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ivzp86jDTrP4Jhev3IKgpyms22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BA4E11-A0C7-4F05-88E5-8AA1FEFA77C2}">
  <a:tblStyle styleId="{7EBA4E11-A0C7-4F05-88E5-8AA1FEFA77C2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112295" y="1041400"/>
            <a:ext cx="1191928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/>
              <a:t>심장 초음파 데이터를 이용해 </a:t>
            </a:r>
            <a:br>
              <a:rPr lang="en-US"/>
            </a:br>
            <a:r>
              <a:rPr lang="en-US"/>
              <a:t>예측 하는 여러가지 딥러닝 모델들</a:t>
            </a:r>
            <a:endParaRPr/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1138517" y="4660345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김수용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6" name="Google Shape;166;p10"/>
          <p:cNvGrpSpPr/>
          <p:nvPr/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67" name="Google Shape;167;p10"/>
            <p:cNvSpPr/>
            <p:nvPr/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9" name="Google Shape;169;p10"/>
          <p:cNvSpPr/>
          <p:nvPr/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10"/>
          <p:cNvSpPr txBox="1"/>
          <p:nvPr>
            <p:ph idx="1" type="body"/>
          </p:nvPr>
        </p:nvSpPr>
        <p:spPr>
          <a:xfrm>
            <a:off x="87362" y="2330505"/>
            <a:ext cx="6663061" cy="4417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Method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-  </a:t>
            </a:r>
            <a:r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Model : CNN based on Inception-Resnet-v11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For each prediction task, one CNN architecture was trained on individual frames from each echocardiogram video with output labels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The final prediction was performed by averaging all the predictions from individual frames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en-US" sz="1200"/>
              <a:t>훈련 데이터의 10%를 보류된 검증 세트로 사용하여 훈련 데이터를 훈련 및 검증 세트로 분할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en-US" sz="1200"/>
              <a:t>그런 다음 검증 세트에서 최고의 성능을 보이는 모델을 테스트 세트에서 검사</a:t>
            </a:r>
            <a:endParaRPr sz="1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en-US" sz="1200"/>
              <a:t>입력 데이터 샘플 크기가 증가함에 따라 모델 성능이 향상 (augment)</a:t>
            </a:r>
            <a:endParaRPr sz="1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en-US" sz="1200"/>
              <a:t>입력 훈련 세트로 apical four chamber view를 선택하고 균질화</a:t>
            </a:r>
            <a:endParaRPr sz="1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en-US" sz="1200"/>
              <a:t>Sensitivity map + SmoothGrad : 해석 : </a:t>
            </a:r>
            <a:r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피쳐</a:t>
            </a:r>
            <a:r>
              <a:rPr lang="en-US" sz="1200"/>
              <a:t> 중요도 나타내기, smooth 로 시각 노이즈 개선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 데이터라벨링, 데이터불필요한부분자르는 전처리까지하고 훈련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Labels of pacemaker lead, severe left atrial dilation, and left ventricular hypertrophy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: train EchoNet on unlabeled apical-4-chamber input images.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/>
              <a:t>심장초음파영상을 심장이미지로분류 라벨링</a:t>
            </a:r>
            <a:endParaRPr sz="1100"/>
          </a:p>
        </p:txBody>
      </p:sp>
      <p:sp>
        <p:nvSpPr>
          <p:cNvPr id="171" name="Google Shape;171;p10"/>
          <p:cNvSpPr/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10"/>
          <p:cNvSpPr/>
          <p:nvPr/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3" name="Google Shape;17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9686" y="697813"/>
            <a:ext cx="4845489" cy="223364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0"/>
          <p:cNvSpPr/>
          <p:nvPr/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텍스트이(가) 표시된 사진&#10;&#10;자동 생성된 설명" id="175" name="Google Shape;17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3423" y="3774357"/>
            <a:ext cx="4395569" cy="23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1"/>
          <p:cNvSpPr/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algun Gothic"/>
              <a:buNone/>
            </a:pPr>
            <a:r>
              <a:rPr lang="en-US" sz="2600">
                <a:solidFill>
                  <a:srgbClr val="FFFFFF"/>
                </a:solidFill>
              </a:rPr>
              <a:t>Result(구조)</a:t>
            </a:r>
            <a:endParaRPr sz="2600">
              <a:solidFill>
                <a:srgbClr val="FFFFFF"/>
              </a:solidFill>
            </a:endParaRPr>
          </a:p>
        </p:txBody>
      </p:sp>
      <p:pic>
        <p:nvPicPr>
          <p:cNvPr id="182" name="Google Shape;18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600" y="1367321"/>
            <a:ext cx="7188199" cy="2983102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1"/>
          <p:cNvSpPr txBox="1"/>
          <p:nvPr>
            <p:ph idx="1" type="body"/>
          </p:nvPr>
        </p:nvSpPr>
        <p:spPr>
          <a:xfrm>
            <a:off x="4038600" y="4884873"/>
            <a:ext cx="7188199" cy="1292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Labels were used to train EchoNet on unlabeled input images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해석에 대한 관심영역 identify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/>
          <p:nvPr/>
        </p:nvSpPr>
        <p:spPr>
          <a:xfrm>
            <a:off x="0" y="-1"/>
            <a:ext cx="12188952" cy="68580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89" name="Google Shape;18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" y="610430"/>
            <a:ext cx="11548872" cy="372451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2"/>
          <p:cNvSpPr/>
          <p:nvPr/>
        </p:nvSpPr>
        <p:spPr>
          <a:xfrm>
            <a:off x="321564" y="4782312"/>
            <a:ext cx="11548872" cy="1755648"/>
          </a:xfrm>
          <a:prstGeom prst="rect">
            <a:avLst/>
          </a:prstGeom>
          <a:solidFill>
            <a:schemeClr val="lt1">
              <a:alpha val="9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2"/>
          <p:cNvSpPr txBox="1"/>
          <p:nvPr>
            <p:ph type="title"/>
          </p:nvPr>
        </p:nvSpPr>
        <p:spPr>
          <a:xfrm>
            <a:off x="841248" y="5010912"/>
            <a:ext cx="2889504" cy="1344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algun Gothic"/>
              <a:buNone/>
            </a:pPr>
            <a:r>
              <a:rPr lang="en-US" sz="2600">
                <a:solidFill>
                  <a:schemeClr val="dk1"/>
                </a:solidFill>
              </a:rPr>
              <a:t>Result(기능)</a:t>
            </a:r>
            <a:endParaRPr sz="2600">
              <a:solidFill>
                <a:schemeClr val="dk1"/>
              </a:solidFill>
            </a:endParaRPr>
          </a:p>
        </p:txBody>
      </p:sp>
      <p:cxnSp>
        <p:nvCxnSpPr>
          <p:cNvPr id="192" name="Google Shape;192;p12"/>
          <p:cNvCxnSpPr/>
          <p:nvPr/>
        </p:nvCxnSpPr>
        <p:spPr>
          <a:xfrm rot="10800000">
            <a:off x="4059936" y="5237979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dk1">
                <a:alpha val="8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3" name="Google Shape;193;p12"/>
          <p:cNvSpPr txBox="1"/>
          <p:nvPr>
            <p:ph idx="1" type="body"/>
          </p:nvPr>
        </p:nvSpPr>
        <p:spPr>
          <a:xfrm>
            <a:off x="4379976" y="5010912"/>
            <a:ext cx="6976872" cy="1344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solidFill>
                  <a:schemeClr val="dk1"/>
                </a:solidFill>
              </a:rPr>
              <a:t>주로 Ejection Fraction을 측정</a:t>
            </a:r>
            <a:endParaRPr sz="17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c는</a:t>
            </a:r>
            <a:r>
              <a:rPr lang="en-US" sz="1800">
                <a:solidFill>
                  <a:schemeClr val="dk1"/>
                </a:solidFill>
              </a:rPr>
              <a:t> a 와 b 계산이후의 예측 , d는 바로 EchoNet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</a:t>
            </a:r>
            <a:r>
              <a:rPr lang="en-US" sz="1800">
                <a:solidFill>
                  <a:schemeClr val="dk1"/>
                </a:solidFill>
              </a:rPr>
              <a:t> 예측</a:t>
            </a:r>
            <a:endParaRPr sz="18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a와 b가 잘 예측 되었으나 d가 c 보다 예측이 더 잘됨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13"/>
          <p:cNvSpPr/>
          <p:nvPr/>
        </p:nvSpPr>
        <p:spPr>
          <a:xfrm>
            <a:off x="0" y="0"/>
            <a:ext cx="5653438" cy="6858000"/>
          </a:xfrm>
          <a:custGeom>
            <a:rect b="b" l="l" r="r" t="t"/>
            <a:pathLst>
              <a:path extrusionOk="0" h="6858000" w="6096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13"/>
          <p:cNvSpPr txBox="1"/>
          <p:nvPr>
            <p:ph type="title"/>
          </p:nvPr>
        </p:nvSpPr>
        <p:spPr>
          <a:xfrm>
            <a:off x="128338" y="609600"/>
            <a:ext cx="4449204" cy="1330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Result</a:t>
            </a:r>
            <a:br>
              <a:rPr lang="en-US"/>
            </a:br>
            <a:r>
              <a:rPr lang="en-US"/>
              <a:t>(전신 표현형) </a:t>
            </a:r>
            <a:endParaRPr/>
          </a:p>
        </p:txBody>
      </p:sp>
      <p:sp>
        <p:nvSpPr>
          <p:cNvPr id="201" name="Google Shape;201;p13"/>
          <p:cNvSpPr txBox="1"/>
          <p:nvPr>
            <p:ph idx="1" type="body"/>
          </p:nvPr>
        </p:nvSpPr>
        <p:spPr>
          <a:xfrm>
            <a:off x="64169" y="2550039"/>
            <a:ext cx="4789886" cy="4171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eriod"/>
            </a:pPr>
            <a:r>
              <a:rPr lang="en-US" sz="2300"/>
              <a:t>흉벽 및 심장 외 조직의 특징과 관련된 정보가 체중 및 신장을 예측</a:t>
            </a:r>
            <a:endParaRPr sz="2300"/>
          </a:p>
          <a:p>
            <a:pPr indent="0" lvl="0" marL="0" rtl="0" algn="just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 sz="2300">
                <a:latin typeface="Malgun Gothic"/>
                <a:ea typeface="Malgun Gothic"/>
                <a:cs typeface="Malgun Gothic"/>
                <a:sym typeface="Malgun Gothic"/>
              </a:rPr>
              <a:t>2. 전신 표현형에 대한 모델이 개별      피쳐나 로컬영역에 많이 의존하지 않는다. </a:t>
            </a:r>
            <a:endParaRPr/>
          </a:p>
          <a:p>
            <a:pPr indent="0" lvl="0" marL="0" rtl="0" algn="just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 sz="2300">
                <a:latin typeface="Malgun Gothic"/>
                <a:ea typeface="Malgun Gothic"/>
                <a:cs typeface="Malgun Gothic"/>
                <a:sym typeface="Malgun Gothic"/>
              </a:rPr>
              <a:t>3. CNN이 의료 영상 데이터와 전신 표현형 간의 시각적 상관 관계에 대한 정보를 집계했다는 사실 이용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5457" y="1071141"/>
            <a:ext cx="6155141" cy="4739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/>
          <p:nvPr>
            <p:ph idx="1" type="body"/>
          </p:nvPr>
        </p:nvSpPr>
        <p:spPr>
          <a:xfrm>
            <a:off x="130629" y="192505"/>
            <a:ext cx="11223171" cy="6665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 모델의의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- </a:t>
            </a:r>
            <a:r>
              <a:rPr lang="en-US" sz="1500"/>
              <a:t>의료 영상에서 인간이 예측하지 못한 것들 예측</a:t>
            </a:r>
            <a:endParaRPr sz="1500"/>
          </a:p>
          <a:p>
            <a:pPr indent="0" lvl="0" marL="0" rtl="0" algn="just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Malgun Gothic"/>
                <a:ea typeface="Malgun Gothic"/>
                <a:cs typeface="Malgun Gothic"/>
                <a:sym typeface="Malgun Gothic"/>
              </a:rPr>
              <a:t>-  연령, 성별 및 체질량 지수의 전신 표현형은 심혈관 결과 및 전체 기대 수명과 높은 상관 관계가 있다.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rtl="0" algn="just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⇨"/>
            </a:pPr>
            <a:r>
              <a:rPr lang="en-US" sz="1500">
                <a:latin typeface="Malgun Gothic"/>
                <a:ea typeface="Malgun Gothic"/>
                <a:cs typeface="Malgun Gothic"/>
                <a:sym typeface="Malgun Gothic"/>
              </a:rPr>
              <a:t>이러한 사실이 이미지 기반 딥러닝 모델에 대한 향후 작업이 인간 관찰자에게 숨겨진 피쳐를 식별하고 결과와 사망률을 예측할 수 있음을 보인다.</a:t>
            </a:r>
            <a:endParaRPr/>
          </a:p>
          <a:p>
            <a:pPr indent="-228600" lvl="0" marL="228600" rtl="0" algn="just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-"/>
            </a:pPr>
            <a:r>
              <a:rPr lang="en-US" sz="1500">
                <a:latin typeface="Malgun Gothic"/>
                <a:ea typeface="Malgun Gothic"/>
                <a:cs typeface="Malgun Gothic"/>
                <a:sym typeface="Malgun Gothic"/>
              </a:rPr>
              <a:t>심장피하 조직, 흉벽, 폐 실질 및 기타 심장 외 구조를 통한 키와 체중을 예측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rtl="0" algn="just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-"/>
            </a:pPr>
            <a:r>
              <a:rPr lang="en-US" sz="1500">
                <a:latin typeface="Malgun Gothic"/>
                <a:ea typeface="Malgun Gothic"/>
                <a:cs typeface="Malgun Gothic"/>
                <a:sym typeface="Malgun Gothic"/>
              </a:rPr>
              <a:t>생물학적 연령은 어리지만 예측 연령이 높은 환자와 같은 오 분류를 이해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rtl="0" algn="just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-"/>
            </a:pPr>
            <a:r>
              <a:rPr lang="en-US" sz="1500">
                <a:latin typeface="Malgun Gothic"/>
                <a:ea typeface="Malgun Gothic"/>
                <a:cs typeface="Malgun Gothic"/>
                <a:sym typeface="Malgun Gothic"/>
              </a:rPr>
              <a:t>잠재적으로 무증상 심혈관 질환을 식별하고 노화 과정을 더 잘 이해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 모델 한계, 개선방향</a:t>
            </a:r>
            <a:endParaRPr sz="2200"/>
          </a:p>
          <a:p>
            <a:pPr indent="0" lvl="0" marL="0" rtl="0" algn="just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/>
              <a:t>-  </a:t>
            </a:r>
            <a:r>
              <a:rPr lang="en-US" sz="1500">
                <a:latin typeface="Malgun Gothic"/>
                <a:ea typeface="Malgun Gothic"/>
                <a:cs typeface="Malgun Gothic"/>
                <a:sym typeface="Malgun Gothic"/>
              </a:rPr>
              <a:t>ESV, EDV 및</a:t>
            </a:r>
            <a:r>
              <a:rPr lang="en-US" sz="1500"/>
              <a:t> EF의 임상 측정에 대한 EchoNet의 평가는 큰 편차를 가진다. </a:t>
            </a:r>
            <a:endParaRPr/>
          </a:p>
          <a:p>
            <a:pPr indent="-228600" lvl="0" marL="228600" rtl="0" algn="just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-"/>
            </a:pPr>
            <a:r>
              <a:rPr lang="en-US" sz="1500">
                <a:latin typeface="Malgun Gothic"/>
                <a:ea typeface="Malgun Gothic"/>
                <a:cs typeface="Malgun Gothic"/>
                <a:sym typeface="Malgun Gothic"/>
              </a:rPr>
              <a:t>임상 컨텍스트와 컨텍스트 정보 및 기타 측정에 대한 이해가 훈련 작업과 상당한 관련이 있을 수 있습니다.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Malgun Gothic"/>
                <a:ea typeface="Malgun Gothic"/>
                <a:cs typeface="Malgun Gothic"/>
                <a:sym typeface="Malgun Gothic"/>
              </a:rPr>
              <a:t> =&gt; 심장 운동과 심장 구조의 상호 의존성을 더 잘 평가하기 위해 프레임 간의 시간 정보를 더 많이 통합할 필요 있음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en-US" sz="1500"/>
              <a:t>심초음파의 </a:t>
            </a:r>
            <a:r>
              <a:rPr lang="en-US" sz="1500">
                <a:latin typeface="Malgun Gothic"/>
                <a:ea typeface="Malgun Gothic"/>
                <a:cs typeface="Malgun Gothic"/>
                <a:sym typeface="Malgun Gothic"/>
              </a:rPr>
              <a:t>딥러닝에</a:t>
            </a:r>
            <a:r>
              <a:rPr lang="en-US" sz="1500"/>
              <a:t> 대한 향후 작업은 더 광범위한 인구 및 환경에서 성능을 확인해야 합니다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838200" y="6521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 sz="3000"/>
              <a:t>1. Deep echocardiography: data-efficient supervised and semi-supervised deep learning towards automated diagnosis of cardiac disease. 2018</a:t>
            </a:r>
            <a:endParaRPr sz="3000"/>
          </a:p>
        </p:txBody>
      </p:sp>
      <p:sp>
        <p:nvSpPr>
          <p:cNvPr id="103" name="Google Shape;103;p2"/>
          <p:cNvSpPr txBox="1"/>
          <p:nvPr>
            <p:ph idx="1" type="body"/>
          </p:nvPr>
        </p:nvSpPr>
        <p:spPr>
          <a:xfrm>
            <a:off x="373224" y="1390780"/>
            <a:ext cx="10980576" cy="4786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분석문제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- 데이터활용가능성 낮음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- 복잡한 라벨 링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Char char="-"/>
            </a:pPr>
            <a:r>
              <a:rPr lang="en-US" sz="2000"/>
              <a:t>해상도크기와 계산 부담간 trade off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Char char="-"/>
            </a:pPr>
            <a:r>
              <a:rPr lang="en-US" sz="2000"/>
              <a:t>높은 비용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해결 아이디어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-Data-efficient Model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-Semi-supervised Model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04" name="Google Shape;104;p2"/>
          <p:cNvGraphicFramePr/>
          <p:nvPr/>
        </p:nvGraphicFramePr>
        <p:xfrm>
          <a:off x="4945224" y="16038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{7EBA4E11-A0C7-4F05-88E5-8AA1FEFA77C2}</a:tableStyleId>
              </a:tblPr>
              <a:tblGrid>
                <a:gridCol w="2415600"/>
                <a:gridCol w="2415600"/>
                <a:gridCol w="2415600"/>
              </a:tblGrid>
              <a:tr h="1729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15 view classification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LVH classification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1729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Data-efficient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(U-net +CNN)</a:t>
                      </a:r>
                      <a:endParaRPr sz="25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         94.4%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         91.2%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729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Semi-supervised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(GAN)</a:t>
                      </a:r>
                      <a:endParaRPr sz="25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    More than 80%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         92.3%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idx="1" type="body"/>
          </p:nvPr>
        </p:nvSpPr>
        <p:spPr>
          <a:xfrm>
            <a:off x="0" y="0"/>
            <a:ext cx="4639056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Malgun Gothic"/>
                <a:ea typeface="Malgun Gothic"/>
                <a:cs typeface="Malgun Gothic"/>
                <a:sym typeface="Malgun Gothic"/>
              </a:rPr>
              <a:t>Method 1 : CNN + U-Net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- 120X160 으로 다운 샘플링((cnn with segmentation만)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- Removal of convolution layers with 1024 filters  (cnn with segmentation만)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Char char="-"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4가지 모델 비교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: CNN , CNN with segmentation,    Resnet50, VGG16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- 픽셀 단위 loss을 계산하여 모델평가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79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None/>
            </a:pPr>
            <a:r>
              <a:t/>
            </a:r>
            <a:endParaRPr sz="1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5123688" y="557784"/>
            <a:ext cx="6584098" cy="573918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8CAC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5862" y="1237845"/>
            <a:ext cx="6019331" cy="4379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>
            <p:ph idx="1" type="body"/>
          </p:nvPr>
        </p:nvSpPr>
        <p:spPr>
          <a:xfrm>
            <a:off x="0" y="0"/>
            <a:ext cx="4639056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Malgun Gothic"/>
                <a:ea typeface="Malgun Gothic"/>
                <a:cs typeface="Malgun Gothic"/>
                <a:sym typeface="Malgun Gothic"/>
              </a:rPr>
              <a:t>Method 2 : GAN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Malgun Gothic"/>
                <a:ea typeface="Malgun Gothic"/>
                <a:cs typeface="Malgun Gothic"/>
                <a:sym typeface="Malgun Gothic"/>
              </a:rPr>
              <a:t>-  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Generator</a:t>
            </a:r>
            <a:r>
              <a:rPr lang="en-US" sz="2000"/>
              <a:t>: generate realistic images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Char char="-"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Discriminator: </a:t>
            </a:r>
            <a:r>
              <a:rPr lang="en-US" sz="2000"/>
              <a:t>discriminates between real and fake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Char char="-"/>
            </a:pPr>
            <a:r>
              <a:rPr lang="en-US" sz="2000"/>
              <a:t>Labeled image, Unlabeled image and a fake image are passed through the discriminator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Char char="-"/>
            </a:pPr>
            <a:r>
              <a:rPr lang="en-US" sz="2000"/>
              <a:t>Three losses are summed together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Char char="-"/>
            </a:pPr>
            <a:r>
              <a:rPr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110 × 110 픽셀로 다운 샘플링</a:t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Evaluation : 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only the accuracy rate of the discriminator model at different epochs.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118" name="Google Shape;118;p4"/>
          <p:cNvSpPr/>
          <p:nvPr/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5123688" y="557784"/>
            <a:ext cx="6584098" cy="573918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8CAC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5862" y="1388329"/>
            <a:ext cx="6019331" cy="4078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-1" y="0"/>
            <a:ext cx="6096002" cy="6858000"/>
          </a:xfrm>
          <a:custGeom>
            <a:rect b="b" l="l" r="r" t="t"/>
            <a:pathLst>
              <a:path extrusionOk="0" h="6858000" w="6096002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EFEFE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l" dist="38100">
              <a:srgbClr val="D8D8D8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0" y="0"/>
            <a:ext cx="6085370" cy="6858000"/>
          </a:xfrm>
          <a:custGeom>
            <a:rect b="b" l="l" r="r" t="t"/>
            <a:pathLst>
              <a:path extrusionOk="0" h="6858000" w="608537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 txBox="1"/>
          <p:nvPr>
            <p:ph type="title"/>
          </p:nvPr>
        </p:nvSpPr>
        <p:spPr>
          <a:xfrm>
            <a:off x="438913" y="859536"/>
            <a:ext cx="4832802" cy="124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lgun Gothic"/>
              <a:buNone/>
            </a:pPr>
            <a:r>
              <a:rPr lang="en-US" sz="3400"/>
              <a:t>결과(CNN + U-Net)</a:t>
            </a:r>
            <a:endParaRPr sz="3400"/>
          </a:p>
        </p:txBody>
      </p:sp>
      <p:sp>
        <p:nvSpPr>
          <p:cNvPr id="129" name="Google Shape;129;p5"/>
          <p:cNvSpPr/>
          <p:nvPr/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 txBox="1"/>
          <p:nvPr>
            <p:ph idx="1" type="body"/>
          </p:nvPr>
        </p:nvSpPr>
        <p:spPr>
          <a:xfrm>
            <a:off x="0" y="2512611"/>
            <a:ext cx="5484733" cy="4345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- 계산 시간은 입력 해상도가 증가함에 따라 커</a:t>
            </a: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진다</a:t>
            </a:r>
            <a:r>
              <a:rPr lang="en-US" sz="1800"/>
              <a:t>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en-US" sz="1800"/>
              <a:t>15 View Segmentation의 경우 0.3984의 픽셀 교차 엔트로피 손실</a:t>
            </a:r>
            <a:endParaRPr sz="18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en-US" sz="1800"/>
              <a:t>LVH segmentation의 경우 0.1926의 픽셀 교차 엔트로피 손실</a:t>
            </a:r>
            <a:endParaRPr sz="18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분류전에 view segmentation 이 있어야 첫번째 모델의 정확도가 증가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가장 성능 좋은 건 3개의 CNN Ensemble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/>
          </a:p>
        </p:txBody>
      </p:sp>
      <p:pic>
        <p:nvPicPr>
          <p:cNvPr descr="테이블이(가) 표시된 사진&#10;&#10;자동 생성된 설명" id="132" name="Google Shape;1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2392" y="89647"/>
            <a:ext cx="6769608" cy="34514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테이블이(가) 표시된 사진&#10;&#10;자동 생성된 설명" id="133" name="Google Shape;13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5364" y="3429000"/>
            <a:ext cx="6696635" cy="429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5362012" y="0"/>
            <a:ext cx="6829989" cy="6858000"/>
          </a:xfrm>
          <a:custGeom>
            <a:rect b="b" l="l" r="r" t="t"/>
            <a:pathLst>
              <a:path extrusionOk="0" h="6858000" w="6829989">
                <a:moveTo>
                  <a:pt x="0" y="0"/>
                </a:moveTo>
                <a:lnTo>
                  <a:pt x="6829989" y="0"/>
                </a:lnTo>
                <a:lnTo>
                  <a:pt x="6829989" y="6858000"/>
                </a:lnTo>
                <a:lnTo>
                  <a:pt x="1" y="6858000"/>
                </a:lnTo>
                <a:lnTo>
                  <a:pt x="4006" y="6854853"/>
                </a:lnTo>
                <a:cubicBezTo>
                  <a:pt x="990707" y="6040555"/>
                  <a:pt x="1619628" y="4808224"/>
                  <a:pt x="1619628" y="3429000"/>
                </a:cubicBezTo>
                <a:cubicBezTo>
                  <a:pt x="1619628" y="2049777"/>
                  <a:pt x="990707" y="817446"/>
                  <a:pt x="4006" y="3148"/>
                </a:cubicBezTo>
                <a:close/>
              </a:path>
            </a:pathLst>
          </a:cu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6"/>
          <p:cNvSpPr txBox="1"/>
          <p:nvPr>
            <p:ph type="title"/>
          </p:nvPr>
        </p:nvSpPr>
        <p:spPr>
          <a:xfrm>
            <a:off x="1463040" y="926841"/>
            <a:ext cx="4363895" cy="18731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algun Gothic"/>
              <a:buNone/>
            </a:pPr>
            <a:r>
              <a:rPr lang="en-US" sz="4800"/>
              <a:t>결과(GAN)</a:t>
            </a:r>
            <a:endParaRPr sz="4800"/>
          </a:p>
        </p:txBody>
      </p:sp>
      <p:sp>
        <p:nvSpPr>
          <p:cNvPr id="141" name="Google Shape;141;p6"/>
          <p:cNvSpPr txBox="1"/>
          <p:nvPr>
            <p:ph idx="1" type="body"/>
          </p:nvPr>
        </p:nvSpPr>
        <p:spPr>
          <a:xfrm>
            <a:off x="1463040" y="2963917"/>
            <a:ext cx="4363895" cy="3331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- 15 view : 데이터의 4퍼센트 미만으로 80이상 정확도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- LVH : CNN + U-Net 보다 더 정확함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- 레이블이 지정되지 않은 대규모 데이터 세트가 있는 시나리오에 대해 훨씬 더 높은 분류 정확도</a:t>
            </a:r>
            <a:endParaRPr sz="24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/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3600" y="132080"/>
            <a:ext cx="4683760" cy="31562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테이블이(가) 표시된 사진&#10;&#10;자동 생성된 설명" id="143" name="Google Shape;14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7653" y="3700270"/>
            <a:ext cx="4719707" cy="3156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idx="1" type="body"/>
          </p:nvPr>
        </p:nvSpPr>
        <p:spPr>
          <a:xfrm>
            <a:off x="130629" y="192505"/>
            <a:ext cx="11223171" cy="598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모델의의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-이상적인 해상도 크기에 대한 연구를 정량화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-예측 모델의 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주요한</a:t>
            </a:r>
            <a:r>
              <a:rPr lang="en-US" sz="2000"/>
              <a:t> 시각적 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피쳐가</a:t>
            </a:r>
            <a:r>
              <a:rPr lang="en-US" sz="2000"/>
              <a:t> 있는 픽셀에 집중 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-GAN 의 경우 불균형 데이터로도 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훈련할수도</a:t>
            </a:r>
            <a:r>
              <a:rPr lang="en-US" sz="2000"/>
              <a:t> 있다. 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모델 한계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-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이미지 분류는 임상 진단의 한 측면일 뿐이라는 점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-임상의를 완전히 대체하지는 못함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-샘플크기가 제한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Conclusion ( 요약)</a:t>
            </a:r>
            <a:endParaRPr/>
          </a:p>
        </p:txBody>
      </p:sp>
      <p:sp>
        <p:nvSpPr>
          <p:cNvPr id="154" name="Google Shape;154;p8"/>
          <p:cNvSpPr txBox="1"/>
          <p:nvPr>
            <p:ph idx="1" type="body"/>
          </p:nvPr>
        </p:nvSpPr>
        <p:spPr>
          <a:xfrm>
            <a:off x="143435" y="1825624"/>
            <a:ext cx="11210365" cy="503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29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연구의 초점은 의료 영상의 분류 작업을 위한 데이터 효율적인 딥러닝 모델에 있습니다. 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29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처음에는 해상도 크기와 계산 효율성 간의 균형을 조사합니다.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29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1. CNN 분류기를 통과하는 supervised 파이프라인 모델</a:t>
            </a:r>
            <a:endParaRPr sz="29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29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=🡺맞춤형 세분화 모델과 추가 세분화 맵에 레이블을 지정하기 위한 추가 노력을 통해 위 모델은 심장 초음파 영상의 15 view 분류에 대해 보고된 가장 높은 정확도</a:t>
            </a:r>
            <a:endParaRPr sz="29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29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 2. End to End train을 위한 semi supervised GAN 모델.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29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=🡺실제로 의료 영상의 레이블이 지정된 데이터는 드물거나 비용이 많이 듭니다. 레이블이 지정된 데이터와 레이블이 지정되지 않은 데이터를 모두 활용하고 일반화 가능한 end to end train 전략을 사용하여 위 모델은 LVH 분류에 대해 고성능을 달성할 수 있습니다.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2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3081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2. Deep learning interpretation of echocardiograms.2020</a:t>
            </a:r>
            <a:endParaRPr/>
          </a:p>
        </p:txBody>
      </p:sp>
      <p:sp>
        <p:nvSpPr>
          <p:cNvPr id="160" name="Google Shape;160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분석목적 edv 가 더크다 이완기 끝지점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-CNN 으로 심장구조, 기능, 전신표현형 예측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-인간이 하기 어려운 예측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-질병 위험도 순위매기기 및 분류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-심장초음파에 대한 사람마다 해석차이 있는 것 보완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==🡺 EchoNet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2021-09-06T00:34:10Z</dcterms:created>
  <dc:creator>김 수용</dc:creator>
</cp:coreProperties>
</file>