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77" r:id="rId2"/>
    <p:sldId id="257" r:id="rId3"/>
    <p:sldId id="258" r:id="rId4"/>
    <p:sldId id="271" r:id="rId5"/>
    <p:sldId id="268" r:id="rId6"/>
    <p:sldId id="272" r:id="rId7"/>
    <p:sldId id="270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78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5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41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0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2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9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6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3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1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7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V_Yi6fGzDqwsfx0JYC2a1frWQKFeTlXz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chonet/dynam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chonet/dynami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hyperlink" Target="&#48156;&#54364;%20&#51456;&#48708;%20&#45936;&#51060;&#53552;/input/FileList.csv" TargetMode="Externa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hyperlink" Target="&#48156;&#54364;%20&#51456;&#48708;%20&#45936;&#51060;&#53552;/input/VolumeTracings.csv" TargetMode="External"/><Relationship Id="rId5" Type="http://schemas.openxmlformats.org/officeDocument/2006/relationships/hyperlink" Target="https://stanfordaimi.azurewebsites.net/datasets/834e1cd1-92f7-4268-9daa-d359198b310a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6" Type="http://schemas.openxmlformats.org/officeDocument/2006/relationships/image" Target="../media/image5.png"/><Relationship Id="rId5" Type="http://schemas.openxmlformats.org/officeDocument/2006/relationships/hyperlink" Target="https://github.com/echonet/dynamic.git" TargetMode="External"/><Relationship Id="rId4" Type="http://schemas.openxmlformats.org/officeDocument/2006/relationships/hyperlink" Target="https://github.com/echonet/dynamic/blob/master/echonet/utils/segmentation.p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&#48156;&#54364;%20&#51456;&#48708;%20&#45936;&#51060;&#53552;/output/segmentation/size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&#48156;&#54364;%20&#51456;&#48708;%20&#45936;&#51060;&#53552;/output/segmentation/log.csv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FA09D-A7E6-4083-93DD-0AE24D1B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97146"/>
            <a:ext cx="7766936" cy="1646302"/>
          </a:xfrm>
        </p:spPr>
        <p:txBody>
          <a:bodyPr/>
          <a:lstStyle/>
          <a:p>
            <a:r>
              <a:rPr lang="ko-KR" altLang="en-US"/>
              <a:t>실험발표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F194A-A9D3-4F6C-9876-0A5E759C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37703"/>
            <a:ext cx="7766936" cy="1552108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accent3"/>
                </a:solidFill>
              </a:rPr>
              <a:t>김수용</a:t>
            </a:r>
          </a:p>
        </p:txBody>
      </p:sp>
    </p:spTree>
    <p:extLst>
      <p:ext uri="{BB962C8B-B14F-4D97-AF65-F5344CB8AC3E}">
        <p14:creationId xmlns:p14="http://schemas.microsoft.com/office/powerpoint/2010/main" val="167108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38CA258-0A41-40EE-A8B6-74531017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ko-KR" sz="2500" dirty="0">
                <a:hlinkClick r:id="rId2"/>
              </a:rPr>
              <a:t>Deep learning interpretation of echocardiograms</a:t>
            </a:r>
            <a:br>
              <a:rPr lang="en-US" altLang="ko-KR" sz="2500" dirty="0">
                <a:hlinkClick r:id="rId2"/>
              </a:rPr>
            </a:br>
            <a:br>
              <a:rPr lang="en-US" altLang="ko-KR" sz="2500" dirty="0">
                <a:hlinkClick r:id="rId2"/>
              </a:rPr>
            </a:br>
            <a:r>
              <a:rPr lang="en-US" altLang="ko-KR" sz="2500" dirty="0" err="1">
                <a:hlinkClick r:id="rId2"/>
              </a:rPr>
              <a:t>Amirata</a:t>
            </a:r>
            <a:r>
              <a:rPr lang="en-US" altLang="ko-KR" sz="2500" dirty="0">
                <a:hlinkClick r:id="rId2"/>
              </a:rPr>
              <a:t> Ghorbani1,6, David Ouyang 2,6, Abubakar Abid1 , Bryan He3 , Jonathan H. Chen2 , Robert A. Harrington2 , David H. Liang2 , Euan A. Ashley 2 and James Y. Zou 1,3,4,5</a:t>
            </a:r>
            <a:br>
              <a:rPr lang="en-US" altLang="ko-KR" sz="2500" dirty="0">
                <a:hlinkClick r:id="rId2"/>
              </a:rPr>
            </a:br>
            <a:br>
              <a:rPr lang="en-US" altLang="ko-KR" sz="2500" dirty="0">
                <a:hlinkClick r:id="rId2"/>
              </a:rPr>
            </a:br>
            <a:r>
              <a:rPr lang="en-US" altLang="ko-KR" sz="2500" dirty="0">
                <a:hlinkClick r:id="rId2"/>
              </a:rPr>
              <a:t>2020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C094C-A361-4122-A6F0-1810EB35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 심장초음파 영상 학습</a:t>
            </a:r>
            <a:endParaRPr lang="en-US" altLang="ko-KR" dirty="0"/>
          </a:p>
          <a:p>
            <a:r>
              <a:rPr lang="en-US" altLang="ko-KR" dirty="0"/>
              <a:t>2. ESV ,EDV, EF </a:t>
            </a:r>
          </a:p>
          <a:p>
            <a:r>
              <a:rPr lang="en-US" altLang="ko-KR" dirty="0"/>
              <a:t>3. Weight, Gender, Height, 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12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2F9715-72BF-4BD3-865D-5AAC1DCC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스탠포드 병원 데이터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ko-KR" altLang="en-US" dirty="0">
                <a:solidFill>
                  <a:schemeClr val="bg1"/>
                </a:solidFill>
              </a:rPr>
              <a:t>논문에 나온 데이터를 직접적으로는 확보 불가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코드는 확보를 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851E538B-6CE6-4AC8-B463-B7EF7CB75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196"/>
            <a:ext cx="5143500" cy="2673601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65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7B04E6BD-C808-457F-989B-760DAE995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2" y="323291"/>
            <a:ext cx="6675342" cy="59531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ED456-EF12-40EA-AC79-004FCCA6FD8B}"/>
              </a:ext>
            </a:extLst>
          </p:cNvPr>
          <p:cNvSpPr txBox="1"/>
          <p:nvPr/>
        </p:nvSpPr>
        <p:spPr>
          <a:xfrm>
            <a:off x="7279342" y="161926"/>
            <a:ext cx="4245908" cy="619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좌심실 분할 </a:t>
            </a:r>
            <a:r>
              <a:rPr lang="en-US" altLang="ko-KR" sz="1400" dirty="0"/>
              <a:t>(segmentation)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=&gt;</a:t>
            </a:r>
            <a:r>
              <a:rPr lang="ko-KR" altLang="en-US" sz="1400" dirty="0"/>
              <a:t> 학습이후 좌심실 부분만 특정색으로 표시함 </a:t>
            </a:r>
            <a:r>
              <a:rPr lang="en-US" altLang="ko-KR" sz="1400" dirty="0"/>
              <a:t>( loss</a:t>
            </a:r>
            <a:r>
              <a:rPr lang="ko-KR" altLang="en-US" sz="1400" dirty="0"/>
              <a:t> 가 클수록 칠해야 했지만 칠하지 못한부분이 있을 수 있음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EF</a:t>
            </a:r>
            <a:r>
              <a:rPr lang="ko-KR" altLang="en-US" sz="1400" dirty="0"/>
              <a:t> 예측 </a:t>
            </a:r>
            <a:r>
              <a:rPr lang="en-US" altLang="ko-KR" sz="1400" dirty="0"/>
              <a:t>(video)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=&gt; </a:t>
            </a:r>
            <a:r>
              <a:rPr lang="ko-KR" altLang="en-US" sz="1400" dirty="0"/>
              <a:t>초음파영상</a:t>
            </a:r>
            <a:r>
              <a:rPr lang="en-US" altLang="ko-KR" sz="1400" dirty="0"/>
              <a:t>(10030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r>
              <a:rPr lang="ko-KR" altLang="en-US" sz="1400" dirty="0"/>
              <a:t>과 그 영상의 이름과 의사들이 측정한 </a:t>
            </a:r>
            <a:r>
              <a:rPr lang="en-US" altLang="ko-KR" sz="1400" dirty="0"/>
              <a:t>EF </a:t>
            </a:r>
            <a:r>
              <a:rPr lang="ko-KR" altLang="en-US" sz="1400" dirty="0"/>
              <a:t>와 매칭이 된 엑셀 파일을 학습하고 </a:t>
            </a:r>
            <a:r>
              <a:rPr lang="en-US" altLang="ko-KR" sz="1400" dirty="0"/>
              <a:t>EF </a:t>
            </a:r>
            <a:r>
              <a:rPr lang="ko-KR" altLang="en-US" sz="1400" dirty="0"/>
              <a:t>를 예측한 엑셀 파일을 새로 만들어 냄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 err="1"/>
              <a:t>심근변증</a:t>
            </a:r>
            <a:r>
              <a:rPr lang="ko-KR" altLang="en-US" sz="1400" dirty="0"/>
              <a:t> 진단</a:t>
            </a:r>
            <a:r>
              <a:rPr lang="en-US" altLang="ko-KR" sz="1400" dirty="0"/>
              <a:t>(</a:t>
            </a:r>
            <a:r>
              <a:rPr lang="ko-KR" altLang="en-US" sz="1400" dirty="0"/>
              <a:t>예측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dirty="0"/>
              <a:t>위 </a:t>
            </a:r>
            <a:r>
              <a:rPr lang="en-US" altLang="ko-KR" sz="1400" dirty="0"/>
              <a:t>1,2</a:t>
            </a:r>
            <a:r>
              <a:rPr lang="ko-KR" altLang="en-US" sz="1400" dirty="0"/>
              <a:t>에서 나온 결과들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R </a:t>
            </a:r>
            <a:r>
              <a:rPr lang="ko-KR" altLang="en-US" sz="1400" dirty="0"/>
              <a:t>파일을 통해서 진단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en-US" sz="1400" dirty="0"/>
              <a:t>데이터셋</a:t>
            </a:r>
            <a:r>
              <a:rPr lang="en-US" altLang="ko-KR" sz="1400" dirty="0"/>
              <a:t>, </a:t>
            </a:r>
            <a:r>
              <a:rPr lang="ko-KR" altLang="en-US" sz="1400" dirty="0"/>
              <a:t>코드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dirty="0"/>
              <a:t>코드를 만들어 낸 저자들이 코드를 검증하기 위해 쓴 데이터셋이 처음에 보여준 논문저자들이 썼던 데이터셋과는 다르지만 쓰는 모델은 같고 </a:t>
            </a:r>
            <a:r>
              <a:rPr lang="en-US" altLang="ko-KR" sz="1400" dirty="0"/>
              <a:t>EF</a:t>
            </a:r>
            <a:r>
              <a:rPr lang="ko-KR" altLang="en-US" sz="1400" dirty="0"/>
              <a:t>를 예측한다는 공통점이 있다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400" dirty="0">
                <a:hlinkClick r:id="rId2"/>
              </a:rPr>
              <a:t>https://github.com/echonet/dynamic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08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F633-5E5B-43A6-9F36-D636492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pic>
        <p:nvPicPr>
          <p:cNvPr id="15" name="0X1A2A76BDB5B98BED" descr="포유류, 밤하늘이(가) 표시된 사진&#10;&#10;자동 생성된 설명">
            <a:hlinkClick r:id="" action="ppaction://media"/>
            <a:extLst>
              <a:ext uri="{FF2B5EF4-FFF2-40B4-BE49-F238E27FC236}">
                <a16:creationId xmlns:a16="http://schemas.microsoft.com/office/drawing/2014/main" id="{20F5EB5D-F558-4664-8F62-77176B860C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102" y="1552575"/>
            <a:ext cx="4420248" cy="44196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0EDA-E127-4212-B5B7-E6C42098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011" y="1201271"/>
            <a:ext cx="7368989" cy="299925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solidFill>
                  <a:schemeClr val="tx1"/>
                </a:solidFill>
              </a:rPr>
              <a:t>1. Weight, Gender, Height, Age </a:t>
            </a:r>
            <a:r>
              <a:rPr lang="ko-KR" altLang="en-US" sz="2900" dirty="0">
                <a:solidFill>
                  <a:schemeClr val="tx1"/>
                </a:solidFill>
              </a:rPr>
              <a:t>와 초음파영상이랑 일대일 매칭이 된 데이터셋은 확보를  못함 </a:t>
            </a:r>
            <a:r>
              <a:rPr lang="en-US" altLang="ko-KR" sz="29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900" dirty="0">
                <a:solidFill>
                  <a:schemeClr val="tx1"/>
                </a:solidFill>
                <a:sym typeface="Wingdings" panose="05000000000000000000" pitchFamily="2" charset="2"/>
              </a:rPr>
              <a:t>환자 개인정보 보안</a:t>
            </a:r>
            <a:endParaRPr lang="en-US" altLang="ko-KR" sz="2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2900" dirty="0">
                <a:solidFill>
                  <a:schemeClr val="tx1"/>
                </a:solidFill>
                <a:sym typeface="Wingdings" panose="05000000000000000000" pitchFamily="2" charset="2"/>
              </a:rPr>
              <a:t>단</a:t>
            </a:r>
            <a:r>
              <a:rPr lang="en-US" altLang="ko-KR" sz="29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2900" dirty="0">
                <a:solidFill>
                  <a:schemeClr val="tx1"/>
                </a:solidFill>
              </a:rPr>
              <a:t>ESV ,EDV, EF </a:t>
            </a:r>
            <a:r>
              <a:rPr lang="ko-KR" altLang="en-US" sz="2900" dirty="0">
                <a:solidFill>
                  <a:schemeClr val="tx1"/>
                </a:solidFill>
              </a:rPr>
              <a:t>와 영상이랑 일대일 매칭이 된 데이터셋은 구할 수 있었음 </a:t>
            </a:r>
            <a:endParaRPr lang="en-US" altLang="ko-KR" sz="29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solidFill>
                  <a:schemeClr val="tx1"/>
                </a:solidFill>
                <a:sym typeface="Wingdings" panose="05000000000000000000" pitchFamily="2" charset="2"/>
              </a:rPr>
              <a:t>3. 10030 </a:t>
            </a:r>
            <a:r>
              <a:rPr lang="ko-KR" altLang="en-US" sz="2900" dirty="0">
                <a:solidFill>
                  <a:schemeClr val="tx1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2900" dirty="0">
                <a:solidFill>
                  <a:schemeClr val="tx1"/>
                </a:solidFill>
                <a:sym typeface="Wingdings" panose="05000000000000000000" pitchFamily="2" charset="2"/>
              </a:rPr>
              <a:t>echocardiogram videos (</a:t>
            </a:r>
            <a:r>
              <a:rPr lang="en-US" altLang="ko-KR" sz="2900" dirty="0" err="1">
                <a:solidFill>
                  <a:schemeClr val="tx1"/>
                </a:solidFill>
                <a:sym typeface="Wingdings" panose="05000000000000000000" pitchFamily="2" charset="2"/>
              </a:rPr>
              <a:t>avi</a:t>
            </a:r>
            <a:r>
              <a:rPr lang="en-US" altLang="ko-KR" sz="29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29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ko-KR" altLang="en-US" sz="2900" dirty="0">
                <a:solidFill>
                  <a:schemeClr val="tx1"/>
                </a:solidFill>
                <a:sym typeface="Wingdings" panose="05000000000000000000" pitchFamily="2" charset="2"/>
              </a:rPr>
              <a:t>데이터셋 출처</a:t>
            </a:r>
            <a:endParaRPr lang="en-US" altLang="ko-KR" sz="2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solidFill>
                  <a:schemeClr val="tx1"/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https://stanfordaimi.azurewebsites.net/datasets/834e1cd1-92f7-4268-9daa-d359198b310a</a:t>
            </a:r>
            <a:endParaRPr lang="en-US" altLang="ko-KR" sz="2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solidFill>
                  <a:srgbClr val="FF0000"/>
                </a:solidFill>
                <a:sym typeface="Wingdings" panose="05000000000000000000" pitchFamily="2" charset="2"/>
              </a:rPr>
              <a:t>5. </a:t>
            </a:r>
            <a:r>
              <a:rPr lang="ko-KR" altLang="en-US" sz="2900" dirty="0">
                <a:solidFill>
                  <a:srgbClr val="FF0000"/>
                </a:solidFill>
                <a:sym typeface="Wingdings" panose="05000000000000000000" pitchFamily="2" charset="2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아직 이해하지 못한 데이터</a:t>
            </a:r>
            <a:endParaRPr lang="en-US" altLang="ko-KR" sz="29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5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7" name="그림 16" descr="테이블이(가) 표시된 사진&#10;&#10;자동 생성된 설명">
            <a:hlinkClick r:id="rId7" action="ppaction://hlinkfile"/>
            <a:extLst>
              <a:ext uri="{FF2B5EF4-FFF2-40B4-BE49-F238E27FC236}">
                <a16:creationId xmlns:a16="http://schemas.microsoft.com/office/drawing/2014/main" id="{DA1F2C03-B7F0-486C-B185-34EBF7CE15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4352925"/>
            <a:ext cx="6694368" cy="21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4ECD3-7463-4666-A25E-8FAF756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4"/>
              </a:rPr>
              <a:t>Frame-by-frame Semantic Segmentation of the Left Ventricle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17CC73-6AD9-4AAB-BF30-E4ED6F44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1930400"/>
            <a:ext cx="6338047" cy="4927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1. git clone </a:t>
            </a:r>
            <a:r>
              <a:rPr lang="en-US" altLang="ko-KR" sz="2400" dirty="0">
                <a:hlinkClick r:id="rId5"/>
              </a:rPr>
              <a:t>https://github.com/echonet/dynamic.git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2. cd dynamic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3. pip install --user 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데이터셋 경로설정 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5. </a:t>
            </a:r>
            <a:r>
              <a:rPr lang="en-US" altLang="ko-KR" sz="2400" dirty="0" err="1"/>
              <a:t>echonet</a:t>
            </a:r>
            <a:r>
              <a:rPr lang="en-US" altLang="ko-KR" sz="2400" dirty="0"/>
              <a:t> segmentation --</a:t>
            </a:r>
            <a:r>
              <a:rPr lang="en-US" altLang="ko-KR" sz="2400" dirty="0" err="1"/>
              <a:t>save_video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ko-KR" altLang="en-US" sz="2400" dirty="0">
                <a:sym typeface="Wingdings" panose="05000000000000000000" pitchFamily="2" charset="2"/>
              </a:rPr>
              <a:t>시간에 따른 좌심실부위 색칠로 탐지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좌심실 부위의 </a:t>
            </a:r>
            <a:r>
              <a:rPr lang="en-US" altLang="ko-KR" sz="2400" dirty="0">
                <a:sym typeface="Wingdings" panose="05000000000000000000" pitchFamily="2" charset="2"/>
              </a:rPr>
              <a:t>size</a:t>
            </a:r>
            <a:r>
              <a:rPr lang="ko-KR" altLang="en-US" sz="2400" dirty="0">
                <a:sym typeface="Wingdings" panose="05000000000000000000" pitchFamily="2" charset="2"/>
              </a:rPr>
              <a:t>를 색칠된 픽셀수로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나타내기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6. </a:t>
            </a:r>
            <a:r>
              <a:rPr lang="en-US" altLang="ko-KR" sz="2400" dirty="0"/>
              <a:t>Epoch</a:t>
            </a:r>
            <a:r>
              <a:rPr lang="ko-KR" altLang="en-US" sz="2400" dirty="0"/>
              <a:t> 별 </a:t>
            </a:r>
            <a:r>
              <a:rPr lang="en-US" altLang="ko-KR" sz="2400" dirty="0"/>
              <a:t>loss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표시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7. </a:t>
            </a:r>
            <a:r>
              <a:rPr lang="ko-KR" altLang="en-US" sz="2400" dirty="0">
                <a:sym typeface="Wingdings" panose="05000000000000000000" pitchFamily="2" charset="2"/>
              </a:rPr>
              <a:t>이완기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시작지점 추정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의사가 추정한 기록과 비교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output">
            <a:hlinkClick r:id="" action="ppaction://media"/>
            <a:extLst>
              <a:ext uri="{FF2B5EF4-FFF2-40B4-BE49-F238E27FC236}">
                <a16:creationId xmlns:a16="http://schemas.microsoft.com/office/drawing/2014/main" id="{7012C84F-B37D-45F8-992A-F4718683E6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84884" y="1490943"/>
            <a:ext cx="5200928" cy="48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1C926-C076-416A-AF61-FF79059E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50" y="250764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3D86A1-D1ED-4932-BE9A-65A59DF2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97" y="1246095"/>
            <a:ext cx="3544225" cy="56119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한 영상파일당 </a:t>
            </a:r>
            <a:r>
              <a:rPr lang="en-US" altLang="ko-KR" dirty="0"/>
              <a:t>50-450 </a:t>
            </a:r>
            <a:r>
              <a:rPr lang="ko-KR" altLang="en-US" dirty="0"/>
              <a:t>프레임</a:t>
            </a:r>
            <a:r>
              <a:rPr lang="en-US" altLang="ko-KR" dirty="0"/>
              <a:t>,</a:t>
            </a:r>
            <a:r>
              <a:rPr lang="ko-KR" altLang="en-US" dirty="0"/>
              <a:t> 한 프레임당 얼마나 많은 픽셀이 칠해졌는지를</a:t>
            </a:r>
            <a:r>
              <a:rPr lang="en-US" altLang="ko-KR" dirty="0"/>
              <a:t>(</a:t>
            </a:r>
            <a:r>
              <a:rPr lang="ko-KR" altLang="en-US" dirty="0"/>
              <a:t>추정 좌심실 </a:t>
            </a:r>
            <a:r>
              <a:rPr lang="en-US" altLang="ko-KR" dirty="0"/>
              <a:t>size)</a:t>
            </a:r>
            <a:r>
              <a:rPr lang="ko-KR" altLang="en-US" dirty="0"/>
              <a:t> 엑셀로 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10030</a:t>
            </a:r>
            <a:r>
              <a:rPr lang="ko-KR" altLang="en-US" dirty="0"/>
              <a:t>개 그래프</a:t>
            </a:r>
            <a:r>
              <a:rPr lang="en-US" altLang="ko-KR" dirty="0"/>
              <a:t>(x</a:t>
            </a:r>
            <a:r>
              <a:rPr lang="ko-KR" altLang="en-US" dirty="0"/>
              <a:t>축 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), y</a:t>
            </a:r>
            <a:r>
              <a:rPr lang="ko-KR" altLang="en-US" dirty="0"/>
              <a:t>축 </a:t>
            </a:r>
            <a:r>
              <a:rPr lang="en-US" altLang="ko-KR" dirty="0"/>
              <a:t>: </a:t>
            </a:r>
            <a:r>
              <a:rPr lang="ko-KR" altLang="en-US" dirty="0"/>
              <a:t>칠해진 </a:t>
            </a:r>
            <a:r>
              <a:rPr lang="ko-KR" altLang="en-US" dirty="0" err="1"/>
              <a:t>픽셀수</a:t>
            </a:r>
            <a:r>
              <a:rPr lang="ko-KR" altLang="en-US" dirty="0"/>
              <a:t> </a:t>
            </a:r>
            <a:r>
              <a:rPr lang="en-US" altLang="ko-KR" dirty="0"/>
              <a:t>(size))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Epoch 19 </a:t>
            </a:r>
            <a:r>
              <a:rPr lang="ko-KR" altLang="en-US" dirty="0"/>
              <a:t>에서 </a:t>
            </a:r>
            <a:r>
              <a:rPr lang="en-US" altLang="ko-KR" dirty="0"/>
              <a:t>loss </a:t>
            </a:r>
            <a:r>
              <a:rPr lang="ko-KR" altLang="en-US" dirty="0"/>
              <a:t>가 가장 적었음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추정한 이완기 시작지점 기준</a:t>
            </a:r>
            <a:r>
              <a:rPr lang="en-US" altLang="ko-KR" dirty="0"/>
              <a:t>(</a:t>
            </a:r>
            <a:r>
              <a:rPr lang="en-US" altLang="ko-KR" dirty="0" err="1"/>
              <a:t>ComputerSmall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색칠된 </a:t>
            </a:r>
            <a:r>
              <a:rPr lang="en-US" altLang="ko-KR" dirty="0"/>
              <a:t>Pixel </a:t>
            </a:r>
            <a:r>
              <a:rPr lang="ko-KR" altLang="en-US" dirty="0"/>
              <a:t>수 그래프의        </a:t>
            </a:r>
            <a:r>
              <a:rPr lang="ko-KR" altLang="en-US" dirty="0" err="1"/>
              <a:t>극소점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시간에 따라 추정된</a:t>
            </a:r>
            <a:r>
              <a:rPr lang="en-US" altLang="ko-KR" dirty="0"/>
              <a:t> (</a:t>
            </a:r>
            <a:r>
              <a:rPr lang="ko-KR" altLang="en-US" dirty="0"/>
              <a:t>색칠된</a:t>
            </a:r>
            <a:r>
              <a:rPr lang="en-US" altLang="ko-KR" dirty="0"/>
              <a:t>)</a:t>
            </a:r>
            <a:r>
              <a:rPr lang="ko-KR" altLang="en-US" dirty="0"/>
              <a:t> 좌심실과 그 픽셀 수</a:t>
            </a:r>
            <a:r>
              <a:rPr lang="en-US" altLang="ko-KR" dirty="0"/>
              <a:t>) : </a:t>
            </a:r>
            <a:r>
              <a:rPr lang="ko-KR" altLang="en-US" dirty="0"/>
              <a:t>의사들의 추정치와 </a:t>
            </a:r>
            <a:r>
              <a:rPr lang="en-US" altLang="ko-KR" dirty="0"/>
              <a:t>1-2</a:t>
            </a:r>
            <a:r>
              <a:rPr lang="ko-KR" altLang="en-US" dirty="0"/>
              <a:t>프레임 정도의차이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그림 6" descr="테이블이(가) 표시된 사진&#10;&#10;자동 생성된 설명">
            <a:hlinkClick r:id="rId2" action="ppaction://hlinkfile"/>
            <a:extLst>
              <a:ext uri="{FF2B5EF4-FFF2-40B4-BE49-F238E27FC236}">
                <a16:creationId xmlns:a16="http://schemas.microsoft.com/office/drawing/2014/main" id="{87C7E5C7-45F0-41DA-B128-6E6F0B106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23" y="911164"/>
            <a:ext cx="4115501" cy="2573539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05ED17-2EDD-4D97-BC16-B537B4076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9" y="530265"/>
            <a:ext cx="3918503" cy="333533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hlinkClick r:id="rId5" action="ppaction://hlinkfile"/>
            <a:extLst>
              <a:ext uri="{FF2B5EF4-FFF2-40B4-BE49-F238E27FC236}">
                <a16:creationId xmlns:a16="http://schemas.microsoft.com/office/drawing/2014/main" id="{DDF18131-29C2-4C62-8D35-4E4EBBA1A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38" y="4460765"/>
            <a:ext cx="8142864" cy="14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B6177-5E0C-4A0C-AE60-B23D473C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4" y="3081867"/>
            <a:ext cx="8596668" cy="132080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5116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756</TotalTime>
  <Words>423</Words>
  <Application>Microsoft Office PowerPoint</Application>
  <PresentationFormat>와이드스크린</PresentationFormat>
  <Paragraphs>49</Paragraphs>
  <Slides>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Segoe UI</vt:lpstr>
      <vt:lpstr>Symbol</vt:lpstr>
      <vt:lpstr>Trebuchet MS</vt:lpstr>
      <vt:lpstr>Wingdings 3</vt:lpstr>
      <vt:lpstr>패싯</vt:lpstr>
      <vt:lpstr>실험발표</vt:lpstr>
      <vt:lpstr>Deep learning interpretation of echocardiograms  Amirata Ghorbani1,6, David Ouyang 2,6, Abubakar Abid1 , Bryan He3 , Jonathan H. Chen2 , Robert A. Harrington2 , David H. Liang2 , Euan A. Ashley 2 and James Y. Zou 1,3,4,5  2020</vt:lpstr>
      <vt:lpstr>PowerPoint 프레젠테이션</vt:lpstr>
      <vt:lpstr>PowerPoint 프레젠테이션</vt:lpstr>
      <vt:lpstr>Dataset</vt:lpstr>
      <vt:lpstr>Frame-by-frame Semantic Segmentation of the Left Ventricle 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연구주</dc:title>
  <dc:creator>김수용[ 학부재학 / 보건환경융합과학부 ]</dc:creator>
  <cp:lastModifiedBy>김수용[ 학부재학 / 보건환경융합과학부 ]</cp:lastModifiedBy>
  <cp:revision>41</cp:revision>
  <dcterms:created xsi:type="dcterms:W3CDTF">2021-09-15T05:38:26Z</dcterms:created>
  <dcterms:modified xsi:type="dcterms:W3CDTF">2022-04-15T07:15:12Z</dcterms:modified>
</cp:coreProperties>
</file>