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98" r:id="rId13"/>
    <p:sldId id="29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96" r:id="rId29"/>
    <p:sldId id="294" r:id="rId30"/>
    <p:sldId id="285" r:id="rId31"/>
    <p:sldId id="284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용[ 학부재학 / 보건환경융합과학부 ]" initials="김학/보]" lastIdx="2" clrIdx="0">
    <p:extLst>
      <p:ext uri="{19B8F6BF-5375-455C-9EA6-DF929625EA0E}">
        <p15:presenceInfo xmlns:p15="http://schemas.microsoft.com/office/powerpoint/2012/main" userId="S::ksyint@korea.edu::dcdfca08-97c8-4a50-ad8f-6249db616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6F389-9944-453E-A53A-F81BA7F2D42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3DBA5D4-130A-489D-98B4-96E74F04554F}">
      <dgm:prSet phldrT="[텍스트]"/>
      <dgm:spPr/>
      <dgm:t>
        <a:bodyPr/>
        <a:lstStyle/>
        <a:p>
          <a:pPr latinLnBrk="1"/>
          <a:r>
            <a:rPr lang="ko-KR" altLang="en-US" dirty="0"/>
            <a:t>미세먼지 측정</a:t>
          </a:r>
        </a:p>
      </dgm:t>
    </dgm:pt>
    <dgm:pt modelId="{BDA0EAD5-1F1E-4627-B7E4-A51104AC19F8}" type="parTrans" cxnId="{4E83328A-E964-4223-8FBE-FC3B1A8BE4E6}">
      <dgm:prSet/>
      <dgm:spPr/>
      <dgm:t>
        <a:bodyPr/>
        <a:lstStyle/>
        <a:p>
          <a:pPr latinLnBrk="1"/>
          <a:endParaRPr lang="ko-KR" altLang="en-US"/>
        </a:p>
      </dgm:t>
    </dgm:pt>
    <dgm:pt modelId="{6EFEE853-F78E-4007-ADB6-52121075B874}" type="sibTrans" cxnId="{4E83328A-E964-4223-8FBE-FC3B1A8BE4E6}">
      <dgm:prSet/>
      <dgm:spPr/>
      <dgm:t>
        <a:bodyPr/>
        <a:lstStyle/>
        <a:p>
          <a:pPr latinLnBrk="1"/>
          <a:endParaRPr lang="ko-KR" altLang="en-US"/>
        </a:p>
      </dgm:t>
    </dgm:pt>
    <dgm:pt modelId="{8C251288-319D-4540-BF9F-01B8C6F71FBE}">
      <dgm:prSet phldrT="[텍스트]"/>
      <dgm:spPr/>
      <dgm:t>
        <a:bodyPr/>
        <a:lstStyle/>
        <a:p>
          <a:pPr latinLnBrk="1"/>
          <a:r>
            <a:rPr lang="ko-KR" altLang="en-US" dirty="0"/>
            <a:t>데이터 수집</a:t>
          </a:r>
        </a:p>
      </dgm:t>
    </dgm:pt>
    <dgm:pt modelId="{340A1B75-3339-4978-8958-D764B67D0641}" type="parTrans" cxnId="{11CC045A-DDBF-4A54-932B-3AAFE27FCDB8}">
      <dgm:prSet/>
      <dgm:spPr/>
      <dgm:t>
        <a:bodyPr/>
        <a:lstStyle/>
        <a:p>
          <a:pPr latinLnBrk="1"/>
          <a:endParaRPr lang="ko-KR" altLang="en-US"/>
        </a:p>
      </dgm:t>
    </dgm:pt>
    <dgm:pt modelId="{215602FE-3C21-4C4C-B103-536BB525774C}" type="sibTrans" cxnId="{11CC045A-DDBF-4A54-932B-3AAFE27FCDB8}">
      <dgm:prSet/>
      <dgm:spPr/>
      <dgm:t>
        <a:bodyPr/>
        <a:lstStyle/>
        <a:p>
          <a:pPr latinLnBrk="1"/>
          <a:endParaRPr lang="ko-KR" altLang="en-US"/>
        </a:p>
      </dgm:t>
    </dgm:pt>
    <dgm:pt modelId="{96043055-FF13-4E6E-8F03-7D6CD93FA24F}">
      <dgm:prSet phldrT="[텍스트]"/>
      <dgm:spPr/>
      <dgm:t>
        <a:bodyPr/>
        <a:lstStyle/>
        <a:p>
          <a:pPr latinLnBrk="1"/>
          <a:r>
            <a:rPr lang="ko-KR" altLang="en-US" dirty="0"/>
            <a:t>분석 및 예측</a:t>
          </a:r>
        </a:p>
      </dgm:t>
    </dgm:pt>
    <dgm:pt modelId="{E02AF98C-91A6-474D-9DC4-4DBC8B55D1EF}" type="parTrans" cxnId="{F1AC8BA7-C20D-4EBD-9591-FEB8893F04B9}">
      <dgm:prSet/>
      <dgm:spPr/>
      <dgm:t>
        <a:bodyPr/>
        <a:lstStyle/>
        <a:p>
          <a:pPr latinLnBrk="1"/>
          <a:endParaRPr lang="ko-KR" altLang="en-US"/>
        </a:p>
      </dgm:t>
    </dgm:pt>
    <dgm:pt modelId="{F8F9452E-AAA6-4A82-AE4D-86E2FC4DC04C}" type="sibTrans" cxnId="{F1AC8BA7-C20D-4EBD-9591-FEB8893F04B9}">
      <dgm:prSet/>
      <dgm:spPr/>
      <dgm:t>
        <a:bodyPr/>
        <a:lstStyle/>
        <a:p>
          <a:pPr latinLnBrk="1"/>
          <a:endParaRPr lang="ko-KR" altLang="en-US"/>
        </a:p>
      </dgm:t>
    </dgm:pt>
    <dgm:pt modelId="{730FC938-D3AD-474F-B930-F6B57C810346}">
      <dgm:prSet phldrT="[텍스트]" custT="1"/>
      <dgm:spPr/>
      <dgm:t>
        <a:bodyPr/>
        <a:lstStyle/>
        <a:p>
          <a:pPr latinLnBrk="1"/>
          <a:r>
            <a:rPr lang="ko-KR" altLang="en-US" sz="2500" dirty="0"/>
            <a:t>데이터 변형</a:t>
          </a:r>
        </a:p>
      </dgm:t>
    </dgm:pt>
    <dgm:pt modelId="{7B6C21AF-153D-4B22-A592-14A55D151C07}" type="parTrans" cxnId="{960ED651-9FFA-4B33-A1FA-A09D258E3C24}">
      <dgm:prSet/>
      <dgm:spPr/>
      <dgm:t>
        <a:bodyPr/>
        <a:lstStyle/>
        <a:p>
          <a:pPr latinLnBrk="1"/>
          <a:endParaRPr lang="ko-KR" altLang="en-US"/>
        </a:p>
      </dgm:t>
    </dgm:pt>
    <dgm:pt modelId="{AF53B8E2-092D-4496-9E29-8DE3D7C809ED}" type="sibTrans" cxnId="{960ED651-9FFA-4B33-A1FA-A09D258E3C24}">
      <dgm:prSet/>
      <dgm:spPr/>
      <dgm:t>
        <a:bodyPr/>
        <a:lstStyle/>
        <a:p>
          <a:pPr latinLnBrk="1"/>
          <a:endParaRPr lang="ko-KR" altLang="en-US"/>
        </a:p>
      </dgm:t>
    </dgm:pt>
    <dgm:pt modelId="{FB510AAF-1A8E-4422-8F67-BD6ABEEA062B}">
      <dgm:prSet phldrT="[텍스트]"/>
      <dgm:spPr/>
      <dgm:t>
        <a:bodyPr/>
        <a:lstStyle/>
        <a:p>
          <a:pPr latinLnBrk="1"/>
          <a:r>
            <a:rPr lang="ko-KR" altLang="en-US" dirty="0"/>
            <a:t>보건정책</a:t>
          </a:r>
        </a:p>
      </dgm:t>
    </dgm:pt>
    <dgm:pt modelId="{F67035B7-D5B2-49D0-A672-33719A8C34E8}" type="parTrans" cxnId="{48162589-8FC7-4D49-99B9-C6F2EF3B132A}">
      <dgm:prSet/>
      <dgm:spPr/>
      <dgm:t>
        <a:bodyPr/>
        <a:lstStyle/>
        <a:p>
          <a:pPr latinLnBrk="1"/>
          <a:endParaRPr lang="ko-KR" altLang="en-US"/>
        </a:p>
      </dgm:t>
    </dgm:pt>
    <dgm:pt modelId="{149260F5-CB00-4041-8B25-757AEBE95B07}" type="sibTrans" cxnId="{48162589-8FC7-4D49-99B9-C6F2EF3B132A}">
      <dgm:prSet/>
      <dgm:spPr/>
      <dgm:t>
        <a:bodyPr/>
        <a:lstStyle/>
        <a:p>
          <a:pPr latinLnBrk="1"/>
          <a:endParaRPr lang="ko-KR" altLang="en-US"/>
        </a:p>
      </dgm:t>
    </dgm:pt>
    <dgm:pt modelId="{45E6A16E-7545-4C7E-BD0C-03F27992134A}">
      <dgm:prSet phldrT="[텍스트]"/>
      <dgm:spPr/>
      <dgm:t>
        <a:bodyPr/>
        <a:lstStyle/>
        <a:p>
          <a:pPr latinLnBrk="1"/>
          <a:r>
            <a:rPr lang="ko-KR" altLang="en-US" dirty="0"/>
            <a:t>예보</a:t>
          </a:r>
          <a:r>
            <a:rPr lang="en-US" altLang="ko-KR" dirty="0"/>
            <a:t>, </a:t>
          </a:r>
          <a:r>
            <a:rPr lang="ko-KR" altLang="en-US" dirty="0"/>
            <a:t>지침</a:t>
          </a:r>
        </a:p>
      </dgm:t>
    </dgm:pt>
    <dgm:pt modelId="{6C51799B-00FE-4F53-9CF6-0074CB3DE353}" type="parTrans" cxnId="{518D136D-3F98-4857-8E0E-A8C9A9962035}">
      <dgm:prSet/>
      <dgm:spPr/>
      <dgm:t>
        <a:bodyPr/>
        <a:lstStyle/>
        <a:p>
          <a:pPr latinLnBrk="1"/>
          <a:endParaRPr lang="ko-KR" altLang="en-US"/>
        </a:p>
      </dgm:t>
    </dgm:pt>
    <dgm:pt modelId="{09413C65-BB94-4186-9A72-D507AC17BA02}" type="sibTrans" cxnId="{518D136D-3F98-4857-8E0E-A8C9A9962035}">
      <dgm:prSet/>
      <dgm:spPr/>
      <dgm:t>
        <a:bodyPr/>
        <a:lstStyle/>
        <a:p>
          <a:pPr latinLnBrk="1"/>
          <a:endParaRPr lang="ko-KR" altLang="en-US"/>
        </a:p>
      </dgm:t>
    </dgm:pt>
    <dgm:pt modelId="{979B88FE-8884-42C6-932C-11490E162875}">
      <dgm:prSet phldrT="[텍스트]" custT="1"/>
      <dgm:spPr/>
      <dgm:t>
        <a:bodyPr/>
        <a:lstStyle/>
        <a:p>
          <a:pPr latinLnBrk="1"/>
          <a:r>
            <a:rPr lang="ko-KR" altLang="en-US" sz="2500" dirty="0">
              <a:highlight>
                <a:srgbClr val="FF0000"/>
              </a:highlight>
            </a:rPr>
            <a:t>예측모델 효율측정 및 보완</a:t>
          </a:r>
        </a:p>
      </dgm:t>
    </dgm:pt>
    <dgm:pt modelId="{D484303C-89C0-4500-9A76-5DC0111F740B}" type="parTrans" cxnId="{C6527B41-7774-42EF-9631-24608716EC0B}">
      <dgm:prSet/>
      <dgm:spPr/>
      <dgm:t>
        <a:bodyPr/>
        <a:lstStyle/>
        <a:p>
          <a:pPr latinLnBrk="1"/>
          <a:endParaRPr lang="ko-KR" altLang="en-US"/>
        </a:p>
      </dgm:t>
    </dgm:pt>
    <dgm:pt modelId="{5AC0D107-BB5A-4234-976B-0D1CED38328F}" type="sibTrans" cxnId="{C6527B41-7774-42EF-9631-24608716EC0B}">
      <dgm:prSet/>
      <dgm:spPr/>
      <dgm:t>
        <a:bodyPr/>
        <a:lstStyle/>
        <a:p>
          <a:pPr latinLnBrk="1"/>
          <a:endParaRPr lang="ko-KR" altLang="en-US"/>
        </a:p>
      </dgm:t>
    </dgm:pt>
    <dgm:pt modelId="{D1E194BE-D802-43A6-A3B2-759624213DD5}">
      <dgm:prSet phldrT="[텍스트]"/>
      <dgm:spPr/>
      <dgm:t>
        <a:bodyPr/>
        <a:lstStyle/>
        <a:p>
          <a:pPr latinLnBrk="1"/>
          <a:r>
            <a:rPr lang="ko-KR" altLang="en-US" dirty="0"/>
            <a:t>연구지원</a:t>
          </a:r>
        </a:p>
      </dgm:t>
    </dgm:pt>
    <dgm:pt modelId="{9A946BEC-B776-4C74-821B-8C4B5355B4B2}" type="parTrans" cxnId="{F6FA04B9-4895-4AB0-8DF7-CE2FB78780A9}">
      <dgm:prSet/>
      <dgm:spPr/>
      <dgm:t>
        <a:bodyPr/>
        <a:lstStyle/>
        <a:p>
          <a:pPr latinLnBrk="1"/>
          <a:endParaRPr lang="ko-KR" altLang="en-US"/>
        </a:p>
      </dgm:t>
    </dgm:pt>
    <dgm:pt modelId="{8DB34C92-54A2-4D6D-B673-2B262A695328}" type="sibTrans" cxnId="{F6FA04B9-4895-4AB0-8DF7-CE2FB78780A9}">
      <dgm:prSet/>
      <dgm:spPr/>
      <dgm:t>
        <a:bodyPr/>
        <a:lstStyle/>
        <a:p>
          <a:pPr latinLnBrk="1"/>
          <a:endParaRPr lang="ko-KR" altLang="en-US"/>
        </a:p>
      </dgm:t>
    </dgm:pt>
    <dgm:pt modelId="{3D2CA1AD-0AA3-44ED-A772-D77B51D2E98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66F77BC-1C49-4924-92D0-D004534CEC09}" type="parTrans" cxnId="{1EC58A35-DF3A-4031-ADC2-31BF9BDEBD9C}">
      <dgm:prSet/>
      <dgm:spPr/>
      <dgm:t>
        <a:bodyPr/>
        <a:lstStyle/>
        <a:p>
          <a:pPr latinLnBrk="1"/>
          <a:endParaRPr lang="ko-KR" altLang="en-US"/>
        </a:p>
      </dgm:t>
    </dgm:pt>
    <dgm:pt modelId="{7B3EA5FB-5BC7-4528-BA1F-70762550A827}" type="sibTrans" cxnId="{1EC58A35-DF3A-4031-ADC2-31BF9BDEBD9C}">
      <dgm:prSet/>
      <dgm:spPr/>
      <dgm:t>
        <a:bodyPr/>
        <a:lstStyle/>
        <a:p>
          <a:pPr latinLnBrk="1"/>
          <a:endParaRPr lang="ko-KR" altLang="en-US"/>
        </a:p>
      </dgm:t>
    </dgm:pt>
    <dgm:pt modelId="{B3E0B1F8-62B6-4E14-B1F2-A9679AC38D04}">
      <dgm:prSet phldrT="[텍스트]"/>
      <dgm:spPr/>
      <dgm:t>
        <a:bodyPr/>
        <a:lstStyle/>
        <a:p>
          <a:pPr latinLnBrk="1"/>
          <a:r>
            <a:rPr lang="ko-KR" altLang="en-US" dirty="0"/>
            <a:t>문서로 정리             </a:t>
          </a:r>
          <a:r>
            <a:rPr lang="en-US" altLang="ko-KR" dirty="0"/>
            <a:t>(</a:t>
          </a:r>
          <a:r>
            <a:rPr lang="ko-KR" altLang="en-US" dirty="0"/>
            <a:t>예 </a:t>
          </a:r>
          <a:r>
            <a:rPr lang="en-US" altLang="ko-KR" dirty="0"/>
            <a:t>: </a:t>
          </a:r>
          <a:r>
            <a:rPr lang="ko-KR" altLang="en-US" dirty="0"/>
            <a:t>엑셀</a:t>
          </a:r>
          <a:r>
            <a:rPr lang="en-US" altLang="ko-KR" dirty="0"/>
            <a:t>)</a:t>
          </a:r>
          <a:endParaRPr lang="ko-KR" altLang="en-US" dirty="0"/>
        </a:p>
      </dgm:t>
    </dgm:pt>
    <dgm:pt modelId="{0256F32A-FFA0-4CC3-9D55-4A4E94FBE299}" type="parTrans" cxnId="{88A00A21-1A8F-440A-A714-A3CE8642901B}">
      <dgm:prSet/>
      <dgm:spPr/>
      <dgm:t>
        <a:bodyPr/>
        <a:lstStyle/>
        <a:p>
          <a:pPr latinLnBrk="1"/>
          <a:endParaRPr lang="ko-KR" altLang="en-US"/>
        </a:p>
      </dgm:t>
    </dgm:pt>
    <dgm:pt modelId="{F2E00679-F9A8-4F46-A57C-F27E77A1303D}" type="sibTrans" cxnId="{88A00A21-1A8F-440A-A714-A3CE8642901B}">
      <dgm:prSet/>
      <dgm:spPr/>
      <dgm:t>
        <a:bodyPr/>
        <a:lstStyle/>
        <a:p>
          <a:pPr latinLnBrk="1"/>
          <a:endParaRPr lang="ko-KR" altLang="en-US"/>
        </a:p>
      </dgm:t>
    </dgm:pt>
    <dgm:pt modelId="{2B9EBBD7-A06B-4CC9-8EDC-680A7F37945C}">
      <dgm:prSet phldrT="[텍스트]"/>
      <dgm:spPr/>
      <dgm:t>
        <a:bodyPr/>
        <a:lstStyle/>
        <a:p>
          <a:pPr latinLnBrk="1"/>
          <a:r>
            <a:rPr lang="ko-KR" altLang="en-US" dirty="0"/>
            <a:t>규제</a:t>
          </a:r>
        </a:p>
      </dgm:t>
    </dgm:pt>
    <dgm:pt modelId="{F122FC7C-2C48-4425-9E3C-89680FC13399}" type="parTrans" cxnId="{B2736725-6DF4-4474-BF14-BD4EB4AACCF6}">
      <dgm:prSet/>
      <dgm:spPr/>
      <dgm:t>
        <a:bodyPr/>
        <a:lstStyle/>
        <a:p>
          <a:pPr latinLnBrk="1"/>
          <a:endParaRPr lang="ko-KR" altLang="en-US"/>
        </a:p>
      </dgm:t>
    </dgm:pt>
    <dgm:pt modelId="{6F01458E-5261-4E46-AE95-724E3EC83FA8}" type="sibTrans" cxnId="{B2736725-6DF4-4474-BF14-BD4EB4AACCF6}">
      <dgm:prSet/>
      <dgm:spPr/>
      <dgm:t>
        <a:bodyPr/>
        <a:lstStyle/>
        <a:p>
          <a:pPr latinLnBrk="1"/>
          <a:endParaRPr lang="ko-KR" altLang="en-US"/>
        </a:p>
      </dgm:t>
    </dgm:pt>
    <dgm:pt modelId="{86F4E985-3C8D-437C-9526-622BF42B8D71}" type="pres">
      <dgm:prSet presAssocID="{9A36F389-9944-453E-A53A-F81BA7F2D42B}" presName="linearFlow" presStyleCnt="0">
        <dgm:presLayoutVars>
          <dgm:dir/>
          <dgm:animLvl val="lvl"/>
          <dgm:resizeHandles val="exact"/>
        </dgm:presLayoutVars>
      </dgm:prSet>
      <dgm:spPr/>
    </dgm:pt>
    <dgm:pt modelId="{840A0E40-EF2C-483F-A988-4A28C8FA5178}" type="pres">
      <dgm:prSet presAssocID="{E3DBA5D4-130A-489D-98B4-96E74F04554F}" presName="composite" presStyleCnt="0"/>
      <dgm:spPr/>
    </dgm:pt>
    <dgm:pt modelId="{ADB416F5-A75D-484E-B036-0F678138338B}" type="pres">
      <dgm:prSet presAssocID="{E3DBA5D4-130A-489D-98B4-96E74F0455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814BB9B-53F4-4D27-906A-F19746CEF961}" type="pres">
      <dgm:prSet presAssocID="{E3DBA5D4-130A-489D-98B4-96E74F04554F}" presName="parSh" presStyleLbl="node1" presStyleIdx="0" presStyleCnt="3"/>
      <dgm:spPr/>
    </dgm:pt>
    <dgm:pt modelId="{4094110A-142B-4D92-92D5-88023C517A9B}" type="pres">
      <dgm:prSet presAssocID="{E3DBA5D4-130A-489D-98B4-96E74F04554F}" presName="desTx" presStyleLbl="fgAcc1" presStyleIdx="0" presStyleCnt="3" custScaleX="136947" custScaleY="55255">
        <dgm:presLayoutVars>
          <dgm:bulletEnabled val="1"/>
        </dgm:presLayoutVars>
      </dgm:prSet>
      <dgm:spPr/>
    </dgm:pt>
    <dgm:pt modelId="{349B6218-BB35-4F21-AA8E-6E53C7538B21}" type="pres">
      <dgm:prSet presAssocID="{6EFEE853-F78E-4007-ADB6-52121075B874}" presName="sibTrans" presStyleLbl="sibTrans2D1" presStyleIdx="0" presStyleCnt="2"/>
      <dgm:spPr/>
    </dgm:pt>
    <dgm:pt modelId="{A48F7DAA-886C-4A4D-A313-988C5C121109}" type="pres">
      <dgm:prSet presAssocID="{6EFEE853-F78E-4007-ADB6-52121075B874}" presName="connTx" presStyleLbl="sibTrans2D1" presStyleIdx="0" presStyleCnt="2"/>
      <dgm:spPr/>
    </dgm:pt>
    <dgm:pt modelId="{37DEC395-2878-4A92-B328-465A29CFB672}" type="pres">
      <dgm:prSet presAssocID="{96043055-FF13-4E6E-8F03-7D6CD93FA24F}" presName="composite" presStyleCnt="0"/>
      <dgm:spPr/>
    </dgm:pt>
    <dgm:pt modelId="{518EECB1-45A4-477C-B575-FA2518663DAF}" type="pres">
      <dgm:prSet presAssocID="{96043055-FF13-4E6E-8F03-7D6CD93FA2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CDFD370-DEE6-49E4-9995-CCFED490019B}" type="pres">
      <dgm:prSet presAssocID="{96043055-FF13-4E6E-8F03-7D6CD93FA24F}" presName="parSh" presStyleLbl="node1" presStyleIdx="1" presStyleCnt="3"/>
      <dgm:spPr/>
    </dgm:pt>
    <dgm:pt modelId="{DF21FBDE-B71F-4D2E-8483-953B12D50EB3}" type="pres">
      <dgm:prSet presAssocID="{96043055-FF13-4E6E-8F03-7D6CD93FA24F}" presName="desTx" presStyleLbl="fgAcc1" presStyleIdx="1" presStyleCnt="3" custScaleX="144824" custScaleY="69508">
        <dgm:presLayoutVars>
          <dgm:bulletEnabled val="1"/>
        </dgm:presLayoutVars>
      </dgm:prSet>
      <dgm:spPr/>
    </dgm:pt>
    <dgm:pt modelId="{AB3EC88A-AB82-4C32-8CED-838D9DA6E8DB}" type="pres">
      <dgm:prSet presAssocID="{F8F9452E-AAA6-4A82-AE4D-86E2FC4DC04C}" presName="sibTrans" presStyleLbl="sibTrans2D1" presStyleIdx="1" presStyleCnt="2"/>
      <dgm:spPr/>
    </dgm:pt>
    <dgm:pt modelId="{B54EACA6-9ED4-46F7-B1A5-F08F03B18F8E}" type="pres">
      <dgm:prSet presAssocID="{F8F9452E-AAA6-4A82-AE4D-86E2FC4DC04C}" presName="connTx" presStyleLbl="sibTrans2D1" presStyleIdx="1" presStyleCnt="2"/>
      <dgm:spPr/>
    </dgm:pt>
    <dgm:pt modelId="{A43BC23F-1081-4AD5-A330-B6DC54873FBF}" type="pres">
      <dgm:prSet presAssocID="{FB510AAF-1A8E-4422-8F67-BD6ABEEA062B}" presName="composite" presStyleCnt="0"/>
      <dgm:spPr/>
    </dgm:pt>
    <dgm:pt modelId="{8CCDF19C-70A1-47A7-9542-D03AF4AB7E67}" type="pres">
      <dgm:prSet presAssocID="{FB510AAF-1A8E-4422-8F67-BD6ABEEA062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C9156AD-9104-4A29-B59D-65D1174124DA}" type="pres">
      <dgm:prSet presAssocID="{FB510AAF-1A8E-4422-8F67-BD6ABEEA062B}" presName="parSh" presStyleLbl="node1" presStyleIdx="2" presStyleCnt="3"/>
      <dgm:spPr/>
    </dgm:pt>
    <dgm:pt modelId="{2FA188F1-97F0-4D80-B81B-242BE249DB32}" type="pres">
      <dgm:prSet presAssocID="{FB510AAF-1A8E-4422-8F67-BD6ABEEA062B}" presName="desTx" presStyleLbl="fgAcc1" presStyleIdx="2" presStyleCnt="3" custScaleY="61833" custLinFactNeighborX="-20526" custLinFactNeighborY="-1371">
        <dgm:presLayoutVars>
          <dgm:bulletEnabled val="1"/>
        </dgm:presLayoutVars>
      </dgm:prSet>
      <dgm:spPr/>
    </dgm:pt>
  </dgm:ptLst>
  <dgm:cxnLst>
    <dgm:cxn modelId="{E81C7D08-509C-4146-AC78-B17878441994}" type="presOf" srcId="{3D2CA1AD-0AA3-44ED-A772-D77B51D2E983}" destId="{2FA188F1-97F0-4D80-B81B-242BE249DB32}" srcOrd="0" destOrd="3" presId="urn:microsoft.com/office/officeart/2005/8/layout/process3"/>
    <dgm:cxn modelId="{1B873C17-FF3A-4270-AB92-B0805EA5B7D0}" type="presOf" srcId="{730FC938-D3AD-474F-B930-F6B57C810346}" destId="{DF21FBDE-B71F-4D2E-8483-953B12D50EB3}" srcOrd="0" destOrd="0" presId="urn:microsoft.com/office/officeart/2005/8/layout/process3"/>
    <dgm:cxn modelId="{4FAC9F1F-F9D9-49FC-AD93-B4E5F0198F67}" type="presOf" srcId="{E3DBA5D4-130A-489D-98B4-96E74F04554F}" destId="{ADB416F5-A75D-484E-B036-0F678138338B}" srcOrd="0" destOrd="0" presId="urn:microsoft.com/office/officeart/2005/8/layout/process3"/>
    <dgm:cxn modelId="{88A00A21-1A8F-440A-A714-A3CE8642901B}" srcId="{E3DBA5D4-130A-489D-98B4-96E74F04554F}" destId="{B3E0B1F8-62B6-4E14-B1F2-A9679AC38D04}" srcOrd="1" destOrd="0" parTransId="{0256F32A-FFA0-4CC3-9D55-4A4E94FBE299}" sibTransId="{F2E00679-F9A8-4F46-A57C-F27E77A1303D}"/>
    <dgm:cxn modelId="{B2736725-6DF4-4474-BF14-BD4EB4AACCF6}" srcId="{FB510AAF-1A8E-4422-8F67-BD6ABEEA062B}" destId="{2B9EBBD7-A06B-4CC9-8EDC-680A7F37945C}" srcOrd="2" destOrd="0" parTransId="{F122FC7C-2C48-4425-9E3C-89680FC13399}" sibTransId="{6F01458E-5261-4E46-AE95-724E3EC83FA8}"/>
    <dgm:cxn modelId="{4E77D02F-A422-4176-94F6-41BB6E7B19C2}" type="presOf" srcId="{6EFEE853-F78E-4007-ADB6-52121075B874}" destId="{A48F7DAA-886C-4A4D-A313-988C5C121109}" srcOrd="1" destOrd="0" presId="urn:microsoft.com/office/officeart/2005/8/layout/process3"/>
    <dgm:cxn modelId="{1EC58A35-DF3A-4031-ADC2-31BF9BDEBD9C}" srcId="{FB510AAF-1A8E-4422-8F67-BD6ABEEA062B}" destId="{3D2CA1AD-0AA3-44ED-A772-D77B51D2E983}" srcOrd="3" destOrd="0" parTransId="{D66F77BC-1C49-4924-92D0-D004534CEC09}" sibTransId="{7B3EA5FB-5BC7-4528-BA1F-70762550A827}"/>
    <dgm:cxn modelId="{C6527B41-7774-42EF-9631-24608716EC0B}" srcId="{96043055-FF13-4E6E-8F03-7D6CD93FA24F}" destId="{979B88FE-8884-42C6-932C-11490E162875}" srcOrd="1" destOrd="0" parTransId="{D484303C-89C0-4500-9A76-5DC0111F740B}" sibTransId="{5AC0D107-BB5A-4234-976B-0D1CED38328F}"/>
    <dgm:cxn modelId="{90885F62-C164-4BD5-AF31-A7264D5FC2F4}" type="presOf" srcId="{D1E194BE-D802-43A6-A3B2-759624213DD5}" destId="{2FA188F1-97F0-4D80-B81B-242BE249DB32}" srcOrd="0" destOrd="1" presId="urn:microsoft.com/office/officeart/2005/8/layout/process3"/>
    <dgm:cxn modelId="{38081767-9804-49B4-A3BE-35CE4625AC61}" type="presOf" srcId="{8C251288-319D-4540-BF9F-01B8C6F71FBE}" destId="{4094110A-142B-4D92-92D5-88023C517A9B}" srcOrd="0" destOrd="0" presId="urn:microsoft.com/office/officeart/2005/8/layout/process3"/>
    <dgm:cxn modelId="{518D136D-3F98-4857-8E0E-A8C9A9962035}" srcId="{FB510AAF-1A8E-4422-8F67-BD6ABEEA062B}" destId="{45E6A16E-7545-4C7E-BD0C-03F27992134A}" srcOrd="0" destOrd="0" parTransId="{6C51799B-00FE-4F53-9CF6-0074CB3DE353}" sibTransId="{09413C65-BB94-4186-9A72-D507AC17BA02}"/>
    <dgm:cxn modelId="{960ED651-9FFA-4B33-A1FA-A09D258E3C24}" srcId="{96043055-FF13-4E6E-8F03-7D6CD93FA24F}" destId="{730FC938-D3AD-474F-B930-F6B57C810346}" srcOrd="0" destOrd="0" parTransId="{7B6C21AF-153D-4B22-A592-14A55D151C07}" sibTransId="{AF53B8E2-092D-4496-9E29-8DE3D7C809ED}"/>
    <dgm:cxn modelId="{04ABEB55-5B65-42DF-9879-D2CB98EB6011}" type="presOf" srcId="{45E6A16E-7545-4C7E-BD0C-03F27992134A}" destId="{2FA188F1-97F0-4D80-B81B-242BE249DB32}" srcOrd="0" destOrd="0" presId="urn:microsoft.com/office/officeart/2005/8/layout/process3"/>
    <dgm:cxn modelId="{F7802056-2EEE-4A5F-99AE-211F681BA40F}" type="presOf" srcId="{2B9EBBD7-A06B-4CC9-8EDC-680A7F37945C}" destId="{2FA188F1-97F0-4D80-B81B-242BE249DB32}" srcOrd="0" destOrd="2" presId="urn:microsoft.com/office/officeart/2005/8/layout/process3"/>
    <dgm:cxn modelId="{11CC045A-DDBF-4A54-932B-3AAFE27FCDB8}" srcId="{E3DBA5D4-130A-489D-98B4-96E74F04554F}" destId="{8C251288-319D-4540-BF9F-01B8C6F71FBE}" srcOrd="0" destOrd="0" parTransId="{340A1B75-3339-4978-8958-D764B67D0641}" sibTransId="{215602FE-3C21-4C4C-B103-536BB525774C}"/>
    <dgm:cxn modelId="{43669087-5C94-4436-81CE-1DAC6FE002AB}" type="presOf" srcId="{F8F9452E-AAA6-4A82-AE4D-86E2FC4DC04C}" destId="{AB3EC88A-AB82-4C32-8CED-838D9DA6E8DB}" srcOrd="0" destOrd="0" presId="urn:microsoft.com/office/officeart/2005/8/layout/process3"/>
    <dgm:cxn modelId="{48162589-8FC7-4D49-99B9-C6F2EF3B132A}" srcId="{9A36F389-9944-453E-A53A-F81BA7F2D42B}" destId="{FB510AAF-1A8E-4422-8F67-BD6ABEEA062B}" srcOrd="2" destOrd="0" parTransId="{F67035B7-D5B2-49D0-A672-33719A8C34E8}" sibTransId="{149260F5-CB00-4041-8B25-757AEBE95B07}"/>
    <dgm:cxn modelId="{4E83328A-E964-4223-8FBE-FC3B1A8BE4E6}" srcId="{9A36F389-9944-453E-A53A-F81BA7F2D42B}" destId="{E3DBA5D4-130A-489D-98B4-96E74F04554F}" srcOrd="0" destOrd="0" parTransId="{BDA0EAD5-1F1E-4627-B7E4-A51104AC19F8}" sibTransId="{6EFEE853-F78E-4007-ADB6-52121075B874}"/>
    <dgm:cxn modelId="{C27B289A-F6E7-47D7-B4B5-227DA60A81C9}" type="presOf" srcId="{FB510AAF-1A8E-4422-8F67-BD6ABEEA062B}" destId="{AC9156AD-9104-4A29-B59D-65D1174124DA}" srcOrd="1" destOrd="0" presId="urn:microsoft.com/office/officeart/2005/8/layout/process3"/>
    <dgm:cxn modelId="{F1AC8BA7-C20D-4EBD-9591-FEB8893F04B9}" srcId="{9A36F389-9944-453E-A53A-F81BA7F2D42B}" destId="{96043055-FF13-4E6E-8F03-7D6CD93FA24F}" srcOrd="1" destOrd="0" parTransId="{E02AF98C-91A6-474D-9DC4-4DBC8B55D1EF}" sibTransId="{F8F9452E-AAA6-4A82-AE4D-86E2FC4DC04C}"/>
    <dgm:cxn modelId="{9678EFB6-CA0E-4211-A458-4165CFD8E7CC}" type="presOf" srcId="{9A36F389-9944-453E-A53A-F81BA7F2D42B}" destId="{86F4E985-3C8D-437C-9526-622BF42B8D71}" srcOrd="0" destOrd="0" presId="urn:microsoft.com/office/officeart/2005/8/layout/process3"/>
    <dgm:cxn modelId="{F6FA04B9-4895-4AB0-8DF7-CE2FB78780A9}" srcId="{FB510AAF-1A8E-4422-8F67-BD6ABEEA062B}" destId="{D1E194BE-D802-43A6-A3B2-759624213DD5}" srcOrd="1" destOrd="0" parTransId="{9A946BEC-B776-4C74-821B-8C4B5355B4B2}" sibTransId="{8DB34C92-54A2-4D6D-B673-2B262A695328}"/>
    <dgm:cxn modelId="{F297ECCE-2E9B-40DC-AAF8-D172454212E7}" type="presOf" srcId="{FB510AAF-1A8E-4422-8F67-BD6ABEEA062B}" destId="{8CCDF19C-70A1-47A7-9542-D03AF4AB7E67}" srcOrd="0" destOrd="0" presId="urn:microsoft.com/office/officeart/2005/8/layout/process3"/>
    <dgm:cxn modelId="{83E213D3-E532-456E-BACD-4226A3BCCFE4}" type="presOf" srcId="{6EFEE853-F78E-4007-ADB6-52121075B874}" destId="{349B6218-BB35-4F21-AA8E-6E53C7538B21}" srcOrd="0" destOrd="0" presId="urn:microsoft.com/office/officeart/2005/8/layout/process3"/>
    <dgm:cxn modelId="{07545DE1-E349-4B46-BC52-83B64F3D5041}" type="presOf" srcId="{96043055-FF13-4E6E-8F03-7D6CD93FA24F}" destId="{518EECB1-45A4-477C-B575-FA2518663DAF}" srcOrd="0" destOrd="0" presId="urn:microsoft.com/office/officeart/2005/8/layout/process3"/>
    <dgm:cxn modelId="{3CAB6CE1-1EFA-4F9A-AE56-FD751BE12C3B}" type="presOf" srcId="{979B88FE-8884-42C6-932C-11490E162875}" destId="{DF21FBDE-B71F-4D2E-8483-953B12D50EB3}" srcOrd="0" destOrd="1" presId="urn:microsoft.com/office/officeart/2005/8/layout/process3"/>
    <dgm:cxn modelId="{150879E3-3C03-499B-9C80-8BCADEFD02CE}" type="presOf" srcId="{E3DBA5D4-130A-489D-98B4-96E74F04554F}" destId="{2814BB9B-53F4-4D27-906A-F19746CEF961}" srcOrd="1" destOrd="0" presId="urn:microsoft.com/office/officeart/2005/8/layout/process3"/>
    <dgm:cxn modelId="{FC4375E6-8194-453B-9A39-33A31D01E8BD}" type="presOf" srcId="{F8F9452E-AAA6-4A82-AE4D-86E2FC4DC04C}" destId="{B54EACA6-9ED4-46F7-B1A5-F08F03B18F8E}" srcOrd="1" destOrd="0" presId="urn:microsoft.com/office/officeart/2005/8/layout/process3"/>
    <dgm:cxn modelId="{E08882F2-F08D-4F36-B410-352B3EBD02A6}" type="presOf" srcId="{96043055-FF13-4E6E-8F03-7D6CD93FA24F}" destId="{7CDFD370-DEE6-49E4-9995-CCFED490019B}" srcOrd="1" destOrd="0" presId="urn:microsoft.com/office/officeart/2005/8/layout/process3"/>
    <dgm:cxn modelId="{DD4B99FF-61C8-4D65-A5B6-5BB50F958F05}" type="presOf" srcId="{B3E0B1F8-62B6-4E14-B1F2-A9679AC38D04}" destId="{4094110A-142B-4D92-92D5-88023C517A9B}" srcOrd="0" destOrd="1" presId="urn:microsoft.com/office/officeart/2005/8/layout/process3"/>
    <dgm:cxn modelId="{0854CC08-64BC-4F7F-B39B-3390F24C2D48}" type="presParOf" srcId="{86F4E985-3C8D-437C-9526-622BF42B8D71}" destId="{840A0E40-EF2C-483F-A988-4A28C8FA5178}" srcOrd="0" destOrd="0" presId="urn:microsoft.com/office/officeart/2005/8/layout/process3"/>
    <dgm:cxn modelId="{750019A7-A4FC-4767-B255-CE363C6FBF9A}" type="presParOf" srcId="{840A0E40-EF2C-483F-A988-4A28C8FA5178}" destId="{ADB416F5-A75D-484E-B036-0F678138338B}" srcOrd="0" destOrd="0" presId="urn:microsoft.com/office/officeart/2005/8/layout/process3"/>
    <dgm:cxn modelId="{7C882B52-B896-4C34-9F7E-A325F67A141D}" type="presParOf" srcId="{840A0E40-EF2C-483F-A988-4A28C8FA5178}" destId="{2814BB9B-53F4-4D27-906A-F19746CEF961}" srcOrd="1" destOrd="0" presId="urn:microsoft.com/office/officeart/2005/8/layout/process3"/>
    <dgm:cxn modelId="{FC1EFE52-0199-4F9A-B0D4-C706A96CAFAA}" type="presParOf" srcId="{840A0E40-EF2C-483F-A988-4A28C8FA5178}" destId="{4094110A-142B-4D92-92D5-88023C517A9B}" srcOrd="2" destOrd="0" presId="urn:microsoft.com/office/officeart/2005/8/layout/process3"/>
    <dgm:cxn modelId="{646E0532-DA80-4D35-B1FA-9C89899BB407}" type="presParOf" srcId="{86F4E985-3C8D-437C-9526-622BF42B8D71}" destId="{349B6218-BB35-4F21-AA8E-6E53C7538B21}" srcOrd="1" destOrd="0" presId="urn:microsoft.com/office/officeart/2005/8/layout/process3"/>
    <dgm:cxn modelId="{5B9052F1-4DE8-4CF6-98E1-B58CD8074087}" type="presParOf" srcId="{349B6218-BB35-4F21-AA8E-6E53C7538B21}" destId="{A48F7DAA-886C-4A4D-A313-988C5C121109}" srcOrd="0" destOrd="0" presId="urn:microsoft.com/office/officeart/2005/8/layout/process3"/>
    <dgm:cxn modelId="{1C3AB21C-79AD-4DD0-B443-64426CDF50A9}" type="presParOf" srcId="{86F4E985-3C8D-437C-9526-622BF42B8D71}" destId="{37DEC395-2878-4A92-B328-465A29CFB672}" srcOrd="2" destOrd="0" presId="urn:microsoft.com/office/officeart/2005/8/layout/process3"/>
    <dgm:cxn modelId="{30CAD7ED-8693-4804-BAFB-26D21D46F4DC}" type="presParOf" srcId="{37DEC395-2878-4A92-B328-465A29CFB672}" destId="{518EECB1-45A4-477C-B575-FA2518663DAF}" srcOrd="0" destOrd="0" presId="urn:microsoft.com/office/officeart/2005/8/layout/process3"/>
    <dgm:cxn modelId="{AF8665DE-DCC5-4F85-BCA6-6BA6743AAB1B}" type="presParOf" srcId="{37DEC395-2878-4A92-B328-465A29CFB672}" destId="{7CDFD370-DEE6-49E4-9995-CCFED490019B}" srcOrd="1" destOrd="0" presId="urn:microsoft.com/office/officeart/2005/8/layout/process3"/>
    <dgm:cxn modelId="{0D9636C6-95F2-4F06-8CF2-7B1B234EE60F}" type="presParOf" srcId="{37DEC395-2878-4A92-B328-465A29CFB672}" destId="{DF21FBDE-B71F-4D2E-8483-953B12D50EB3}" srcOrd="2" destOrd="0" presId="urn:microsoft.com/office/officeart/2005/8/layout/process3"/>
    <dgm:cxn modelId="{12FBF2CE-0CE4-4BAA-B954-DC3BDE5462C0}" type="presParOf" srcId="{86F4E985-3C8D-437C-9526-622BF42B8D71}" destId="{AB3EC88A-AB82-4C32-8CED-838D9DA6E8DB}" srcOrd="3" destOrd="0" presId="urn:microsoft.com/office/officeart/2005/8/layout/process3"/>
    <dgm:cxn modelId="{20AA7557-59EB-4FD1-B4BE-F9D73E517934}" type="presParOf" srcId="{AB3EC88A-AB82-4C32-8CED-838D9DA6E8DB}" destId="{B54EACA6-9ED4-46F7-B1A5-F08F03B18F8E}" srcOrd="0" destOrd="0" presId="urn:microsoft.com/office/officeart/2005/8/layout/process3"/>
    <dgm:cxn modelId="{859FAD34-15F6-4459-B70D-EFEFC9C196C4}" type="presParOf" srcId="{86F4E985-3C8D-437C-9526-622BF42B8D71}" destId="{A43BC23F-1081-4AD5-A330-B6DC54873FBF}" srcOrd="4" destOrd="0" presId="urn:microsoft.com/office/officeart/2005/8/layout/process3"/>
    <dgm:cxn modelId="{F23CA6FA-778B-42DD-8BD4-7F4A346E6419}" type="presParOf" srcId="{A43BC23F-1081-4AD5-A330-B6DC54873FBF}" destId="{8CCDF19C-70A1-47A7-9542-D03AF4AB7E67}" srcOrd="0" destOrd="0" presId="urn:microsoft.com/office/officeart/2005/8/layout/process3"/>
    <dgm:cxn modelId="{8F3306A3-4BF1-4C3F-8ABA-DA39EF4270C1}" type="presParOf" srcId="{A43BC23F-1081-4AD5-A330-B6DC54873FBF}" destId="{AC9156AD-9104-4A29-B59D-65D1174124DA}" srcOrd="1" destOrd="0" presId="urn:microsoft.com/office/officeart/2005/8/layout/process3"/>
    <dgm:cxn modelId="{41F6386B-74AB-4F18-9390-22F64FF1B088}" type="presParOf" srcId="{A43BC23F-1081-4AD5-A330-B6DC54873FBF}" destId="{2FA188F1-97F0-4D80-B81B-242BE249DB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4BB9B-53F4-4D27-906A-F19746CEF961}">
      <dsp:nvSpPr>
        <dsp:cNvPr id="0" name=""/>
        <dsp:cNvSpPr/>
      </dsp:nvSpPr>
      <dsp:spPr>
        <a:xfrm>
          <a:off x="1977" y="700243"/>
          <a:ext cx="2043451" cy="986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미세먼지 측정</a:t>
          </a:r>
        </a:p>
      </dsp:txBody>
      <dsp:txXfrm>
        <a:off x="1977" y="700243"/>
        <a:ext cx="2043451" cy="657945"/>
      </dsp:txXfrm>
    </dsp:sp>
    <dsp:sp modelId="{4094110A-142B-4D92-92D5-88023C517A9B}">
      <dsp:nvSpPr>
        <dsp:cNvPr id="0" name=""/>
        <dsp:cNvSpPr/>
      </dsp:nvSpPr>
      <dsp:spPr>
        <a:xfrm>
          <a:off x="43018" y="2042661"/>
          <a:ext cx="2798444" cy="1690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데이터 수집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문서로 정리             </a:t>
          </a:r>
          <a:r>
            <a:rPr lang="en-US" altLang="ko-KR" sz="1800" kern="1200" dirty="0"/>
            <a:t>(</a:t>
          </a:r>
          <a:r>
            <a:rPr lang="ko-KR" altLang="en-US" sz="1800" kern="1200" dirty="0"/>
            <a:t>예 </a:t>
          </a:r>
          <a:r>
            <a:rPr lang="en-US" altLang="ko-KR" sz="1800" kern="1200" dirty="0"/>
            <a:t>: </a:t>
          </a:r>
          <a:r>
            <a:rPr lang="ko-KR" altLang="en-US" sz="1800" kern="1200" dirty="0"/>
            <a:t>엑셀</a:t>
          </a:r>
          <a:r>
            <a:rPr lang="en-US" altLang="ko-KR" sz="1800" kern="1200" dirty="0"/>
            <a:t>)</a:t>
          </a:r>
          <a:endParaRPr lang="ko-KR" altLang="en-US" sz="1800" kern="1200" dirty="0"/>
        </a:p>
      </dsp:txBody>
      <dsp:txXfrm>
        <a:off x="92531" y="2092174"/>
        <a:ext cx="2699418" cy="1591466"/>
      </dsp:txXfrm>
    </dsp:sp>
    <dsp:sp modelId="{349B6218-BB35-4F21-AA8E-6E53C7538B21}">
      <dsp:nvSpPr>
        <dsp:cNvPr id="0" name=""/>
        <dsp:cNvSpPr/>
      </dsp:nvSpPr>
      <dsp:spPr>
        <a:xfrm rot="21498727">
          <a:off x="2459252" y="719596"/>
          <a:ext cx="878090" cy="508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459285" y="823596"/>
        <a:ext cx="725462" cy="305256"/>
      </dsp:txXfrm>
    </dsp:sp>
    <dsp:sp modelId="{7CDFD370-DEE6-49E4-9995-CCFED490019B}">
      <dsp:nvSpPr>
        <dsp:cNvPr id="0" name=""/>
        <dsp:cNvSpPr/>
      </dsp:nvSpPr>
      <dsp:spPr>
        <a:xfrm>
          <a:off x="3701484" y="591228"/>
          <a:ext cx="2043451" cy="986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분석 및 예측</a:t>
          </a:r>
        </a:p>
      </dsp:txBody>
      <dsp:txXfrm>
        <a:off x="3701484" y="591228"/>
        <a:ext cx="2043451" cy="657945"/>
      </dsp:txXfrm>
    </dsp:sp>
    <dsp:sp modelId="{DF21FBDE-B71F-4D2E-8483-953B12D50EB3}">
      <dsp:nvSpPr>
        <dsp:cNvPr id="0" name=""/>
        <dsp:cNvSpPr/>
      </dsp:nvSpPr>
      <dsp:spPr>
        <a:xfrm>
          <a:off x="3662044" y="1715615"/>
          <a:ext cx="2959407" cy="2126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/>
            <a:t>데이터 변형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500" kern="1200" dirty="0">
              <a:highlight>
                <a:srgbClr val="FF0000"/>
              </a:highlight>
            </a:rPr>
            <a:t>예측모델 효율측정 및 보완</a:t>
          </a:r>
        </a:p>
      </dsp:txBody>
      <dsp:txXfrm>
        <a:off x="3724329" y="1777900"/>
        <a:ext cx="2834837" cy="2001983"/>
      </dsp:txXfrm>
    </dsp:sp>
    <dsp:sp modelId="{AB3EC88A-AB82-4C32-8CED-838D9DA6E8DB}">
      <dsp:nvSpPr>
        <dsp:cNvPr id="0" name=""/>
        <dsp:cNvSpPr/>
      </dsp:nvSpPr>
      <dsp:spPr>
        <a:xfrm rot="53946">
          <a:off x="6169154" y="695571"/>
          <a:ext cx="899572" cy="508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6169163" y="796126"/>
        <a:ext cx="746944" cy="305256"/>
      </dsp:txXfrm>
    </dsp:sp>
    <dsp:sp modelId="{AC9156AD-9104-4A29-B59D-65D1174124DA}">
      <dsp:nvSpPr>
        <dsp:cNvPr id="0" name=""/>
        <dsp:cNvSpPr/>
      </dsp:nvSpPr>
      <dsp:spPr>
        <a:xfrm>
          <a:off x="7442033" y="649931"/>
          <a:ext cx="2043451" cy="986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보건정책</a:t>
          </a:r>
        </a:p>
      </dsp:txBody>
      <dsp:txXfrm>
        <a:off x="7442033" y="649931"/>
        <a:ext cx="2043451" cy="657945"/>
      </dsp:txXfrm>
    </dsp:sp>
    <dsp:sp modelId="{2FA188F1-97F0-4D80-B81B-242BE249DB32}">
      <dsp:nvSpPr>
        <dsp:cNvPr id="0" name=""/>
        <dsp:cNvSpPr/>
      </dsp:nvSpPr>
      <dsp:spPr>
        <a:xfrm>
          <a:off x="7441132" y="1849779"/>
          <a:ext cx="2043451" cy="1891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예보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지침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연구지원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kern="1200" dirty="0"/>
            <a:t>규제</a:t>
          </a: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800" kern="1200" dirty="0"/>
        </a:p>
      </dsp:txBody>
      <dsp:txXfrm>
        <a:off x="7496539" y="1905186"/>
        <a:ext cx="1932637" cy="1780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4D6FC-4C7F-41CC-9ECF-87A6BA72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093" y="65350"/>
            <a:ext cx="8791575" cy="2387600"/>
          </a:xfrm>
        </p:spPr>
        <p:txBody>
          <a:bodyPr/>
          <a:lstStyle/>
          <a:p>
            <a:r>
              <a:rPr lang="ko-KR" altLang="en-US" dirty="0"/>
              <a:t>미세먼지 딥러닝 예측모델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C80E0-AAB6-4085-9204-760BB9AF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405051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altLang="ko-KR" sz="2500" dirty="0"/>
              <a:t>2018250323 </a:t>
            </a:r>
            <a:r>
              <a:rPr lang="ko-KR" altLang="en-US" sz="2500" dirty="0"/>
              <a:t>김수용</a:t>
            </a:r>
          </a:p>
        </p:txBody>
      </p:sp>
    </p:spTree>
    <p:extLst>
      <p:ext uri="{BB962C8B-B14F-4D97-AF65-F5344CB8AC3E}">
        <p14:creationId xmlns:p14="http://schemas.microsoft.com/office/powerpoint/2010/main" val="199500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F117A-49B8-47D7-90DE-79FB35A8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04279A6-9CF1-42ED-A11F-19BDA0EE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335238"/>
              </p:ext>
            </p:extLst>
          </p:nvPr>
        </p:nvGraphicFramePr>
        <p:xfrm>
          <a:off x="167781" y="201336"/>
          <a:ext cx="11803310" cy="637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94">
                  <a:extLst>
                    <a:ext uri="{9D8B030D-6E8A-4147-A177-3AD203B41FA5}">
                      <a16:colId xmlns:a16="http://schemas.microsoft.com/office/drawing/2014/main" val="900868156"/>
                    </a:ext>
                  </a:extLst>
                </a:gridCol>
                <a:gridCol w="843094">
                  <a:extLst>
                    <a:ext uri="{9D8B030D-6E8A-4147-A177-3AD203B41FA5}">
                      <a16:colId xmlns:a16="http://schemas.microsoft.com/office/drawing/2014/main" val="4094098971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2773820943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3106911173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3059674546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4180223611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4236246871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4203142062"/>
                    </a:ext>
                  </a:extLst>
                </a:gridCol>
              </a:tblGrid>
              <a:tr h="1275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미세먼지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초미세먼지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이산화 질소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일산화탄소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아황산가스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94403"/>
                  </a:ext>
                </a:extLst>
              </a:tr>
              <a:tr h="12751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31.831131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19.553779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0.029729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0.021028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0.422899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0.002612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226425"/>
                  </a:ext>
                </a:extLst>
              </a:tr>
              <a:tr h="12751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22.709902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17.620219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0.019375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0.017492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0.350678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0.002541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1913"/>
                  </a:ext>
                </a:extLst>
              </a:tr>
              <a:tr h="12751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39.688259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19.120108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0.024021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0.024965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0.478711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0.002800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489957"/>
                  </a:ext>
                </a:extLst>
              </a:tr>
              <a:tr h="12751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겨울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40.961801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33.483784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0.013793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0.031436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0.654595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0.003518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36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64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2BDE-E479-4A88-9208-1E335CBF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AE4869-BE1F-496A-AD97-EE82B17E1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310903"/>
              </p:ext>
            </p:extLst>
          </p:nvPr>
        </p:nvGraphicFramePr>
        <p:xfrm>
          <a:off x="355600" y="118533"/>
          <a:ext cx="1161627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4">
                  <a:extLst>
                    <a:ext uri="{9D8B030D-6E8A-4147-A177-3AD203B41FA5}">
                      <a16:colId xmlns:a16="http://schemas.microsoft.com/office/drawing/2014/main" val="1882721283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1936902809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66907086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119031873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828981387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754635903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6835334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735815217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미세먼지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초미세먼지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이산화질소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일산화탄소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아황산가스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58854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39.688259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19.120108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0.024021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0.024965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0.478711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0.002800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34650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32.054393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14.125174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0.039947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0.014018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0.439691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0.003670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192225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26.63587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16.672554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0.026841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0.010478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0.288456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0.003379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371852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24.865090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11.430986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0.034363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0.006086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0.401530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0.002755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12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6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F117A-49B8-47D7-90DE-79FB35A8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04279A6-9CF1-42ED-A11F-19BDA0EE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093432"/>
              </p:ext>
            </p:extLst>
          </p:nvPr>
        </p:nvGraphicFramePr>
        <p:xfrm>
          <a:off x="167781" y="201336"/>
          <a:ext cx="11803310" cy="637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094">
                  <a:extLst>
                    <a:ext uri="{9D8B030D-6E8A-4147-A177-3AD203B41FA5}">
                      <a16:colId xmlns:a16="http://schemas.microsoft.com/office/drawing/2014/main" val="900868156"/>
                    </a:ext>
                  </a:extLst>
                </a:gridCol>
                <a:gridCol w="843094">
                  <a:extLst>
                    <a:ext uri="{9D8B030D-6E8A-4147-A177-3AD203B41FA5}">
                      <a16:colId xmlns:a16="http://schemas.microsoft.com/office/drawing/2014/main" val="4094098971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2773820943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3106911173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3059674546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4180223611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4236246871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4203142062"/>
                    </a:ext>
                  </a:extLst>
                </a:gridCol>
              </a:tblGrid>
              <a:tr h="12751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미세먼지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초미세먼지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이산화 질소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일산화탄소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아황산가스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94403"/>
                  </a:ext>
                </a:extLst>
              </a:tr>
              <a:tr h="12751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19.596202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10.814568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0.014229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0.009524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0.098156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0.000637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226425"/>
                  </a:ext>
                </a:extLst>
              </a:tr>
              <a:tr h="12751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12.202073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10.363860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0.015318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0.006294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0.092637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0.000575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1913"/>
                  </a:ext>
                </a:extLst>
              </a:tr>
              <a:tr h="12751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22.434439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12.462826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0.016099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0.014908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0.161499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0.000732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489957"/>
                  </a:ext>
                </a:extLst>
              </a:tr>
              <a:tr h="12751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겨울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21.165976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18.056774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0.010550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0.013066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0.222650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0.000833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36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10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2BDE-E479-4A88-9208-1E335CBF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AE4869-BE1F-496A-AD97-EE82B17E1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175440"/>
              </p:ext>
            </p:extLst>
          </p:nvPr>
        </p:nvGraphicFramePr>
        <p:xfrm>
          <a:off x="355600" y="118533"/>
          <a:ext cx="1161627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734">
                  <a:extLst>
                    <a:ext uri="{9D8B030D-6E8A-4147-A177-3AD203B41FA5}">
                      <a16:colId xmlns:a16="http://schemas.microsoft.com/office/drawing/2014/main" val="1882721283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1936902809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66907086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119031873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828981387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754635903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16835334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735815217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미세먼지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초미세먼지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이산화질소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일산화탄소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아황산가스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58854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22.434439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12.462826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0.016099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0.014908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0.161499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0.000732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34650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15.364968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9.539300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0.014279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0.007727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0.081305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0.001009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192225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광주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16.62579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9.879966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0.013807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0.007374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0.092129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0.000526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371852"/>
                  </a:ext>
                </a:extLst>
              </a:tr>
              <a:tr h="128016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13.613851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6.081501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0.013369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0.003501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0.085333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0.000628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12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1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48DE207-62F2-4AED-9927-B8C9D645D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916508"/>
              </p:ext>
            </p:extLst>
          </p:nvPr>
        </p:nvGraphicFramePr>
        <p:xfrm>
          <a:off x="0" y="1645920"/>
          <a:ext cx="1219199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804796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8283922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7170259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986247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01882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7392091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62007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31767958"/>
                    </a:ext>
                  </a:extLst>
                </a:gridCol>
              </a:tblGrid>
              <a:tr h="6515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PM10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O3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effectLst/>
                        </a:rPr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SO2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986531"/>
                  </a:ext>
                </a:extLst>
              </a:tr>
              <a:tr h="651510">
                <a:tc gridSpan="2">
                  <a:txBody>
                    <a:bodyPr/>
                    <a:lstStyle/>
                    <a:p>
                      <a:pPr fontAlgn="ctr"/>
                      <a:r>
                        <a:rPr lang="ko-KR" altLang="en-US" b="1" dirty="0">
                          <a:effectLst/>
                        </a:rPr>
                        <a:t>겨울 서울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0.981153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-0.210582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0.397365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0.703487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0.610538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038156"/>
                  </a:ext>
                </a:extLst>
              </a:tr>
              <a:tr h="6515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봄 서울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0.663549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0.111087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0.204661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0.419665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0.279240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665063"/>
                  </a:ext>
                </a:extLst>
              </a:tr>
              <a:tr h="6515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 서울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0.963337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0.153428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0.035990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solidFill>
                            <a:schemeClr val="bg1"/>
                          </a:solidFill>
                          <a:effectLst/>
                        </a:rPr>
                        <a:t>0.048332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0.300769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460301"/>
                  </a:ext>
                </a:extLst>
              </a:tr>
              <a:tr h="6515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가을 서울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0.911322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-0.033675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0.440195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0.600029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0.494773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308878"/>
                  </a:ext>
                </a:extLst>
              </a:tr>
              <a:tr h="6515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가을 부산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0.886624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0.112643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0.537141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0.653677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0.347865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048422"/>
                  </a:ext>
                </a:extLst>
              </a:tr>
              <a:tr h="6515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가을 광주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0.773098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0.148323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0.357836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0.292048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0.282080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55992"/>
                  </a:ext>
                </a:extLst>
              </a:tr>
              <a:tr h="65151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가을 강원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0.675668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0.264246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0.367877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>
                          <a:effectLst/>
                        </a:rPr>
                        <a:t>0.425421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dirty="0">
                          <a:effectLst/>
                        </a:rPr>
                        <a:t>0.303179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96287"/>
                  </a:ext>
                </a:extLst>
              </a:tr>
            </a:tbl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A2835914-B0B8-455F-815B-FEBF9535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57" y="167350"/>
            <a:ext cx="9905998" cy="1478570"/>
          </a:xfrm>
        </p:spPr>
        <p:txBody>
          <a:bodyPr/>
          <a:lstStyle/>
          <a:p>
            <a:r>
              <a:rPr lang="ko-KR" altLang="en-US"/>
              <a:t>상관계수</a:t>
            </a:r>
          </a:p>
        </p:txBody>
      </p:sp>
    </p:spTree>
    <p:extLst>
      <p:ext uri="{BB962C8B-B14F-4D97-AF65-F5344CB8AC3E}">
        <p14:creationId xmlns:p14="http://schemas.microsoft.com/office/powerpoint/2010/main" val="274740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14CEEF-522A-46F3-A72A-BDE815E6F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3324" y="70117"/>
            <a:ext cx="6130189" cy="678788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A47253-B2EB-477A-832A-43BA560F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7" y="408562"/>
            <a:ext cx="5473227" cy="61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3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F274E-82F7-41BA-9DEC-9AA91E86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58" y="122407"/>
            <a:ext cx="9905998" cy="1478570"/>
          </a:xfrm>
        </p:spPr>
        <p:txBody>
          <a:bodyPr/>
          <a:lstStyle/>
          <a:p>
            <a:r>
              <a:rPr lang="ko-KR" altLang="en-US"/>
              <a:t>데이터 변형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FB7B8-09E8-48E6-98CB-F69344A1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58" y="1252208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MinMaxScaler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MinMaxScaler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sc.fit_transform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(train)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sc.transform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(test)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62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AF8CA-1EC2-4520-8486-BEE7787E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6" y="749871"/>
            <a:ext cx="9905999" cy="3541714"/>
          </a:xfrm>
        </p:spPr>
        <p:txBody>
          <a:bodyPr/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columns=[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index=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train.index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columns=[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index=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test.index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train_sc_data.head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07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59FF9-C2E8-4A77-8E5D-4411C341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28" y="402336"/>
            <a:ext cx="9905999" cy="57912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'PM2.5'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'PM2.5'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'O3'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'O3'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'NO2'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'NO2'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'SO2'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'SO2'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].shift(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train_sc_data.head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79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4C193-DAEE-4784-98ED-04E97852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820" y="530415"/>
            <a:ext cx="9905999" cy="3541714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1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train_sc_data.dropna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().drop(</a:t>
            </a:r>
            <a:r>
              <a:rPr lang="en-US" altLang="ko-KR" sz="1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altLang="ko-KR" sz="12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train_sc_data.dropna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()[[</a:t>
            </a:r>
            <a:r>
              <a:rPr lang="en-US" altLang="ko-KR" sz="1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b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test_sc_data.dropna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().drop(</a:t>
            </a:r>
            <a:r>
              <a:rPr lang="en-US" altLang="ko-KR" sz="1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altLang="ko-KR" sz="12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test_sc_data.dropna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()[[</a:t>
            </a:r>
            <a:r>
              <a:rPr lang="en-US" altLang="ko-KR" sz="1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'PM10'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b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X_train.head</a:t>
            </a:r>
            <a:r>
              <a:rPr lang="en-US" altLang="ko-KR" sz="1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89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B767C-1DDD-445F-8072-6EACF31D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79" y="-107950"/>
            <a:ext cx="9905998" cy="147857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E03AB9A-2B24-4435-B9CC-A93BAA4D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16000"/>
            <a:ext cx="3972454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프롤로그                           </a:t>
            </a:r>
            <a:endParaRPr lang="en-US" altLang="ko-KR" dirty="0"/>
          </a:p>
          <a:p>
            <a:pPr marL="457200" indent="-457200">
              <a:buAutoNum type="arabicParenBoth"/>
            </a:pPr>
            <a:r>
              <a:rPr lang="ko-KR" altLang="en-US" dirty="0"/>
              <a:t>미세먼지 란</a:t>
            </a:r>
            <a:r>
              <a:rPr lang="en-US" altLang="ko-KR" dirty="0"/>
              <a:t>? (</a:t>
            </a:r>
            <a:r>
              <a:rPr lang="ko-KR" altLang="en-US" dirty="0"/>
              <a:t>연구배경</a:t>
            </a:r>
            <a:r>
              <a:rPr lang="en-US" altLang="ko-KR" dirty="0"/>
              <a:t>)</a:t>
            </a:r>
          </a:p>
          <a:p>
            <a:pPr marL="457200" indent="-457200">
              <a:buAutoNum type="arabicParenBoth"/>
            </a:pPr>
            <a:r>
              <a:rPr lang="ko-KR" altLang="en-US" dirty="0"/>
              <a:t>연구목적 및 방향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데이터분석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읽어 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Describe</a:t>
            </a:r>
          </a:p>
          <a:p>
            <a:pPr marL="0" indent="0">
              <a:buNone/>
            </a:pPr>
            <a:r>
              <a:rPr lang="en-US" altLang="ko-KR" dirty="0"/>
              <a:t>(3)</a:t>
            </a:r>
            <a:r>
              <a:rPr lang="ko-KR" altLang="en-US" dirty="0"/>
              <a:t>상관계수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(4)</a:t>
            </a:r>
            <a:r>
              <a:rPr lang="ko-KR" altLang="en-US" dirty="0"/>
              <a:t>데이터변형</a:t>
            </a:r>
            <a:endParaRPr lang="en-US" altLang="ko-KR" dirty="0"/>
          </a:p>
          <a:p>
            <a:pPr marL="457200" indent="-457200">
              <a:buAutoNum type="arabicParenBoth"/>
            </a:pPr>
            <a:endParaRPr lang="ko-KR" altLang="en-US" dirty="0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52C20BB1-22E6-4F93-AC37-AAAFEB207279}"/>
              </a:ext>
            </a:extLst>
          </p:cNvPr>
          <p:cNvSpPr txBox="1">
            <a:spLocks/>
          </p:cNvSpPr>
          <p:nvPr/>
        </p:nvSpPr>
        <p:spPr>
          <a:xfrm>
            <a:off x="6831012" y="1041399"/>
            <a:ext cx="2820988" cy="477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모델 및 훈련                           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ko-KR" altLang="en-US" dirty="0"/>
              <a:t>모델설명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AutoNum type="arabicParenBoth"/>
            </a:pPr>
            <a:r>
              <a:rPr lang="ko-KR" altLang="en-US" dirty="0"/>
              <a:t>훈련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4. </a:t>
            </a:r>
            <a:r>
              <a:rPr lang="ko-KR" altLang="en-US" dirty="0"/>
              <a:t>시각화 및 분석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(1) </a:t>
            </a:r>
            <a:r>
              <a:rPr lang="ko-KR" altLang="en-US" dirty="0"/>
              <a:t>계절별 비교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(2)</a:t>
            </a:r>
            <a:r>
              <a:rPr lang="ko-KR" altLang="en-US" dirty="0"/>
              <a:t>지역별 비교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(3) </a:t>
            </a:r>
            <a:r>
              <a:rPr lang="ko-KR" altLang="en-US" dirty="0"/>
              <a:t>결론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AutoNum type="arabicParenBoth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349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1316D-2E6F-484A-8214-57CFF06F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9246"/>
            <a:ext cx="9905999" cy="6199569"/>
          </a:xfrm>
        </p:spPr>
        <p:txBody>
          <a:bodyPr>
            <a:normAutofit fontScale="70000" lnSpcReduction="20000"/>
          </a:bodyPr>
          <a:lstStyle/>
          <a:p>
            <a:b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X_train.values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X_test.values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y_train.values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y_test.values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y_train.shape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=&gt;</a:t>
            </a:r>
          </a:p>
          <a:p>
            <a:r>
              <a:rPr lang="en-US" altLang="ko-KR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&lt;class '</a:t>
            </a:r>
            <a:r>
              <a:rPr lang="en-US" altLang="ko-KR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pandas.core.frame.DataFrame</a:t>
            </a:r>
            <a:r>
              <a:rPr lang="en-US" altLang="ko-KR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’&gt;</a:t>
            </a:r>
          </a:p>
          <a:p>
            <a:r>
              <a:rPr lang="en-US" altLang="ko-KR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&lt;class '</a:t>
            </a:r>
            <a:r>
              <a:rPr lang="en-US" altLang="ko-KR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numpy.ndarray</a:t>
            </a:r>
            <a:r>
              <a:rPr lang="en-US" altLang="ko-KR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’&gt; </a:t>
            </a:r>
          </a:p>
          <a:p>
            <a:r>
              <a:rPr lang="en-US" altLang="ko-KR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(549, 5)</a:t>
            </a:r>
          </a:p>
          <a:p>
            <a:r>
              <a:rPr lang="en-US" altLang="ko-KR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(549, 1)</a:t>
            </a:r>
            <a:endParaRPr lang="fr-FR" altLang="ko-KR" b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47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39080-7159-40B6-97B8-CF9C2ADB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820" y="292670"/>
            <a:ext cx="9905999" cy="6437313"/>
          </a:xfrm>
        </p:spPr>
        <p:txBody>
          <a:bodyPr/>
          <a:lstStyle/>
          <a:p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 = X_train.reshape(X_train.shape[</a:t>
            </a:r>
            <a:r>
              <a:rPr lang="fr-F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fr-F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fr-F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X_test_t = X_test.reshape(X_test.shape[</a:t>
            </a:r>
            <a:r>
              <a:rPr lang="fr-F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fr-F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fr-F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(X_train_t.shape)</a:t>
            </a:r>
          </a:p>
          <a:p>
            <a:r>
              <a:rPr lang="fr-FR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(X_train_t)</a:t>
            </a:r>
          </a:p>
          <a:p>
            <a:r>
              <a:rPr lang="fr-FR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(y_train)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(549, 5, 1) </a:t>
            </a:r>
          </a:p>
          <a:p>
            <a:r>
              <a:rPr lang="en-US" altLang="ko-KR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[[[0.02419355] [0.0483871 ] [0.04032258] [0.04032258] [0.06451613] …………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44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F9C26-2191-4ADB-9D04-228F0CBA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2FF50-E3EF-4A71-9FF1-F4923CA7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A32859-5CA1-4128-A20D-E63C5A9F271B}"/>
              </a:ext>
            </a:extLst>
          </p:cNvPr>
          <p:cNvSpPr/>
          <p:nvPr/>
        </p:nvSpPr>
        <p:spPr>
          <a:xfrm>
            <a:off x="1723665" y="2340802"/>
            <a:ext cx="874149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모델 및 훈련</a:t>
            </a:r>
            <a:endParaRPr lang="en-US" altLang="ko-KR" sz="1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89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5F96-F596-4CBC-AD03-8EAAE9E0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ko-KR" altLang="en-US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BE9D0-65CF-4FDA-A701-E83D96B9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7070"/>
            <a:ext cx="12051792" cy="565092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LSTM </a:t>
            </a:r>
          </a:p>
          <a:p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keras.models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Sequential </a:t>
            </a:r>
          </a:p>
          <a:p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keras.layers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Dense </a:t>
            </a:r>
          </a:p>
          <a:p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keras.backend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 </a:t>
            </a:r>
          </a:p>
          <a:p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keras.callbacks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K.clear_session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Sequential() 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ko-KR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Sequeatial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Model 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(LSTM(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 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(timestep, feature) 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model.add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(Dense(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output = 1 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ko-KR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(loss=</a:t>
            </a:r>
            <a:r>
              <a:rPr lang="en-US" altLang="ko-K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US" altLang="ko-K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optimizer=</a:t>
            </a:r>
            <a:r>
              <a:rPr lang="en-US" altLang="ko-K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ko-K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,metrics=</a:t>
            </a:r>
            <a:r>
              <a:rPr lang="en-US" altLang="ko-K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85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FFA80-6DE9-4D14-A8F2-6D90B8BF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ko-KR" altLang="en-US" dirty="0"/>
              <a:t>훈련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4A5E0-6752-408C-8F17-B683A93E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3312"/>
            <a:ext cx="9905999" cy="4437889"/>
          </a:xfrm>
        </p:spPr>
        <p:txBody>
          <a:bodyPr>
            <a:norm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(monitor=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'loss'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patience=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verbose=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history=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epochs=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,batch_size=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verbose=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,validation_data=(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024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F5880-C7CF-475F-82B0-BA792D4C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9250-F573-4BB3-BF15-8FD68E95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X_test_t,y_test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            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35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985E6-0357-4C92-9921-17A7ED3B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F5059-9D85-45CC-83E1-DE8C1F05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9E4906-0B56-4607-8D7A-32593A087C59}"/>
              </a:ext>
            </a:extLst>
          </p:cNvPr>
          <p:cNvSpPr/>
          <p:nvPr/>
        </p:nvSpPr>
        <p:spPr>
          <a:xfrm>
            <a:off x="951019" y="2340802"/>
            <a:ext cx="1028679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시각화 및 분석</a:t>
            </a:r>
            <a:endParaRPr lang="en-US" altLang="ko-KR" sz="1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9033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26878-2293-4A97-BC45-FCB05BA89484}"/>
              </a:ext>
            </a:extLst>
          </p:cNvPr>
          <p:cNvSpPr txBox="1"/>
          <p:nvPr/>
        </p:nvSpPr>
        <p:spPr>
          <a:xfrm>
            <a:off x="1696803" y="234534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DF65B-6FB1-4848-A7F3-E435921DB670}"/>
              </a:ext>
            </a:extLst>
          </p:cNvPr>
          <p:cNvSpPr txBox="1"/>
          <p:nvPr/>
        </p:nvSpPr>
        <p:spPr>
          <a:xfrm>
            <a:off x="1594770" y="354547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B5555-2691-436A-8BEE-2EB79C5FE926}"/>
              </a:ext>
            </a:extLst>
          </p:cNvPr>
          <p:cNvSpPr txBox="1"/>
          <p:nvPr/>
        </p:nvSpPr>
        <p:spPr>
          <a:xfrm>
            <a:off x="8417103" y="510335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497D5-1584-4529-9859-83882AE8D894}"/>
              </a:ext>
            </a:extLst>
          </p:cNvPr>
          <p:cNvSpPr txBox="1"/>
          <p:nvPr/>
        </p:nvSpPr>
        <p:spPr>
          <a:xfrm>
            <a:off x="8417103" y="3658156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겨울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A6226F3-944E-4A00-B2A6-B8A821A2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5" y="3827094"/>
            <a:ext cx="3676650" cy="29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1518D07-E32A-40DA-AA92-90644699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59" y="4027488"/>
            <a:ext cx="3676650" cy="29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32373AA-9761-474C-8328-768EEB9E6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45" y="695001"/>
            <a:ext cx="3733800" cy="29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C2E5F6E-ADA3-4CAA-82C0-C225A68E7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580" y="944936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78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26878-2293-4A97-BC45-FCB05BA89484}"/>
              </a:ext>
            </a:extLst>
          </p:cNvPr>
          <p:cNvSpPr txBox="1"/>
          <p:nvPr/>
        </p:nvSpPr>
        <p:spPr>
          <a:xfrm>
            <a:off x="1812022" y="704675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DF65B-6FB1-4848-A7F3-E435921DB670}"/>
              </a:ext>
            </a:extLst>
          </p:cNvPr>
          <p:cNvSpPr txBox="1"/>
          <p:nvPr/>
        </p:nvSpPr>
        <p:spPr>
          <a:xfrm>
            <a:off x="1633681" y="3730137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B5555-2691-436A-8BEE-2EB79C5FE926}"/>
              </a:ext>
            </a:extLst>
          </p:cNvPr>
          <p:cNvSpPr txBox="1"/>
          <p:nvPr/>
        </p:nvSpPr>
        <p:spPr>
          <a:xfrm>
            <a:off x="8417103" y="630978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여름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497D5-1584-4529-9859-83882AE8D894}"/>
              </a:ext>
            </a:extLst>
          </p:cNvPr>
          <p:cNvSpPr txBox="1"/>
          <p:nvPr/>
        </p:nvSpPr>
        <p:spPr>
          <a:xfrm>
            <a:off x="8417103" y="3824534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겨울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92EF96F-CB9A-42FE-8B63-EB720C2B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8" y="4284135"/>
            <a:ext cx="416818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E4F5A43-F01B-471F-83B6-DA9384AE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74" y="4284135"/>
            <a:ext cx="3543300" cy="257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A8161FA-E968-4CB9-BD2C-BC7F32A24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37" y="1392765"/>
            <a:ext cx="380538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21463E6-7541-46CA-9E59-A02D301E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8" y="1305594"/>
            <a:ext cx="416818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4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532C31-82F7-4230-BB98-E7F16462450D}"/>
              </a:ext>
            </a:extLst>
          </p:cNvPr>
          <p:cNvSpPr txBox="1"/>
          <p:nvPr/>
        </p:nvSpPr>
        <p:spPr>
          <a:xfrm>
            <a:off x="1949380" y="3719229"/>
            <a:ext cx="11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5A3B5-AF06-4C84-AA2B-E6861BCCC3DC}"/>
              </a:ext>
            </a:extLst>
          </p:cNvPr>
          <p:cNvSpPr txBox="1"/>
          <p:nvPr/>
        </p:nvSpPr>
        <p:spPr>
          <a:xfrm>
            <a:off x="7712822" y="3719229"/>
            <a:ext cx="11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7C527-1E09-4B3D-9AC9-7FCC765565E6}"/>
              </a:ext>
            </a:extLst>
          </p:cNvPr>
          <p:cNvSpPr txBox="1"/>
          <p:nvPr/>
        </p:nvSpPr>
        <p:spPr>
          <a:xfrm>
            <a:off x="2351314" y="383071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4B0390-6F27-48FA-B2E2-14A9912FB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99" y="781049"/>
            <a:ext cx="3676650" cy="29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47A94EF-6064-41F1-9B36-FB1323E5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44" y="4187167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74C0030-E93D-4FB2-B47B-CD2E0393C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71278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8851D2-FEC0-42A4-AA10-4E1BB212A1FC}"/>
              </a:ext>
            </a:extLst>
          </p:cNvPr>
          <p:cNvSpPr txBox="1"/>
          <p:nvPr/>
        </p:nvSpPr>
        <p:spPr>
          <a:xfrm>
            <a:off x="7605453" y="418673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부산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39120A3-F761-4E15-959E-7F00045B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9" y="4088561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1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2AB43-10E5-4576-8FA4-8E5FE5E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A67630-3105-4087-AB2C-E7A3BB773D04}"/>
              </a:ext>
            </a:extLst>
          </p:cNvPr>
          <p:cNvSpPr/>
          <p:nvPr/>
        </p:nvSpPr>
        <p:spPr>
          <a:xfrm>
            <a:off x="2911489" y="2340802"/>
            <a:ext cx="636584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프롤로그</a:t>
            </a:r>
            <a:endParaRPr lang="en-US" altLang="ko-KR" sz="1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545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E3C41C-1ED3-4170-B8F4-1BD47A23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046" y="567737"/>
            <a:ext cx="3714750" cy="2861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F91B7-2535-48DC-B856-0F3058F55438}"/>
              </a:ext>
            </a:extLst>
          </p:cNvPr>
          <p:cNvSpPr txBox="1"/>
          <p:nvPr/>
        </p:nvSpPr>
        <p:spPr>
          <a:xfrm>
            <a:off x="7698974" y="1373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24639-6142-40BA-AF0D-9C3E57E8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3" y="3707896"/>
            <a:ext cx="4008069" cy="28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32C31-82F7-4230-BB98-E7F16462450D}"/>
              </a:ext>
            </a:extLst>
          </p:cNvPr>
          <p:cNvSpPr txBox="1"/>
          <p:nvPr/>
        </p:nvSpPr>
        <p:spPr>
          <a:xfrm>
            <a:off x="2190541" y="3346101"/>
            <a:ext cx="11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광주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922139-CE70-4EE1-87FF-45B7F179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44" y="4066651"/>
            <a:ext cx="3667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5A3B5-AF06-4C84-AA2B-E6861BCCC3DC}"/>
              </a:ext>
            </a:extLst>
          </p:cNvPr>
          <p:cNvSpPr txBox="1"/>
          <p:nvPr/>
        </p:nvSpPr>
        <p:spPr>
          <a:xfrm>
            <a:off x="7712822" y="3719229"/>
            <a:ext cx="11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강원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24886FD-9EA2-4758-9B06-9F0EE0B3E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3" y="983901"/>
            <a:ext cx="416818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F7C527-1E09-4B3D-9AC9-7FCC765565E6}"/>
              </a:ext>
            </a:extLst>
          </p:cNvPr>
          <p:cNvSpPr txBox="1"/>
          <p:nvPr/>
        </p:nvSpPr>
        <p:spPr>
          <a:xfrm>
            <a:off x="2351314" y="383071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</a:t>
            </a:r>
          </a:p>
        </p:txBody>
      </p:sp>
    </p:spTree>
    <p:extLst>
      <p:ext uri="{BB962C8B-B14F-4D97-AF65-F5344CB8AC3E}">
        <p14:creationId xmlns:p14="http://schemas.microsoft.com/office/powerpoint/2010/main" val="663788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1CD6A-09C6-48D6-8D5B-2A6D9622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72" y="2501"/>
            <a:ext cx="9905998" cy="1478570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46D07-8B0E-4373-9C51-BF501101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" y="943277"/>
            <a:ext cx="12070080" cy="5498336"/>
          </a:xfrm>
        </p:spPr>
        <p:txBody>
          <a:bodyPr>
            <a:normAutofit fontScale="25000" lnSpcReduction="20000"/>
          </a:bodyPr>
          <a:lstStyle/>
          <a:p>
            <a:pPr algn="just" latinLnBrk="1">
              <a:lnSpc>
                <a:spcPct val="220000"/>
              </a:lnSpc>
              <a:spcAft>
                <a:spcPts val="1000"/>
              </a:spcAft>
            </a:pPr>
            <a:r>
              <a:rPr lang="ko-KR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예측모델이 계절과 지역의 변수에 따라 정확도가 달라질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 있는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점을 들어 그 두변수들에 따라서 정확도가 흔들리는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걸 보완하는 방법이 필요하다는 걸 보임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지역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혹은</a:t>
            </a:r>
            <a:r>
              <a:rPr lang="ko-KR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시기마다 다른 예측모델을 쓰거나 </a:t>
            </a: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오늘 보여준 모델의 </a:t>
            </a:r>
            <a:r>
              <a:rPr lang="ko-KR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</a:t>
            </a: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변경이 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필요할 수가 있다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220000"/>
              </a:lnSpc>
              <a:spcAft>
                <a:spcPts val="1000"/>
              </a:spcAft>
            </a:pP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미세먼지 표준편차는 예측 정확도에 큰 영향을 주지는 않았다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220000"/>
              </a:lnSpc>
              <a:spcAft>
                <a:spcPts val="1000"/>
              </a:spcAft>
            </a:pP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평균치는 잘 맞추나 이상치 부분 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최대 최소값에서 예측과 실제 차이가 많이 나서 이를 보완할 방법이 필요하다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6000" kern="1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220000"/>
              </a:lnSpc>
              <a:spcAft>
                <a:spcPts val="1000"/>
              </a:spcAft>
            </a:pP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여름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해변가에서 정확도가 떨어지는 모습이 보이는데 기체 종류들 뿐만 아니라 풍속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방향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속력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온도</a:t>
            </a:r>
            <a:r>
              <a:rPr lang="en-US" altLang="ko-KR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6000" kern="1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습도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강수량 등 여러 변수를 추가적으로 고려하면서 코드를 짤 필요가 있다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특히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폭우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태풍이 심한 여름에는 미세먼지의 순간 변화율이 클 수가 있다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220000"/>
              </a:lnSpc>
              <a:spcAft>
                <a:spcPts val="1000"/>
              </a:spcAft>
            </a:pP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일산화탄소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아황산가스 등 미세먼지와 상관계수가 시기와 지역에 따라 크게 차이가 날 때가 있다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그런 상관계수를 결정하는 요인이 무엇인지 날씨 에서든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지역적요인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인구밀도 에서든 다른 변수와의 관계를 찾아서 오늘 보여준 모델의 예측 정확도를 높일 필요가 있다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220000"/>
              </a:lnSpc>
              <a:spcAft>
                <a:spcPts val="1000"/>
              </a:spcAft>
            </a:pP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대체로 오늘 실험에 의하면 위도가 낮은 지역에서 정확도가 </a:t>
            </a:r>
            <a:r>
              <a:rPr lang="ko-KR" altLang="en-US" sz="6000" kern="100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떨어졋는데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지구내에서의 위도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경도를 변수로 들어서 예측 정확도를 </a:t>
            </a:r>
            <a:r>
              <a:rPr lang="ko-KR" altLang="en-US" sz="6000" kern="100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높일수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있는지 알아볼 필요가 있을 것이다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(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위도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en-US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경도 및 계절과의 연관성</a:t>
            </a:r>
            <a:r>
              <a:rPr lang="en-US" altLang="ko-KR" sz="6000" kern="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220000"/>
              </a:lnSpc>
              <a:spcAft>
                <a:spcPts val="1000"/>
              </a:spcAft>
            </a:pPr>
            <a:endParaRPr lang="en-US" altLang="ko-KR" sz="5600" kern="100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87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AC005-5689-42E5-AC26-9E5B677C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61247-FF51-45D5-8574-524DEB08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35DC4-57D0-4A1E-959D-A69DFAB130D6}"/>
              </a:ext>
            </a:extLst>
          </p:cNvPr>
          <p:cNvSpPr/>
          <p:nvPr/>
        </p:nvSpPr>
        <p:spPr>
          <a:xfrm>
            <a:off x="3253729" y="2249487"/>
            <a:ext cx="5681363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18712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2D6EB-1F62-47CC-9C8B-2D93B9E1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80" y="1528464"/>
            <a:ext cx="5106988" cy="5058603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대기중에 떠다니는 </a:t>
            </a:r>
            <a:r>
              <a:rPr lang="ko-KR" altLang="en-US" sz="2200" b="0" i="0" dirty="0">
                <a:effectLst/>
                <a:latin typeface="Open Sans" panose="020B0604020202020204" pitchFamily="34" charset="0"/>
              </a:rPr>
              <a:t>눈에 보이지 않을 정도로 작은 먼지를 말한다</a:t>
            </a:r>
            <a:r>
              <a:rPr lang="en-US" altLang="ko-KR" sz="2200" b="0" i="0" dirty="0">
                <a:effectLst/>
                <a:latin typeface="Open Sans" panose="020B0604020202020204" pitchFamily="34" charset="0"/>
              </a:rPr>
              <a:t>. </a:t>
            </a:r>
            <a:r>
              <a:rPr lang="ko-KR" altLang="en-US" sz="2200" b="0" i="0" dirty="0">
                <a:effectLst/>
                <a:latin typeface="Open Sans" panose="020B0604020202020204" pitchFamily="34" charset="0"/>
              </a:rPr>
              <a:t>질산염</a:t>
            </a:r>
            <a:r>
              <a:rPr lang="en-US" altLang="ko-KR" sz="2200" b="0" i="0" dirty="0">
                <a:effectLst/>
                <a:latin typeface="Open Sans" panose="020B0604020202020204" pitchFamily="34" charset="0"/>
              </a:rPr>
              <a:t>(NO</a:t>
            </a:r>
            <a:r>
              <a:rPr lang="en-US" altLang="ko-KR" sz="2200" b="0" i="0" baseline="-25000" dirty="0">
                <a:effectLst/>
                <a:latin typeface="Open Sans" panose="020B0604020202020204" pitchFamily="34" charset="0"/>
              </a:rPr>
              <a:t>3</a:t>
            </a:r>
            <a:r>
              <a:rPr lang="en-US" altLang="ko-KR" sz="2200" b="0" i="0" baseline="30000" dirty="0">
                <a:effectLst/>
                <a:latin typeface="Open Sans" panose="020B0604020202020204" pitchFamily="34" charset="0"/>
              </a:rPr>
              <a:t>-</a:t>
            </a:r>
            <a:r>
              <a:rPr lang="en-US" altLang="ko-KR" sz="2200" b="0" i="0" dirty="0">
                <a:effectLst/>
                <a:latin typeface="Open Sans" panose="020B0604020202020204" pitchFamily="34" charset="0"/>
              </a:rPr>
              <a:t>), </a:t>
            </a:r>
            <a:r>
              <a:rPr lang="ko-KR" altLang="en-US" sz="2200" b="0" i="0" dirty="0">
                <a:effectLst/>
                <a:latin typeface="Open Sans" panose="020B0604020202020204" pitchFamily="34" charset="0"/>
              </a:rPr>
              <a:t>암모늄 이온</a:t>
            </a:r>
            <a:r>
              <a:rPr lang="en-US" altLang="ko-KR" sz="2200" b="0" i="0" dirty="0">
                <a:effectLst/>
                <a:latin typeface="Open Sans" panose="020B0604020202020204" pitchFamily="34" charset="0"/>
              </a:rPr>
              <a:t>(NH</a:t>
            </a:r>
            <a:r>
              <a:rPr lang="en-US" altLang="ko-KR" sz="2200" b="0" i="0" baseline="-25000" dirty="0">
                <a:effectLst/>
                <a:latin typeface="Open Sans" panose="020B0604020202020204" pitchFamily="34" charset="0"/>
              </a:rPr>
              <a:t>4</a:t>
            </a:r>
            <a:r>
              <a:rPr lang="en-US" altLang="ko-KR" sz="2200" b="0" i="0" baseline="30000" dirty="0">
                <a:effectLst/>
                <a:latin typeface="Open Sans" panose="020B0604020202020204" pitchFamily="34" charset="0"/>
              </a:rPr>
              <a:t>+</a:t>
            </a:r>
            <a:r>
              <a:rPr lang="en-US" altLang="ko-KR" sz="2200" b="0" i="0" dirty="0">
                <a:effectLst/>
                <a:latin typeface="Open Sans" panose="020B0604020202020204" pitchFamily="34" charset="0"/>
              </a:rPr>
              <a:t>), </a:t>
            </a:r>
            <a:r>
              <a:rPr lang="ko-KR" altLang="en-US" sz="2200" b="0" i="0" dirty="0">
                <a:effectLst/>
                <a:latin typeface="Open Sans" panose="020B0604020202020204" pitchFamily="34" charset="0"/>
              </a:rPr>
              <a:t>황산염</a:t>
            </a:r>
            <a:r>
              <a:rPr lang="en-US" altLang="ko-KR" sz="2200" b="0" i="0" dirty="0">
                <a:effectLst/>
                <a:latin typeface="Open Sans" panose="020B0604020202020204" pitchFamily="34" charset="0"/>
              </a:rPr>
              <a:t>(SO</a:t>
            </a:r>
            <a:r>
              <a:rPr lang="en-US" altLang="ko-KR" sz="2200" b="0" i="0" baseline="-25000" dirty="0">
                <a:effectLst/>
                <a:latin typeface="Open Sans" panose="020B0604020202020204" pitchFamily="34" charset="0"/>
              </a:rPr>
              <a:t>4</a:t>
            </a:r>
            <a:r>
              <a:rPr lang="en-US" altLang="ko-KR" sz="2200" b="0" i="0" baseline="30000" dirty="0">
                <a:effectLst/>
                <a:latin typeface="Open Sans" panose="020B0604020202020204" pitchFamily="34" charset="0"/>
              </a:rPr>
              <a:t>2-</a:t>
            </a:r>
            <a:r>
              <a:rPr lang="en-US" altLang="ko-KR" sz="2200" b="0" i="0" dirty="0">
                <a:effectLst/>
                <a:latin typeface="Open Sans" panose="020B0604020202020204" pitchFamily="34" charset="0"/>
              </a:rPr>
              <a:t>) </a:t>
            </a:r>
            <a:r>
              <a:rPr lang="ko-KR" altLang="en-US" sz="2200" b="0" i="0" dirty="0">
                <a:effectLst/>
                <a:latin typeface="Open Sans" panose="020B0604020202020204" pitchFamily="34" charset="0"/>
              </a:rPr>
              <a:t>등의 이온 성분과 탄소 화합물과 금속 화합물 등으로 이루어져 있다</a:t>
            </a:r>
            <a:r>
              <a:rPr lang="en-US" altLang="ko-KR" sz="2200" b="0" i="0" dirty="0">
                <a:effectLst/>
                <a:latin typeface="Open Sans" panose="020B0604020202020204" pitchFamily="34" charset="0"/>
              </a:rPr>
              <a:t>.</a:t>
            </a:r>
          </a:p>
          <a:p>
            <a:r>
              <a:rPr lang="ko-KR" altLang="en-US" sz="2200" dirty="0">
                <a:latin typeface="Open Sans" panose="020B0604020202020204" pitchFamily="34" charset="0"/>
              </a:rPr>
              <a:t>크기에 따라 지름이 </a:t>
            </a:r>
            <a:r>
              <a:rPr lang="en-US" altLang="ko-KR" sz="2200" dirty="0">
                <a:latin typeface="Open Sans" panose="020B0604020202020204" pitchFamily="34" charset="0"/>
              </a:rPr>
              <a:t>10</a:t>
            </a:r>
            <a:r>
              <a:rPr lang="ko-KR" altLang="en-US" sz="2200" dirty="0">
                <a:latin typeface="Open Sans" panose="020B0604020202020204" pitchFamily="34" charset="0"/>
              </a:rPr>
              <a:t>마이크로미터 미만이면 </a:t>
            </a:r>
            <a:r>
              <a:rPr lang="en-US" altLang="ko-KR" sz="2200" dirty="0">
                <a:solidFill>
                  <a:srgbClr val="FF0000"/>
                </a:solidFill>
                <a:latin typeface="Open Sans" panose="020B0604020202020204" pitchFamily="34" charset="0"/>
              </a:rPr>
              <a:t>PM10</a:t>
            </a:r>
            <a:r>
              <a:rPr lang="en-US" altLang="ko-KR" sz="2200" dirty="0">
                <a:latin typeface="Open Sans" panose="020B0604020202020204" pitchFamily="34" charset="0"/>
              </a:rPr>
              <a:t> </a:t>
            </a:r>
            <a:r>
              <a:rPr lang="ko-KR" altLang="en-US" sz="2200" dirty="0">
                <a:latin typeface="Open Sans" panose="020B0604020202020204" pitchFamily="34" charset="0"/>
              </a:rPr>
              <a:t>즉 우리가 </a:t>
            </a:r>
            <a:r>
              <a:rPr lang="ko-KR" altLang="en-US" sz="2200" dirty="0" err="1">
                <a:latin typeface="Open Sans" panose="020B0604020202020204" pitchFamily="34" charset="0"/>
              </a:rPr>
              <a:t>흔히부르는</a:t>
            </a:r>
            <a:r>
              <a:rPr lang="ko-KR" altLang="en-US" sz="2200" dirty="0">
                <a:latin typeface="Open Sans" panose="020B0604020202020204" pitchFamily="34" charset="0"/>
              </a:rPr>
              <a:t> 미세먼지 이고 </a:t>
            </a:r>
            <a:r>
              <a:rPr lang="en-US" altLang="ko-KR" sz="2200" dirty="0">
                <a:latin typeface="Open Sans" panose="020B0604020202020204" pitchFamily="34" charset="0"/>
              </a:rPr>
              <a:t>2.5</a:t>
            </a:r>
            <a:r>
              <a:rPr lang="ko-KR" altLang="en-US" sz="2200" dirty="0">
                <a:latin typeface="Open Sans" panose="020B0604020202020204" pitchFamily="34" charset="0"/>
              </a:rPr>
              <a:t>마이크로미터 미만이면 </a:t>
            </a:r>
            <a:r>
              <a:rPr lang="en-US" altLang="ko-KR" sz="2200" dirty="0">
                <a:latin typeface="Open Sans" panose="020B0604020202020204" pitchFamily="34" charset="0"/>
              </a:rPr>
              <a:t>PM2.5 </a:t>
            </a:r>
            <a:r>
              <a:rPr lang="ko-KR" altLang="en-US" sz="2200" dirty="0">
                <a:latin typeface="Open Sans" panose="020B0604020202020204" pitchFamily="34" charset="0"/>
              </a:rPr>
              <a:t>초미세먼지 라고 부른다</a:t>
            </a:r>
            <a:r>
              <a:rPr lang="en-US" altLang="ko-KR" sz="2200" dirty="0">
                <a:latin typeface="Open Sans" panose="020B0604020202020204" pitchFamily="34" charset="0"/>
              </a:rPr>
              <a:t>.</a:t>
            </a:r>
          </a:p>
          <a:p>
            <a:r>
              <a:rPr lang="ko-KR" altLang="en-US" sz="2200" dirty="0">
                <a:latin typeface="Open Sans" panose="020B0604020202020204" pitchFamily="34" charset="0"/>
              </a:rPr>
              <a:t>주로 중국으로부터 오면서 편서풍을 타고 온다</a:t>
            </a:r>
            <a:r>
              <a:rPr lang="en-US" altLang="ko-KR" sz="2200" dirty="0">
                <a:latin typeface="Open Sans" panose="020B0604020202020204" pitchFamily="34" charset="0"/>
              </a:rPr>
              <a:t>. </a:t>
            </a:r>
            <a:endParaRPr lang="ko-KR" altLang="en-US" sz="2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848037-F390-4C52-8347-69C9CECEDE29}"/>
              </a:ext>
            </a:extLst>
          </p:cNvPr>
          <p:cNvSpPr/>
          <p:nvPr/>
        </p:nvSpPr>
        <p:spPr>
          <a:xfrm>
            <a:off x="778307" y="605134"/>
            <a:ext cx="7734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3"/>
                </a:solidFill>
              </a:rPr>
              <a:t>미세 먼지 란</a:t>
            </a:r>
            <a:r>
              <a:rPr lang="en-US" altLang="ko-KR" sz="5400" b="1" dirty="0">
                <a:ln/>
                <a:solidFill>
                  <a:schemeClr val="accent3"/>
                </a:solidFill>
              </a:rPr>
              <a:t>? (</a:t>
            </a:r>
            <a:r>
              <a:rPr lang="ko-KR" altLang="en-US" sz="5400" b="1" dirty="0">
                <a:ln/>
                <a:solidFill>
                  <a:schemeClr val="accent3"/>
                </a:solidFill>
              </a:rPr>
              <a:t>연구배경</a:t>
            </a:r>
            <a:r>
              <a:rPr lang="en-US" altLang="ko-KR" sz="5400" b="1" dirty="0">
                <a:ln/>
                <a:solidFill>
                  <a:schemeClr val="accent3"/>
                </a:solidFill>
              </a:rPr>
              <a:t>)</a:t>
            </a:r>
          </a:p>
        </p:txBody>
      </p:sp>
      <p:pic>
        <p:nvPicPr>
          <p:cNvPr id="1026" name="Picture 2" descr="초미세먼지 가장 적은 도시, 경남 사천···가장 심한 곳은 - 중앙일보">
            <a:extLst>
              <a:ext uri="{FF2B5EF4-FFF2-40B4-BE49-F238E27FC236}">
                <a16:creationId xmlns:a16="http://schemas.microsoft.com/office/drawing/2014/main" id="{9F9605A9-ABED-461D-BC36-974458D7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32" y="2092669"/>
            <a:ext cx="5319399" cy="30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30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B164BED-B1AE-4D12-9C56-6E324151F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722238"/>
              </p:ext>
            </p:extLst>
          </p:nvPr>
        </p:nvGraphicFramePr>
        <p:xfrm>
          <a:off x="1141413" y="1357803"/>
          <a:ext cx="9906000" cy="4433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F895D86-21E0-4782-9E4C-BD684B497A66}"/>
              </a:ext>
            </a:extLst>
          </p:cNvPr>
          <p:cNvSpPr/>
          <p:nvPr/>
        </p:nvSpPr>
        <p:spPr>
          <a:xfrm>
            <a:off x="1141412" y="43447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3"/>
                </a:solidFill>
              </a:rPr>
              <a:t>연구목적</a:t>
            </a:r>
            <a:endParaRPr lang="en-US" altLang="ko-KR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7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C9EBB-FF60-4565-93A8-BB63BF27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10418617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계절별 지역별로 나뉘어진 엑셀 파일들을 똑같은 코드에 각각 대입한다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계절은 총 </a:t>
            </a:r>
            <a:r>
              <a:rPr lang="en-US" altLang="ko-KR" dirty="0"/>
              <a:t>4</a:t>
            </a:r>
            <a:r>
              <a:rPr lang="ko-KR" altLang="en-US" dirty="0"/>
              <a:t>개로 나누고 서울 한지역만 분석한다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미세먼지가 초미세먼지</a:t>
            </a:r>
            <a:r>
              <a:rPr lang="en-US" altLang="ko-KR" dirty="0"/>
              <a:t>, </a:t>
            </a:r>
            <a:r>
              <a:rPr lang="ko-KR" altLang="en-US" dirty="0"/>
              <a:t>다른 기체 종류 들과의 갖는 연관성을 분석한다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지역은 가을내에 총 </a:t>
            </a:r>
            <a:r>
              <a:rPr lang="en-US" altLang="ko-KR" dirty="0"/>
              <a:t>4</a:t>
            </a:r>
            <a:r>
              <a:rPr lang="ko-KR" altLang="en-US" dirty="0"/>
              <a:t>개로 하고 각각 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강원도</a:t>
            </a:r>
            <a:r>
              <a:rPr lang="en-US" altLang="ko-KR" dirty="0"/>
              <a:t>, </a:t>
            </a:r>
            <a:r>
              <a:rPr lang="ko-KR" altLang="en-US" dirty="0"/>
              <a:t>광주로 정한다</a:t>
            </a:r>
            <a:r>
              <a:rPr lang="en-US" altLang="ko-KR" dirty="0"/>
              <a:t>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5. </a:t>
            </a:r>
            <a:r>
              <a:rPr lang="ko-KR" altLang="en-US" dirty="0"/>
              <a:t>어느 </a:t>
            </a:r>
            <a:r>
              <a:rPr lang="ko-KR" altLang="en-US" dirty="0" err="1"/>
              <a:t>시기에서든</a:t>
            </a:r>
            <a:r>
              <a:rPr lang="ko-KR" altLang="en-US" dirty="0"/>
              <a:t> 어느 </a:t>
            </a:r>
            <a:r>
              <a:rPr lang="ko-KR" altLang="en-US" dirty="0" err="1"/>
              <a:t>지역에서든</a:t>
            </a:r>
            <a:r>
              <a:rPr lang="ko-KR" altLang="en-US" dirty="0"/>
              <a:t> 효과적인 미세먼지 예측을 만드는데 도움이 되기 위해 그 두가지 변수에 의해서 코드내에서 일어나는 문제점과 한계를 보여주면서 모델의 보완과 개선의 필요성과 그 둘의 실현을 생각해본다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015717-A1FE-4895-99B7-0D424431CD33}"/>
              </a:ext>
            </a:extLst>
          </p:cNvPr>
          <p:cNvSpPr/>
          <p:nvPr/>
        </p:nvSpPr>
        <p:spPr>
          <a:xfrm>
            <a:off x="1141412" y="43447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3"/>
                </a:solidFill>
              </a:rPr>
              <a:t>연구방향</a:t>
            </a:r>
            <a:endParaRPr lang="en-US" altLang="ko-KR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7905E-C77E-48EC-AA09-6F054E21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970F3-5921-4D46-B2DA-DB03462B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EFE447-2118-4B37-B788-8ECF435928AE}"/>
              </a:ext>
            </a:extLst>
          </p:cNvPr>
          <p:cNvSpPr/>
          <p:nvPr/>
        </p:nvSpPr>
        <p:spPr>
          <a:xfrm>
            <a:off x="1931254" y="2340802"/>
            <a:ext cx="832631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</a:t>
            </a:r>
            <a:endParaRPr lang="en-US" altLang="ko-KR" sz="1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CBC46-4E59-4AB1-A9B3-E82A1B3B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EC45CEF8-8FED-403F-8EB7-FD9913C7C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5" y="749031"/>
            <a:ext cx="5588489" cy="5490452"/>
          </a:xfr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52D66CA-9CBE-4EB0-87D6-EB656C3E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322" y="818139"/>
            <a:ext cx="6228945" cy="5421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BD541-DC1D-46FA-8228-B295170B83A3}"/>
              </a:ext>
            </a:extLst>
          </p:cNvPr>
          <p:cNvSpPr txBox="1"/>
          <p:nvPr/>
        </p:nvSpPr>
        <p:spPr>
          <a:xfrm>
            <a:off x="42185" y="6369996"/>
            <a:ext cx="67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https://www.airkorea.or.kr/web/pastSearch?pMENU_NO=123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45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4A21A-FAD3-4802-BA4A-48D8B573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68E1604B-3C6B-4574-9059-0C25E8A71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37" y="618518"/>
            <a:ext cx="5202886" cy="5081891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4B24248-C711-470B-A2C9-2F4052EF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860" y="608259"/>
            <a:ext cx="4353501" cy="50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210</TotalTime>
  <Words>1482</Words>
  <Application>Microsoft Office PowerPoint</Application>
  <PresentationFormat>와이드스크린</PresentationFormat>
  <Paragraphs>342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Courier New</vt:lpstr>
      <vt:lpstr>Open Sans</vt:lpstr>
      <vt:lpstr>Tw Cen MT</vt:lpstr>
      <vt:lpstr>회로</vt:lpstr>
      <vt:lpstr>미세먼지 딥러닝 예측모델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상관계수</vt:lpstr>
      <vt:lpstr>PowerPoint 프레젠테이션</vt:lpstr>
      <vt:lpstr>데이터 변형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모델</vt:lpstr>
      <vt:lpstr>훈련</vt:lpstr>
      <vt:lpstr>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미세먼지 딥러닝 예측모델</dc:title>
  <dc:creator>김수용[ 학부재학 / 보건환경융합과학부 ]</dc:creator>
  <cp:lastModifiedBy>김 수용</cp:lastModifiedBy>
  <cp:revision>24</cp:revision>
  <dcterms:created xsi:type="dcterms:W3CDTF">2021-07-04T02:08:40Z</dcterms:created>
  <dcterms:modified xsi:type="dcterms:W3CDTF">2021-07-29T10:47:41Z</dcterms:modified>
</cp:coreProperties>
</file>