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7" r:id="rId5"/>
    <p:sldId id="280" r:id="rId6"/>
    <p:sldId id="279" r:id="rId7"/>
    <p:sldId id="277" r:id="rId8"/>
    <p:sldId id="275" r:id="rId9"/>
    <p:sldId id="288" r:id="rId10"/>
    <p:sldId id="282" r:id="rId11"/>
    <p:sldId id="276" r:id="rId12"/>
    <p:sldId id="265" r:id="rId13"/>
    <p:sldId id="286" r:id="rId14"/>
    <p:sldId id="263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8" autoAdjust="0"/>
    <p:restoredTop sz="73037" autoAdjust="0"/>
  </p:normalViewPr>
  <p:slideViewPr>
    <p:cSldViewPr snapToGrid="0" showGuides="1">
      <p:cViewPr varScale="1">
        <p:scale>
          <a:sx n="60" d="100"/>
          <a:sy n="60" d="100"/>
        </p:scale>
        <p:origin x="191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7AF2C-B549-4575-BA77-67B211FFC3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25F0CF-3180-4120-A075-92A1C9B7940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838B248-32B0-495B-82DA-4B6E28F1D883}" type="parTrans" cxnId="{343C470C-F884-4870-85DF-FF5136D82AE5}">
      <dgm:prSet/>
      <dgm:spPr/>
      <dgm:t>
        <a:bodyPr/>
        <a:lstStyle/>
        <a:p>
          <a:pPr latinLnBrk="1"/>
          <a:endParaRPr lang="ko-KR" altLang="en-US"/>
        </a:p>
      </dgm:t>
    </dgm:pt>
    <dgm:pt modelId="{AC0891DD-BBE1-44FD-A2A8-1473FBB28196}" type="sibTrans" cxnId="{343C470C-F884-4870-85DF-FF5136D82AE5}">
      <dgm:prSet/>
      <dgm:spPr/>
      <dgm:t>
        <a:bodyPr/>
        <a:lstStyle/>
        <a:p>
          <a:pPr latinLnBrk="1"/>
          <a:endParaRPr lang="ko-KR" altLang="en-US"/>
        </a:p>
      </dgm:t>
    </dgm:pt>
    <dgm:pt modelId="{B9B78D5D-687A-44F9-96A2-88DD454F30B3}">
      <dgm:prSet phldrT="[텍스트]" custT="1"/>
      <dgm:spPr/>
      <dgm:t>
        <a:bodyPr/>
        <a:lstStyle/>
        <a:p>
          <a:pPr latinLnBrk="1"/>
          <a:r>
            <a:rPr lang="en-US" altLang="ko-KR" sz="1800" dirty="0"/>
            <a:t>1. Visual patterns very high-dimensional and highly correlated</a:t>
          </a:r>
          <a:endParaRPr lang="ko-KR" altLang="en-US" sz="1800" dirty="0"/>
        </a:p>
      </dgm:t>
    </dgm:pt>
    <dgm:pt modelId="{E7C13A11-7B3B-46F2-A0B9-5A34726AB33E}" type="parTrans" cxnId="{624D9717-E0B4-4B1E-8301-2E25D848B313}">
      <dgm:prSet/>
      <dgm:spPr/>
      <dgm:t>
        <a:bodyPr/>
        <a:lstStyle/>
        <a:p>
          <a:pPr latinLnBrk="1"/>
          <a:endParaRPr lang="ko-KR" altLang="en-US"/>
        </a:p>
      </dgm:t>
    </dgm:pt>
    <dgm:pt modelId="{20B5E50A-976F-4367-B454-C820C1039D86}" type="sibTrans" cxnId="{624D9717-E0B4-4B1E-8301-2E25D848B313}">
      <dgm:prSet/>
      <dgm:spPr/>
      <dgm:t>
        <a:bodyPr/>
        <a:lstStyle/>
        <a:p>
          <a:pPr latinLnBrk="1"/>
          <a:endParaRPr lang="ko-KR" altLang="en-US"/>
        </a:p>
      </dgm:t>
    </dgm:pt>
    <dgm:pt modelId="{62C67349-2DB9-40D3-A65D-7366B732B38C}">
      <dgm:prSet phldrT="[텍스트]" custT="1"/>
      <dgm:spPr/>
      <dgm:t>
        <a:bodyPr/>
        <a:lstStyle/>
        <a:p>
          <a:pPr latinLnBrk="1"/>
          <a:r>
            <a:rPr lang="en-US" altLang="ko-KR" sz="1800" dirty="0"/>
            <a:t>2. </a:t>
          </a:r>
          <a:r>
            <a:rPr lang="ko-KR" altLang="en-US" sz="1800" dirty="0"/>
            <a:t>이미지 간 </a:t>
          </a:r>
          <a:r>
            <a:rPr lang="en-US" altLang="ko-KR" sz="1800" dirty="0"/>
            <a:t>similarity</a:t>
          </a:r>
          <a:r>
            <a:rPr lang="ko-KR" altLang="en-US" sz="1800" dirty="0"/>
            <a:t>을 수치화 하는 것은 어려움 </a:t>
          </a:r>
        </a:p>
      </dgm:t>
    </dgm:pt>
    <dgm:pt modelId="{07E34DC7-4B08-4E3B-B22E-BFAB02ACB87C}" type="parTrans" cxnId="{958FDF82-7350-45C3-B42A-A3BC97C23937}">
      <dgm:prSet/>
      <dgm:spPr/>
      <dgm:t>
        <a:bodyPr/>
        <a:lstStyle/>
        <a:p>
          <a:pPr latinLnBrk="1"/>
          <a:endParaRPr lang="ko-KR" altLang="en-US"/>
        </a:p>
      </dgm:t>
    </dgm:pt>
    <dgm:pt modelId="{68E090A6-3AA3-4A01-9BA2-626131DD27B6}" type="sibTrans" cxnId="{958FDF82-7350-45C3-B42A-A3BC97C23937}">
      <dgm:prSet/>
      <dgm:spPr/>
      <dgm:t>
        <a:bodyPr/>
        <a:lstStyle/>
        <a:p>
          <a:pPr latinLnBrk="1"/>
          <a:endParaRPr lang="ko-KR" altLang="en-US"/>
        </a:p>
      </dgm:t>
    </dgm:pt>
    <dgm:pt modelId="{3F0D3EE2-B125-47ED-947E-73EA9C54BCF1}">
      <dgm:prSet phldrT="[텍스트]" custT="1"/>
      <dgm:spPr/>
      <dgm:t>
        <a:bodyPr/>
        <a:lstStyle/>
        <a:p>
          <a:pPr latinLnBrk="1"/>
          <a:r>
            <a:rPr lang="en-US" altLang="ko-KR" sz="1800" dirty="0"/>
            <a:t>3. </a:t>
          </a:r>
          <a:r>
            <a:rPr lang="ko-KR" altLang="en-US" sz="1800" dirty="0"/>
            <a:t>기존 </a:t>
          </a:r>
          <a:r>
            <a:rPr lang="en-US" altLang="ko-KR" sz="1800" dirty="0"/>
            <a:t>metric </a:t>
          </a:r>
          <a:r>
            <a:rPr lang="ko-KR" altLang="en-US" sz="1800" dirty="0"/>
            <a:t>의 저조함 </a:t>
          </a:r>
        </a:p>
      </dgm:t>
    </dgm:pt>
    <dgm:pt modelId="{8486652C-28FE-4D99-A1AA-AD998C6286C4}" type="parTrans" cxnId="{F3282F4A-EA3B-42F4-AA74-AB2459DF9008}">
      <dgm:prSet/>
      <dgm:spPr/>
      <dgm:t>
        <a:bodyPr/>
        <a:lstStyle/>
        <a:p>
          <a:pPr latinLnBrk="1"/>
          <a:endParaRPr lang="ko-KR" altLang="en-US"/>
        </a:p>
      </dgm:t>
    </dgm:pt>
    <dgm:pt modelId="{EF0FA0A1-0B38-40A9-938E-FB64CE456823}" type="sibTrans" cxnId="{F3282F4A-EA3B-42F4-AA74-AB2459DF9008}">
      <dgm:prSet/>
      <dgm:spPr/>
      <dgm:t>
        <a:bodyPr/>
        <a:lstStyle/>
        <a:p>
          <a:pPr latinLnBrk="1"/>
          <a:endParaRPr lang="ko-KR" altLang="en-US"/>
        </a:p>
      </dgm:t>
    </dgm:pt>
    <dgm:pt modelId="{FDCB6064-4B09-4060-A074-54C7A3A93316}" type="pres">
      <dgm:prSet presAssocID="{4CB7AF2C-B549-4575-BA77-67B211FFC3A2}" presName="vert0" presStyleCnt="0">
        <dgm:presLayoutVars>
          <dgm:dir/>
          <dgm:animOne val="branch"/>
          <dgm:animLvl val="lvl"/>
        </dgm:presLayoutVars>
      </dgm:prSet>
      <dgm:spPr/>
    </dgm:pt>
    <dgm:pt modelId="{23BA9A2F-7E60-4A14-ACFD-43D5C4AF185C}" type="pres">
      <dgm:prSet presAssocID="{7A25F0CF-3180-4120-A075-92A1C9B79408}" presName="thickLine" presStyleLbl="alignNode1" presStyleIdx="0" presStyleCnt="1"/>
      <dgm:spPr/>
    </dgm:pt>
    <dgm:pt modelId="{BF9E4124-A113-45E5-8838-8BB47D20705D}" type="pres">
      <dgm:prSet presAssocID="{7A25F0CF-3180-4120-A075-92A1C9B79408}" presName="horz1" presStyleCnt="0"/>
      <dgm:spPr/>
    </dgm:pt>
    <dgm:pt modelId="{AF32D5B4-0FCF-4334-A79F-6795FB7F7DB9}" type="pres">
      <dgm:prSet presAssocID="{7A25F0CF-3180-4120-A075-92A1C9B79408}" presName="tx1" presStyleLbl="revTx" presStyleIdx="0" presStyleCnt="4" custFlipHor="1" custScaleX="4298"/>
      <dgm:spPr/>
    </dgm:pt>
    <dgm:pt modelId="{EC2CB8F5-62FD-4733-AF40-DB3489C8A64D}" type="pres">
      <dgm:prSet presAssocID="{7A25F0CF-3180-4120-A075-92A1C9B79408}" presName="vert1" presStyleCnt="0"/>
      <dgm:spPr/>
    </dgm:pt>
    <dgm:pt modelId="{64C175B7-650E-4538-AFAA-DDA2DA9F7B97}" type="pres">
      <dgm:prSet presAssocID="{B9B78D5D-687A-44F9-96A2-88DD454F30B3}" presName="vertSpace2a" presStyleCnt="0"/>
      <dgm:spPr/>
    </dgm:pt>
    <dgm:pt modelId="{F7438FE2-8147-4731-998C-6258ADA400F5}" type="pres">
      <dgm:prSet presAssocID="{B9B78D5D-687A-44F9-96A2-88DD454F30B3}" presName="horz2" presStyleCnt="0"/>
      <dgm:spPr/>
    </dgm:pt>
    <dgm:pt modelId="{32F94FC6-E880-4930-A807-C2602838C7FE}" type="pres">
      <dgm:prSet presAssocID="{B9B78D5D-687A-44F9-96A2-88DD454F30B3}" presName="horzSpace2" presStyleCnt="0"/>
      <dgm:spPr/>
    </dgm:pt>
    <dgm:pt modelId="{2B949524-7F17-469B-8791-E02B906BBCBA}" type="pres">
      <dgm:prSet presAssocID="{B9B78D5D-687A-44F9-96A2-88DD454F30B3}" presName="tx2" presStyleLbl="revTx" presStyleIdx="1" presStyleCnt="4" custScaleY="60555"/>
      <dgm:spPr/>
    </dgm:pt>
    <dgm:pt modelId="{7EFAE209-FAC1-4FFD-954C-DB43A722CBA2}" type="pres">
      <dgm:prSet presAssocID="{B9B78D5D-687A-44F9-96A2-88DD454F30B3}" presName="vert2" presStyleCnt="0"/>
      <dgm:spPr/>
    </dgm:pt>
    <dgm:pt modelId="{E83A346C-1DCB-4483-8F2A-69F55542E26D}" type="pres">
      <dgm:prSet presAssocID="{B9B78D5D-687A-44F9-96A2-88DD454F30B3}" presName="thinLine2b" presStyleLbl="callout" presStyleIdx="0" presStyleCnt="3"/>
      <dgm:spPr/>
    </dgm:pt>
    <dgm:pt modelId="{A34D5EDF-58E1-4F37-9E39-6CC5C5A05430}" type="pres">
      <dgm:prSet presAssocID="{B9B78D5D-687A-44F9-96A2-88DD454F30B3}" presName="vertSpace2b" presStyleCnt="0"/>
      <dgm:spPr/>
    </dgm:pt>
    <dgm:pt modelId="{0B01D8AC-33D1-4862-894F-CCB624673F0F}" type="pres">
      <dgm:prSet presAssocID="{62C67349-2DB9-40D3-A65D-7366B732B38C}" presName="horz2" presStyleCnt="0"/>
      <dgm:spPr/>
    </dgm:pt>
    <dgm:pt modelId="{4842B450-5F92-4B4B-AC51-08763B6C208F}" type="pres">
      <dgm:prSet presAssocID="{62C67349-2DB9-40D3-A65D-7366B732B38C}" presName="horzSpace2" presStyleCnt="0"/>
      <dgm:spPr/>
    </dgm:pt>
    <dgm:pt modelId="{7AF87952-A30F-476D-9269-7B7ABAD45B47}" type="pres">
      <dgm:prSet presAssocID="{62C67349-2DB9-40D3-A65D-7366B732B38C}" presName="tx2" presStyleLbl="revTx" presStyleIdx="2" presStyleCnt="4" custScaleY="41210"/>
      <dgm:spPr/>
    </dgm:pt>
    <dgm:pt modelId="{DDDE5A09-C5CC-47D2-96BC-9AE989849031}" type="pres">
      <dgm:prSet presAssocID="{62C67349-2DB9-40D3-A65D-7366B732B38C}" presName="vert2" presStyleCnt="0"/>
      <dgm:spPr/>
    </dgm:pt>
    <dgm:pt modelId="{D14E0656-EA45-46C3-B427-E18EC341E960}" type="pres">
      <dgm:prSet presAssocID="{62C67349-2DB9-40D3-A65D-7366B732B38C}" presName="thinLine2b" presStyleLbl="callout" presStyleIdx="1" presStyleCnt="3"/>
      <dgm:spPr/>
    </dgm:pt>
    <dgm:pt modelId="{D95C9EBD-34E3-4485-BE4A-3A21AA34F9DB}" type="pres">
      <dgm:prSet presAssocID="{62C67349-2DB9-40D3-A65D-7366B732B38C}" presName="vertSpace2b" presStyleCnt="0"/>
      <dgm:spPr/>
    </dgm:pt>
    <dgm:pt modelId="{79993063-47C6-4CD7-B4AA-FECD426A7636}" type="pres">
      <dgm:prSet presAssocID="{3F0D3EE2-B125-47ED-947E-73EA9C54BCF1}" presName="horz2" presStyleCnt="0"/>
      <dgm:spPr/>
    </dgm:pt>
    <dgm:pt modelId="{B4C0F7D1-6C00-4C1F-8FAD-246CF2D3F0BC}" type="pres">
      <dgm:prSet presAssocID="{3F0D3EE2-B125-47ED-947E-73EA9C54BCF1}" presName="horzSpace2" presStyleCnt="0"/>
      <dgm:spPr/>
    </dgm:pt>
    <dgm:pt modelId="{354C24B1-8014-4C51-8023-443023D5D1CF}" type="pres">
      <dgm:prSet presAssocID="{3F0D3EE2-B125-47ED-947E-73EA9C54BCF1}" presName="tx2" presStyleLbl="revTx" presStyleIdx="3" presStyleCnt="4" custScaleY="20705"/>
      <dgm:spPr/>
    </dgm:pt>
    <dgm:pt modelId="{EAD158C6-40D5-4489-AA6F-4A8775E9C119}" type="pres">
      <dgm:prSet presAssocID="{3F0D3EE2-B125-47ED-947E-73EA9C54BCF1}" presName="vert2" presStyleCnt="0"/>
      <dgm:spPr/>
    </dgm:pt>
    <dgm:pt modelId="{B55441D6-C533-44C9-A4A2-D13E7E92C378}" type="pres">
      <dgm:prSet presAssocID="{3F0D3EE2-B125-47ED-947E-73EA9C54BCF1}" presName="thinLine2b" presStyleLbl="callout" presStyleIdx="2" presStyleCnt="3"/>
      <dgm:spPr/>
    </dgm:pt>
    <dgm:pt modelId="{01E9860D-5AB3-41B3-A029-D64BB847132E}" type="pres">
      <dgm:prSet presAssocID="{3F0D3EE2-B125-47ED-947E-73EA9C54BCF1}" presName="vertSpace2b" presStyleCnt="0"/>
      <dgm:spPr/>
    </dgm:pt>
  </dgm:ptLst>
  <dgm:cxnLst>
    <dgm:cxn modelId="{343C470C-F884-4870-85DF-FF5136D82AE5}" srcId="{4CB7AF2C-B549-4575-BA77-67B211FFC3A2}" destId="{7A25F0CF-3180-4120-A075-92A1C9B79408}" srcOrd="0" destOrd="0" parTransId="{8838B248-32B0-495B-82DA-4B6E28F1D883}" sibTransId="{AC0891DD-BBE1-44FD-A2A8-1473FBB28196}"/>
    <dgm:cxn modelId="{624D9717-E0B4-4B1E-8301-2E25D848B313}" srcId="{7A25F0CF-3180-4120-A075-92A1C9B79408}" destId="{B9B78D5D-687A-44F9-96A2-88DD454F30B3}" srcOrd="0" destOrd="0" parTransId="{E7C13A11-7B3B-46F2-A0B9-5A34726AB33E}" sibTransId="{20B5E50A-976F-4367-B454-C820C1039D86}"/>
    <dgm:cxn modelId="{B97A7A67-78FC-417E-8CFD-C9408AEBE641}" type="presOf" srcId="{3F0D3EE2-B125-47ED-947E-73EA9C54BCF1}" destId="{354C24B1-8014-4C51-8023-443023D5D1CF}" srcOrd="0" destOrd="0" presId="urn:microsoft.com/office/officeart/2008/layout/LinedList"/>
    <dgm:cxn modelId="{F3282F4A-EA3B-42F4-AA74-AB2459DF9008}" srcId="{7A25F0CF-3180-4120-A075-92A1C9B79408}" destId="{3F0D3EE2-B125-47ED-947E-73EA9C54BCF1}" srcOrd="2" destOrd="0" parTransId="{8486652C-28FE-4D99-A1AA-AD998C6286C4}" sibTransId="{EF0FA0A1-0B38-40A9-938E-FB64CE456823}"/>
    <dgm:cxn modelId="{958FDF82-7350-45C3-B42A-A3BC97C23937}" srcId="{7A25F0CF-3180-4120-A075-92A1C9B79408}" destId="{62C67349-2DB9-40D3-A65D-7366B732B38C}" srcOrd="1" destOrd="0" parTransId="{07E34DC7-4B08-4E3B-B22E-BFAB02ACB87C}" sibTransId="{68E090A6-3AA3-4A01-9BA2-626131DD27B6}"/>
    <dgm:cxn modelId="{79649A8D-8A2C-4333-9415-B54C5AE9EC9F}" type="presOf" srcId="{4CB7AF2C-B549-4575-BA77-67B211FFC3A2}" destId="{FDCB6064-4B09-4060-A074-54C7A3A93316}" srcOrd="0" destOrd="0" presId="urn:microsoft.com/office/officeart/2008/layout/LinedList"/>
    <dgm:cxn modelId="{FEEEE090-B820-45BA-937B-FCA9C26EF5D1}" type="presOf" srcId="{B9B78D5D-687A-44F9-96A2-88DD454F30B3}" destId="{2B949524-7F17-469B-8791-E02B906BBCBA}" srcOrd="0" destOrd="0" presId="urn:microsoft.com/office/officeart/2008/layout/LinedList"/>
    <dgm:cxn modelId="{6AE9D0CB-20B2-48DE-A8EE-E64514CAE788}" type="presOf" srcId="{62C67349-2DB9-40D3-A65D-7366B732B38C}" destId="{7AF87952-A30F-476D-9269-7B7ABAD45B47}" srcOrd="0" destOrd="0" presId="urn:microsoft.com/office/officeart/2008/layout/LinedList"/>
    <dgm:cxn modelId="{A5CCA9CE-C838-496B-AE8E-D81D4235A141}" type="presOf" srcId="{7A25F0CF-3180-4120-A075-92A1C9B79408}" destId="{AF32D5B4-0FCF-4334-A79F-6795FB7F7DB9}" srcOrd="0" destOrd="0" presId="urn:microsoft.com/office/officeart/2008/layout/LinedList"/>
    <dgm:cxn modelId="{DB3A2EBC-AEDC-41CB-B12C-DA1C1C18CF45}" type="presParOf" srcId="{FDCB6064-4B09-4060-A074-54C7A3A93316}" destId="{23BA9A2F-7E60-4A14-ACFD-43D5C4AF185C}" srcOrd="0" destOrd="0" presId="urn:microsoft.com/office/officeart/2008/layout/LinedList"/>
    <dgm:cxn modelId="{2DC185B9-16A9-4C9F-A4F9-D805BF9670F3}" type="presParOf" srcId="{FDCB6064-4B09-4060-A074-54C7A3A93316}" destId="{BF9E4124-A113-45E5-8838-8BB47D20705D}" srcOrd="1" destOrd="0" presId="urn:microsoft.com/office/officeart/2008/layout/LinedList"/>
    <dgm:cxn modelId="{7BF07CFE-239B-4B52-AD3A-E3A58E587561}" type="presParOf" srcId="{BF9E4124-A113-45E5-8838-8BB47D20705D}" destId="{AF32D5B4-0FCF-4334-A79F-6795FB7F7DB9}" srcOrd="0" destOrd="0" presId="urn:microsoft.com/office/officeart/2008/layout/LinedList"/>
    <dgm:cxn modelId="{94861929-0B24-4880-8014-46A32259C439}" type="presParOf" srcId="{BF9E4124-A113-45E5-8838-8BB47D20705D}" destId="{EC2CB8F5-62FD-4733-AF40-DB3489C8A64D}" srcOrd="1" destOrd="0" presId="urn:microsoft.com/office/officeart/2008/layout/LinedList"/>
    <dgm:cxn modelId="{7623B6F6-1C0C-4155-A151-65505B690787}" type="presParOf" srcId="{EC2CB8F5-62FD-4733-AF40-DB3489C8A64D}" destId="{64C175B7-650E-4538-AFAA-DDA2DA9F7B97}" srcOrd="0" destOrd="0" presId="urn:microsoft.com/office/officeart/2008/layout/LinedList"/>
    <dgm:cxn modelId="{4C789DEB-E90E-45A6-914B-2B57080AABBF}" type="presParOf" srcId="{EC2CB8F5-62FD-4733-AF40-DB3489C8A64D}" destId="{F7438FE2-8147-4731-998C-6258ADA400F5}" srcOrd="1" destOrd="0" presId="urn:microsoft.com/office/officeart/2008/layout/LinedList"/>
    <dgm:cxn modelId="{3244069E-2127-4854-8081-7733389E7DE0}" type="presParOf" srcId="{F7438FE2-8147-4731-998C-6258ADA400F5}" destId="{32F94FC6-E880-4930-A807-C2602838C7FE}" srcOrd="0" destOrd="0" presId="urn:microsoft.com/office/officeart/2008/layout/LinedList"/>
    <dgm:cxn modelId="{BF09167F-B01C-4A00-87FF-7F8001384002}" type="presParOf" srcId="{F7438FE2-8147-4731-998C-6258ADA400F5}" destId="{2B949524-7F17-469B-8791-E02B906BBCBA}" srcOrd="1" destOrd="0" presId="urn:microsoft.com/office/officeart/2008/layout/LinedList"/>
    <dgm:cxn modelId="{88641A43-DA46-4931-AFED-83011BAB05DA}" type="presParOf" srcId="{F7438FE2-8147-4731-998C-6258ADA400F5}" destId="{7EFAE209-FAC1-4FFD-954C-DB43A722CBA2}" srcOrd="2" destOrd="0" presId="urn:microsoft.com/office/officeart/2008/layout/LinedList"/>
    <dgm:cxn modelId="{BBEFC8D2-A4A5-41E5-BD3C-360A9F7E6C8B}" type="presParOf" srcId="{EC2CB8F5-62FD-4733-AF40-DB3489C8A64D}" destId="{E83A346C-1DCB-4483-8F2A-69F55542E26D}" srcOrd="2" destOrd="0" presId="urn:microsoft.com/office/officeart/2008/layout/LinedList"/>
    <dgm:cxn modelId="{094C523A-8950-48DA-A1D0-17C2115F2999}" type="presParOf" srcId="{EC2CB8F5-62FD-4733-AF40-DB3489C8A64D}" destId="{A34D5EDF-58E1-4F37-9E39-6CC5C5A05430}" srcOrd="3" destOrd="0" presId="urn:microsoft.com/office/officeart/2008/layout/LinedList"/>
    <dgm:cxn modelId="{7C879BDB-6301-4997-A31D-022B6ADACFBF}" type="presParOf" srcId="{EC2CB8F5-62FD-4733-AF40-DB3489C8A64D}" destId="{0B01D8AC-33D1-4862-894F-CCB624673F0F}" srcOrd="4" destOrd="0" presId="urn:microsoft.com/office/officeart/2008/layout/LinedList"/>
    <dgm:cxn modelId="{28309BA5-1CD2-4863-BB75-7AA1DE248756}" type="presParOf" srcId="{0B01D8AC-33D1-4862-894F-CCB624673F0F}" destId="{4842B450-5F92-4B4B-AC51-08763B6C208F}" srcOrd="0" destOrd="0" presId="urn:microsoft.com/office/officeart/2008/layout/LinedList"/>
    <dgm:cxn modelId="{D84F914C-2E59-4947-93A9-57E632F239B3}" type="presParOf" srcId="{0B01D8AC-33D1-4862-894F-CCB624673F0F}" destId="{7AF87952-A30F-476D-9269-7B7ABAD45B47}" srcOrd="1" destOrd="0" presId="urn:microsoft.com/office/officeart/2008/layout/LinedList"/>
    <dgm:cxn modelId="{9172B6B8-C520-45A6-9629-31360052E0E2}" type="presParOf" srcId="{0B01D8AC-33D1-4862-894F-CCB624673F0F}" destId="{DDDE5A09-C5CC-47D2-96BC-9AE989849031}" srcOrd="2" destOrd="0" presId="urn:microsoft.com/office/officeart/2008/layout/LinedList"/>
    <dgm:cxn modelId="{A48F71B8-4D81-425C-91D4-FCF4FFAF51E7}" type="presParOf" srcId="{EC2CB8F5-62FD-4733-AF40-DB3489C8A64D}" destId="{D14E0656-EA45-46C3-B427-E18EC341E960}" srcOrd="5" destOrd="0" presId="urn:microsoft.com/office/officeart/2008/layout/LinedList"/>
    <dgm:cxn modelId="{8A94295D-137A-445B-A541-EC7D9BCE4E7C}" type="presParOf" srcId="{EC2CB8F5-62FD-4733-AF40-DB3489C8A64D}" destId="{D95C9EBD-34E3-4485-BE4A-3A21AA34F9DB}" srcOrd="6" destOrd="0" presId="urn:microsoft.com/office/officeart/2008/layout/LinedList"/>
    <dgm:cxn modelId="{33014C63-AEBD-463A-BF0D-2E21213C2928}" type="presParOf" srcId="{EC2CB8F5-62FD-4733-AF40-DB3489C8A64D}" destId="{79993063-47C6-4CD7-B4AA-FECD426A7636}" srcOrd="7" destOrd="0" presId="urn:microsoft.com/office/officeart/2008/layout/LinedList"/>
    <dgm:cxn modelId="{0C9A97E2-5394-44D0-91E8-AC439348A009}" type="presParOf" srcId="{79993063-47C6-4CD7-B4AA-FECD426A7636}" destId="{B4C0F7D1-6C00-4C1F-8FAD-246CF2D3F0BC}" srcOrd="0" destOrd="0" presId="urn:microsoft.com/office/officeart/2008/layout/LinedList"/>
    <dgm:cxn modelId="{1B77BDBB-BC98-4883-BCD7-B3D21B79A5B0}" type="presParOf" srcId="{79993063-47C6-4CD7-B4AA-FECD426A7636}" destId="{354C24B1-8014-4C51-8023-443023D5D1CF}" srcOrd="1" destOrd="0" presId="urn:microsoft.com/office/officeart/2008/layout/LinedList"/>
    <dgm:cxn modelId="{5968D4B2-1424-4593-BDFA-0582B953E9B5}" type="presParOf" srcId="{79993063-47C6-4CD7-B4AA-FECD426A7636}" destId="{EAD158C6-40D5-4489-AA6F-4A8775E9C119}" srcOrd="2" destOrd="0" presId="urn:microsoft.com/office/officeart/2008/layout/LinedList"/>
    <dgm:cxn modelId="{1F53B05C-86DD-42D2-A043-4F8B28403CE1}" type="presParOf" srcId="{EC2CB8F5-62FD-4733-AF40-DB3489C8A64D}" destId="{B55441D6-C533-44C9-A4A2-D13E7E92C378}" srcOrd="8" destOrd="0" presId="urn:microsoft.com/office/officeart/2008/layout/LinedList"/>
    <dgm:cxn modelId="{FFD66F80-C5FD-4AC6-A058-7CA3B36A5D1C}" type="presParOf" srcId="{EC2CB8F5-62FD-4733-AF40-DB3489C8A64D}" destId="{01E9860D-5AB3-41B3-A029-D64BB847132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EB8A08-0766-4BD0-B6A7-F63445D9DCE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9AA18A2-47AA-47F7-BC79-37E69D7446CA}">
      <dgm:prSet phldrT="[텍스트]"/>
      <dgm:spPr/>
      <dgm:t>
        <a:bodyPr/>
        <a:lstStyle/>
        <a:p>
          <a:pPr latinLnBrk="1"/>
          <a:r>
            <a:rPr lang="ko-KR" altLang="en-US" dirty="0"/>
            <a:t>데이터셋에 </a:t>
          </a:r>
          <a:r>
            <a:rPr lang="en-US" altLang="ko-KR" dirty="0"/>
            <a:t>Distortion  (</a:t>
          </a:r>
          <a:r>
            <a:rPr lang="ko-KR" altLang="en-US" dirty="0"/>
            <a:t>진행중</a:t>
          </a:r>
          <a:r>
            <a:rPr lang="en-US" altLang="ko-KR" dirty="0"/>
            <a:t>)</a:t>
          </a:r>
          <a:endParaRPr lang="ko-KR" altLang="en-US" dirty="0"/>
        </a:p>
      </dgm:t>
    </dgm:pt>
    <dgm:pt modelId="{506747AA-A7A1-4F1A-8526-1C4655F2E6C1}" type="parTrans" cxnId="{FC4E7192-8779-4DD5-951A-9D62BC72D832}">
      <dgm:prSet/>
      <dgm:spPr/>
      <dgm:t>
        <a:bodyPr/>
        <a:lstStyle/>
        <a:p>
          <a:pPr latinLnBrk="1"/>
          <a:endParaRPr lang="ko-KR" altLang="en-US"/>
        </a:p>
      </dgm:t>
    </dgm:pt>
    <dgm:pt modelId="{46EB742D-CC69-473A-98BE-22AC213A97B9}" type="sibTrans" cxnId="{FC4E7192-8779-4DD5-951A-9D62BC72D832}">
      <dgm:prSet/>
      <dgm:spPr/>
      <dgm:t>
        <a:bodyPr/>
        <a:lstStyle/>
        <a:p>
          <a:pPr latinLnBrk="1"/>
          <a:endParaRPr lang="ko-KR" altLang="en-US"/>
        </a:p>
      </dgm:t>
    </dgm:pt>
    <dgm:pt modelId="{00BFA00F-3B1B-4ADD-A141-12CA8B3655A9}">
      <dgm:prSet phldrT="[텍스트]"/>
      <dgm:spPr/>
      <dgm:t>
        <a:bodyPr/>
        <a:lstStyle/>
        <a:p>
          <a:pPr latinLnBrk="1"/>
          <a:r>
            <a:rPr lang="en-US" altLang="ko-KR" dirty="0"/>
            <a:t>Complete Dataset</a:t>
          </a:r>
          <a:endParaRPr lang="ko-KR" altLang="en-US" dirty="0"/>
        </a:p>
      </dgm:t>
    </dgm:pt>
    <dgm:pt modelId="{43FA8B75-0B97-4E26-B5B4-E99F74F8F402}" type="parTrans" cxnId="{068B821B-1D96-4264-A962-3AA1AE88500B}">
      <dgm:prSet/>
      <dgm:spPr/>
      <dgm:t>
        <a:bodyPr/>
        <a:lstStyle/>
        <a:p>
          <a:pPr latinLnBrk="1"/>
          <a:endParaRPr lang="ko-KR" altLang="en-US"/>
        </a:p>
      </dgm:t>
    </dgm:pt>
    <dgm:pt modelId="{D6BD6F9B-1ED7-4B8B-8582-6BAA0DF6CF5A}" type="sibTrans" cxnId="{068B821B-1D96-4264-A962-3AA1AE88500B}">
      <dgm:prSet/>
      <dgm:spPr/>
      <dgm:t>
        <a:bodyPr/>
        <a:lstStyle/>
        <a:p>
          <a:pPr latinLnBrk="1"/>
          <a:endParaRPr lang="ko-KR" altLang="en-US"/>
        </a:p>
      </dgm:t>
    </dgm:pt>
    <dgm:pt modelId="{A8148E60-8024-4798-B294-BB6BA237B3EB}">
      <dgm:prSet phldrT="[텍스트]"/>
      <dgm:spPr/>
      <dgm:t>
        <a:bodyPr/>
        <a:lstStyle/>
        <a:p>
          <a:pPr latinLnBrk="1"/>
          <a:r>
            <a:rPr lang="en-US" altLang="ko-KR" dirty="0"/>
            <a:t>Train &amp; Evaluate models on our dataset</a:t>
          </a:r>
        </a:p>
        <a:p>
          <a:pPr latinLnBrk="1"/>
          <a:r>
            <a:rPr lang="en-US" altLang="ko-KR" dirty="0"/>
            <a:t>(2AFC &amp; JND)</a:t>
          </a:r>
          <a:endParaRPr lang="ko-KR" altLang="en-US" dirty="0"/>
        </a:p>
      </dgm:t>
    </dgm:pt>
    <dgm:pt modelId="{2DB95C26-1E81-4503-83F1-41936AE77BDD}" type="parTrans" cxnId="{FC41AF18-D268-42FC-9E26-6A72142C4CDD}">
      <dgm:prSet/>
      <dgm:spPr/>
      <dgm:t>
        <a:bodyPr/>
        <a:lstStyle/>
        <a:p>
          <a:pPr latinLnBrk="1"/>
          <a:endParaRPr lang="ko-KR" altLang="en-US"/>
        </a:p>
      </dgm:t>
    </dgm:pt>
    <dgm:pt modelId="{22930989-C45C-430E-91AC-E31A8BE46BFF}" type="sibTrans" cxnId="{FC41AF18-D268-42FC-9E26-6A72142C4CDD}">
      <dgm:prSet/>
      <dgm:spPr/>
      <dgm:t>
        <a:bodyPr/>
        <a:lstStyle/>
        <a:p>
          <a:pPr latinLnBrk="1"/>
          <a:endParaRPr lang="ko-KR" altLang="en-US"/>
        </a:p>
      </dgm:t>
    </dgm:pt>
    <dgm:pt modelId="{6F4F402D-FE6C-4589-AEA0-50306E6CA9D1}">
      <dgm:prSet phldrT="[텍스트]"/>
      <dgm:spPr/>
      <dgm:t>
        <a:bodyPr/>
        <a:lstStyle/>
        <a:p>
          <a:pPr latinLnBrk="1"/>
          <a:r>
            <a:rPr lang="en-US" altLang="ko-KR"/>
            <a:t>Collect Judgments</a:t>
          </a:r>
        </a:p>
      </dgm:t>
    </dgm:pt>
    <dgm:pt modelId="{D5221254-4156-4E40-BA49-E7A21E09EA5C}" type="parTrans" cxnId="{AF9799FB-5010-4B58-A54C-14536D2F3634}">
      <dgm:prSet/>
      <dgm:spPr/>
      <dgm:t>
        <a:bodyPr/>
        <a:lstStyle/>
        <a:p>
          <a:pPr latinLnBrk="1"/>
          <a:endParaRPr lang="ko-KR" altLang="en-US"/>
        </a:p>
      </dgm:t>
    </dgm:pt>
    <dgm:pt modelId="{06347536-D277-4C97-958B-683B7FC88778}" type="sibTrans" cxnId="{AF9799FB-5010-4B58-A54C-14536D2F3634}">
      <dgm:prSet/>
      <dgm:spPr/>
      <dgm:t>
        <a:bodyPr/>
        <a:lstStyle/>
        <a:p>
          <a:pPr latinLnBrk="1"/>
          <a:endParaRPr lang="ko-KR" altLang="en-US"/>
        </a:p>
      </dgm:t>
    </dgm:pt>
    <dgm:pt modelId="{6E900F6F-A44E-4DBE-ACFC-8020A61612CB}" type="pres">
      <dgm:prSet presAssocID="{E9EB8A08-0766-4BD0-B6A7-F63445D9DCEE}" presName="Name0" presStyleCnt="0">
        <dgm:presLayoutVars>
          <dgm:dir/>
          <dgm:resizeHandles val="exact"/>
        </dgm:presLayoutVars>
      </dgm:prSet>
      <dgm:spPr/>
    </dgm:pt>
    <dgm:pt modelId="{4B7AF890-507D-4EBD-8F31-F4740B2C3E49}" type="pres">
      <dgm:prSet presAssocID="{E9EB8A08-0766-4BD0-B6A7-F63445D9DCEE}" presName="arrow" presStyleLbl="bgShp" presStyleIdx="0" presStyleCnt="1" custLinFactNeighborY="-1608"/>
      <dgm:spPr/>
    </dgm:pt>
    <dgm:pt modelId="{D62AFB5B-FBCA-43FE-98D9-891E446F46A4}" type="pres">
      <dgm:prSet presAssocID="{E9EB8A08-0766-4BD0-B6A7-F63445D9DCEE}" presName="points" presStyleCnt="0"/>
      <dgm:spPr/>
    </dgm:pt>
    <dgm:pt modelId="{6D7E8DB2-95AF-4154-AEA3-B25E1FC86DDA}" type="pres">
      <dgm:prSet presAssocID="{19AA18A2-47AA-47F7-BC79-37E69D7446CA}" presName="compositeA" presStyleCnt="0"/>
      <dgm:spPr/>
    </dgm:pt>
    <dgm:pt modelId="{A328F383-0BA0-4202-BCB7-EC50183443A5}" type="pres">
      <dgm:prSet presAssocID="{19AA18A2-47AA-47F7-BC79-37E69D7446CA}" presName="textA" presStyleLbl="revTx" presStyleIdx="0" presStyleCnt="4">
        <dgm:presLayoutVars>
          <dgm:bulletEnabled val="1"/>
        </dgm:presLayoutVars>
      </dgm:prSet>
      <dgm:spPr/>
    </dgm:pt>
    <dgm:pt modelId="{11150C12-5DBD-4478-B9CF-D0C6CD907607}" type="pres">
      <dgm:prSet presAssocID="{19AA18A2-47AA-47F7-BC79-37E69D7446CA}" presName="circleA" presStyleLbl="node1" presStyleIdx="0" presStyleCnt="4"/>
      <dgm:spPr/>
    </dgm:pt>
    <dgm:pt modelId="{8EEBAA95-F444-4827-BC09-042FC2825904}" type="pres">
      <dgm:prSet presAssocID="{19AA18A2-47AA-47F7-BC79-37E69D7446CA}" presName="spaceA" presStyleCnt="0"/>
      <dgm:spPr/>
    </dgm:pt>
    <dgm:pt modelId="{FF65156B-A2B9-4373-9473-C6210C32B0DE}" type="pres">
      <dgm:prSet presAssocID="{46EB742D-CC69-473A-98BE-22AC213A97B9}" presName="space" presStyleCnt="0"/>
      <dgm:spPr/>
    </dgm:pt>
    <dgm:pt modelId="{A357FF55-1760-480B-866F-DA7EA7E56037}" type="pres">
      <dgm:prSet presAssocID="{00BFA00F-3B1B-4ADD-A141-12CA8B3655A9}" presName="compositeB" presStyleCnt="0"/>
      <dgm:spPr/>
    </dgm:pt>
    <dgm:pt modelId="{30E99E25-E49D-422F-A1D6-694918905DDC}" type="pres">
      <dgm:prSet presAssocID="{00BFA00F-3B1B-4ADD-A141-12CA8B3655A9}" presName="textB" presStyleLbl="revTx" presStyleIdx="1" presStyleCnt="4">
        <dgm:presLayoutVars>
          <dgm:bulletEnabled val="1"/>
        </dgm:presLayoutVars>
      </dgm:prSet>
      <dgm:spPr/>
    </dgm:pt>
    <dgm:pt modelId="{947210D3-5ACB-479F-A267-889A208D2482}" type="pres">
      <dgm:prSet presAssocID="{00BFA00F-3B1B-4ADD-A141-12CA8B3655A9}" presName="circleB" presStyleLbl="node1" presStyleIdx="1" presStyleCnt="4"/>
      <dgm:spPr/>
    </dgm:pt>
    <dgm:pt modelId="{8C57D9E4-2572-4751-9041-CB93308B33A7}" type="pres">
      <dgm:prSet presAssocID="{00BFA00F-3B1B-4ADD-A141-12CA8B3655A9}" presName="spaceB" presStyleCnt="0"/>
      <dgm:spPr/>
    </dgm:pt>
    <dgm:pt modelId="{C96E9760-5C4E-4FBB-BAF9-DCCA67FFFA4A}" type="pres">
      <dgm:prSet presAssocID="{D6BD6F9B-1ED7-4B8B-8582-6BAA0DF6CF5A}" presName="space" presStyleCnt="0"/>
      <dgm:spPr/>
    </dgm:pt>
    <dgm:pt modelId="{A4F6DEFD-52AF-4130-A91F-F848AD379EBF}" type="pres">
      <dgm:prSet presAssocID="{6F4F402D-FE6C-4589-AEA0-50306E6CA9D1}" presName="compositeA" presStyleCnt="0"/>
      <dgm:spPr/>
    </dgm:pt>
    <dgm:pt modelId="{ABBBE7F9-BB32-4547-9CBB-F6CB9E6CA55E}" type="pres">
      <dgm:prSet presAssocID="{6F4F402D-FE6C-4589-AEA0-50306E6CA9D1}" presName="textA" presStyleLbl="revTx" presStyleIdx="2" presStyleCnt="4">
        <dgm:presLayoutVars>
          <dgm:bulletEnabled val="1"/>
        </dgm:presLayoutVars>
      </dgm:prSet>
      <dgm:spPr/>
    </dgm:pt>
    <dgm:pt modelId="{C9BA8640-D8E2-4603-9E50-EE505C64BE87}" type="pres">
      <dgm:prSet presAssocID="{6F4F402D-FE6C-4589-AEA0-50306E6CA9D1}" presName="circleA" presStyleLbl="node1" presStyleIdx="2" presStyleCnt="4"/>
      <dgm:spPr/>
    </dgm:pt>
    <dgm:pt modelId="{1477AE06-FB91-4AB9-8D85-30187B10F0CC}" type="pres">
      <dgm:prSet presAssocID="{6F4F402D-FE6C-4589-AEA0-50306E6CA9D1}" presName="spaceA" presStyleCnt="0"/>
      <dgm:spPr/>
    </dgm:pt>
    <dgm:pt modelId="{D3B38BDD-D02F-481B-826A-B01CE7F0A0D4}" type="pres">
      <dgm:prSet presAssocID="{06347536-D277-4C97-958B-683B7FC88778}" presName="space" presStyleCnt="0"/>
      <dgm:spPr/>
    </dgm:pt>
    <dgm:pt modelId="{727B486A-5441-4477-B87C-CF9C6336E59E}" type="pres">
      <dgm:prSet presAssocID="{A8148E60-8024-4798-B294-BB6BA237B3EB}" presName="compositeB" presStyleCnt="0"/>
      <dgm:spPr/>
    </dgm:pt>
    <dgm:pt modelId="{B9793409-1492-4E04-954B-26EB1DAF273A}" type="pres">
      <dgm:prSet presAssocID="{A8148E60-8024-4798-B294-BB6BA237B3EB}" presName="textB" presStyleLbl="revTx" presStyleIdx="3" presStyleCnt="4">
        <dgm:presLayoutVars>
          <dgm:bulletEnabled val="1"/>
        </dgm:presLayoutVars>
      </dgm:prSet>
      <dgm:spPr/>
    </dgm:pt>
    <dgm:pt modelId="{F736AEA4-BDDE-4FEE-BABF-D3C85939A9D8}" type="pres">
      <dgm:prSet presAssocID="{A8148E60-8024-4798-B294-BB6BA237B3EB}" presName="circleB" presStyleLbl="node1" presStyleIdx="3" presStyleCnt="4"/>
      <dgm:spPr/>
    </dgm:pt>
    <dgm:pt modelId="{3972E661-3643-4096-BA98-1F93270432AD}" type="pres">
      <dgm:prSet presAssocID="{A8148E60-8024-4798-B294-BB6BA237B3EB}" presName="spaceB" presStyleCnt="0"/>
      <dgm:spPr/>
    </dgm:pt>
  </dgm:ptLst>
  <dgm:cxnLst>
    <dgm:cxn modelId="{73182714-1596-4700-9696-63A320B08EA9}" type="presOf" srcId="{A8148E60-8024-4798-B294-BB6BA237B3EB}" destId="{B9793409-1492-4E04-954B-26EB1DAF273A}" srcOrd="0" destOrd="0" presId="urn:microsoft.com/office/officeart/2005/8/layout/hProcess11"/>
    <dgm:cxn modelId="{81EE7B16-7DC5-423F-9795-D616E3D8202F}" type="presOf" srcId="{E9EB8A08-0766-4BD0-B6A7-F63445D9DCEE}" destId="{6E900F6F-A44E-4DBE-ACFC-8020A61612CB}" srcOrd="0" destOrd="0" presId="urn:microsoft.com/office/officeart/2005/8/layout/hProcess11"/>
    <dgm:cxn modelId="{FC41AF18-D268-42FC-9E26-6A72142C4CDD}" srcId="{E9EB8A08-0766-4BD0-B6A7-F63445D9DCEE}" destId="{A8148E60-8024-4798-B294-BB6BA237B3EB}" srcOrd="3" destOrd="0" parTransId="{2DB95C26-1E81-4503-83F1-41936AE77BDD}" sibTransId="{22930989-C45C-430E-91AC-E31A8BE46BFF}"/>
    <dgm:cxn modelId="{068B821B-1D96-4264-A962-3AA1AE88500B}" srcId="{E9EB8A08-0766-4BD0-B6A7-F63445D9DCEE}" destId="{00BFA00F-3B1B-4ADD-A141-12CA8B3655A9}" srcOrd="1" destOrd="0" parTransId="{43FA8B75-0B97-4E26-B5B4-E99F74F8F402}" sibTransId="{D6BD6F9B-1ED7-4B8B-8582-6BAA0DF6CF5A}"/>
    <dgm:cxn modelId="{3EA8FE33-BA98-45C5-81F2-A9080DADE643}" type="presOf" srcId="{19AA18A2-47AA-47F7-BC79-37E69D7446CA}" destId="{A328F383-0BA0-4202-BCB7-EC50183443A5}" srcOrd="0" destOrd="0" presId="urn:microsoft.com/office/officeart/2005/8/layout/hProcess11"/>
    <dgm:cxn modelId="{C478444F-0D55-4090-AC63-45D1A59CEFB3}" type="presOf" srcId="{6F4F402D-FE6C-4589-AEA0-50306E6CA9D1}" destId="{ABBBE7F9-BB32-4547-9CBB-F6CB9E6CA55E}" srcOrd="0" destOrd="0" presId="urn:microsoft.com/office/officeart/2005/8/layout/hProcess11"/>
    <dgm:cxn modelId="{FC4E7192-8779-4DD5-951A-9D62BC72D832}" srcId="{E9EB8A08-0766-4BD0-B6A7-F63445D9DCEE}" destId="{19AA18A2-47AA-47F7-BC79-37E69D7446CA}" srcOrd="0" destOrd="0" parTransId="{506747AA-A7A1-4F1A-8526-1C4655F2E6C1}" sibTransId="{46EB742D-CC69-473A-98BE-22AC213A97B9}"/>
    <dgm:cxn modelId="{EC5511A2-4ED7-41DA-AFDE-57C446736730}" type="presOf" srcId="{00BFA00F-3B1B-4ADD-A141-12CA8B3655A9}" destId="{30E99E25-E49D-422F-A1D6-694918905DDC}" srcOrd="0" destOrd="0" presId="urn:microsoft.com/office/officeart/2005/8/layout/hProcess11"/>
    <dgm:cxn modelId="{AF9799FB-5010-4B58-A54C-14536D2F3634}" srcId="{E9EB8A08-0766-4BD0-B6A7-F63445D9DCEE}" destId="{6F4F402D-FE6C-4589-AEA0-50306E6CA9D1}" srcOrd="2" destOrd="0" parTransId="{D5221254-4156-4E40-BA49-E7A21E09EA5C}" sibTransId="{06347536-D277-4C97-958B-683B7FC88778}"/>
    <dgm:cxn modelId="{BFAA925B-627B-4647-AA89-462E7F2A3AA3}" type="presParOf" srcId="{6E900F6F-A44E-4DBE-ACFC-8020A61612CB}" destId="{4B7AF890-507D-4EBD-8F31-F4740B2C3E49}" srcOrd="0" destOrd="0" presId="urn:microsoft.com/office/officeart/2005/8/layout/hProcess11"/>
    <dgm:cxn modelId="{5C41A8F9-334D-4AA9-AFF9-CE6934E9CA62}" type="presParOf" srcId="{6E900F6F-A44E-4DBE-ACFC-8020A61612CB}" destId="{D62AFB5B-FBCA-43FE-98D9-891E446F46A4}" srcOrd="1" destOrd="0" presId="urn:microsoft.com/office/officeart/2005/8/layout/hProcess11"/>
    <dgm:cxn modelId="{275A4186-28E0-4B65-A39D-50E556BBAB27}" type="presParOf" srcId="{D62AFB5B-FBCA-43FE-98D9-891E446F46A4}" destId="{6D7E8DB2-95AF-4154-AEA3-B25E1FC86DDA}" srcOrd="0" destOrd="0" presId="urn:microsoft.com/office/officeart/2005/8/layout/hProcess11"/>
    <dgm:cxn modelId="{3CEA7B41-5B68-4D1E-A905-DC8CAC96E4D0}" type="presParOf" srcId="{6D7E8DB2-95AF-4154-AEA3-B25E1FC86DDA}" destId="{A328F383-0BA0-4202-BCB7-EC50183443A5}" srcOrd="0" destOrd="0" presId="urn:microsoft.com/office/officeart/2005/8/layout/hProcess11"/>
    <dgm:cxn modelId="{6C29D58B-5249-4455-99F4-59F6A5F09BFB}" type="presParOf" srcId="{6D7E8DB2-95AF-4154-AEA3-B25E1FC86DDA}" destId="{11150C12-5DBD-4478-B9CF-D0C6CD907607}" srcOrd="1" destOrd="0" presId="urn:microsoft.com/office/officeart/2005/8/layout/hProcess11"/>
    <dgm:cxn modelId="{8074095F-3863-4B3A-ADC3-B7F775D0CB0E}" type="presParOf" srcId="{6D7E8DB2-95AF-4154-AEA3-B25E1FC86DDA}" destId="{8EEBAA95-F444-4827-BC09-042FC2825904}" srcOrd="2" destOrd="0" presId="urn:microsoft.com/office/officeart/2005/8/layout/hProcess11"/>
    <dgm:cxn modelId="{869D92DC-A38F-4410-9FF7-6D56B9CF1203}" type="presParOf" srcId="{D62AFB5B-FBCA-43FE-98D9-891E446F46A4}" destId="{FF65156B-A2B9-4373-9473-C6210C32B0DE}" srcOrd="1" destOrd="0" presId="urn:microsoft.com/office/officeart/2005/8/layout/hProcess11"/>
    <dgm:cxn modelId="{46894CE0-C0F4-4818-A51E-371B67ADF585}" type="presParOf" srcId="{D62AFB5B-FBCA-43FE-98D9-891E446F46A4}" destId="{A357FF55-1760-480B-866F-DA7EA7E56037}" srcOrd="2" destOrd="0" presId="urn:microsoft.com/office/officeart/2005/8/layout/hProcess11"/>
    <dgm:cxn modelId="{A8899BD5-96CF-4CCE-84AB-D602F8A8B736}" type="presParOf" srcId="{A357FF55-1760-480B-866F-DA7EA7E56037}" destId="{30E99E25-E49D-422F-A1D6-694918905DDC}" srcOrd="0" destOrd="0" presId="urn:microsoft.com/office/officeart/2005/8/layout/hProcess11"/>
    <dgm:cxn modelId="{960F4F92-22E4-4039-B527-C2848372BB9A}" type="presParOf" srcId="{A357FF55-1760-480B-866F-DA7EA7E56037}" destId="{947210D3-5ACB-479F-A267-889A208D2482}" srcOrd="1" destOrd="0" presId="urn:microsoft.com/office/officeart/2005/8/layout/hProcess11"/>
    <dgm:cxn modelId="{D11165EF-ACDA-4B26-A31F-83725EC210F8}" type="presParOf" srcId="{A357FF55-1760-480B-866F-DA7EA7E56037}" destId="{8C57D9E4-2572-4751-9041-CB93308B33A7}" srcOrd="2" destOrd="0" presId="urn:microsoft.com/office/officeart/2005/8/layout/hProcess11"/>
    <dgm:cxn modelId="{8B1A9672-73D4-4589-9090-FE4FC62BAEBB}" type="presParOf" srcId="{D62AFB5B-FBCA-43FE-98D9-891E446F46A4}" destId="{C96E9760-5C4E-4FBB-BAF9-DCCA67FFFA4A}" srcOrd="3" destOrd="0" presId="urn:microsoft.com/office/officeart/2005/8/layout/hProcess11"/>
    <dgm:cxn modelId="{71B7CAD0-18C9-49DB-9E6C-21FD451CAD39}" type="presParOf" srcId="{D62AFB5B-FBCA-43FE-98D9-891E446F46A4}" destId="{A4F6DEFD-52AF-4130-A91F-F848AD379EBF}" srcOrd="4" destOrd="0" presId="urn:microsoft.com/office/officeart/2005/8/layout/hProcess11"/>
    <dgm:cxn modelId="{70450B79-900A-468A-AEF8-B78489947017}" type="presParOf" srcId="{A4F6DEFD-52AF-4130-A91F-F848AD379EBF}" destId="{ABBBE7F9-BB32-4547-9CBB-F6CB9E6CA55E}" srcOrd="0" destOrd="0" presId="urn:microsoft.com/office/officeart/2005/8/layout/hProcess11"/>
    <dgm:cxn modelId="{BAC62BD6-F4C2-4168-9C25-5F2F71E5E270}" type="presParOf" srcId="{A4F6DEFD-52AF-4130-A91F-F848AD379EBF}" destId="{C9BA8640-D8E2-4603-9E50-EE505C64BE87}" srcOrd="1" destOrd="0" presId="urn:microsoft.com/office/officeart/2005/8/layout/hProcess11"/>
    <dgm:cxn modelId="{BEE40C7B-97CA-49C1-BCF2-33F809F6E641}" type="presParOf" srcId="{A4F6DEFD-52AF-4130-A91F-F848AD379EBF}" destId="{1477AE06-FB91-4AB9-8D85-30187B10F0CC}" srcOrd="2" destOrd="0" presId="urn:microsoft.com/office/officeart/2005/8/layout/hProcess11"/>
    <dgm:cxn modelId="{C7BE18DC-EC0D-4179-B107-6105027C9F08}" type="presParOf" srcId="{D62AFB5B-FBCA-43FE-98D9-891E446F46A4}" destId="{D3B38BDD-D02F-481B-826A-B01CE7F0A0D4}" srcOrd="5" destOrd="0" presId="urn:microsoft.com/office/officeart/2005/8/layout/hProcess11"/>
    <dgm:cxn modelId="{E8B1F047-9F7C-4803-8D4B-094CE4F732C9}" type="presParOf" srcId="{D62AFB5B-FBCA-43FE-98D9-891E446F46A4}" destId="{727B486A-5441-4477-B87C-CF9C6336E59E}" srcOrd="6" destOrd="0" presId="urn:microsoft.com/office/officeart/2005/8/layout/hProcess11"/>
    <dgm:cxn modelId="{AC045F99-B0E5-4040-9956-61BF921B34F6}" type="presParOf" srcId="{727B486A-5441-4477-B87C-CF9C6336E59E}" destId="{B9793409-1492-4E04-954B-26EB1DAF273A}" srcOrd="0" destOrd="0" presId="urn:microsoft.com/office/officeart/2005/8/layout/hProcess11"/>
    <dgm:cxn modelId="{78DB578F-93BE-4CE9-8ACE-A0DCDF4A4E48}" type="presParOf" srcId="{727B486A-5441-4477-B87C-CF9C6336E59E}" destId="{F736AEA4-BDDE-4FEE-BABF-D3C85939A9D8}" srcOrd="1" destOrd="0" presId="urn:microsoft.com/office/officeart/2005/8/layout/hProcess11"/>
    <dgm:cxn modelId="{D412EE55-325E-4643-A852-E8BB5BA96BD0}" type="presParOf" srcId="{727B486A-5441-4477-B87C-CF9C6336E59E}" destId="{3972E661-3643-4096-BA98-1F93270432A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A9A2F-7E60-4A14-ACFD-43D5C4AF185C}">
      <dsp:nvSpPr>
        <dsp:cNvPr id="0" name=""/>
        <dsp:cNvSpPr/>
      </dsp:nvSpPr>
      <dsp:spPr>
        <a:xfrm>
          <a:off x="0" y="1543"/>
          <a:ext cx="4365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2D5B4-0FCF-4334-A79F-6795FB7F7DB9}">
      <dsp:nvSpPr>
        <dsp:cNvPr id="0" name=""/>
        <dsp:cNvSpPr/>
      </dsp:nvSpPr>
      <dsp:spPr>
        <a:xfrm flipH="1">
          <a:off x="0" y="1543"/>
          <a:ext cx="37524" cy="315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500" kern="1200" dirty="0"/>
        </a:p>
      </dsp:txBody>
      <dsp:txXfrm>
        <a:off x="0" y="1543"/>
        <a:ext cx="37524" cy="3158536"/>
      </dsp:txXfrm>
    </dsp:sp>
    <dsp:sp modelId="{2B949524-7F17-469B-8791-E02B906BBCBA}">
      <dsp:nvSpPr>
        <dsp:cNvPr id="0" name=""/>
        <dsp:cNvSpPr/>
      </dsp:nvSpPr>
      <dsp:spPr>
        <a:xfrm>
          <a:off x="103004" y="112277"/>
          <a:ext cx="3426795" cy="134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1. Visual patterns very high-dimensional and highly correlated</a:t>
          </a:r>
          <a:endParaRPr lang="ko-KR" altLang="en-US" sz="1800" kern="1200" dirty="0"/>
        </a:p>
      </dsp:txBody>
      <dsp:txXfrm>
        <a:off x="103004" y="112277"/>
        <a:ext cx="3426795" cy="1341097"/>
      </dsp:txXfrm>
    </dsp:sp>
    <dsp:sp modelId="{E83A346C-1DCB-4483-8F2A-69F55542E26D}">
      <dsp:nvSpPr>
        <dsp:cNvPr id="0" name=""/>
        <dsp:cNvSpPr/>
      </dsp:nvSpPr>
      <dsp:spPr>
        <a:xfrm>
          <a:off x="37524" y="1453375"/>
          <a:ext cx="3492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87952-A30F-476D-9269-7B7ABAD45B47}">
      <dsp:nvSpPr>
        <dsp:cNvPr id="0" name=""/>
        <dsp:cNvSpPr/>
      </dsp:nvSpPr>
      <dsp:spPr>
        <a:xfrm>
          <a:off x="103004" y="1564109"/>
          <a:ext cx="3426795" cy="91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2. </a:t>
          </a:r>
          <a:r>
            <a:rPr lang="ko-KR" altLang="en-US" sz="1800" kern="1200" dirty="0"/>
            <a:t>이미지 간 </a:t>
          </a:r>
          <a:r>
            <a:rPr lang="en-US" altLang="ko-KR" sz="1800" kern="1200" dirty="0"/>
            <a:t>similarity</a:t>
          </a:r>
          <a:r>
            <a:rPr lang="ko-KR" altLang="en-US" sz="1800" kern="1200" dirty="0"/>
            <a:t>을 수치화 하는 것은 어려움 </a:t>
          </a:r>
        </a:p>
      </dsp:txBody>
      <dsp:txXfrm>
        <a:off x="103004" y="1564109"/>
        <a:ext cx="3426795" cy="912668"/>
      </dsp:txXfrm>
    </dsp:sp>
    <dsp:sp modelId="{D14E0656-EA45-46C3-B427-E18EC341E960}">
      <dsp:nvSpPr>
        <dsp:cNvPr id="0" name=""/>
        <dsp:cNvSpPr/>
      </dsp:nvSpPr>
      <dsp:spPr>
        <a:xfrm>
          <a:off x="37524" y="2476777"/>
          <a:ext cx="3492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24B1-8014-4C51-8023-443023D5D1CF}">
      <dsp:nvSpPr>
        <dsp:cNvPr id="0" name=""/>
        <dsp:cNvSpPr/>
      </dsp:nvSpPr>
      <dsp:spPr>
        <a:xfrm>
          <a:off x="103004" y="2587511"/>
          <a:ext cx="3426795" cy="45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3. </a:t>
          </a:r>
          <a:r>
            <a:rPr lang="ko-KR" altLang="en-US" sz="1800" kern="1200" dirty="0"/>
            <a:t>기존 </a:t>
          </a:r>
          <a:r>
            <a:rPr lang="en-US" altLang="ko-KR" sz="1800" kern="1200" dirty="0"/>
            <a:t>metric </a:t>
          </a:r>
          <a:r>
            <a:rPr lang="ko-KR" altLang="en-US" sz="1800" kern="1200" dirty="0"/>
            <a:t>의 저조함 </a:t>
          </a:r>
        </a:p>
      </dsp:txBody>
      <dsp:txXfrm>
        <a:off x="103004" y="2587511"/>
        <a:ext cx="3426795" cy="458548"/>
      </dsp:txXfrm>
    </dsp:sp>
    <dsp:sp modelId="{B55441D6-C533-44C9-A4A2-D13E7E92C378}">
      <dsp:nvSpPr>
        <dsp:cNvPr id="0" name=""/>
        <dsp:cNvSpPr/>
      </dsp:nvSpPr>
      <dsp:spPr>
        <a:xfrm>
          <a:off x="37524" y="3046060"/>
          <a:ext cx="3492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AF890-507D-4EBD-8F31-F4740B2C3E49}">
      <dsp:nvSpPr>
        <dsp:cNvPr id="0" name=""/>
        <dsp:cNvSpPr/>
      </dsp:nvSpPr>
      <dsp:spPr>
        <a:xfrm>
          <a:off x="0" y="1277413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8F383-0BA0-4202-BCB7-EC50183443A5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데이터셋에 </a:t>
          </a:r>
          <a:r>
            <a:rPr lang="en-US" altLang="ko-KR" sz="1700" kern="1200" dirty="0"/>
            <a:t>Distortion  (</a:t>
          </a:r>
          <a:r>
            <a:rPr lang="ko-KR" altLang="en-US" sz="1700" kern="1200" dirty="0"/>
            <a:t>진행중</a:t>
          </a:r>
          <a:r>
            <a:rPr lang="en-US" altLang="ko-KR" sz="1700" kern="1200" dirty="0"/>
            <a:t>)</a:t>
          </a:r>
          <a:endParaRPr lang="ko-KR" altLang="en-US" sz="1700" kern="1200" dirty="0"/>
        </a:p>
      </dsp:txBody>
      <dsp:txXfrm>
        <a:off x="4736" y="0"/>
        <a:ext cx="2278208" cy="1740535"/>
      </dsp:txXfrm>
    </dsp:sp>
    <dsp:sp modelId="{11150C12-5DBD-4478-B9CF-D0C6CD907607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9E25-E49D-422F-A1D6-694918905DDC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Complete Dataset</a:t>
          </a:r>
          <a:endParaRPr lang="ko-KR" altLang="en-US" sz="1700" kern="1200" dirty="0"/>
        </a:p>
      </dsp:txBody>
      <dsp:txXfrm>
        <a:off x="2396855" y="2610802"/>
        <a:ext cx="2278208" cy="1740535"/>
      </dsp:txXfrm>
    </dsp:sp>
    <dsp:sp modelId="{947210D3-5ACB-479F-A267-889A208D2482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E7F9-BB32-4547-9CBB-F6CB9E6CA55E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Collect Judgments</a:t>
          </a:r>
        </a:p>
      </dsp:txBody>
      <dsp:txXfrm>
        <a:off x="4788975" y="0"/>
        <a:ext cx="2278208" cy="1740535"/>
      </dsp:txXfrm>
    </dsp:sp>
    <dsp:sp modelId="{C9BA8640-D8E2-4603-9E50-EE505C64BE87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93409-1492-4E04-954B-26EB1DAF273A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Train &amp; Evaluate models on our dataset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(2AFC &amp; JND)</a:t>
          </a:r>
          <a:endParaRPr lang="ko-KR" altLang="en-US" sz="1700" kern="1200" dirty="0"/>
        </a:p>
      </dsp:txBody>
      <dsp:txXfrm>
        <a:off x="7181094" y="2610802"/>
        <a:ext cx="2278208" cy="1740535"/>
      </dsp:txXfrm>
    </dsp:sp>
    <dsp:sp modelId="{F736AEA4-BDDE-4FEE-BABF-D3C85939A9D8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43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37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37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40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4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24575,'-7'0'0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4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4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45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43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4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45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3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3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3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E1413-8C52-404C-BAF1-B236C7A5A25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FB6F-8251-419A-9387-3C8FAFD31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9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Medical Image Test Set Corresponding to Human Perceptual Similarity Judgment</a:t>
            </a:r>
            <a:r>
              <a:rPr lang="ko-KR" altLang="en-US" dirty="0"/>
              <a:t>에 관해 발표할  김수용</a:t>
            </a:r>
            <a:r>
              <a:rPr lang="en-US" altLang="ko-KR" dirty="0"/>
              <a:t>, </a:t>
            </a:r>
            <a:r>
              <a:rPr lang="ko-KR" altLang="en-US" dirty="0"/>
              <a:t>이나은입니다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4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이외에 밝기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색상 그리고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gaussian blur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일정각도의 방향만 랜덤인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적용시켰습니다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05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그래서 저희가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 대해서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 시켜보았는데요 먼저 제가 해보았던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dr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classification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 대해서 말씀드리면 눈의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당뇨망막증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 심각도에 따라서 나뉘어진 총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 레이블에 대해서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하는것이고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image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사이즈는 가로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500 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세로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500 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픽셀이고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 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validation ,test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각각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8700 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 정도 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imagenet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 대해서 사전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classficiation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 대해서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된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vgg-16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 통해서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 정도의 정확도를 달성해보았고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sota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accuracy ,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sota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통계에선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 정도 나왔습니다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8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이나은 선생님이 하신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chest x-ray classification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대해서 설명하도록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 라벨은 크게 두개입니다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normal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정상이고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다른하나는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pneumonia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폐렴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 사이즈는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2194*2094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픽셀로 되어있습니다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train set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이랑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test set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각각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천장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되는걸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볼수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있고요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 trained resnet-50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transfer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learing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해본결과 최대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93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프로이상의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classification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정확도를 보여주었고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sota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통계에서는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97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 정도 나왔습니다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 두 실험에서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sota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통계와 멀지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않은걸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보았을떼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앞으로도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틈틈히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모델을 보완해서 더 좋은 성능을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보여줄수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있을거라고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기대하고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 저희가 해본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classification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이렇게 두개였고요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80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이제 저희가 진행중인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task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끝내고 무엇을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할것인가에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대해서 발표를 해보도록 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우리가 보여 주었던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표내의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모든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traditional 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cnn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-based distortion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적용된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medical image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데이터셋을 만들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어떠한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distortion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데이터셋이 좋은지에 대해서 생각을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해볼예정입니다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이후에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2afc,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jnd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test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하기위해서 정답지를 만들 필요가 있는데 그걸 하기위해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similarity judgment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수집해 정답지를 만들어 데이터셋으로 구축할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그 정답지를 얼마나 잘 맞추는지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2afc 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jnd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test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하면서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classification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pretrain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된 여러 모델의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accuracy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측정할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 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인턴기간동안 목표는 이 데이터셋을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완성하는것이며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최소한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피피티에서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두번째 단계까지는 해내는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현재 수행 중인 </a:t>
            </a:r>
            <a:r>
              <a:rPr lang="en-US" altLang="ko-KR" dirty="0"/>
              <a:t>task</a:t>
            </a:r>
            <a:r>
              <a:rPr lang="ko-KR" altLang="en-US" dirty="0"/>
              <a:t>의 개요 및 목적</a:t>
            </a:r>
            <a:r>
              <a:rPr lang="en-US" altLang="ko-KR" dirty="0"/>
              <a:t>, </a:t>
            </a:r>
            <a:r>
              <a:rPr lang="ko-KR" altLang="en-US" dirty="0"/>
              <a:t>저희의 </a:t>
            </a:r>
            <a:r>
              <a:rPr lang="en-US" altLang="ko-KR" dirty="0"/>
              <a:t>task</a:t>
            </a:r>
            <a:r>
              <a:rPr lang="ko-KR" altLang="en-US" dirty="0"/>
              <a:t>에 해당하는 </a:t>
            </a:r>
            <a:r>
              <a:rPr lang="en-US" altLang="ko-KR" dirty="0"/>
              <a:t>distortions</a:t>
            </a:r>
            <a:r>
              <a:rPr lang="ko-KR" altLang="en-US" dirty="0"/>
              <a:t>와 </a:t>
            </a:r>
            <a:r>
              <a:rPr lang="en-US" altLang="ko-KR" dirty="0"/>
              <a:t>classification, </a:t>
            </a:r>
            <a:r>
              <a:rPr lang="ko-KR" altLang="en-US" dirty="0"/>
              <a:t>그리고 향후 계획</a:t>
            </a:r>
            <a:r>
              <a:rPr lang="en-US" altLang="ko-KR" dirty="0"/>
              <a:t> </a:t>
            </a:r>
            <a:r>
              <a:rPr lang="ko-KR" altLang="en-US" dirty="0"/>
              <a:t>순으로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5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이미지 사이의 유사도를 판별하는 데 있어 크게 </a:t>
            </a:r>
            <a:r>
              <a:rPr lang="en-US" altLang="ko-KR" dirty="0"/>
              <a:t>3</a:t>
            </a:r>
            <a:r>
              <a:rPr lang="ko-KR" altLang="en-US" dirty="0"/>
              <a:t>가지의 어려움이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 </a:t>
            </a:r>
            <a:r>
              <a:rPr lang="en-US" altLang="ko-KR" dirty="0"/>
              <a:t>visual pattern</a:t>
            </a:r>
            <a:r>
              <a:rPr lang="ko-KR" altLang="en-US" dirty="0"/>
              <a:t>이 매우 고차원적이고 상호 연관적입니다</a:t>
            </a:r>
            <a:r>
              <a:rPr lang="en-US" altLang="ko-KR" dirty="0"/>
              <a:t>.</a:t>
            </a:r>
            <a:r>
              <a:rPr lang="ko-KR" altLang="en-US" dirty="0"/>
              <a:t> 또한</a:t>
            </a:r>
            <a:r>
              <a:rPr lang="en-US" altLang="ko-KR" dirty="0"/>
              <a:t>, </a:t>
            </a:r>
            <a:r>
              <a:rPr lang="ko-KR" altLang="en-US" dirty="0"/>
              <a:t>이미지 사이의 </a:t>
            </a:r>
            <a:r>
              <a:rPr lang="en-US" altLang="ko-KR" dirty="0"/>
              <a:t>similarity</a:t>
            </a:r>
            <a:r>
              <a:rPr lang="ko-KR" altLang="en-US" dirty="0"/>
              <a:t>를 수치화 하는 것이 어렵고 기존의 유사성 판단 </a:t>
            </a:r>
            <a:r>
              <a:rPr lang="en-US" altLang="ko-KR" dirty="0"/>
              <a:t>metric</a:t>
            </a:r>
            <a:r>
              <a:rPr lang="ko-KR" altLang="en-US" dirty="0"/>
              <a:t>이 저조하여 이를 해결하여야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본 논문에서는 오른쪽의 사진처럼 </a:t>
            </a:r>
            <a:r>
              <a:rPr lang="en-US" altLang="ko-KR" dirty="0"/>
              <a:t>reference </a:t>
            </a:r>
            <a:r>
              <a:rPr lang="ko-KR" altLang="en-US" dirty="0"/>
              <a:t>이미지와 이를 왜곡한 이미지 그리고 이들 간의 사람의 유사성 판단으로 데이터 셋을 구축하였습니다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자세히 말씀드리면 우선 유사성을 판단하는 방법은 크게 두가지가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</a:t>
            </a:r>
            <a:r>
              <a:rPr lang="en-US" altLang="ko-KR" dirty="0"/>
              <a:t>2AFC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로 두 개의 왜곡된 이미지 중 어느 것이 </a:t>
            </a:r>
            <a:r>
              <a:rPr lang="en-US" altLang="ko-KR" dirty="0"/>
              <a:t>reference </a:t>
            </a:r>
            <a:r>
              <a:rPr lang="ko-KR" altLang="en-US" dirty="0"/>
              <a:t>이미지와 유사한지를 판단하는 방법이고 두 번째는 </a:t>
            </a:r>
            <a:r>
              <a:rPr lang="en-US" altLang="ko-KR" dirty="0" err="1"/>
              <a:t>JND</a:t>
            </a:r>
            <a:r>
              <a:rPr lang="en-US" altLang="ko-KR" dirty="0"/>
              <a:t> test</a:t>
            </a:r>
            <a:r>
              <a:rPr lang="ko-KR" altLang="en-US" dirty="0"/>
              <a:t>로 하나의 왜곡된 이미지가 </a:t>
            </a:r>
            <a:r>
              <a:rPr lang="en-US" altLang="ko-KR" dirty="0"/>
              <a:t>reference </a:t>
            </a:r>
            <a:r>
              <a:rPr lang="ko-KR" altLang="en-US" dirty="0"/>
              <a:t>이미지와 같은지를 판단하는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논문에서는 </a:t>
            </a:r>
            <a:r>
              <a:rPr lang="en-US" altLang="ko-KR" dirty="0"/>
              <a:t>reference </a:t>
            </a:r>
            <a:r>
              <a:rPr lang="ko-KR" altLang="en-US" dirty="0"/>
              <a:t>이미지와 이를 왜곡한 이미지 그리고 </a:t>
            </a:r>
            <a:r>
              <a:rPr lang="en-US" altLang="ko-KR" dirty="0"/>
              <a:t>2</a:t>
            </a:r>
            <a:r>
              <a:rPr lang="ko-KR" altLang="en-US" dirty="0"/>
              <a:t>가지 방법을 통한 인간의 유사성 판단으로 데이터 셋을 구축하였습니다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5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일반적인 이미지와 </a:t>
            </a:r>
            <a:r>
              <a:rPr lang="en-US" altLang="ko-KR" dirty="0"/>
              <a:t>medical image</a:t>
            </a:r>
            <a:r>
              <a:rPr lang="ko-KR" altLang="en-US" dirty="0"/>
              <a:t>는 도메인이 많이 다릅니다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앞서 인간의 유사성 판단 방법들을 구현하는 </a:t>
            </a:r>
            <a:r>
              <a:rPr lang="en-US" altLang="ko-KR" dirty="0"/>
              <a:t>medical image dataset</a:t>
            </a:r>
            <a:r>
              <a:rPr lang="ko-KR" altLang="en-US" dirty="0"/>
              <a:t>은 존재하지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저희는 논문을 참고하여 인간의 유사성 판단에 부합하는 </a:t>
            </a:r>
            <a:r>
              <a:rPr lang="en-US" altLang="ko-KR" dirty="0"/>
              <a:t>medical image dataset</a:t>
            </a:r>
            <a:r>
              <a:rPr lang="ko-KR" altLang="en-US" dirty="0"/>
              <a:t>을 구축하기로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</a:t>
            </a:r>
            <a:r>
              <a:rPr lang="en-US" altLang="ko-KR" dirty="0"/>
              <a:t>dataset</a:t>
            </a:r>
            <a:r>
              <a:rPr lang="ko-KR" altLang="en-US" dirty="0"/>
              <a:t>이 아니라 </a:t>
            </a:r>
            <a:r>
              <a:rPr lang="en-US" altLang="ko-KR" dirty="0"/>
              <a:t>test set</a:t>
            </a:r>
            <a:r>
              <a:rPr lang="ko-KR" altLang="en-US" dirty="0"/>
              <a:t>인 이유는 아래의 그래프를 통해 설명해드리겠습니다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논문에서는 </a:t>
            </a:r>
            <a:r>
              <a:rPr lang="en-US" altLang="ko-KR" dirty="0"/>
              <a:t>test set </a:t>
            </a:r>
            <a:r>
              <a:rPr lang="ko-KR" altLang="en-US" dirty="0"/>
              <a:t>뿐만 아니라 </a:t>
            </a:r>
            <a:r>
              <a:rPr lang="en-US" altLang="ko-KR" dirty="0"/>
              <a:t>train, validation set</a:t>
            </a:r>
            <a:r>
              <a:rPr lang="ko-KR" altLang="en-US" dirty="0"/>
              <a:t>으로 전체 </a:t>
            </a:r>
            <a:r>
              <a:rPr lang="en-US" altLang="ko-KR" dirty="0"/>
              <a:t>dataset</a:t>
            </a:r>
            <a:r>
              <a:rPr lang="ko-KR" altLang="en-US" dirty="0"/>
              <a:t>을 구축하였습니다</a:t>
            </a:r>
            <a:r>
              <a:rPr lang="en-US" altLang="ko-KR" dirty="0"/>
              <a:t>. </a:t>
            </a:r>
            <a:r>
              <a:rPr lang="ko-KR" altLang="en-US" dirty="0"/>
              <a:t>그래서 이를 통해 모델을 훈련시켰고 이는 그래프에서 보라색에 해당하는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그래프를 통해 해당 모델이 </a:t>
            </a:r>
            <a:r>
              <a:rPr lang="en-US" altLang="ko-KR" dirty="0" err="1"/>
              <a:t>JND</a:t>
            </a:r>
            <a:r>
              <a:rPr lang="ko-KR" altLang="en-US" dirty="0"/>
              <a:t>와 </a:t>
            </a:r>
            <a:r>
              <a:rPr lang="en-US" altLang="ko-KR" dirty="0"/>
              <a:t>2AFC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에서 모두 가장 좋은 성능을 보임을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squeeze net </a:t>
            </a:r>
            <a:r>
              <a:rPr lang="ko-KR" altLang="en-US" dirty="0"/>
              <a:t>처럼 이 데이터 셋으로 훈련시키지 않은 모델도 비등한 성능을 보임을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모델 훈련의 필요성이 없다고 판단하였고 그래서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만 구축하기로 결정했습니다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6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저희의 두 번째 </a:t>
            </a:r>
            <a:r>
              <a:rPr lang="en-US" altLang="ko-KR" dirty="0"/>
              <a:t>task</a:t>
            </a:r>
            <a:r>
              <a:rPr lang="ko-KR" altLang="en-US" dirty="0"/>
              <a:t>에 해당하는 </a:t>
            </a:r>
            <a:r>
              <a:rPr lang="en-US" altLang="ko-KR" dirty="0"/>
              <a:t>classification</a:t>
            </a:r>
            <a:r>
              <a:rPr lang="ko-KR" altLang="en-US" dirty="0"/>
              <a:t>에 대해 발표하겠습니다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</a:t>
            </a:r>
            <a:r>
              <a:rPr lang="en-US" altLang="ko-KR" dirty="0"/>
              <a:t>classification</a:t>
            </a:r>
            <a:r>
              <a:rPr lang="ko-KR" altLang="en-US" dirty="0"/>
              <a:t>을 수행한 이유는 크게 세 가지가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번째로</a:t>
            </a:r>
            <a:r>
              <a:rPr lang="en-US" altLang="ko-KR" dirty="0"/>
              <a:t>, classification</a:t>
            </a:r>
            <a:r>
              <a:rPr lang="ko-KR" altLang="en-US" dirty="0"/>
              <a:t>으로 훈련된 딥러닝 모델의 </a:t>
            </a:r>
            <a:r>
              <a:rPr lang="en-US" altLang="ko-KR" dirty="0"/>
              <a:t>feature</a:t>
            </a:r>
            <a:r>
              <a:rPr lang="ko-KR" altLang="en-US" dirty="0"/>
              <a:t>가 최근 </a:t>
            </a:r>
            <a:r>
              <a:rPr lang="en-US" altLang="ko-KR" dirty="0"/>
              <a:t>perceptual metric</a:t>
            </a:r>
            <a:r>
              <a:rPr lang="ko-KR" altLang="en-US" dirty="0"/>
              <a:t>으로서 유용하다고 평가받고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이러한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en-US" altLang="ko-KR" dirty="0"/>
              <a:t>validate</a:t>
            </a:r>
            <a:r>
              <a:rPr lang="ko-KR" altLang="en-US" dirty="0"/>
              <a:t>하고 모델이 이미지의 유사성을 판단한 결과인 </a:t>
            </a:r>
            <a:r>
              <a:rPr lang="en-US" altLang="ko-KR" dirty="0"/>
              <a:t>perceptual loss</a:t>
            </a:r>
            <a:r>
              <a:rPr lang="ko-KR" altLang="en-US" dirty="0"/>
              <a:t>가 인간의 인지와 부응하는지 검증하기 위해 </a:t>
            </a:r>
            <a:r>
              <a:rPr lang="en-US" altLang="ko-KR" dirty="0"/>
              <a:t>classification model</a:t>
            </a:r>
            <a:r>
              <a:rPr lang="ko-KR" altLang="en-US" dirty="0"/>
              <a:t>을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논문에서는 일반적인 이미지 데이터셋을 </a:t>
            </a:r>
            <a:r>
              <a:rPr lang="en-US" altLang="ko-KR" dirty="0"/>
              <a:t>classification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에 적용하여 좋은 성능을 보였는데 이것이 </a:t>
            </a:r>
            <a:r>
              <a:rPr lang="en-US" altLang="ko-KR" dirty="0"/>
              <a:t>medical image dataset</a:t>
            </a:r>
            <a:r>
              <a:rPr lang="ko-KR" altLang="en-US" dirty="0"/>
              <a:t>에서도 유효한지에 대한 의문이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다양한 </a:t>
            </a:r>
            <a:r>
              <a:rPr lang="en-US" altLang="ko-KR" dirty="0"/>
              <a:t>classification model</a:t>
            </a:r>
            <a:r>
              <a:rPr lang="ko-KR" altLang="en-US" dirty="0"/>
              <a:t>을 통해 </a:t>
            </a:r>
            <a:r>
              <a:rPr lang="en-US" altLang="ko-KR" dirty="0"/>
              <a:t>medical image dataset</a:t>
            </a:r>
            <a:r>
              <a:rPr lang="ko-KR" altLang="en-US" dirty="0"/>
              <a:t>을 훈련하였습니다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0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저희의 </a:t>
            </a:r>
            <a:r>
              <a:rPr lang="en-US" altLang="ko-KR" dirty="0"/>
              <a:t>task</a:t>
            </a:r>
            <a:r>
              <a:rPr lang="ko-KR" altLang="en-US" dirty="0"/>
              <a:t>와 현재 진행 사항을 간단히 요약하면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test dataset </a:t>
            </a:r>
            <a:r>
              <a:rPr lang="ko-KR" altLang="en-US" dirty="0"/>
              <a:t>구축을 위해 우선 </a:t>
            </a:r>
            <a:r>
              <a:rPr lang="en-US" altLang="ko-KR" dirty="0"/>
              <a:t>chest x-ray</a:t>
            </a:r>
            <a:r>
              <a:rPr lang="ko-KR" altLang="en-US" dirty="0"/>
              <a:t>와 </a:t>
            </a:r>
            <a:r>
              <a:rPr lang="en-US" altLang="ko-KR" dirty="0" err="1"/>
              <a:t>dr</a:t>
            </a:r>
            <a:r>
              <a:rPr lang="en-US" altLang="ko-KR" dirty="0"/>
              <a:t> dataset</a:t>
            </a:r>
            <a:r>
              <a:rPr lang="ko-KR" altLang="en-US" dirty="0"/>
              <a:t>을 파악하였습니다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논문을 통해 </a:t>
            </a:r>
            <a:r>
              <a:rPr lang="en-US" altLang="ko-KR" dirty="0"/>
              <a:t>distortion </a:t>
            </a:r>
            <a:r>
              <a:rPr lang="ko-KR" altLang="en-US" dirty="0"/>
              <a:t>방법들을 파악하고 데이터 셋에 적용하고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데이터 셋이 완성되면 이를 검증하기 위해 기존 데이터 셋을 다양한 딥러닝 모델에 적용하여 </a:t>
            </a:r>
            <a:r>
              <a:rPr lang="en-US" altLang="ko-KR" dirty="0"/>
              <a:t>classification</a:t>
            </a:r>
            <a:r>
              <a:rPr lang="ko-KR" altLang="en-US" dirty="0"/>
              <a:t>을 수행하고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7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이때까지 저희의 </a:t>
            </a:r>
            <a:r>
              <a:rPr lang="en-US" altLang="ko-KR" dirty="0"/>
              <a:t>task</a:t>
            </a:r>
            <a:r>
              <a:rPr lang="ko-KR" altLang="en-US" dirty="0"/>
              <a:t>인 </a:t>
            </a:r>
            <a:r>
              <a:rPr lang="en-US" altLang="ko-KR" dirty="0"/>
              <a:t>distortion</a:t>
            </a:r>
            <a:r>
              <a:rPr lang="ko-KR" altLang="en-US" dirty="0"/>
              <a:t>을 바탕으로 한 테스트 셋 구축 및 </a:t>
            </a:r>
            <a:r>
              <a:rPr lang="en-US" altLang="ko-KR" dirty="0"/>
              <a:t>classification model </a:t>
            </a:r>
            <a:r>
              <a:rPr lang="ko-KR" altLang="en-US" dirty="0"/>
              <a:t>제작에 대해 대략적으로 말씀 드렸습니다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이중 </a:t>
            </a:r>
            <a:r>
              <a:rPr lang="en-US" altLang="ko-KR" dirty="0"/>
              <a:t>distortion</a:t>
            </a:r>
            <a:r>
              <a:rPr lang="ko-KR" altLang="en-US" dirty="0"/>
              <a:t>에서 저희가 수행한 것을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논문에서는</a:t>
            </a:r>
            <a:r>
              <a:rPr lang="en-US" altLang="ko-KR" dirty="0"/>
              <a:t> </a:t>
            </a:r>
            <a:r>
              <a:rPr lang="ko-KR" altLang="en-US" dirty="0"/>
              <a:t>이미지를 </a:t>
            </a:r>
            <a:r>
              <a:rPr lang="en-US" altLang="ko-KR" dirty="0"/>
              <a:t>distortion</a:t>
            </a:r>
            <a:r>
              <a:rPr lang="ko-KR" altLang="en-US" dirty="0"/>
              <a:t>하는 기법들을 크게 두 가지로 나누어 제안하였습니다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번째는 왼쪽의 </a:t>
            </a:r>
            <a:r>
              <a:rPr lang="en-US" altLang="ko-KR" dirty="0"/>
              <a:t>traditional distortion</a:t>
            </a:r>
            <a:r>
              <a:rPr lang="ko-KR" altLang="en-US" dirty="0"/>
              <a:t>으로 </a:t>
            </a:r>
            <a:r>
              <a:rPr lang="en-US" altLang="ko-KR" dirty="0"/>
              <a:t>blurring, shifting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오른쪽은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모델에서 구조나 </a:t>
            </a:r>
            <a:r>
              <a:rPr lang="en-US" altLang="ko-KR" dirty="0"/>
              <a:t>input</a:t>
            </a:r>
            <a:r>
              <a:rPr lang="ko-KR" altLang="en-US" dirty="0"/>
              <a:t> 등을 달리하여 이미지에 왜곡을 주는 방법입니다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06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</a:t>
            </a:r>
            <a:r>
              <a:rPr lang="en-US" altLang="ko-KR" dirty="0" err="1"/>
              <a:t>cnn</a:t>
            </a:r>
            <a:r>
              <a:rPr lang="en-US" altLang="ko-KR" dirty="0"/>
              <a:t> based distortion</a:t>
            </a:r>
            <a:r>
              <a:rPr lang="ko-KR" altLang="en-US" dirty="0"/>
              <a:t>은 논문에 방법론이 명확히 명시되어 있지 않아 우선 </a:t>
            </a:r>
            <a:r>
              <a:rPr lang="en-US" altLang="ko-KR" dirty="0"/>
              <a:t>baseline</a:t>
            </a:r>
            <a:r>
              <a:rPr lang="ko-KR" altLang="en-US" dirty="0"/>
              <a:t>으로 </a:t>
            </a:r>
            <a:r>
              <a:rPr lang="en-US" altLang="ko-KR" dirty="0"/>
              <a:t>denoising autoencoder</a:t>
            </a:r>
            <a:r>
              <a:rPr lang="ko-KR" altLang="en-US" dirty="0"/>
              <a:t>를 기반으로 이미지를 왜곡해보았습니다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앞으로 추가적으로 논문 등을 참고하며 다른 방법들도 수행할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Denoising</a:t>
            </a:r>
            <a:r>
              <a:rPr lang="ko-KR" altLang="en-US" dirty="0"/>
              <a:t> </a:t>
            </a:r>
            <a:r>
              <a:rPr lang="en-US" altLang="ko-KR" dirty="0"/>
              <a:t>autoencoder</a:t>
            </a:r>
            <a:r>
              <a:rPr lang="ko-KR" altLang="en-US" dirty="0"/>
              <a:t>는 이미지에 </a:t>
            </a:r>
            <a:r>
              <a:rPr lang="en-US" altLang="ko-KR" dirty="0"/>
              <a:t>gaussian noise</a:t>
            </a:r>
            <a:r>
              <a:rPr lang="ko-KR" altLang="en-US" dirty="0"/>
              <a:t>를 추가하고 이 노이즈를 제거하는 과정을 통해 다시 이미지를 생성하는 역할을 수행합니다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이를 </a:t>
            </a:r>
            <a:r>
              <a:rPr lang="en-US" altLang="ko-KR" dirty="0"/>
              <a:t>chest x-ray data</a:t>
            </a:r>
            <a:r>
              <a:rPr lang="ko-KR" altLang="en-US" dirty="0"/>
              <a:t>에 적용한 결과는 아래의 그림과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맨 위가 원본 이미지이고 그 밑은 </a:t>
            </a:r>
            <a:r>
              <a:rPr lang="en-US" altLang="ko-KR" dirty="0"/>
              <a:t>gaussian noise</a:t>
            </a:r>
            <a:r>
              <a:rPr lang="ko-KR" altLang="en-US" dirty="0"/>
              <a:t>를 추가한 결과이며 이를 </a:t>
            </a:r>
            <a:r>
              <a:rPr lang="en-US" altLang="ko-KR" dirty="0"/>
              <a:t>denoising autoencoder</a:t>
            </a:r>
            <a:r>
              <a:rPr lang="ko-KR" altLang="en-US" dirty="0"/>
              <a:t>를 통과시키면 아래의 이미지가 생성됩니다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7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Traditional distortion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대해서 조사를 하고 데이터셋에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photometric, affine warp , gaussian blur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noise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적용해보고 구축해보았습니다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gaussian noise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아래 두개는 채도와 대비를 변화시킨 것이고요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FB6F-8251-419A-9387-3C8FAFD31C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4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.png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4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7.xml"/><Relationship Id="rId10" Type="http://schemas.openxmlformats.org/officeDocument/2006/relationships/customXml" Target="../ink/ink11.xml"/><Relationship Id="rId4" Type="http://schemas.openxmlformats.org/officeDocument/2006/relationships/image" Target="../media/image15.png"/><Relationship Id="rId9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8.png"/><Relationship Id="rId10" Type="http://schemas.openxmlformats.org/officeDocument/2006/relationships/customXml" Target="../ink/ink14.xml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8517" y="2351782"/>
            <a:ext cx="8414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lt"/>
                <a:ea typeface="맑은 고딕" panose="020B0503020000020004" pitchFamily="50" charset="-127"/>
              </a:rPr>
              <a:t>A Medical Image Test Set Corresponding to Human Perceptual Similarity Judgment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20318" y="3576503"/>
            <a:ext cx="37513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</a:t>
            </a:r>
            <a:r>
              <a:rPr lang="ko-KR" altLang="en-US" sz="15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보건환경융합과학부</a:t>
            </a:r>
            <a:r>
              <a:rPr lang="ko-KR" altLang="en-US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김수용</a:t>
            </a:r>
            <a:endParaRPr lang="en-US" altLang="ko-KR" sz="15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성균관대학교 인공지능융합전공 이나은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447887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7DF0A-1550-204D-BA43-606815F2E3D3}"/>
              </a:ext>
            </a:extLst>
          </p:cNvPr>
          <p:cNvSpPr txBox="1"/>
          <p:nvPr/>
        </p:nvSpPr>
        <p:spPr>
          <a:xfrm>
            <a:off x="11555712" y="6259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4516C-A0A6-C24B-BBB9-C1C8CFDA1D01}"/>
              </a:ext>
            </a:extLst>
          </p:cNvPr>
          <p:cNvSpPr txBox="1"/>
          <p:nvPr/>
        </p:nvSpPr>
        <p:spPr>
          <a:xfrm>
            <a:off x="422252" y="526328"/>
            <a:ext cx="1135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Traditional Distortions</a:t>
            </a:r>
          </a:p>
        </p:txBody>
      </p:sp>
      <p:pic>
        <p:nvPicPr>
          <p:cNvPr id="11" name="그림 10" descr="무척추동물, 어두운, 옅은, 옥외설치물이(가) 표시된 사진&#10;&#10;자동 생성된 설명">
            <a:extLst>
              <a:ext uri="{FF2B5EF4-FFF2-40B4-BE49-F238E27FC236}">
                <a16:creationId xmlns:a16="http://schemas.microsoft.com/office/drawing/2014/main" id="{43F2DED6-03DE-4479-96FB-B2A6D0B24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" b="-2"/>
          <a:stretch/>
        </p:blipFill>
        <p:spPr>
          <a:xfrm>
            <a:off x="4598238" y="2543337"/>
            <a:ext cx="3045413" cy="3121255"/>
          </a:xfrm>
          <a:custGeom>
            <a:avLst/>
            <a:gdLst/>
            <a:ahLst/>
            <a:cxnLst/>
            <a:rect l="l" t="t" r="r" b="b"/>
            <a:pathLst>
              <a:path w="3809998" h="3361533">
                <a:moveTo>
                  <a:pt x="0" y="0"/>
                </a:moveTo>
                <a:lnTo>
                  <a:pt x="3809998" y="0"/>
                </a:lnTo>
                <a:lnTo>
                  <a:pt x="3809998" y="3353206"/>
                </a:lnTo>
                <a:lnTo>
                  <a:pt x="1781628" y="3181423"/>
                </a:lnTo>
                <a:lnTo>
                  <a:pt x="0" y="3361533"/>
                </a:lnTo>
                <a:close/>
              </a:path>
            </a:pathLst>
          </a:cu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4E156A6-B7A3-48D2-B401-C93C2207316F}"/>
              </a:ext>
            </a:extLst>
          </p:cNvPr>
          <p:cNvSpPr/>
          <p:nvPr/>
        </p:nvSpPr>
        <p:spPr>
          <a:xfrm rot="8244391">
            <a:off x="3416015" y="3611177"/>
            <a:ext cx="1174102" cy="720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0B974D8-AE33-46C8-8E66-D6690EEB8FEA}"/>
              </a:ext>
            </a:extLst>
          </p:cNvPr>
          <p:cNvSpPr/>
          <p:nvPr/>
        </p:nvSpPr>
        <p:spPr>
          <a:xfrm rot="2055422">
            <a:off x="7813011" y="4168178"/>
            <a:ext cx="1190153" cy="720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23FE1-BC6F-4B48-8C36-8F20A6DA3F3E}"/>
              </a:ext>
            </a:extLst>
          </p:cNvPr>
          <p:cNvSpPr txBox="1"/>
          <p:nvPr/>
        </p:nvSpPr>
        <p:spPr>
          <a:xfrm>
            <a:off x="7796975" y="5046621"/>
            <a:ext cx="14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Color shift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64F5E-A207-4BD0-82FE-4E0AD349670A}"/>
              </a:ext>
            </a:extLst>
          </p:cNvPr>
          <p:cNvSpPr txBox="1"/>
          <p:nvPr/>
        </p:nvSpPr>
        <p:spPr>
          <a:xfrm>
            <a:off x="124185" y="3780798"/>
            <a:ext cx="251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Gaussian blur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1651797-F5E3-4DC4-BB3D-6C038D359140}"/>
                  </a:ext>
                </a:extLst>
              </p14:cNvPr>
              <p14:cNvContentPartPr/>
              <p14:nvPr/>
            </p14:nvContentPartPr>
            <p14:xfrm>
              <a:off x="2263338" y="160409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1651797-F5E3-4DC4-BB3D-6C038D3591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4698" y="15954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976827A-2389-4490-A88E-5C082C0A7B1E}"/>
                  </a:ext>
                </a:extLst>
              </p14:cNvPr>
              <p14:cNvContentPartPr/>
              <p14:nvPr/>
            </p14:nvContentPartPr>
            <p14:xfrm>
              <a:off x="2188458" y="899575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976827A-2389-4490-A88E-5C082C0A7B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9458" y="8905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185268B-7C54-4867-BA59-432B7F8B520C}"/>
                  </a:ext>
                </a:extLst>
              </p14:cNvPr>
              <p14:cNvContentPartPr/>
              <p14:nvPr/>
            </p14:nvContentPartPr>
            <p14:xfrm>
              <a:off x="1993698" y="-434945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185268B-7C54-4867-BA59-432B7F8B52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4698" y="-44358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그림 13" descr="무척추동물이(가) 표시된 사진&#10;&#10;자동 생성된 설명">
            <a:extLst>
              <a:ext uri="{FF2B5EF4-FFF2-40B4-BE49-F238E27FC236}">
                <a16:creationId xmlns:a16="http://schemas.microsoft.com/office/drawing/2014/main" id="{31601813-D149-4833-86BE-8E8AB193F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4" y="4217685"/>
            <a:ext cx="2768173" cy="2507699"/>
          </a:xfrm>
          <a:prstGeom prst="rect">
            <a:avLst/>
          </a:prstGeom>
        </p:spPr>
      </p:pic>
      <p:pic>
        <p:nvPicPr>
          <p:cNvPr id="16" name="그림 15" descr="무척추동물, 옥외설치물이(가) 표시된 사진&#10;&#10;자동 생성된 설명">
            <a:extLst>
              <a:ext uri="{FF2B5EF4-FFF2-40B4-BE49-F238E27FC236}">
                <a16:creationId xmlns:a16="http://schemas.microsoft.com/office/drawing/2014/main" id="{24256B71-33BE-4052-BF51-B4ECA0CAF1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116" y="3982408"/>
            <a:ext cx="2559167" cy="2507152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977E159-772F-4828-9A8A-8483AEB7ADEA}"/>
              </a:ext>
            </a:extLst>
          </p:cNvPr>
          <p:cNvSpPr/>
          <p:nvPr/>
        </p:nvSpPr>
        <p:spPr>
          <a:xfrm rot="20176611">
            <a:off x="6190745" y="1734473"/>
            <a:ext cx="1190153" cy="720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옅은, 어두운, 무척추동물, 켜진이(가) 표시된 사진&#10;&#10;자동 생성된 설명">
            <a:extLst>
              <a:ext uri="{FF2B5EF4-FFF2-40B4-BE49-F238E27FC236}">
                <a16:creationId xmlns:a16="http://schemas.microsoft.com/office/drawing/2014/main" id="{A5E99199-7740-478C-9CAB-4CB165068A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52" y="312565"/>
            <a:ext cx="2476039" cy="24259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7DB36E-DF09-4757-AB77-139BDF1A1D17}"/>
              </a:ext>
            </a:extLst>
          </p:cNvPr>
          <p:cNvSpPr txBox="1"/>
          <p:nvPr/>
        </p:nvSpPr>
        <p:spPr>
          <a:xfrm>
            <a:off x="5963711" y="1019936"/>
            <a:ext cx="20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Lightness shift</a:t>
            </a:r>
            <a:endParaRPr lang="ko-KR" altLang="en-US" dirty="0"/>
          </a:p>
        </p:txBody>
      </p:sp>
      <p:pic>
        <p:nvPicPr>
          <p:cNvPr id="26" name="그림 25" descr="무척추동물, 옥외설치물, 옅은, 어두운이(가) 표시된 사진&#10;&#10;자동 생성된 설명">
            <a:extLst>
              <a:ext uri="{FF2B5EF4-FFF2-40B4-BE49-F238E27FC236}">
                <a16:creationId xmlns:a16="http://schemas.microsoft.com/office/drawing/2014/main" id="{EDF3F99C-1A52-40BF-BAFE-9CF65B23CD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5" y="1190329"/>
            <a:ext cx="2396628" cy="21361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4662E0-F433-4CCF-916F-79A5E2E9EC74}"/>
              </a:ext>
            </a:extLst>
          </p:cNvPr>
          <p:cNvSpPr txBox="1"/>
          <p:nvPr/>
        </p:nvSpPr>
        <p:spPr>
          <a:xfrm>
            <a:off x="2841277" y="1229071"/>
            <a:ext cx="166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Affine warp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4CA68F6-AB9E-48FC-8C8E-0198C0583ABF}"/>
              </a:ext>
            </a:extLst>
          </p:cNvPr>
          <p:cNvSpPr/>
          <p:nvPr/>
        </p:nvSpPr>
        <p:spPr>
          <a:xfrm rot="12884714">
            <a:off x="3345281" y="2150006"/>
            <a:ext cx="1174102" cy="720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7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8B2C0-306D-E84E-B046-5B5728866D60}"/>
              </a:ext>
            </a:extLst>
          </p:cNvPr>
          <p:cNvSpPr txBox="1"/>
          <p:nvPr/>
        </p:nvSpPr>
        <p:spPr>
          <a:xfrm>
            <a:off x="11555604" y="62199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B3B19-773E-644C-8FF7-AB9BF5BF16BD}"/>
              </a:ext>
            </a:extLst>
          </p:cNvPr>
          <p:cNvSpPr txBox="1"/>
          <p:nvPr/>
        </p:nvSpPr>
        <p:spPr>
          <a:xfrm>
            <a:off x="379028" y="869663"/>
            <a:ext cx="852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DR Classification (Diabetic Retinopathy)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4FFB3D9-3CE6-DA43-94A9-13C208F8E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88" y="3311127"/>
            <a:ext cx="3067357" cy="2119947"/>
          </a:xfrm>
          <a:prstGeom prst="rect">
            <a:avLst/>
          </a:prstGeom>
        </p:spPr>
      </p:pic>
      <p:pic>
        <p:nvPicPr>
          <p:cNvPr id="15" name="그림 14" descr="텍스트, 오렌지, 얇게썬이(가) 표시된 사진&#10;&#10;자동 생성된 설명">
            <a:extLst>
              <a:ext uri="{FF2B5EF4-FFF2-40B4-BE49-F238E27FC236}">
                <a16:creationId xmlns:a16="http://schemas.microsoft.com/office/drawing/2014/main" id="{FC7A6676-9B62-2942-B3FD-E6A696542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8" y="3311127"/>
            <a:ext cx="3067358" cy="21199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1CB020-87A0-C447-8AAA-C8B7D77E0FDD}"/>
              </a:ext>
            </a:extLst>
          </p:cNvPr>
          <p:cNvSpPr txBox="1"/>
          <p:nvPr/>
        </p:nvSpPr>
        <p:spPr>
          <a:xfrm>
            <a:off x="1193231" y="2881757"/>
            <a:ext cx="115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Normal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018B5-62CB-CA41-985F-E527A77AEB89}"/>
              </a:ext>
            </a:extLst>
          </p:cNvPr>
          <p:cNvSpPr txBox="1"/>
          <p:nvPr/>
        </p:nvSpPr>
        <p:spPr>
          <a:xfrm>
            <a:off x="4235696" y="2905022"/>
            <a:ext cx="286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</a:rPr>
              <a:t>Diabetic Retinopathy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8FD498-B6A8-4E89-9C2F-67FB8A6AE334}"/>
              </a:ext>
            </a:extLst>
          </p:cNvPr>
          <p:cNvGrpSpPr/>
          <p:nvPr/>
        </p:nvGrpSpPr>
        <p:grpSpPr>
          <a:xfrm>
            <a:off x="8259179" y="3732557"/>
            <a:ext cx="360" cy="360"/>
            <a:chOff x="8259179" y="373255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486C0946-AFD4-46D1-BA86-2359D4C3873A}"/>
                    </a:ext>
                  </a:extLst>
                </p14:cNvPr>
                <p14:cNvContentPartPr/>
                <p14:nvPr/>
              </p14:nvContentPartPr>
              <p14:xfrm>
                <a:off x="8259179" y="3732557"/>
                <a:ext cx="360" cy="3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486C0946-AFD4-46D1-BA86-2359D4C387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50539" y="37239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BBAAB57-74E8-4D7D-859E-70393707C4BF}"/>
                    </a:ext>
                  </a:extLst>
                </p14:cNvPr>
                <p14:cNvContentPartPr/>
                <p14:nvPr/>
              </p14:nvContentPartPr>
              <p14:xfrm>
                <a:off x="8259179" y="3732557"/>
                <a:ext cx="360" cy="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BBAAB57-74E8-4D7D-859E-70393707C4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50539" y="37239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9B02ADD-B776-4B6C-89DB-FAEC2A4CAAE4}"/>
                  </a:ext>
                </a:extLst>
              </p14:cNvPr>
              <p14:cNvContentPartPr/>
              <p14:nvPr/>
            </p14:nvContentPartPr>
            <p14:xfrm>
              <a:off x="9443219" y="379231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9B02ADD-B776-4B6C-89DB-FAEC2A4CAA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34579" y="37833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C82098C-31D6-41C3-8B46-3B4071161EE0}"/>
                  </a:ext>
                </a:extLst>
              </p14:cNvPr>
              <p14:cNvContentPartPr/>
              <p14:nvPr/>
            </p14:nvContentPartPr>
            <p14:xfrm>
              <a:off x="8064419" y="4107317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C82098C-31D6-41C3-8B46-3B4071161E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55779" y="40986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C4BAF33-A8A4-40A4-9F9E-3E9A6DE8891C}"/>
                  </a:ext>
                </a:extLst>
              </p14:cNvPr>
              <p14:cNvContentPartPr/>
              <p14:nvPr/>
            </p14:nvContentPartPr>
            <p14:xfrm>
              <a:off x="2548499" y="3237557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C4BAF33-A8A4-40A4-9F9E-3E9A6DE889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9499" y="322891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A56D902-5F30-4F48-AADC-88B61B7676EE}"/>
              </a:ext>
            </a:extLst>
          </p:cNvPr>
          <p:cNvSpPr txBox="1"/>
          <p:nvPr/>
        </p:nvSpPr>
        <p:spPr>
          <a:xfrm>
            <a:off x="7296871" y="1514476"/>
            <a:ext cx="4394200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데이터 셋 설명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 levels of DR severity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500X500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7</a:t>
            </a:r>
            <a:r>
              <a:rPr lang="ko-KR" altLang="en-US" dirty="0"/>
              <a:t>만 여장의 </a:t>
            </a:r>
            <a:r>
              <a:rPr lang="en-US" altLang="ko-KR" dirty="0"/>
              <a:t>train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각각 </a:t>
            </a:r>
            <a:r>
              <a:rPr lang="en-US" altLang="ko-KR" dirty="0"/>
              <a:t>8700</a:t>
            </a:r>
            <a:r>
              <a:rPr lang="ko-KR" altLang="en-US" dirty="0"/>
              <a:t>장 정도의 </a:t>
            </a:r>
            <a:r>
              <a:rPr lang="en-US" altLang="ko-KR" dirty="0"/>
              <a:t>valid, test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>
                <a:highlight>
                  <a:srgbClr val="FFFF00"/>
                </a:highlight>
              </a:rPr>
              <a:t>성능평가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Model : VGG-16 (pretrained on ImageNet)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SOTA accuracy : 0.919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Test accuracy : 0.8792</a:t>
            </a:r>
          </a:p>
        </p:txBody>
      </p:sp>
    </p:spTree>
    <p:extLst>
      <p:ext uri="{BB962C8B-B14F-4D97-AF65-F5344CB8AC3E}">
        <p14:creationId xmlns:p14="http://schemas.microsoft.com/office/powerpoint/2010/main" val="328146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24B9B0-B995-014C-A74B-F3BCCCFA43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2" y="3372080"/>
            <a:ext cx="4111009" cy="2296327"/>
          </a:xfrm>
          <a:prstGeom prst="rect">
            <a:avLst/>
          </a:prstGeom>
        </p:spPr>
      </p:pic>
      <p:pic>
        <p:nvPicPr>
          <p:cNvPr id="8" name="그림 7" descr="텍스트, 다른, 닫기이(가) 표시된 사진&#10;&#10;자동 생성된 설명">
            <a:extLst>
              <a:ext uri="{FF2B5EF4-FFF2-40B4-BE49-F238E27FC236}">
                <a16:creationId xmlns:a16="http://schemas.microsoft.com/office/drawing/2014/main" id="{CA4878A8-B26B-D145-88FF-90F8B0AA55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67" y="621432"/>
            <a:ext cx="6060864" cy="180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8B2C0-306D-E84E-B046-5B5728866D60}"/>
              </a:ext>
            </a:extLst>
          </p:cNvPr>
          <p:cNvSpPr txBox="1"/>
          <p:nvPr/>
        </p:nvSpPr>
        <p:spPr>
          <a:xfrm>
            <a:off x="11555604" y="62199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B3B19-773E-644C-8FF7-AB9BF5BF16BD}"/>
              </a:ext>
            </a:extLst>
          </p:cNvPr>
          <p:cNvSpPr txBox="1"/>
          <p:nvPr/>
        </p:nvSpPr>
        <p:spPr>
          <a:xfrm>
            <a:off x="379028" y="869663"/>
            <a:ext cx="597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Chest X-ray Classification</a:t>
            </a:r>
          </a:p>
        </p:txBody>
      </p:sp>
      <p:pic>
        <p:nvPicPr>
          <p:cNvPr id="11" name="그림 10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EB1710D-BC7B-504A-A669-5163CD74C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43" y="3485501"/>
            <a:ext cx="6344853" cy="11721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7CAFE71-7BD4-4B56-95F0-C8FBAF708230}"/>
                  </a:ext>
                </a:extLst>
              </p14:cNvPr>
              <p14:cNvContentPartPr/>
              <p14:nvPr/>
            </p14:nvContentPartPr>
            <p14:xfrm>
              <a:off x="9518459" y="4241957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7CAFE71-7BD4-4B56-95F0-C8FBAF7082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09459" y="42329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9F19D82-51CB-46DB-8F16-60F456E87F71}"/>
                  </a:ext>
                </a:extLst>
              </p14:cNvPr>
              <p14:cNvContentPartPr/>
              <p14:nvPr/>
            </p14:nvContentPartPr>
            <p14:xfrm>
              <a:off x="8406779" y="5515997"/>
              <a:ext cx="28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9F19D82-51CB-46DB-8F16-60F456E87F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98139" y="5506997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1B62703-0ABD-41E6-9980-9D5732D73C19}"/>
                  </a:ext>
                </a:extLst>
              </p14:cNvPr>
              <p14:cNvContentPartPr/>
              <p14:nvPr/>
            </p14:nvContentPartPr>
            <p14:xfrm>
              <a:off x="8244419" y="580147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1B62703-0ABD-41E6-9980-9D5732D73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35419" y="579247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165201-8F7A-46ED-B233-1C0F42B8E28E}"/>
              </a:ext>
            </a:extLst>
          </p:cNvPr>
          <p:cNvSpPr txBox="1"/>
          <p:nvPr/>
        </p:nvSpPr>
        <p:spPr>
          <a:xfrm>
            <a:off x="749300" y="2076427"/>
            <a:ext cx="10162334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데이터 셋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이미지는 </a:t>
            </a:r>
            <a:r>
              <a:rPr lang="en-US" altLang="ko-KR" dirty="0"/>
              <a:t>“disease-randomized patient ID-image number of a patient”</a:t>
            </a:r>
            <a:r>
              <a:rPr lang="ko-KR" altLang="en-US" dirty="0"/>
              <a:t>로 </a:t>
            </a:r>
            <a:r>
              <a:rPr lang="ko-KR" altLang="en-US" dirty="0" err="1"/>
              <a:t>라벨링</a:t>
            </a:r>
            <a:r>
              <a:rPr lang="ko-KR" altLang="en-US" dirty="0"/>
              <a:t> 되어있다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 사이즈 </a:t>
            </a:r>
            <a:r>
              <a:rPr lang="en-US" altLang="ko-KR" dirty="0"/>
              <a:t>: 2194X2094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8F4001-9BA2-4B8A-8DF5-E8B35F0B4A35}"/>
              </a:ext>
            </a:extLst>
          </p:cNvPr>
          <p:cNvSpPr txBox="1"/>
          <p:nvPr/>
        </p:nvSpPr>
        <p:spPr>
          <a:xfrm>
            <a:off x="5453729" y="4781573"/>
            <a:ext cx="60960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</a:rPr>
              <a:t>2. </a:t>
            </a:r>
            <a:r>
              <a:rPr lang="ko-KR" altLang="en-US" dirty="0">
                <a:highlight>
                  <a:srgbClr val="FFFF00"/>
                </a:highlight>
              </a:rPr>
              <a:t>성능평가</a:t>
            </a:r>
            <a:endParaRPr lang="en-US" altLang="ko-KR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SOTA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9722%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ResNet50 (pretrained on ImageNet) : 93.13%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E2EEF-5AFB-43E5-A64E-E0B07F23193F}"/>
              </a:ext>
            </a:extLst>
          </p:cNvPr>
          <p:cNvSpPr txBox="1"/>
          <p:nvPr/>
        </p:nvSpPr>
        <p:spPr>
          <a:xfrm>
            <a:off x="1371600" y="5668407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NORMAL-1048278-0001.jpeg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60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7B8874-E624-4C7D-9B0F-692C522A4473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DEF2F-1F8A-4E43-8EA0-AB85CFD4243D}"/>
              </a:ext>
            </a:extLst>
          </p:cNvPr>
          <p:cNvSpPr txBox="1"/>
          <p:nvPr/>
        </p:nvSpPr>
        <p:spPr>
          <a:xfrm>
            <a:off x="379028" y="869663"/>
            <a:ext cx="597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향후 계획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0FC2064F-9832-4294-8FD4-6CF2209F9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5997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779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119278"/>
            <a:ext cx="6172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2539225" y="2406421"/>
            <a:ext cx="7113550" cy="2595739"/>
          </a:xfrm>
          <a:prstGeom prst="bracket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직사각형 15"/>
          <p:cNvSpPr/>
          <p:nvPr/>
        </p:nvSpPr>
        <p:spPr>
          <a:xfrm>
            <a:off x="4552821" y="2180475"/>
            <a:ext cx="3086358" cy="304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1.</a:t>
            </a:r>
            <a:r>
              <a:rPr lang="ko-KR" altLang="en-US" sz="2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Task </a:t>
            </a:r>
            <a:r>
              <a:rPr lang="ko-KR" altLang="en-US" sz="2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개요 및 목적</a:t>
            </a:r>
            <a:endParaRPr lang="en-US" altLang="ko-KR" sz="25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2. Distortions</a:t>
            </a:r>
          </a:p>
          <a:p>
            <a:pPr algn="ctr">
              <a:lnSpc>
                <a:spcPct val="200000"/>
              </a:lnSpc>
            </a:pPr>
            <a:r>
              <a:rPr lang="en-US" altLang="ko-KR" sz="2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3.</a:t>
            </a:r>
            <a:r>
              <a:rPr lang="ko-KR" altLang="en-US" sz="2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Classification</a:t>
            </a:r>
          </a:p>
          <a:p>
            <a:pPr algn="ctr">
              <a:lnSpc>
                <a:spcPct val="200000"/>
              </a:lnSpc>
            </a:pPr>
            <a:r>
              <a:rPr lang="en-US" altLang="ko-KR" sz="2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2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향후 계획</a:t>
            </a:r>
            <a:endParaRPr lang="en-US" altLang="ko-KR" sz="25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436AE-BC8E-1742-95B4-4B25684B3DCF}"/>
              </a:ext>
            </a:extLst>
          </p:cNvPr>
          <p:cNvSpPr txBox="1"/>
          <p:nvPr/>
        </p:nvSpPr>
        <p:spPr>
          <a:xfrm>
            <a:off x="11555604" y="62199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767" y="861975"/>
            <a:ext cx="1134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Task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개요 및 목적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DA94DD-7884-5440-9973-0AF7C6619FBD}"/>
              </a:ext>
            </a:extLst>
          </p:cNvPr>
          <p:cNvSpPr txBox="1"/>
          <p:nvPr/>
        </p:nvSpPr>
        <p:spPr>
          <a:xfrm>
            <a:off x="11555604" y="62199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7A50A522-B0D9-481F-8744-BBBC12698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668269"/>
              </p:ext>
            </p:extLst>
          </p:nvPr>
        </p:nvGraphicFramePr>
        <p:xfrm>
          <a:off x="600614" y="2375056"/>
          <a:ext cx="4365345" cy="316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8F9A57-3B08-494B-BBA3-7DF18108E7FE}"/>
              </a:ext>
            </a:extLst>
          </p:cNvPr>
          <p:cNvSpPr txBox="1"/>
          <p:nvPr/>
        </p:nvSpPr>
        <p:spPr>
          <a:xfrm>
            <a:off x="6704426" y="4038720"/>
            <a:ext cx="531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dirty="0">
              <a:highlight>
                <a:srgbClr val="FFFF00"/>
              </a:highlight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14" name="그림 13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EAB3C494-9B85-446C-BC89-92F0C8FB947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7" b="17721"/>
          <a:stretch/>
        </p:blipFill>
        <p:spPr>
          <a:xfrm>
            <a:off x="6613580" y="2125907"/>
            <a:ext cx="4109118" cy="228807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9A279EC-F6F7-4485-8B65-CEF6126A018C}"/>
              </a:ext>
            </a:extLst>
          </p:cNvPr>
          <p:cNvSpPr/>
          <p:nvPr/>
        </p:nvSpPr>
        <p:spPr>
          <a:xfrm>
            <a:off x="4598264" y="3699466"/>
            <a:ext cx="1129004" cy="32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302BB-C111-4DD2-81A9-5D1D51782AE7}"/>
              </a:ext>
            </a:extLst>
          </p:cNvPr>
          <p:cNvSpPr txBox="1"/>
          <p:nvPr/>
        </p:nvSpPr>
        <p:spPr>
          <a:xfrm>
            <a:off x="4426408" y="3997747"/>
            <a:ext cx="143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Distortion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8004F7D-27FB-4EBC-9AE1-2A262EA93996}"/>
              </a:ext>
            </a:extLst>
          </p:cNvPr>
          <p:cNvSpPr/>
          <p:nvPr/>
        </p:nvSpPr>
        <p:spPr>
          <a:xfrm>
            <a:off x="8673705" y="4481555"/>
            <a:ext cx="289249" cy="690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EAF8-A8AC-4ED8-B882-9D05D7C34A6A}"/>
              </a:ext>
            </a:extLst>
          </p:cNvPr>
          <p:cNvSpPr txBox="1"/>
          <p:nvPr/>
        </p:nvSpPr>
        <p:spPr>
          <a:xfrm>
            <a:off x="9114378" y="4584795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Perceptual similarity test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4B573-7F86-4833-8F2A-5518E7424697}"/>
              </a:ext>
            </a:extLst>
          </p:cNvPr>
          <p:cNvSpPr txBox="1"/>
          <p:nvPr/>
        </p:nvSpPr>
        <p:spPr>
          <a:xfrm>
            <a:off x="5246799" y="5078661"/>
            <a:ext cx="684267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+mj-lt"/>
              </a:rPr>
              <a:t>Two alternative forced choice (2AFC) test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두 개의 왜곡된 이미지 중 어느 것이 </a:t>
            </a:r>
            <a:r>
              <a:rPr lang="en-US" altLang="ko-KR" sz="1600" dirty="0">
                <a:latin typeface="+mj-lt"/>
              </a:rPr>
              <a:t>reference </a:t>
            </a:r>
            <a:r>
              <a:rPr lang="ko-KR" altLang="en-US" sz="1600" dirty="0">
                <a:latin typeface="+mj-lt"/>
              </a:rPr>
              <a:t>이미지와 유사한지 판단 </a:t>
            </a:r>
            <a:endParaRPr lang="en-US" altLang="ko-KR" sz="16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600" b="1" dirty="0">
                <a:latin typeface="+mj-lt"/>
              </a:rPr>
              <a:t>Just noticeable difference (</a:t>
            </a:r>
            <a:r>
              <a:rPr lang="en-US" altLang="ko-KR" sz="1600" b="1" dirty="0" err="1">
                <a:latin typeface="+mj-lt"/>
              </a:rPr>
              <a:t>JND</a:t>
            </a:r>
            <a:r>
              <a:rPr lang="en-US" altLang="ko-KR" sz="1600" b="1" dirty="0">
                <a:latin typeface="+mj-lt"/>
              </a:rPr>
              <a:t>) test 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하나의 왜곡된 이미지가 </a:t>
            </a:r>
            <a:r>
              <a:rPr lang="en-US" altLang="ko-KR" sz="1600" dirty="0">
                <a:latin typeface="+mj-lt"/>
              </a:rPr>
              <a:t>reference </a:t>
            </a:r>
            <a:r>
              <a:rPr lang="ko-KR" altLang="en-US" sz="1600" dirty="0">
                <a:latin typeface="+mj-lt"/>
              </a:rPr>
              <a:t>이미지와 </a:t>
            </a:r>
            <a:r>
              <a:rPr lang="ko-KR" altLang="en-US" sz="1600" dirty="0" err="1">
                <a:latin typeface="+mj-lt"/>
              </a:rPr>
              <a:t>같은지</a:t>
            </a:r>
            <a:r>
              <a:rPr lang="ko-KR" altLang="en-US" sz="1600" dirty="0">
                <a:latin typeface="+mj-lt"/>
              </a:rPr>
              <a:t> 판단</a:t>
            </a:r>
            <a:endParaRPr lang="en" altLang="ko-KR" sz="16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974DA-E452-F34C-A0AB-DEFE6F227D9D}"/>
              </a:ext>
            </a:extLst>
          </p:cNvPr>
          <p:cNvSpPr/>
          <p:nvPr/>
        </p:nvSpPr>
        <p:spPr>
          <a:xfrm>
            <a:off x="464767" y="1510106"/>
            <a:ext cx="1185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000" dirty="0">
                <a:highlight>
                  <a:srgbClr val="FFFF00"/>
                </a:highlight>
                <a:latin typeface="+mj-lt"/>
              </a:rPr>
              <a:t>Task 1 : Medical Image Test Set </a:t>
            </a:r>
            <a:r>
              <a:rPr lang="ko-KR" altLang="en-US" sz="2000" dirty="0">
                <a:highlight>
                  <a:srgbClr val="FFFF00"/>
                </a:highlight>
                <a:latin typeface="+mj-lt"/>
              </a:rPr>
              <a:t>구축</a:t>
            </a:r>
            <a:endParaRPr lang="en" altLang="ko-KR" sz="2000" dirty="0">
              <a:highlight>
                <a:srgbClr val="FFFF00"/>
              </a:highlight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A843F6-FD7D-4C85-8213-6259D90F6990}"/>
              </a:ext>
            </a:extLst>
          </p:cNvPr>
          <p:cNvSpPr/>
          <p:nvPr/>
        </p:nvSpPr>
        <p:spPr>
          <a:xfrm>
            <a:off x="464767" y="1957678"/>
            <a:ext cx="1185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j-lt"/>
              </a:rPr>
              <a:t>논문 명 </a:t>
            </a:r>
            <a:r>
              <a:rPr lang="en-US" altLang="ko-KR" sz="2000" dirty="0">
                <a:latin typeface="+mj-lt"/>
              </a:rPr>
              <a:t>: </a:t>
            </a:r>
            <a:r>
              <a:rPr lang="en" altLang="ko-KR" sz="2000" dirty="0">
                <a:latin typeface="+mj-lt"/>
              </a:rPr>
              <a:t>The Unreasonable Effectiveness of Deep Features as a Perceptual Metric </a:t>
            </a:r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767" y="861975"/>
            <a:ext cx="1134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Task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개요 및 목적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DA94DD-7884-5440-9973-0AF7C6619FBD}"/>
              </a:ext>
            </a:extLst>
          </p:cNvPr>
          <p:cNvSpPr txBox="1"/>
          <p:nvPr/>
        </p:nvSpPr>
        <p:spPr>
          <a:xfrm>
            <a:off x="11555604" y="62199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974DA-E452-F34C-A0AB-DEFE6F227D9D}"/>
              </a:ext>
            </a:extLst>
          </p:cNvPr>
          <p:cNvSpPr/>
          <p:nvPr/>
        </p:nvSpPr>
        <p:spPr>
          <a:xfrm>
            <a:off x="604467" y="2139391"/>
            <a:ext cx="1185333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일반적인 </a:t>
            </a:r>
            <a:r>
              <a:rPr lang="en-US" altLang="ko-KR" dirty="0">
                <a:latin typeface="+mj-lt"/>
              </a:rPr>
              <a:t>image</a:t>
            </a:r>
            <a:r>
              <a:rPr lang="ko-KR" altLang="en-US" dirty="0">
                <a:latin typeface="+mj-lt"/>
              </a:rPr>
              <a:t>와 </a:t>
            </a:r>
            <a:r>
              <a:rPr lang="en-US" altLang="ko-KR" dirty="0">
                <a:latin typeface="+mj-lt"/>
              </a:rPr>
              <a:t>medical image</a:t>
            </a:r>
            <a:r>
              <a:rPr lang="ko-KR" altLang="en-US" dirty="0">
                <a:latin typeface="+mj-lt"/>
              </a:rPr>
              <a:t>의 도메인이 다름</a:t>
            </a:r>
            <a:endParaRPr lang="en-US" altLang="ko-KR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인간의 유사성 판단 방법들</a:t>
            </a:r>
            <a:r>
              <a:rPr lang="en-US" altLang="ko-KR" dirty="0">
                <a:latin typeface="+mj-lt"/>
              </a:rPr>
              <a:t>(2AFC, </a:t>
            </a:r>
            <a:r>
              <a:rPr lang="en-US" altLang="ko-KR" dirty="0" err="1">
                <a:latin typeface="+mj-lt"/>
              </a:rPr>
              <a:t>JND</a:t>
            </a:r>
            <a:r>
              <a:rPr lang="en-US" altLang="ko-KR" dirty="0">
                <a:latin typeface="+mj-lt"/>
              </a:rPr>
              <a:t> test)</a:t>
            </a:r>
            <a:r>
              <a:rPr lang="ko-KR" altLang="en-US" dirty="0">
                <a:latin typeface="+mj-lt"/>
              </a:rPr>
              <a:t>을 구현하는 </a:t>
            </a:r>
            <a:r>
              <a:rPr lang="en-US" altLang="ko-KR" dirty="0">
                <a:latin typeface="+mj-lt"/>
              </a:rPr>
              <a:t>medical image dataset </a:t>
            </a:r>
            <a:r>
              <a:rPr lang="ko-KR" altLang="en-US" dirty="0">
                <a:latin typeface="+mj-lt"/>
              </a:rPr>
              <a:t>존재하지 않음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=&gt; </a:t>
            </a:r>
            <a:r>
              <a:rPr lang="ko-KR" altLang="en-US" dirty="0">
                <a:latin typeface="+mj-lt"/>
              </a:rPr>
              <a:t>인간의 유사성 판단에 부합하는 </a:t>
            </a:r>
            <a:r>
              <a:rPr lang="en-US" altLang="ko-KR" dirty="0">
                <a:latin typeface="+mj-lt"/>
              </a:rPr>
              <a:t>medical image test set </a:t>
            </a:r>
            <a:r>
              <a:rPr lang="ko-KR" altLang="en-US" dirty="0">
                <a:latin typeface="+mj-lt"/>
              </a:rPr>
              <a:t>구축 </a:t>
            </a:r>
            <a:endParaRPr lang="en" altLang="ko-KR" dirty="0"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63E76C-6101-40C3-B061-D8739E1ED057}"/>
              </a:ext>
            </a:extLst>
          </p:cNvPr>
          <p:cNvSpPr/>
          <p:nvPr/>
        </p:nvSpPr>
        <p:spPr>
          <a:xfrm>
            <a:off x="604467" y="1572590"/>
            <a:ext cx="1185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000" dirty="0">
                <a:highlight>
                  <a:srgbClr val="FFFF00"/>
                </a:highlight>
                <a:latin typeface="+mj-lt"/>
              </a:rPr>
              <a:t>Task 1 : Medical Image Test Set </a:t>
            </a:r>
            <a:r>
              <a:rPr lang="ko-KR" altLang="en-US" sz="2000" dirty="0">
                <a:highlight>
                  <a:srgbClr val="FFFF00"/>
                </a:highlight>
                <a:latin typeface="+mj-lt"/>
              </a:rPr>
              <a:t>구축</a:t>
            </a:r>
            <a:endParaRPr lang="en" altLang="ko-KR" sz="2000" dirty="0">
              <a:highlight>
                <a:srgbClr val="FFFF00"/>
              </a:highlight>
              <a:latin typeface="+mj-lt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1C41E6-53A7-4418-816D-8CCFD9B5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7" y="3490623"/>
            <a:ext cx="4361606" cy="3132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04270B-B343-48EA-864F-F23EC19C6961}"/>
              </a:ext>
            </a:extLst>
          </p:cNvPr>
          <p:cNvSpPr txBox="1"/>
          <p:nvPr/>
        </p:nvSpPr>
        <p:spPr>
          <a:xfrm>
            <a:off x="5358183" y="3972873"/>
            <a:ext cx="6229350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논문에서 제안한 데이터 셋으로 훈련된 모델이 가장 좋은 성능을 보임</a:t>
            </a:r>
            <a:endParaRPr lang="en-US" altLang="ko-KR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일반 모델도 이와 비등한 성능을 보임</a:t>
            </a:r>
            <a:endParaRPr lang="en-US" altLang="ko-KR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모델 훈련의 필요성이 없다고 판단 가능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=&gt; test set</a:t>
            </a:r>
            <a:r>
              <a:rPr lang="ko-KR" altLang="en-US" dirty="0"/>
              <a:t>만 구축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5923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028" y="869663"/>
            <a:ext cx="597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Task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개요 및 목적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DA94DD-7884-5440-9973-0AF7C6619FBD}"/>
              </a:ext>
            </a:extLst>
          </p:cNvPr>
          <p:cNvSpPr txBox="1"/>
          <p:nvPr/>
        </p:nvSpPr>
        <p:spPr>
          <a:xfrm>
            <a:off x="11555604" y="62199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BEFE9-7118-4D46-8BF1-542962A4E6A7}"/>
              </a:ext>
            </a:extLst>
          </p:cNvPr>
          <p:cNvSpPr/>
          <p:nvPr/>
        </p:nvSpPr>
        <p:spPr>
          <a:xfrm>
            <a:off x="629867" y="1626064"/>
            <a:ext cx="1185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000" dirty="0">
                <a:highlight>
                  <a:srgbClr val="FFFF00"/>
                </a:highlight>
                <a:latin typeface="+mj-lt"/>
              </a:rPr>
              <a:t>Task 2 : Classification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863AB4-8CAF-4412-A1E0-AE734570EF61}"/>
              </a:ext>
            </a:extLst>
          </p:cNvPr>
          <p:cNvSpPr/>
          <p:nvPr/>
        </p:nvSpPr>
        <p:spPr>
          <a:xfrm>
            <a:off x="811674" y="2353557"/>
            <a:ext cx="10267452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Classification</a:t>
            </a:r>
            <a:r>
              <a:rPr lang="ko-KR" altLang="en-US" dirty="0"/>
              <a:t>으로 훈련된 딥러닝 모델의 </a:t>
            </a:r>
            <a:r>
              <a:rPr lang="en-US" altLang="ko-KR" dirty="0"/>
              <a:t>feature</a:t>
            </a:r>
            <a:r>
              <a:rPr lang="ko-KR" altLang="en-US" dirty="0"/>
              <a:t>가 최근 </a:t>
            </a:r>
            <a:r>
              <a:rPr lang="en-US" altLang="ko-KR" dirty="0"/>
              <a:t>perceptual metric</a:t>
            </a:r>
            <a:r>
              <a:rPr lang="ko-KR" altLang="en-US" dirty="0"/>
              <a:t>으로서 유용하다고 평가받고 있음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모델이 이미지의 유사성을 판단한 결과인 </a:t>
            </a:r>
            <a:r>
              <a:rPr lang="en-US" altLang="ko-KR" dirty="0"/>
              <a:t>perceptual loss</a:t>
            </a:r>
            <a:r>
              <a:rPr lang="ko-KR" altLang="en-US" dirty="0"/>
              <a:t>가 인간의 인지와 부응하는지 검증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논문에서는 일반적인 이미지 데이터셋을 </a:t>
            </a:r>
            <a:r>
              <a:rPr lang="en-US" altLang="ko-KR" dirty="0"/>
              <a:t>classification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에 적용하여 좋은 성능을 보였는데 이것이 </a:t>
            </a:r>
            <a:r>
              <a:rPr lang="en-US" altLang="ko-KR" dirty="0"/>
              <a:t>medical image dataset</a:t>
            </a:r>
            <a:r>
              <a:rPr lang="ko-KR" altLang="en-US" dirty="0"/>
              <a:t>에서도 유효한지에 대한 의문 발생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=&gt; Medical image dataset</a:t>
            </a:r>
            <a:r>
              <a:rPr lang="ko-KR" altLang="en-US" dirty="0"/>
              <a:t> </a:t>
            </a:r>
            <a:r>
              <a:rPr lang="en-US" altLang="ko-KR" dirty="0"/>
              <a:t>classification model </a:t>
            </a:r>
            <a:r>
              <a:rPr lang="ko-KR" altLang="en-US" dirty="0"/>
              <a:t>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964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028" y="869663"/>
            <a:ext cx="597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Task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목적 및 개요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DA94DD-7884-5440-9973-0AF7C6619FBD}"/>
              </a:ext>
            </a:extLst>
          </p:cNvPr>
          <p:cNvSpPr txBox="1"/>
          <p:nvPr/>
        </p:nvSpPr>
        <p:spPr>
          <a:xfrm>
            <a:off x="11555604" y="62199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FB8C7718-367E-A74D-9192-1E7D568D9DE6}"/>
              </a:ext>
            </a:extLst>
          </p:cNvPr>
          <p:cNvSpPr/>
          <p:nvPr/>
        </p:nvSpPr>
        <p:spPr>
          <a:xfrm>
            <a:off x="1092468" y="2755791"/>
            <a:ext cx="9798908" cy="87733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b="1" dirty="0"/>
              <a:t>Distortions         </a:t>
            </a:r>
            <a:endParaRPr kumimoji="1"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D1F5F-1F4C-B64A-AF46-6D26F6597F06}"/>
              </a:ext>
            </a:extLst>
          </p:cNvPr>
          <p:cNvSpPr txBox="1"/>
          <p:nvPr/>
        </p:nvSpPr>
        <p:spPr>
          <a:xfrm>
            <a:off x="1168414" y="5064816"/>
            <a:ext cx="4108685" cy="646331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Chest x-ray dataset</a:t>
            </a:r>
          </a:p>
          <a:p>
            <a:r>
              <a:rPr kumimoji="1" lang="en-US" altLang="ko-KR" dirty="0"/>
              <a:t>Diabetic Retinopathy dataset</a:t>
            </a:r>
            <a:r>
              <a:rPr kumimoji="1" lang="ko-KR" altLang="en-US" dirty="0"/>
              <a:t> 파악</a:t>
            </a:r>
            <a:endParaRPr kumimoji="1"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D07969-50C6-9142-B1FB-CAC0E7FBFEAD}"/>
              </a:ext>
            </a:extLst>
          </p:cNvPr>
          <p:cNvCxnSpPr>
            <a:cxnSpLocks/>
          </p:cNvCxnSpPr>
          <p:nvPr/>
        </p:nvCxnSpPr>
        <p:spPr>
          <a:xfrm rot="10800000">
            <a:off x="3222758" y="2372497"/>
            <a:ext cx="0" cy="10565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9B3FF5-3FED-A345-AECA-380C4B598AF3}"/>
              </a:ext>
            </a:extLst>
          </p:cNvPr>
          <p:cNvSpPr txBox="1"/>
          <p:nvPr/>
        </p:nvSpPr>
        <p:spPr>
          <a:xfrm>
            <a:off x="5873917" y="5075526"/>
            <a:ext cx="4552849" cy="646331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다양한 </a:t>
            </a:r>
            <a:r>
              <a:rPr kumimoji="1" lang="ko-KR" altLang="en-US" dirty="0" err="1"/>
              <a:t>딥러닝</a:t>
            </a:r>
            <a:r>
              <a:rPr kumimoji="1" lang="ko-KR" altLang="en-US" dirty="0"/>
              <a:t> 모델 </a:t>
            </a:r>
            <a:r>
              <a:rPr kumimoji="1" lang="en-US" altLang="ko-KR" dirty="0"/>
              <a:t>(VGG, </a:t>
            </a:r>
            <a:r>
              <a:rPr kumimoji="1" lang="en-US" altLang="ko-KR" dirty="0" err="1"/>
              <a:t>ResNet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각 데이터 셋에 대한 </a:t>
            </a:r>
            <a:r>
              <a:rPr kumimoji="1" lang="en-US" altLang="ko-KR" dirty="0"/>
              <a:t>classification </a:t>
            </a:r>
            <a:r>
              <a:rPr kumimoji="1" lang="ko-KR" altLang="en-US" dirty="0"/>
              <a:t>수행</a:t>
            </a:r>
            <a:endParaRPr kumimoji="1"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262F7-711B-3B45-AFBA-34976BD78FAB}"/>
              </a:ext>
            </a:extLst>
          </p:cNvPr>
          <p:cNvSpPr txBox="1"/>
          <p:nvPr/>
        </p:nvSpPr>
        <p:spPr>
          <a:xfrm>
            <a:off x="6096000" y="1708268"/>
            <a:ext cx="4108685" cy="646331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데이터 셋에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다양한 </a:t>
            </a:r>
            <a:r>
              <a:rPr kumimoji="1" lang="en-US" altLang="ko-KR" dirty="0"/>
              <a:t>distortion </a:t>
            </a:r>
            <a:r>
              <a:rPr kumimoji="1" lang="ko-KR" altLang="en-US" dirty="0"/>
              <a:t>기법 적용 </a:t>
            </a:r>
            <a:r>
              <a:rPr kumimoji="1" lang="en-US" altLang="ko-KR" dirty="0"/>
              <a:t>(</a:t>
            </a:r>
            <a:r>
              <a:rPr kumimoji="1" lang="ko-KR" altLang="en-US" dirty="0"/>
              <a:t>진행 중</a:t>
            </a:r>
            <a:r>
              <a:rPr kumimoji="1" lang="en-US" altLang="ko-KR" dirty="0"/>
              <a:t>)</a:t>
            </a:r>
          </a:p>
        </p:txBody>
      </p:sp>
      <p:sp>
        <p:nvSpPr>
          <p:cNvPr id="13" name="오른쪽 화살표[R] 11">
            <a:extLst>
              <a:ext uri="{FF2B5EF4-FFF2-40B4-BE49-F238E27FC236}">
                <a16:creationId xmlns:a16="http://schemas.microsoft.com/office/drawing/2014/main" id="{28B1621A-715D-45E1-BB5C-F6DD9B12A7CB}"/>
              </a:ext>
            </a:extLst>
          </p:cNvPr>
          <p:cNvSpPr/>
          <p:nvPr/>
        </p:nvSpPr>
        <p:spPr>
          <a:xfrm>
            <a:off x="1092468" y="3789553"/>
            <a:ext cx="9798908" cy="87733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b="1" dirty="0"/>
              <a:t>Classification         </a:t>
            </a:r>
            <a:endParaRPr kumimoji="1"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73C294-5D26-49FE-A892-904245309DAC}"/>
              </a:ext>
            </a:extLst>
          </p:cNvPr>
          <p:cNvCxnSpPr>
            <a:cxnSpLocks/>
          </p:cNvCxnSpPr>
          <p:nvPr/>
        </p:nvCxnSpPr>
        <p:spPr>
          <a:xfrm rot="10800000">
            <a:off x="8168442" y="2343039"/>
            <a:ext cx="0" cy="10565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89B2E3-C01C-4BCF-AEEB-4F144F83E5E7}"/>
              </a:ext>
            </a:extLst>
          </p:cNvPr>
          <p:cNvSpPr txBox="1"/>
          <p:nvPr/>
        </p:nvSpPr>
        <p:spPr>
          <a:xfrm>
            <a:off x="1168414" y="1740387"/>
            <a:ext cx="4108685" cy="646331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논문을 통해</a:t>
            </a:r>
            <a:br>
              <a:rPr kumimoji="1" lang="en-US" altLang="ko-KR" dirty="0"/>
            </a:br>
            <a:r>
              <a:rPr kumimoji="1" lang="en-US" altLang="ko-KR" dirty="0"/>
              <a:t>distortions </a:t>
            </a:r>
            <a:r>
              <a:rPr kumimoji="1" lang="ko-KR" altLang="en-US" dirty="0"/>
              <a:t>방법 파악</a:t>
            </a:r>
            <a:endParaRPr kumimoji="1"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2DD7-6148-CE4A-8613-C9A2E2E18BE8}"/>
              </a:ext>
            </a:extLst>
          </p:cNvPr>
          <p:cNvCxnSpPr/>
          <p:nvPr/>
        </p:nvCxnSpPr>
        <p:spPr>
          <a:xfrm>
            <a:off x="8150342" y="4008313"/>
            <a:ext cx="0" cy="105650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ABDE20-95DE-4E5A-A66E-3289C84EF773}"/>
              </a:ext>
            </a:extLst>
          </p:cNvPr>
          <p:cNvCxnSpPr>
            <a:cxnSpLocks/>
          </p:cNvCxnSpPr>
          <p:nvPr/>
        </p:nvCxnSpPr>
        <p:spPr>
          <a:xfrm>
            <a:off x="1825758" y="2954214"/>
            <a:ext cx="0" cy="212131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1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447887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2252" y="526328"/>
            <a:ext cx="1135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Distortions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7DF0A-1550-204D-BA43-606815F2E3D3}"/>
              </a:ext>
            </a:extLst>
          </p:cNvPr>
          <p:cNvSpPr txBox="1"/>
          <p:nvPr/>
        </p:nvSpPr>
        <p:spPr>
          <a:xfrm>
            <a:off x="11555604" y="62199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BCFC1C-2567-4347-8DD7-393B61D36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77" y="2115840"/>
            <a:ext cx="10279846" cy="26263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D55493-4333-794A-9CDF-412F1B6174F6}"/>
              </a:ext>
            </a:extLst>
          </p:cNvPr>
          <p:cNvSpPr/>
          <p:nvPr/>
        </p:nvSpPr>
        <p:spPr>
          <a:xfrm>
            <a:off x="3518704" y="5026401"/>
            <a:ext cx="1056105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</a:rPr>
              <a:t>Traditional distortions vs. CNN based distortions</a:t>
            </a:r>
            <a:endParaRPr lang="en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81145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447887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7DF0A-1550-204D-BA43-606815F2E3D3}"/>
              </a:ext>
            </a:extLst>
          </p:cNvPr>
          <p:cNvSpPr txBox="1"/>
          <p:nvPr/>
        </p:nvSpPr>
        <p:spPr>
          <a:xfrm>
            <a:off x="11555712" y="6259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86894-0D00-CA43-A433-8DBC4D62DDB3}"/>
              </a:ext>
            </a:extLst>
          </p:cNvPr>
          <p:cNvSpPr/>
          <p:nvPr/>
        </p:nvSpPr>
        <p:spPr>
          <a:xfrm>
            <a:off x="800146" y="1343641"/>
            <a:ext cx="105610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Chest x-ray data</a:t>
            </a:r>
            <a:r>
              <a:rPr lang="ko-KR" altLang="en-US" sz="2000" dirty="0"/>
              <a:t>에 적용 결과</a:t>
            </a:r>
            <a:endParaRPr lang="en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20FE9E-8C4A-2843-BD69-218F57CDF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/>
          <a:stretch/>
        </p:blipFill>
        <p:spPr>
          <a:xfrm>
            <a:off x="1146540" y="2095248"/>
            <a:ext cx="10059724" cy="3886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4516C-A0A6-C24B-BBB9-C1C8CFDA1D01}"/>
              </a:ext>
            </a:extLst>
          </p:cNvPr>
          <p:cNvSpPr txBox="1"/>
          <p:nvPr/>
        </p:nvSpPr>
        <p:spPr>
          <a:xfrm>
            <a:off x="422252" y="526328"/>
            <a:ext cx="1135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CNN-Based Distortions : Denoising Autoencoder</a:t>
            </a:r>
          </a:p>
        </p:txBody>
      </p:sp>
    </p:spTree>
    <p:extLst>
      <p:ext uri="{BB962C8B-B14F-4D97-AF65-F5344CB8AC3E}">
        <p14:creationId xmlns:p14="http://schemas.microsoft.com/office/powerpoint/2010/main" val="361957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447887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7DF0A-1550-204D-BA43-606815F2E3D3}"/>
              </a:ext>
            </a:extLst>
          </p:cNvPr>
          <p:cNvSpPr txBox="1"/>
          <p:nvPr/>
        </p:nvSpPr>
        <p:spPr>
          <a:xfrm>
            <a:off x="11555712" y="6259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86894-0D00-CA43-A433-8DBC4D62DDB3}"/>
              </a:ext>
            </a:extLst>
          </p:cNvPr>
          <p:cNvSpPr/>
          <p:nvPr/>
        </p:nvSpPr>
        <p:spPr>
          <a:xfrm>
            <a:off x="815470" y="1374188"/>
            <a:ext cx="105610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</a:rPr>
              <a:t>RF Dataset</a:t>
            </a:r>
            <a:r>
              <a:rPr lang="ko-KR" altLang="en-US" sz="2000" dirty="0">
                <a:latin typeface="맑은 고딕" panose="020B0503020000020004" pitchFamily="50" charset="-127"/>
              </a:rPr>
              <a:t>에 적용 결과</a:t>
            </a:r>
            <a:endParaRPr lang="en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4516C-A0A6-C24B-BBB9-C1C8CFDA1D01}"/>
              </a:ext>
            </a:extLst>
          </p:cNvPr>
          <p:cNvSpPr txBox="1"/>
          <p:nvPr/>
        </p:nvSpPr>
        <p:spPr>
          <a:xfrm>
            <a:off x="422252" y="526328"/>
            <a:ext cx="1135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Traditional Distortions</a:t>
            </a:r>
          </a:p>
        </p:txBody>
      </p:sp>
      <p:pic>
        <p:nvPicPr>
          <p:cNvPr id="11" name="그림 10" descr="무척추동물, 어두운, 옅은, 옥외설치물이(가) 표시된 사진&#10;&#10;자동 생성된 설명">
            <a:extLst>
              <a:ext uri="{FF2B5EF4-FFF2-40B4-BE49-F238E27FC236}">
                <a16:creationId xmlns:a16="http://schemas.microsoft.com/office/drawing/2014/main" id="{43F2DED6-03DE-4479-96FB-B2A6D0B24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" b="-2"/>
          <a:stretch/>
        </p:blipFill>
        <p:spPr>
          <a:xfrm>
            <a:off x="4598238" y="2543337"/>
            <a:ext cx="3045413" cy="3121255"/>
          </a:xfrm>
          <a:custGeom>
            <a:avLst/>
            <a:gdLst/>
            <a:ahLst/>
            <a:cxnLst/>
            <a:rect l="l" t="t" r="r" b="b"/>
            <a:pathLst>
              <a:path w="3809998" h="3361533">
                <a:moveTo>
                  <a:pt x="0" y="0"/>
                </a:moveTo>
                <a:lnTo>
                  <a:pt x="3809998" y="0"/>
                </a:lnTo>
                <a:lnTo>
                  <a:pt x="3809998" y="3353206"/>
                </a:lnTo>
                <a:lnTo>
                  <a:pt x="1781628" y="3181423"/>
                </a:lnTo>
                <a:lnTo>
                  <a:pt x="0" y="3361533"/>
                </a:lnTo>
                <a:close/>
              </a:path>
            </a:pathLst>
          </a:cu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4E156A6-B7A3-48D2-B401-C93C2207316F}"/>
              </a:ext>
            </a:extLst>
          </p:cNvPr>
          <p:cNvSpPr/>
          <p:nvPr/>
        </p:nvSpPr>
        <p:spPr>
          <a:xfrm rot="8244391">
            <a:off x="3416015" y="3611177"/>
            <a:ext cx="1174102" cy="720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0B974D8-AE33-46C8-8E66-D6690EEB8FEA}"/>
              </a:ext>
            </a:extLst>
          </p:cNvPr>
          <p:cNvSpPr/>
          <p:nvPr/>
        </p:nvSpPr>
        <p:spPr>
          <a:xfrm rot="2055422">
            <a:off x="7813011" y="4168178"/>
            <a:ext cx="1190153" cy="720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23FE1-BC6F-4B48-8C36-8F20A6DA3F3E}"/>
              </a:ext>
            </a:extLst>
          </p:cNvPr>
          <p:cNvSpPr txBox="1"/>
          <p:nvPr/>
        </p:nvSpPr>
        <p:spPr>
          <a:xfrm>
            <a:off x="7693763" y="5220648"/>
            <a:ext cx="14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Contrast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64F5E-A207-4BD0-82FE-4E0AD349670A}"/>
              </a:ext>
            </a:extLst>
          </p:cNvPr>
          <p:cNvSpPr txBox="1"/>
          <p:nvPr/>
        </p:nvSpPr>
        <p:spPr>
          <a:xfrm>
            <a:off x="1975070" y="3292663"/>
            <a:ext cx="14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Saturation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1651797-F5E3-4DC4-BB3D-6C038D359140}"/>
                  </a:ext>
                </a:extLst>
              </p14:cNvPr>
              <p14:cNvContentPartPr/>
              <p14:nvPr/>
            </p14:nvContentPartPr>
            <p14:xfrm>
              <a:off x="2263338" y="160409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1651797-F5E3-4DC4-BB3D-6C038D3591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4698" y="15954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976827A-2389-4490-A88E-5C082C0A7B1E}"/>
                  </a:ext>
                </a:extLst>
              </p14:cNvPr>
              <p14:cNvContentPartPr/>
              <p14:nvPr/>
            </p14:nvContentPartPr>
            <p14:xfrm>
              <a:off x="2188458" y="899575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976827A-2389-4490-A88E-5C082C0A7B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9458" y="8905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185268B-7C54-4867-BA59-432B7F8B520C}"/>
                  </a:ext>
                </a:extLst>
              </p14:cNvPr>
              <p14:cNvContentPartPr/>
              <p14:nvPr/>
            </p14:nvContentPartPr>
            <p14:xfrm>
              <a:off x="1993698" y="-434945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185268B-7C54-4867-BA59-432B7F8B52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4698" y="-44358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그림 13" descr="무척추동물이(가) 표시된 사진&#10;&#10;자동 생성된 설명">
            <a:extLst>
              <a:ext uri="{FF2B5EF4-FFF2-40B4-BE49-F238E27FC236}">
                <a16:creationId xmlns:a16="http://schemas.microsoft.com/office/drawing/2014/main" id="{31601813-D149-4833-86BE-8E8AB193F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4" y="4217685"/>
            <a:ext cx="2768173" cy="2507699"/>
          </a:xfrm>
          <a:prstGeom prst="rect">
            <a:avLst/>
          </a:prstGeom>
        </p:spPr>
      </p:pic>
      <p:pic>
        <p:nvPicPr>
          <p:cNvPr id="16" name="그림 15" descr="무척추동물, 옥외설치물이(가) 표시된 사진&#10;&#10;자동 생성된 설명">
            <a:extLst>
              <a:ext uri="{FF2B5EF4-FFF2-40B4-BE49-F238E27FC236}">
                <a16:creationId xmlns:a16="http://schemas.microsoft.com/office/drawing/2014/main" id="{24256B71-33BE-4052-BF51-B4ECA0CAF1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116" y="3982408"/>
            <a:ext cx="2559167" cy="2507152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977E159-772F-4828-9A8A-8483AEB7ADEA}"/>
              </a:ext>
            </a:extLst>
          </p:cNvPr>
          <p:cNvSpPr/>
          <p:nvPr/>
        </p:nvSpPr>
        <p:spPr>
          <a:xfrm rot="20176611">
            <a:off x="6190745" y="1734473"/>
            <a:ext cx="1190153" cy="720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7DB36E-DF09-4757-AB77-139BDF1A1D17}"/>
              </a:ext>
            </a:extLst>
          </p:cNvPr>
          <p:cNvSpPr txBox="1"/>
          <p:nvPr/>
        </p:nvSpPr>
        <p:spPr>
          <a:xfrm>
            <a:off x="4820643" y="1604095"/>
            <a:ext cx="20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Gaussian noise</a:t>
            </a:r>
            <a:endParaRPr lang="ko-KR" altLang="en-US" dirty="0"/>
          </a:p>
        </p:txBody>
      </p:sp>
      <p:pic>
        <p:nvPicPr>
          <p:cNvPr id="25" name="그림 24" descr="옥외설치물, 어두운, 별이(가) 표시된 사진&#10;&#10;자동 생성된 설명">
            <a:extLst>
              <a:ext uri="{FF2B5EF4-FFF2-40B4-BE49-F238E27FC236}">
                <a16:creationId xmlns:a16="http://schemas.microsoft.com/office/drawing/2014/main" id="{E2B84433-41D9-43B9-9F38-7566B8E2615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1" r="-2" b="13060"/>
          <a:stretch/>
        </p:blipFill>
        <p:spPr>
          <a:xfrm>
            <a:off x="422252" y="4213423"/>
            <a:ext cx="3045413" cy="2396780"/>
          </a:xfrm>
          <a:prstGeom prst="rect">
            <a:avLst/>
          </a:prstGeom>
        </p:spPr>
      </p:pic>
      <p:pic>
        <p:nvPicPr>
          <p:cNvPr id="26" name="그림 25" descr="어두운, 옥외설치물, 옅은, 켜진이(가) 표시된 사진&#10;&#10;자동 생성된 설명">
            <a:extLst>
              <a:ext uri="{FF2B5EF4-FFF2-40B4-BE49-F238E27FC236}">
                <a16:creationId xmlns:a16="http://schemas.microsoft.com/office/drawing/2014/main" id="{2609637E-CC35-4FC7-B351-B8F55B61F9F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"/>
          <a:stretch/>
        </p:blipFill>
        <p:spPr>
          <a:xfrm>
            <a:off x="8988790" y="3593269"/>
            <a:ext cx="3083765" cy="3089862"/>
          </a:xfrm>
          <a:custGeom>
            <a:avLst/>
            <a:gdLst/>
            <a:ahLst/>
            <a:cxnLst/>
            <a:rect l="l" t="t" r="r" b="b"/>
            <a:pathLst>
              <a:path w="4000500" h="3403026">
                <a:moveTo>
                  <a:pt x="0" y="0"/>
                </a:moveTo>
                <a:lnTo>
                  <a:pt x="4000500" y="0"/>
                </a:lnTo>
                <a:lnTo>
                  <a:pt x="4000500" y="3403026"/>
                </a:lnTo>
                <a:lnTo>
                  <a:pt x="9072" y="3370108"/>
                </a:lnTo>
                <a:lnTo>
                  <a:pt x="0" y="3369340"/>
                </a:lnTo>
                <a:close/>
              </a:path>
            </a:pathLst>
          </a:custGeom>
        </p:spPr>
      </p:pic>
      <p:pic>
        <p:nvPicPr>
          <p:cNvPr id="12" name="그림 11" descr="옥외설치물, 별, 어두운, 흐린이(가) 표시된 사진&#10;&#10;자동 생성된 설명">
            <a:extLst>
              <a:ext uri="{FF2B5EF4-FFF2-40B4-BE49-F238E27FC236}">
                <a16:creationId xmlns:a16="http://schemas.microsoft.com/office/drawing/2014/main" id="{9B65EA1B-455C-486D-92EC-1F393ED262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57" y="291327"/>
            <a:ext cx="3045413" cy="29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Microsoft Office PowerPoint</Application>
  <PresentationFormat>와이드스크린</PresentationFormat>
  <Paragraphs>157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 나은</cp:lastModifiedBy>
  <cp:revision>49</cp:revision>
  <dcterms:created xsi:type="dcterms:W3CDTF">2016-03-30T05:53:39Z</dcterms:created>
  <dcterms:modified xsi:type="dcterms:W3CDTF">2022-01-24T15:54:14Z</dcterms:modified>
</cp:coreProperties>
</file>