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3" r:id="rId5"/>
    <p:sldId id="258" r:id="rId6"/>
    <p:sldId id="262" r:id="rId7"/>
    <p:sldId id="280" r:id="rId8"/>
    <p:sldId id="259" r:id="rId9"/>
    <p:sldId id="260" r:id="rId10"/>
    <p:sldId id="261" r:id="rId11"/>
    <p:sldId id="268" r:id="rId12"/>
    <p:sldId id="270" r:id="rId13"/>
    <p:sldId id="278" r:id="rId14"/>
    <p:sldId id="276" r:id="rId15"/>
    <p:sldId id="279" r:id="rId16"/>
    <p:sldId id="271" r:id="rId17"/>
    <p:sldId id="272" r:id="rId18"/>
    <p:sldId id="273" r:id="rId19"/>
    <p:sldId id="267" r:id="rId20"/>
    <p:sldId id="282" r:id="rId21"/>
    <p:sldId id="283" r:id="rId22"/>
    <p:sldId id="28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B3D62D-6980-472B-B061-7758FC4CAA8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6F5EF84-DD76-4094-B331-5DF433F79563}">
      <dgm:prSet phldrT="[텍스트]"/>
      <dgm:spPr/>
      <dgm:t>
        <a:bodyPr/>
        <a:lstStyle/>
        <a:p>
          <a:pPr latinLnBrk="1"/>
          <a:r>
            <a:rPr lang="en-US" altLang="ko-KR" b="1" dirty="0"/>
            <a:t>Next Plan</a:t>
          </a:r>
          <a:endParaRPr lang="ko-KR" altLang="en-US" b="1" dirty="0"/>
        </a:p>
      </dgm:t>
    </dgm:pt>
    <dgm:pt modelId="{C7ACF417-3E49-40B3-9B2F-A331D85AE580}" type="parTrans" cxnId="{EBA8884A-0BF4-4032-A090-EB1E9D9200A9}">
      <dgm:prSet/>
      <dgm:spPr/>
      <dgm:t>
        <a:bodyPr/>
        <a:lstStyle/>
        <a:p>
          <a:pPr latinLnBrk="1"/>
          <a:endParaRPr lang="ko-KR" altLang="en-US"/>
        </a:p>
      </dgm:t>
    </dgm:pt>
    <dgm:pt modelId="{D7828782-07B2-4C5A-8DCD-423C4A442FAF}" type="sibTrans" cxnId="{EBA8884A-0BF4-4032-A090-EB1E9D9200A9}">
      <dgm:prSet/>
      <dgm:spPr/>
      <dgm:t>
        <a:bodyPr/>
        <a:lstStyle/>
        <a:p>
          <a:pPr latinLnBrk="1"/>
          <a:endParaRPr lang="ko-KR" altLang="en-US"/>
        </a:p>
      </dgm:t>
    </dgm:pt>
    <dgm:pt modelId="{66375593-E6A6-4320-BBB6-209D390429DE}">
      <dgm:prSet phldrT="[텍스트]"/>
      <dgm:spPr/>
      <dgm:t>
        <a:bodyPr/>
        <a:lstStyle/>
        <a:p>
          <a:pPr latinLnBrk="1"/>
          <a:r>
            <a:rPr lang="en-US" altLang="ko-KR" dirty="0"/>
            <a:t>1. </a:t>
          </a:r>
          <a:r>
            <a:rPr lang="en-US" altLang="ko-KR" b="1" dirty="0"/>
            <a:t>Super resolution </a:t>
          </a:r>
          <a:r>
            <a:rPr lang="en-US" altLang="ko-KR" dirty="0"/>
            <a:t>=&gt; </a:t>
          </a:r>
        </a:p>
        <a:p>
          <a:pPr latinLnBrk="1"/>
          <a:r>
            <a:rPr lang="en-US" altLang="ko-KR" dirty="0"/>
            <a:t>(1) Various</a:t>
          </a:r>
          <a:r>
            <a:rPr lang="ko-KR" altLang="en-US" dirty="0"/>
            <a:t> </a:t>
          </a:r>
          <a:r>
            <a:rPr lang="en-US" altLang="ko-KR" dirty="0"/>
            <a:t>Upscale Factor  </a:t>
          </a:r>
        </a:p>
        <a:p>
          <a:pPr latinLnBrk="1"/>
          <a:r>
            <a:rPr lang="en-US" altLang="ko-KR" dirty="0"/>
            <a:t>(2) Change the Model  </a:t>
          </a:r>
          <a:endParaRPr lang="ko-KR" altLang="en-US" dirty="0"/>
        </a:p>
      </dgm:t>
    </dgm:pt>
    <dgm:pt modelId="{3E6C74D6-0597-4640-98F6-6E388133C931}" type="parTrans" cxnId="{97A7794F-561D-4B32-9FF3-9E35CE1F1E38}">
      <dgm:prSet/>
      <dgm:spPr/>
      <dgm:t>
        <a:bodyPr/>
        <a:lstStyle/>
        <a:p>
          <a:pPr latinLnBrk="1"/>
          <a:endParaRPr lang="ko-KR" altLang="en-US"/>
        </a:p>
      </dgm:t>
    </dgm:pt>
    <dgm:pt modelId="{2930CB74-26FC-410F-AD05-01DF29B2AB3B}" type="sibTrans" cxnId="{97A7794F-561D-4B32-9FF3-9E35CE1F1E38}">
      <dgm:prSet/>
      <dgm:spPr/>
      <dgm:t>
        <a:bodyPr/>
        <a:lstStyle/>
        <a:p>
          <a:pPr latinLnBrk="1"/>
          <a:endParaRPr lang="ko-KR" altLang="en-US"/>
        </a:p>
      </dgm:t>
    </dgm:pt>
    <dgm:pt modelId="{F96D9AB2-3F9A-40B2-A471-3DD4EE342844}">
      <dgm:prSet phldrT="[텍스트]"/>
      <dgm:spPr/>
      <dgm:t>
        <a:bodyPr/>
        <a:lstStyle/>
        <a:p>
          <a:pPr algn="l" latinLnBrk="1"/>
          <a:r>
            <a:rPr lang="en-US" altLang="ko-KR" dirty="0"/>
            <a:t>2. </a:t>
          </a:r>
          <a:r>
            <a:rPr lang="en-US" altLang="ko-KR" b="1" dirty="0"/>
            <a:t>Auto Encoder </a:t>
          </a:r>
          <a:r>
            <a:rPr lang="en-US" altLang="ko-KR" dirty="0"/>
            <a:t>=&gt; RF </a:t>
          </a:r>
          <a:r>
            <a:rPr lang="ko-KR" altLang="en-US" dirty="0"/>
            <a:t>데이터셋을 밑 논문 </a:t>
          </a:r>
          <a:r>
            <a:rPr lang="en-US" altLang="ko-KR" dirty="0"/>
            <a:t>Method </a:t>
          </a:r>
          <a:r>
            <a:rPr lang="ko-KR" altLang="en-US" dirty="0"/>
            <a:t>에 맞추면서 구현 </a:t>
          </a:r>
          <a:endParaRPr lang="en-US" altLang="ko-KR" dirty="0"/>
        </a:p>
        <a:p>
          <a:pPr algn="ctr" latinLnBrk="1"/>
          <a:r>
            <a:rPr lang="en-US" altLang="ko-KR" b="1" dirty="0"/>
            <a:t>&lt;Split-brain autoencoders: Unsupervised learning by cross-channel prediction&gt;</a:t>
          </a:r>
        </a:p>
        <a:p>
          <a:pPr algn="ctr" latinLnBrk="1"/>
          <a:r>
            <a:rPr lang="en-US" altLang="ko-KR" dirty="0"/>
            <a:t>R. Zhang, P. Isola, and A. A. </a:t>
          </a:r>
          <a:r>
            <a:rPr lang="en-US" altLang="ko-KR" dirty="0" err="1"/>
            <a:t>Efros</a:t>
          </a:r>
          <a:r>
            <a:rPr lang="en-US" altLang="ko-KR" dirty="0"/>
            <a:t> </a:t>
          </a:r>
        </a:p>
        <a:p>
          <a:pPr algn="l" latinLnBrk="1"/>
          <a:endParaRPr lang="ko-KR" altLang="en-US" dirty="0"/>
        </a:p>
      </dgm:t>
    </dgm:pt>
    <dgm:pt modelId="{E082DF2F-EA35-424D-8238-C21689652675}" type="parTrans" cxnId="{6CD38B13-6589-430B-8EF5-27897797A982}">
      <dgm:prSet/>
      <dgm:spPr/>
      <dgm:t>
        <a:bodyPr/>
        <a:lstStyle/>
        <a:p>
          <a:pPr latinLnBrk="1"/>
          <a:endParaRPr lang="ko-KR" altLang="en-US"/>
        </a:p>
      </dgm:t>
    </dgm:pt>
    <dgm:pt modelId="{7051014C-D1EE-4F36-9DD2-F9D7AD8B4DCE}" type="sibTrans" cxnId="{6CD38B13-6589-430B-8EF5-27897797A982}">
      <dgm:prSet/>
      <dgm:spPr/>
      <dgm:t>
        <a:bodyPr/>
        <a:lstStyle/>
        <a:p>
          <a:pPr latinLnBrk="1"/>
          <a:endParaRPr lang="ko-KR" altLang="en-US"/>
        </a:p>
      </dgm:t>
    </dgm:pt>
    <dgm:pt modelId="{645EC6DE-833D-4987-A3CA-1183D397B0C2}">
      <dgm:prSet phldrT="[텍스트]"/>
      <dgm:spPr/>
      <dgm:t>
        <a:bodyPr/>
        <a:lstStyle/>
        <a:p>
          <a:pPr latinLnBrk="1"/>
          <a:r>
            <a:rPr lang="en-US" altLang="ko-KR" dirty="0"/>
            <a:t>3. </a:t>
          </a:r>
          <a:r>
            <a:rPr lang="en-US" altLang="ko-KR" b="1" dirty="0"/>
            <a:t>Traditional distortions</a:t>
          </a:r>
        </a:p>
        <a:p>
          <a:pPr latinLnBrk="1"/>
          <a:r>
            <a:rPr lang="en-US" altLang="ko-KR" dirty="0"/>
            <a:t>(1) Checkerboard Artifact, Cubic Warp</a:t>
          </a:r>
        </a:p>
        <a:p>
          <a:pPr latinLnBrk="1"/>
          <a:r>
            <a:rPr lang="en-US" altLang="ko-KR" dirty="0"/>
            <a:t>(2)  Change the parameter of the 20 distortions </a:t>
          </a:r>
          <a:endParaRPr lang="ko-KR" altLang="en-US" dirty="0"/>
        </a:p>
      </dgm:t>
    </dgm:pt>
    <dgm:pt modelId="{E441DD19-8E63-4BDF-8F37-586CFE654A23}" type="parTrans" cxnId="{BC2A654D-7FBE-46E7-962A-1E2C62887CC2}">
      <dgm:prSet/>
      <dgm:spPr/>
      <dgm:t>
        <a:bodyPr/>
        <a:lstStyle/>
        <a:p>
          <a:pPr latinLnBrk="1"/>
          <a:endParaRPr lang="ko-KR" altLang="en-US"/>
        </a:p>
      </dgm:t>
    </dgm:pt>
    <dgm:pt modelId="{CA009117-6726-488F-89B0-52FE222F426D}" type="sibTrans" cxnId="{BC2A654D-7FBE-46E7-962A-1E2C62887CC2}">
      <dgm:prSet/>
      <dgm:spPr/>
      <dgm:t>
        <a:bodyPr/>
        <a:lstStyle/>
        <a:p>
          <a:pPr latinLnBrk="1"/>
          <a:endParaRPr lang="ko-KR" altLang="en-US"/>
        </a:p>
      </dgm:t>
    </dgm:pt>
    <dgm:pt modelId="{85CBCD13-26A6-40DC-8269-5E09A9681A32}" type="pres">
      <dgm:prSet presAssocID="{57B3D62D-6980-472B-B061-7758FC4CAA81}" presName="vert0" presStyleCnt="0">
        <dgm:presLayoutVars>
          <dgm:dir/>
          <dgm:animOne val="branch"/>
          <dgm:animLvl val="lvl"/>
        </dgm:presLayoutVars>
      </dgm:prSet>
      <dgm:spPr/>
    </dgm:pt>
    <dgm:pt modelId="{8A0D810D-C7EB-4936-8944-55F080821DD9}" type="pres">
      <dgm:prSet presAssocID="{46F5EF84-DD76-4094-B331-5DF433F79563}" presName="thickLine" presStyleLbl="alignNode1" presStyleIdx="0" presStyleCnt="1"/>
      <dgm:spPr/>
    </dgm:pt>
    <dgm:pt modelId="{0E149851-0A5B-4F3B-8196-6B604D02B51C}" type="pres">
      <dgm:prSet presAssocID="{46F5EF84-DD76-4094-B331-5DF433F79563}" presName="horz1" presStyleCnt="0"/>
      <dgm:spPr/>
    </dgm:pt>
    <dgm:pt modelId="{C9AD637F-25EF-4545-94B9-844B6F8F4E6F}" type="pres">
      <dgm:prSet presAssocID="{46F5EF84-DD76-4094-B331-5DF433F79563}" presName="tx1" presStyleLbl="revTx" presStyleIdx="0" presStyleCnt="4"/>
      <dgm:spPr/>
    </dgm:pt>
    <dgm:pt modelId="{D489E274-258A-4ED7-B2E6-91B1C962E782}" type="pres">
      <dgm:prSet presAssocID="{46F5EF84-DD76-4094-B331-5DF433F79563}" presName="vert1" presStyleCnt="0"/>
      <dgm:spPr/>
    </dgm:pt>
    <dgm:pt modelId="{E062E4F1-9DAD-4FF8-807C-5ED96A51D685}" type="pres">
      <dgm:prSet presAssocID="{66375593-E6A6-4320-BBB6-209D390429DE}" presName="vertSpace2a" presStyleCnt="0"/>
      <dgm:spPr/>
    </dgm:pt>
    <dgm:pt modelId="{38ADF46F-C94F-41E4-AB08-1B2252B9E1BC}" type="pres">
      <dgm:prSet presAssocID="{66375593-E6A6-4320-BBB6-209D390429DE}" presName="horz2" presStyleCnt="0"/>
      <dgm:spPr/>
    </dgm:pt>
    <dgm:pt modelId="{8C8D9AF3-887B-4683-968B-B8A2C825FAC4}" type="pres">
      <dgm:prSet presAssocID="{66375593-E6A6-4320-BBB6-209D390429DE}" presName="horzSpace2" presStyleCnt="0"/>
      <dgm:spPr/>
    </dgm:pt>
    <dgm:pt modelId="{114E625F-BD2D-436B-A9F9-64E2964DDD5C}" type="pres">
      <dgm:prSet presAssocID="{66375593-E6A6-4320-BBB6-209D390429DE}" presName="tx2" presStyleLbl="revTx" presStyleIdx="1" presStyleCnt="4"/>
      <dgm:spPr/>
    </dgm:pt>
    <dgm:pt modelId="{D87CE399-7C59-4500-A488-3687ECB322D2}" type="pres">
      <dgm:prSet presAssocID="{66375593-E6A6-4320-BBB6-209D390429DE}" presName="vert2" presStyleCnt="0"/>
      <dgm:spPr/>
    </dgm:pt>
    <dgm:pt modelId="{BB51AB5A-FBBF-4B93-9BC4-D46AA96D16BD}" type="pres">
      <dgm:prSet presAssocID="{66375593-E6A6-4320-BBB6-209D390429DE}" presName="thinLine2b" presStyleLbl="callout" presStyleIdx="0" presStyleCnt="3"/>
      <dgm:spPr/>
    </dgm:pt>
    <dgm:pt modelId="{AEF8A6B2-1E25-4838-93E0-6DC260324FA9}" type="pres">
      <dgm:prSet presAssocID="{66375593-E6A6-4320-BBB6-209D390429DE}" presName="vertSpace2b" presStyleCnt="0"/>
      <dgm:spPr/>
    </dgm:pt>
    <dgm:pt modelId="{1DCF4432-4AD9-45D8-875B-CAE52E267AE5}" type="pres">
      <dgm:prSet presAssocID="{F96D9AB2-3F9A-40B2-A471-3DD4EE342844}" presName="horz2" presStyleCnt="0"/>
      <dgm:spPr/>
    </dgm:pt>
    <dgm:pt modelId="{F1AB03CE-575F-43A2-AE61-E96F6021E737}" type="pres">
      <dgm:prSet presAssocID="{F96D9AB2-3F9A-40B2-A471-3DD4EE342844}" presName="horzSpace2" presStyleCnt="0"/>
      <dgm:spPr/>
    </dgm:pt>
    <dgm:pt modelId="{6D72C830-DCC4-440D-8400-B7697D7C83B7}" type="pres">
      <dgm:prSet presAssocID="{F96D9AB2-3F9A-40B2-A471-3DD4EE342844}" presName="tx2" presStyleLbl="revTx" presStyleIdx="2" presStyleCnt="4"/>
      <dgm:spPr/>
    </dgm:pt>
    <dgm:pt modelId="{6A6625D7-1603-40C7-8EFF-6A197C52A4D8}" type="pres">
      <dgm:prSet presAssocID="{F96D9AB2-3F9A-40B2-A471-3DD4EE342844}" presName="vert2" presStyleCnt="0"/>
      <dgm:spPr/>
    </dgm:pt>
    <dgm:pt modelId="{EBE1C228-FF29-453C-A5CB-C4673EF2CF21}" type="pres">
      <dgm:prSet presAssocID="{F96D9AB2-3F9A-40B2-A471-3DD4EE342844}" presName="thinLine2b" presStyleLbl="callout" presStyleIdx="1" presStyleCnt="3"/>
      <dgm:spPr/>
    </dgm:pt>
    <dgm:pt modelId="{E82EA7B9-D6CE-4249-A390-A2AC27F6C37E}" type="pres">
      <dgm:prSet presAssocID="{F96D9AB2-3F9A-40B2-A471-3DD4EE342844}" presName="vertSpace2b" presStyleCnt="0"/>
      <dgm:spPr/>
    </dgm:pt>
    <dgm:pt modelId="{EFD8D181-6DE6-45DB-BEAF-FD1174D1E904}" type="pres">
      <dgm:prSet presAssocID="{645EC6DE-833D-4987-A3CA-1183D397B0C2}" presName="horz2" presStyleCnt="0"/>
      <dgm:spPr/>
    </dgm:pt>
    <dgm:pt modelId="{0E9AC426-DC93-4FBB-AA2A-5B6E506F1E36}" type="pres">
      <dgm:prSet presAssocID="{645EC6DE-833D-4987-A3CA-1183D397B0C2}" presName="horzSpace2" presStyleCnt="0"/>
      <dgm:spPr/>
    </dgm:pt>
    <dgm:pt modelId="{07D8DC14-C625-43EC-B0D0-FBA88B1ED5DF}" type="pres">
      <dgm:prSet presAssocID="{645EC6DE-833D-4987-A3CA-1183D397B0C2}" presName="tx2" presStyleLbl="revTx" presStyleIdx="3" presStyleCnt="4"/>
      <dgm:spPr/>
    </dgm:pt>
    <dgm:pt modelId="{66ECC340-FE34-4637-A9A9-A7C1EBA5A8D5}" type="pres">
      <dgm:prSet presAssocID="{645EC6DE-833D-4987-A3CA-1183D397B0C2}" presName="vert2" presStyleCnt="0"/>
      <dgm:spPr/>
    </dgm:pt>
    <dgm:pt modelId="{0078AA32-07F8-4334-BA28-CECFE1F56BC6}" type="pres">
      <dgm:prSet presAssocID="{645EC6DE-833D-4987-A3CA-1183D397B0C2}" presName="thinLine2b" presStyleLbl="callout" presStyleIdx="2" presStyleCnt="3"/>
      <dgm:spPr/>
    </dgm:pt>
    <dgm:pt modelId="{A8650410-868D-4B05-9437-3BA39657CCD0}" type="pres">
      <dgm:prSet presAssocID="{645EC6DE-833D-4987-A3CA-1183D397B0C2}" presName="vertSpace2b" presStyleCnt="0"/>
      <dgm:spPr/>
    </dgm:pt>
  </dgm:ptLst>
  <dgm:cxnLst>
    <dgm:cxn modelId="{6CD38B13-6589-430B-8EF5-27897797A982}" srcId="{46F5EF84-DD76-4094-B331-5DF433F79563}" destId="{F96D9AB2-3F9A-40B2-A471-3DD4EE342844}" srcOrd="1" destOrd="0" parTransId="{E082DF2F-EA35-424D-8238-C21689652675}" sibTransId="{7051014C-D1EE-4F36-9DD2-F9D7AD8B4DCE}"/>
    <dgm:cxn modelId="{5B38AE29-92C1-419F-BDB6-42657CC6A5D9}" type="presOf" srcId="{46F5EF84-DD76-4094-B331-5DF433F79563}" destId="{C9AD637F-25EF-4545-94B9-844B6F8F4E6F}" srcOrd="0" destOrd="0" presId="urn:microsoft.com/office/officeart/2008/layout/LinedList"/>
    <dgm:cxn modelId="{015EBA64-3201-434F-859D-3BD6D2C8AC06}" type="presOf" srcId="{645EC6DE-833D-4987-A3CA-1183D397B0C2}" destId="{07D8DC14-C625-43EC-B0D0-FBA88B1ED5DF}" srcOrd="0" destOrd="0" presId="urn:microsoft.com/office/officeart/2008/layout/LinedList"/>
    <dgm:cxn modelId="{EBA8884A-0BF4-4032-A090-EB1E9D9200A9}" srcId="{57B3D62D-6980-472B-B061-7758FC4CAA81}" destId="{46F5EF84-DD76-4094-B331-5DF433F79563}" srcOrd="0" destOrd="0" parTransId="{C7ACF417-3E49-40B3-9B2F-A331D85AE580}" sibTransId="{D7828782-07B2-4C5A-8DCD-423C4A442FAF}"/>
    <dgm:cxn modelId="{BC2A654D-7FBE-46E7-962A-1E2C62887CC2}" srcId="{46F5EF84-DD76-4094-B331-5DF433F79563}" destId="{645EC6DE-833D-4987-A3CA-1183D397B0C2}" srcOrd="2" destOrd="0" parTransId="{E441DD19-8E63-4BDF-8F37-586CFE654A23}" sibTransId="{CA009117-6726-488F-89B0-52FE222F426D}"/>
    <dgm:cxn modelId="{97A7794F-561D-4B32-9FF3-9E35CE1F1E38}" srcId="{46F5EF84-DD76-4094-B331-5DF433F79563}" destId="{66375593-E6A6-4320-BBB6-209D390429DE}" srcOrd="0" destOrd="0" parTransId="{3E6C74D6-0597-4640-98F6-6E388133C931}" sibTransId="{2930CB74-26FC-410F-AD05-01DF29B2AB3B}"/>
    <dgm:cxn modelId="{D0884C76-2B1B-4FAD-A828-28657791C007}" type="presOf" srcId="{57B3D62D-6980-472B-B061-7758FC4CAA81}" destId="{85CBCD13-26A6-40DC-8269-5E09A9681A32}" srcOrd="0" destOrd="0" presId="urn:microsoft.com/office/officeart/2008/layout/LinedList"/>
    <dgm:cxn modelId="{2C46DECA-B7FE-4EAD-A84C-50870D9DAB24}" type="presOf" srcId="{66375593-E6A6-4320-BBB6-209D390429DE}" destId="{114E625F-BD2D-436B-A9F9-64E2964DDD5C}" srcOrd="0" destOrd="0" presId="urn:microsoft.com/office/officeart/2008/layout/LinedList"/>
    <dgm:cxn modelId="{7E74C8F8-BEDF-4C6B-B19C-82A448E2FEA0}" type="presOf" srcId="{F96D9AB2-3F9A-40B2-A471-3DD4EE342844}" destId="{6D72C830-DCC4-440D-8400-B7697D7C83B7}" srcOrd="0" destOrd="0" presId="urn:microsoft.com/office/officeart/2008/layout/LinedList"/>
    <dgm:cxn modelId="{4F44D849-D4F8-41B1-98A5-EA1F22E5245B}" type="presParOf" srcId="{85CBCD13-26A6-40DC-8269-5E09A9681A32}" destId="{8A0D810D-C7EB-4936-8944-55F080821DD9}" srcOrd="0" destOrd="0" presId="urn:microsoft.com/office/officeart/2008/layout/LinedList"/>
    <dgm:cxn modelId="{4CAC8D2F-BA03-4EAD-9513-417CF272CDCC}" type="presParOf" srcId="{85CBCD13-26A6-40DC-8269-5E09A9681A32}" destId="{0E149851-0A5B-4F3B-8196-6B604D02B51C}" srcOrd="1" destOrd="0" presId="urn:microsoft.com/office/officeart/2008/layout/LinedList"/>
    <dgm:cxn modelId="{30F87E00-F9B5-4FD9-92FC-437F1603C783}" type="presParOf" srcId="{0E149851-0A5B-4F3B-8196-6B604D02B51C}" destId="{C9AD637F-25EF-4545-94B9-844B6F8F4E6F}" srcOrd="0" destOrd="0" presId="urn:microsoft.com/office/officeart/2008/layout/LinedList"/>
    <dgm:cxn modelId="{81F05A2B-957C-4B32-BA21-DDCAEFE3B219}" type="presParOf" srcId="{0E149851-0A5B-4F3B-8196-6B604D02B51C}" destId="{D489E274-258A-4ED7-B2E6-91B1C962E782}" srcOrd="1" destOrd="0" presId="urn:microsoft.com/office/officeart/2008/layout/LinedList"/>
    <dgm:cxn modelId="{EDC83037-F7EF-4266-92AE-E5B20EF278D8}" type="presParOf" srcId="{D489E274-258A-4ED7-B2E6-91B1C962E782}" destId="{E062E4F1-9DAD-4FF8-807C-5ED96A51D685}" srcOrd="0" destOrd="0" presId="urn:microsoft.com/office/officeart/2008/layout/LinedList"/>
    <dgm:cxn modelId="{43CB90A2-B601-4989-A516-467D0875DD2A}" type="presParOf" srcId="{D489E274-258A-4ED7-B2E6-91B1C962E782}" destId="{38ADF46F-C94F-41E4-AB08-1B2252B9E1BC}" srcOrd="1" destOrd="0" presId="urn:microsoft.com/office/officeart/2008/layout/LinedList"/>
    <dgm:cxn modelId="{BE8EB46D-D60B-4303-B63A-440692DF505C}" type="presParOf" srcId="{38ADF46F-C94F-41E4-AB08-1B2252B9E1BC}" destId="{8C8D9AF3-887B-4683-968B-B8A2C825FAC4}" srcOrd="0" destOrd="0" presId="urn:microsoft.com/office/officeart/2008/layout/LinedList"/>
    <dgm:cxn modelId="{258FF321-289E-4D36-9FAF-B18DDE1082FC}" type="presParOf" srcId="{38ADF46F-C94F-41E4-AB08-1B2252B9E1BC}" destId="{114E625F-BD2D-436B-A9F9-64E2964DDD5C}" srcOrd="1" destOrd="0" presId="urn:microsoft.com/office/officeart/2008/layout/LinedList"/>
    <dgm:cxn modelId="{9066B0E9-A3C5-419C-B2B6-032F52F72B54}" type="presParOf" srcId="{38ADF46F-C94F-41E4-AB08-1B2252B9E1BC}" destId="{D87CE399-7C59-4500-A488-3687ECB322D2}" srcOrd="2" destOrd="0" presId="urn:microsoft.com/office/officeart/2008/layout/LinedList"/>
    <dgm:cxn modelId="{A9D7CA7B-058B-404A-8944-D0B4C05E1736}" type="presParOf" srcId="{D489E274-258A-4ED7-B2E6-91B1C962E782}" destId="{BB51AB5A-FBBF-4B93-9BC4-D46AA96D16BD}" srcOrd="2" destOrd="0" presId="urn:microsoft.com/office/officeart/2008/layout/LinedList"/>
    <dgm:cxn modelId="{C41C61E7-4AAD-435D-89DA-BC2D56B8F080}" type="presParOf" srcId="{D489E274-258A-4ED7-B2E6-91B1C962E782}" destId="{AEF8A6B2-1E25-4838-93E0-6DC260324FA9}" srcOrd="3" destOrd="0" presId="urn:microsoft.com/office/officeart/2008/layout/LinedList"/>
    <dgm:cxn modelId="{10F14CFD-AA7D-4189-803C-98C667AAB346}" type="presParOf" srcId="{D489E274-258A-4ED7-B2E6-91B1C962E782}" destId="{1DCF4432-4AD9-45D8-875B-CAE52E267AE5}" srcOrd="4" destOrd="0" presId="urn:microsoft.com/office/officeart/2008/layout/LinedList"/>
    <dgm:cxn modelId="{C09A8651-C330-4944-AB98-17096520C132}" type="presParOf" srcId="{1DCF4432-4AD9-45D8-875B-CAE52E267AE5}" destId="{F1AB03CE-575F-43A2-AE61-E96F6021E737}" srcOrd="0" destOrd="0" presId="urn:microsoft.com/office/officeart/2008/layout/LinedList"/>
    <dgm:cxn modelId="{55055047-2153-485A-A2F4-B2E76629EC59}" type="presParOf" srcId="{1DCF4432-4AD9-45D8-875B-CAE52E267AE5}" destId="{6D72C830-DCC4-440D-8400-B7697D7C83B7}" srcOrd="1" destOrd="0" presId="urn:microsoft.com/office/officeart/2008/layout/LinedList"/>
    <dgm:cxn modelId="{CBE544FA-E151-4E43-BC63-AB34177439A0}" type="presParOf" srcId="{1DCF4432-4AD9-45D8-875B-CAE52E267AE5}" destId="{6A6625D7-1603-40C7-8EFF-6A197C52A4D8}" srcOrd="2" destOrd="0" presId="urn:microsoft.com/office/officeart/2008/layout/LinedList"/>
    <dgm:cxn modelId="{9DDA20BD-4896-45B8-8F1B-DBBAEE524514}" type="presParOf" srcId="{D489E274-258A-4ED7-B2E6-91B1C962E782}" destId="{EBE1C228-FF29-453C-A5CB-C4673EF2CF21}" srcOrd="5" destOrd="0" presId="urn:microsoft.com/office/officeart/2008/layout/LinedList"/>
    <dgm:cxn modelId="{4E0A2DEF-4B9F-4455-B212-2425CE663902}" type="presParOf" srcId="{D489E274-258A-4ED7-B2E6-91B1C962E782}" destId="{E82EA7B9-D6CE-4249-A390-A2AC27F6C37E}" srcOrd="6" destOrd="0" presId="urn:microsoft.com/office/officeart/2008/layout/LinedList"/>
    <dgm:cxn modelId="{E294DACD-7446-4703-922D-C7528728DE72}" type="presParOf" srcId="{D489E274-258A-4ED7-B2E6-91B1C962E782}" destId="{EFD8D181-6DE6-45DB-BEAF-FD1174D1E904}" srcOrd="7" destOrd="0" presId="urn:microsoft.com/office/officeart/2008/layout/LinedList"/>
    <dgm:cxn modelId="{B26C8F0A-F109-49A9-8C13-F4BD5396A8BF}" type="presParOf" srcId="{EFD8D181-6DE6-45DB-BEAF-FD1174D1E904}" destId="{0E9AC426-DC93-4FBB-AA2A-5B6E506F1E36}" srcOrd="0" destOrd="0" presId="urn:microsoft.com/office/officeart/2008/layout/LinedList"/>
    <dgm:cxn modelId="{309F8E62-3F1C-4C1F-BF8B-C5B7BD7ED1A3}" type="presParOf" srcId="{EFD8D181-6DE6-45DB-BEAF-FD1174D1E904}" destId="{07D8DC14-C625-43EC-B0D0-FBA88B1ED5DF}" srcOrd="1" destOrd="0" presId="urn:microsoft.com/office/officeart/2008/layout/LinedList"/>
    <dgm:cxn modelId="{1C73CB6C-574B-41BC-8E32-B7BB5FBBD600}" type="presParOf" srcId="{EFD8D181-6DE6-45DB-BEAF-FD1174D1E904}" destId="{66ECC340-FE34-4637-A9A9-A7C1EBA5A8D5}" srcOrd="2" destOrd="0" presId="urn:microsoft.com/office/officeart/2008/layout/LinedList"/>
    <dgm:cxn modelId="{F01ACE78-5B34-4CF8-A1F0-555AF0A3BA2F}" type="presParOf" srcId="{D489E274-258A-4ED7-B2E6-91B1C962E782}" destId="{0078AA32-07F8-4334-BA28-CECFE1F56BC6}" srcOrd="8" destOrd="0" presId="urn:microsoft.com/office/officeart/2008/layout/LinedList"/>
    <dgm:cxn modelId="{07396695-742D-4732-820C-09AB4A399690}" type="presParOf" srcId="{D489E274-258A-4ED7-B2E6-91B1C962E782}" destId="{A8650410-868D-4B05-9437-3BA39657CCD0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D810D-C7EB-4936-8944-55F080821DD9}">
      <dsp:nvSpPr>
        <dsp:cNvPr id="0" name=""/>
        <dsp:cNvSpPr/>
      </dsp:nvSpPr>
      <dsp:spPr>
        <a:xfrm>
          <a:off x="0" y="0"/>
          <a:ext cx="1219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D637F-25EF-4545-94B9-844B6F8F4E6F}">
      <dsp:nvSpPr>
        <dsp:cNvPr id="0" name=""/>
        <dsp:cNvSpPr/>
      </dsp:nvSpPr>
      <dsp:spPr>
        <a:xfrm>
          <a:off x="0" y="0"/>
          <a:ext cx="2438400" cy="6671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500" b="1" kern="1200" dirty="0"/>
            <a:t>Next Plan</a:t>
          </a:r>
          <a:endParaRPr lang="ko-KR" altLang="en-US" sz="6500" b="1" kern="1200" dirty="0"/>
        </a:p>
      </dsp:txBody>
      <dsp:txXfrm>
        <a:off x="0" y="0"/>
        <a:ext cx="2438400" cy="6671388"/>
      </dsp:txXfrm>
    </dsp:sp>
    <dsp:sp modelId="{114E625F-BD2D-436B-A9F9-64E2964DDD5C}">
      <dsp:nvSpPr>
        <dsp:cNvPr id="0" name=""/>
        <dsp:cNvSpPr/>
      </dsp:nvSpPr>
      <dsp:spPr>
        <a:xfrm>
          <a:off x="2621280" y="104240"/>
          <a:ext cx="9570720" cy="2084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1. </a:t>
          </a:r>
          <a:r>
            <a:rPr lang="en-US" altLang="ko-KR" sz="1800" b="1" kern="1200" dirty="0"/>
            <a:t>Super resolution </a:t>
          </a:r>
          <a:r>
            <a:rPr lang="en-US" altLang="ko-KR" sz="1800" kern="1200" dirty="0"/>
            <a:t>=&gt; </a:t>
          </a:r>
        </a:p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(1) Various</a:t>
          </a:r>
          <a:r>
            <a:rPr lang="ko-KR" altLang="en-US" sz="1800" kern="1200" dirty="0"/>
            <a:t> </a:t>
          </a:r>
          <a:r>
            <a:rPr lang="en-US" altLang="ko-KR" sz="1800" kern="1200" dirty="0"/>
            <a:t>Upscale Factor  </a:t>
          </a:r>
        </a:p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(2) Change the Model  </a:t>
          </a:r>
          <a:endParaRPr lang="ko-KR" altLang="en-US" sz="1800" kern="1200" dirty="0"/>
        </a:p>
      </dsp:txBody>
      <dsp:txXfrm>
        <a:off x="2621280" y="104240"/>
        <a:ext cx="9570720" cy="2084808"/>
      </dsp:txXfrm>
    </dsp:sp>
    <dsp:sp modelId="{BB51AB5A-FBBF-4B93-9BC4-D46AA96D16BD}">
      <dsp:nvSpPr>
        <dsp:cNvPr id="0" name=""/>
        <dsp:cNvSpPr/>
      </dsp:nvSpPr>
      <dsp:spPr>
        <a:xfrm>
          <a:off x="2438400" y="2189049"/>
          <a:ext cx="9753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72C830-DCC4-440D-8400-B7697D7C83B7}">
      <dsp:nvSpPr>
        <dsp:cNvPr id="0" name=""/>
        <dsp:cNvSpPr/>
      </dsp:nvSpPr>
      <dsp:spPr>
        <a:xfrm>
          <a:off x="2621280" y="2293289"/>
          <a:ext cx="9570720" cy="2084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2. </a:t>
          </a:r>
          <a:r>
            <a:rPr lang="en-US" altLang="ko-KR" sz="1800" b="1" kern="1200" dirty="0"/>
            <a:t>Auto Encoder </a:t>
          </a:r>
          <a:r>
            <a:rPr lang="en-US" altLang="ko-KR" sz="1800" kern="1200" dirty="0"/>
            <a:t>=&gt; RF </a:t>
          </a:r>
          <a:r>
            <a:rPr lang="ko-KR" altLang="en-US" sz="1800" kern="1200" dirty="0"/>
            <a:t>데이터셋을 밑 논문 </a:t>
          </a:r>
          <a:r>
            <a:rPr lang="en-US" altLang="ko-KR" sz="1800" kern="1200" dirty="0"/>
            <a:t>Method </a:t>
          </a:r>
          <a:r>
            <a:rPr lang="ko-KR" altLang="en-US" sz="1800" kern="1200" dirty="0"/>
            <a:t>에 맞추면서 구현 </a:t>
          </a:r>
          <a:endParaRPr lang="en-US" altLang="ko-KR" sz="1800" kern="1200" dirty="0"/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dirty="0"/>
            <a:t>&lt;Split-brain autoencoders: Unsupervised learning by cross-channel prediction&gt;</a:t>
          </a: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R. Zhang, P. Isola, and A. A. </a:t>
          </a:r>
          <a:r>
            <a:rPr lang="en-US" altLang="ko-KR" sz="1800" kern="1200" dirty="0" err="1"/>
            <a:t>Efros</a:t>
          </a:r>
          <a:r>
            <a:rPr lang="en-US" altLang="ko-KR" sz="1800" kern="1200" dirty="0"/>
            <a:t> </a:t>
          </a:r>
        </a:p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 dirty="0"/>
        </a:p>
      </dsp:txBody>
      <dsp:txXfrm>
        <a:off x="2621280" y="2293289"/>
        <a:ext cx="9570720" cy="2084808"/>
      </dsp:txXfrm>
    </dsp:sp>
    <dsp:sp modelId="{EBE1C228-FF29-453C-A5CB-C4673EF2CF21}">
      <dsp:nvSpPr>
        <dsp:cNvPr id="0" name=""/>
        <dsp:cNvSpPr/>
      </dsp:nvSpPr>
      <dsp:spPr>
        <a:xfrm>
          <a:off x="2438400" y="4378098"/>
          <a:ext cx="9753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8DC14-C625-43EC-B0D0-FBA88B1ED5DF}">
      <dsp:nvSpPr>
        <dsp:cNvPr id="0" name=""/>
        <dsp:cNvSpPr/>
      </dsp:nvSpPr>
      <dsp:spPr>
        <a:xfrm>
          <a:off x="2621280" y="4482338"/>
          <a:ext cx="9570720" cy="2084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3. </a:t>
          </a:r>
          <a:r>
            <a:rPr lang="en-US" altLang="ko-KR" sz="1800" b="1" kern="1200" dirty="0"/>
            <a:t>Traditional distortions</a:t>
          </a:r>
        </a:p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(1) Checkerboard Artifact, Cubic Warp</a:t>
          </a:r>
        </a:p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(2)  Change the parameter of the 20 distortions </a:t>
          </a:r>
          <a:endParaRPr lang="ko-KR" altLang="en-US" sz="1800" kern="1200" dirty="0"/>
        </a:p>
      </dsp:txBody>
      <dsp:txXfrm>
        <a:off x="2621280" y="4482338"/>
        <a:ext cx="9570720" cy="2084808"/>
      </dsp:txXfrm>
    </dsp:sp>
    <dsp:sp modelId="{0078AA32-07F8-4334-BA28-CECFE1F56BC6}">
      <dsp:nvSpPr>
        <dsp:cNvPr id="0" name=""/>
        <dsp:cNvSpPr/>
      </dsp:nvSpPr>
      <dsp:spPr>
        <a:xfrm>
          <a:off x="2438400" y="6567147"/>
          <a:ext cx="9753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3T18:03:35.1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0,'4076'0,"-4054"0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3T18:03:47.2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1,'5591'0,"-5563"0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4D158-16FB-4478-AA9A-3CFB587CB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7392BD-5E62-4F53-8680-09D9CED8B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CDFA2E-8F1D-4DCA-B9BC-39B0BBE8A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BD27-2DEA-45B0-AFAD-079A290DBB42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15BA9C-DC2C-458D-8A89-48DD18E1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70D029-2880-4518-AC3C-E95CB676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FC65-84F9-491C-971C-0F5F3C45D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75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4A0DD-52A3-4A82-A778-B277E35EA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AC52DC-3DC0-41DF-9737-7165B0814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983C51-8C87-4F38-9EA0-15E92D57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BD27-2DEA-45B0-AFAD-079A290DBB42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4BC9FA-5141-43D6-885B-26970F09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62BC59-2CD4-4203-96CE-C3126E5BE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FC65-84F9-491C-971C-0F5F3C45D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54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9E8E61-D1A4-4754-B12A-11B983302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08E8FF-98EB-4498-A5FE-49AA8B646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30A85-95C8-4FA8-9565-46DBA87B2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BD27-2DEA-45B0-AFAD-079A290DBB42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E0944-DBBF-45F6-B846-5DCED8C8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94C374-17D4-416D-8217-49435679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FC65-84F9-491C-971C-0F5F3C45D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095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5D18C-A16E-486C-89C2-37413A733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26187C-2558-45DF-864C-468EBF380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FDA1E2-C7F9-42C5-AF20-755C250E6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BD27-2DEA-45B0-AFAD-079A290DBB42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1DD770-3ACE-4451-AAFE-1FFE7CFE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E3E53-561E-4660-A889-4D4436295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FC65-84F9-491C-971C-0F5F3C45D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66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46368-B331-4FC7-8FE0-996B51B6B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C71486-669B-4CC8-B9C7-C5DDB276D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DC3DD-D8D7-47CD-B351-21C5A5FB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BD27-2DEA-45B0-AFAD-079A290DBB42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20DAC1-657F-43FE-A41C-60DDE6B06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137987-0D94-4D5D-85C0-130D5B57F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FC65-84F9-491C-971C-0F5F3C45D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7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1C942-E8F2-4303-A71F-BB89229E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9C0B23-8460-46B5-9501-FB853D3C0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75D7CB-8038-4779-8560-2D6BE9922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BE1750-1CA4-4845-B3AA-00D9C9DA9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BD27-2DEA-45B0-AFAD-079A290DBB42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3E47FB-6D0E-409D-9FA7-F3A9CCD8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02787B-54F0-4DB6-8018-872CA09D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FC65-84F9-491C-971C-0F5F3C45D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90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BD133-B28A-41C5-99EA-C5F0DCC44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9E509B-47BF-4D48-ACCF-0CFFF6AE5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22D63C-B7C6-42BF-9CA4-489D154BD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129094-E681-4571-A075-5F36FF948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67CA12-6AC1-4114-A64F-A20FA6746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AD0E9D-6AA0-4851-923B-656E9F1B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BD27-2DEA-45B0-AFAD-079A290DBB42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C4F97E-F813-4529-9CB8-46AD18248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7C11B5-A628-486C-A5FB-C7678B191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FC65-84F9-491C-971C-0F5F3C45D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95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889C4-BA17-4D87-8071-1A4EC484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A5EBA3-D65F-4D35-9994-DFF7237E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BD27-2DEA-45B0-AFAD-079A290DBB42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D7DCEE-8053-4EF6-BA39-3EE05AA5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B263EA-D00C-4DEF-BF62-6B718E631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FC65-84F9-491C-971C-0F5F3C45D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77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D637E0-6A2B-492B-810F-4633B2D86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BD27-2DEA-45B0-AFAD-079A290DBB42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EC7D6E-BC86-4A9C-92C1-4AA684E7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5887EB-A753-4ADA-8122-7896C43E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FC65-84F9-491C-971C-0F5F3C45D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975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4F7B2-E023-42E4-8023-52157C094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0BD473-B50E-46CF-B41F-10CB2C14A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93DD3F-2DA9-46C8-A60C-B82BA5801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CC5D9-F22A-4F2D-9EC7-F0B5C95F0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BD27-2DEA-45B0-AFAD-079A290DBB42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C7F4DC-2CE8-40EF-9B5D-E5B93AB1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11B8C-67AB-40FA-9479-20AC5ADD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FC65-84F9-491C-971C-0F5F3C45D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56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B70A0-9BAF-4471-8EB5-DE5AA61E7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3D8B0C-0E9F-4C2E-8BBF-15967975A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1356C4-221D-4DFE-ADE2-A6E8B2140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48956C-FF33-4E57-B3AC-762CE250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BD27-2DEA-45B0-AFAD-079A290DBB42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EFDC9F-081A-4031-872B-64D9A2917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625018-243D-4216-8137-46C19DC41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FC65-84F9-491C-971C-0F5F3C45D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94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5C3CB7-8464-417B-B72C-F208AECAA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CBFA52-F5DB-4CEC-B55D-E4AA16CA9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B09D63-625D-4E3C-BE43-D48D609DA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3BD27-2DEA-45B0-AFAD-079A290DBB42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FB3690-5121-4634-A48C-C5AD7C4E35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EF157B-0023-4BBA-9BA0-1DC85A109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0FC65-84F9-491C-971C-0F5F3C45D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04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D29E-B61E-4D3C-98DD-B0F533F60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Gaussian Noise </a:t>
            </a:r>
            <a:br>
              <a:rPr lang="en-US" altLang="ko-KR" dirty="0"/>
            </a:br>
            <a:r>
              <a:rPr lang="en-US" altLang="ko-KR" dirty="0"/>
              <a:t>&amp; </a:t>
            </a:r>
            <a:br>
              <a:rPr lang="en-US" altLang="ko-KR" dirty="0"/>
            </a:br>
            <a:r>
              <a:rPr lang="en-US" altLang="ko-KR" dirty="0"/>
              <a:t>Super-Resolution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CA6E25-0096-4725-999A-095F1968D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9197"/>
            <a:ext cx="9144000" cy="1655762"/>
          </a:xfrm>
        </p:spPr>
        <p:txBody>
          <a:bodyPr/>
          <a:lstStyle/>
          <a:p>
            <a:r>
              <a:rPr lang="ko-KR" altLang="en-US" dirty="0"/>
              <a:t>인공지능 팀 인턴 김수용</a:t>
            </a:r>
          </a:p>
        </p:txBody>
      </p:sp>
    </p:spTree>
    <p:extLst>
      <p:ext uri="{BB962C8B-B14F-4D97-AF65-F5344CB8AC3E}">
        <p14:creationId xmlns:p14="http://schemas.microsoft.com/office/powerpoint/2010/main" val="301791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0E859-4D52-47C5-8DA6-87BC5F1C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Epoch 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B78BD08-6AB7-4F9E-8A27-BC00E0FAE2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511145"/>
              </p:ext>
            </p:extLst>
          </p:nvPr>
        </p:nvGraphicFramePr>
        <p:xfrm>
          <a:off x="838200" y="1825625"/>
          <a:ext cx="10515600" cy="4350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76399608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2756827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23325687"/>
                    </a:ext>
                  </a:extLst>
                </a:gridCol>
              </a:tblGrid>
              <a:tr h="1087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Epoch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Loss (MSE)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PSNR (</a:t>
                      </a:r>
                      <a:r>
                        <a:rPr lang="ko-KR" altLang="en-US" dirty="0"/>
                        <a:t>단위</a:t>
                      </a:r>
                      <a:r>
                        <a:rPr lang="en-US" altLang="ko-KR" dirty="0"/>
                        <a:t>:dB)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772955"/>
                  </a:ext>
                </a:extLst>
              </a:tr>
              <a:tr h="1087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39.08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0900"/>
                  </a:ext>
                </a:extLst>
              </a:tr>
              <a:tr h="1087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8.1443e-05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40.89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71130"/>
                  </a:ext>
                </a:extLst>
              </a:tr>
              <a:tr h="1087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7.4665e-05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41.27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529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51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0E859-4D52-47C5-8DA6-87BC5F1C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Size 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B78BD08-6AB7-4F9E-8A27-BC00E0FAE2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103469"/>
              </p:ext>
            </p:extLst>
          </p:nvPr>
        </p:nvGraphicFramePr>
        <p:xfrm>
          <a:off x="838200" y="1419766"/>
          <a:ext cx="10515600" cy="518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76399608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2756827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23325687"/>
                    </a:ext>
                  </a:extLst>
                </a:gridCol>
              </a:tblGrid>
              <a:tr h="1037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Batch 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Loss (MSE)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PSNR (</a:t>
                      </a:r>
                      <a:r>
                        <a:rPr lang="ko-KR" altLang="en-US" dirty="0"/>
                        <a:t>단위</a:t>
                      </a:r>
                      <a:r>
                        <a:rPr lang="en-US" altLang="ko-KR" dirty="0"/>
                        <a:t>:dB)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772955"/>
                  </a:ext>
                </a:extLst>
              </a:tr>
              <a:tr h="1037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7.7221e-05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41.12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754998"/>
                  </a:ext>
                </a:extLst>
              </a:tr>
              <a:tr h="1037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7.4665e-05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41.27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0900"/>
                  </a:ext>
                </a:extLst>
              </a:tr>
              <a:tr h="1037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8.2865e-05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40.82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71130"/>
                  </a:ext>
                </a:extLst>
              </a:tr>
              <a:tr h="1037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8.3848e-05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40.77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529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489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0E859-4D52-47C5-8DA6-87BC5F1C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Learning Rate 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B78BD08-6AB7-4F9E-8A27-BC00E0FAE2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6743433"/>
              </p:ext>
            </p:extLst>
          </p:nvPr>
        </p:nvGraphicFramePr>
        <p:xfrm>
          <a:off x="838199" y="1825625"/>
          <a:ext cx="10515600" cy="4350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76399608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2256706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50403727"/>
                    </a:ext>
                  </a:extLst>
                </a:gridCol>
              </a:tblGrid>
              <a:tr h="1087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Loss (MSE)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PSNR (</a:t>
                      </a:r>
                      <a:r>
                        <a:rPr lang="ko-KR" altLang="en-US" dirty="0"/>
                        <a:t>단위</a:t>
                      </a:r>
                      <a:r>
                        <a:rPr lang="en-US" altLang="ko-KR" dirty="0"/>
                        <a:t>:dB)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772955"/>
                  </a:ext>
                </a:extLst>
              </a:tr>
              <a:tr h="1087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8.6493e-05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40.63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0900"/>
                  </a:ext>
                </a:extLst>
              </a:tr>
              <a:tr h="1087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7.4665e-05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41.27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71130"/>
                  </a:ext>
                </a:extLst>
              </a:tr>
              <a:tr h="1087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39.64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529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022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내용 개체 틀 3" descr="별, 켜진, 어두운, 옥외설치물이(가) 표시된 사진&#10;&#10;자동 생성된 설명">
            <a:extLst>
              <a:ext uri="{FF2B5EF4-FFF2-40B4-BE49-F238E27FC236}">
                <a16:creationId xmlns:a16="http://schemas.microsoft.com/office/drawing/2014/main" id="{615469FD-4541-4331-A326-D6651BA91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63" y="3146425"/>
            <a:ext cx="2498725" cy="24495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BCB3E6-6F66-4AA9-B295-9F26D2798324}"/>
              </a:ext>
            </a:extLst>
          </p:cNvPr>
          <p:cNvSpPr txBox="1"/>
          <p:nvPr/>
        </p:nvSpPr>
        <p:spPr>
          <a:xfrm>
            <a:off x="1287463" y="5106988"/>
            <a:ext cx="2498725" cy="48895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300">
                <a:solidFill>
                  <a:srgbClr val="FFFFFF"/>
                </a:solidFill>
              </a:rPr>
              <a:t>original</a:t>
            </a:r>
            <a:endParaRPr lang="ko-KR" altLang="en-US" sz="1300">
              <a:solidFill>
                <a:srgbClr val="FFFFFF"/>
              </a:solidFill>
            </a:endParaRPr>
          </a:p>
        </p:txBody>
      </p:sp>
      <p:pic>
        <p:nvPicPr>
          <p:cNvPr id="5" name="내용 개체 틀 4" descr="별, 어두운이(가) 표시된 사진&#10;&#10;자동 생성된 설명">
            <a:extLst>
              <a:ext uri="{FF2B5EF4-FFF2-40B4-BE49-F238E27FC236}">
                <a16:creationId xmlns:a16="http://schemas.microsoft.com/office/drawing/2014/main" id="{25D77406-B8F4-42E4-A102-FFF8E146F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450" y="3146425"/>
            <a:ext cx="2449513" cy="24495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20B878D-0E28-4237-93BC-28207B00D8CC}"/>
              </a:ext>
            </a:extLst>
          </p:cNvPr>
          <p:cNvSpPr txBox="1"/>
          <p:nvPr/>
        </p:nvSpPr>
        <p:spPr>
          <a:xfrm>
            <a:off x="3854450" y="5106988"/>
            <a:ext cx="2449513" cy="48895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300">
                <a:solidFill>
                  <a:srgbClr val="FFFFFF"/>
                </a:solidFill>
              </a:rPr>
              <a:t>2</a:t>
            </a:r>
            <a:endParaRPr lang="ko-KR" altLang="en-US" sz="1300">
              <a:solidFill>
                <a:srgbClr val="FFFFFF"/>
              </a:solidFill>
            </a:endParaRPr>
          </a:p>
        </p:txBody>
      </p:sp>
      <p:pic>
        <p:nvPicPr>
          <p:cNvPr id="6" name="그림 5" descr="별이(가) 표시된 사진&#10;&#10;자동 생성된 설명">
            <a:extLst>
              <a:ext uri="{FF2B5EF4-FFF2-40B4-BE49-F238E27FC236}">
                <a16:creationId xmlns:a16="http://schemas.microsoft.com/office/drawing/2014/main" id="{E92CFB93-65E6-43CC-BACC-91494F237B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400" y="3146425"/>
            <a:ext cx="2457450" cy="244951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E3584E6-E3E0-4737-A57F-FEA51349D8BE}"/>
              </a:ext>
            </a:extLst>
          </p:cNvPr>
          <p:cNvSpPr txBox="1"/>
          <p:nvPr/>
        </p:nvSpPr>
        <p:spPr>
          <a:xfrm>
            <a:off x="6375400" y="5106988"/>
            <a:ext cx="2457450" cy="48895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300">
                <a:solidFill>
                  <a:srgbClr val="FFFFFF"/>
                </a:solidFill>
              </a:rPr>
              <a:t>4</a:t>
            </a:r>
            <a:endParaRPr lang="ko-KR" altLang="en-US" sz="1300">
              <a:solidFill>
                <a:srgbClr val="FFFFFF"/>
              </a:solidFill>
            </a:endParaRPr>
          </a:p>
        </p:txBody>
      </p:sp>
      <p:pic>
        <p:nvPicPr>
          <p:cNvPr id="7" name="그림 6" descr="별이(가) 표시된 사진&#10;&#10;자동 생성된 설명">
            <a:extLst>
              <a:ext uri="{FF2B5EF4-FFF2-40B4-BE49-F238E27FC236}">
                <a16:creationId xmlns:a16="http://schemas.microsoft.com/office/drawing/2014/main" id="{3A0984D5-7360-4043-BCCD-3C6F983FE0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113" y="3146425"/>
            <a:ext cx="2449513" cy="244951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C4DBBCA-C9B0-4026-B4A7-AE7DCBBB544F}"/>
              </a:ext>
            </a:extLst>
          </p:cNvPr>
          <p:cNvSpPr txBox="1"/>
          <p:nvPr/>
        </p:nvSpPr>
        <p:spPr>
          <a:xfrm>
            <a:off x="8901113" y="5106988"/>
            <a:ext cx="2449513" cy="48895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300">
                <a:solidFill>
                  <a:srgbClr val="FFFFFF"/>
                </a:solidFill>
              </a:rPr>
              <a:t>10</a:t>
            </a:r>
            <a:endParaRPr lang="ko-KR" altLang="en-US" sz="1300">
              <a:solidFill>
                <a:srgbClr val="FFFF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8BEC26-00EB-422E-BA96-E4813E878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pPr algn="ctr"/>
            <a:r>
              <a:rPr lang="en-US" altLang="ko-KR" sz="2500" dirty="0">
                <a:solidFill>
                  <a:srgbClr val="FFFFFF"/>
                </a:solidFill>
              </a:rPr>
              <a:t>Down-Sampled Images</a:t>
            </a:r>
            <a:br>
              <a:rPr lang="en-US" altLang="ko-KR" sz="2500" dirty="0">
                <a:solidFill>
                  <a:srgbClr val="FFFFFF"/>
                </a:solidFill>
              </a:rPr>
            </a:br>
            <a:r>
              <a:rPr lang="en-US" altLang="ko-KR" sz="2500" dirty="0">
                <a:solidFill>
                  <a:srgbClr val="FFFFFF"/>
                </a:solidFill>
              </a:rPr>
              <a:t>(Upscale Factor) </a:t>
            </a:r>
            <a:endParaRPr lang="ko-KR" altLang="en-US" sz="2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711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0E859-4D52-47C5-8DA6-87BC5F1C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Upscale Factor 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B78BD08-6AB7-4F9E-8A27-BC00E0FAE2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129656"/>
              </p:ext>
            </p:extLst>
          </p:nvPr>
        </p:nvGraphicFramePr>
        <p:xfrm>
          <a:off x="838200" y="1825625"/>
          <a:ext cx="10515600" cy="4350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76399608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2756827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23325687"/>
                    </a:ext>
                  </a:extLst>
                </a:gridCol>
              </a:tblGrid>
              <a:tr h="1087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Upscale factor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Loss (MSE)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PSNR (</a:t>
                      </a:r>
                      <a:r>
                        <a:rPr lang="ko-KR" altLang="en-US" dirty="0"/>
                        <a:t>단위</a:t>
                      </a:r>
                      <a:r>
                        <a:rPr lang="en-US" altLang="ko-KR" dirty="0"/>
                        <a:t>:dB)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772955"/>
                  </a:ext>
                </a:extLst>
              </a:tr>
              <a:tr h="1087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7.4665e-05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41.27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0900"/>
                  </a:ext>
                </a:extLst>
              </a:tr>
              <a:tr h="1087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0.0001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39.5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71130"/>
                  </a:ext>
                </a:extLst>
              </a:tr>
              <a:tr h="1087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34.7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529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852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별, 켜진, 어두운, 옥외설치물이(가) 표시된 사진&#10;&#10;자동 생성된 설명">
            <a:extLst>
              <a:ext uri="{FF2B5EF4-FFF2-40B4-BE49-F238E27FC236}">
                <a16:creationId xmlns:a16="http://schemas.microsoft.com/office/drawing/2014/main" id="{8429205B-4930-4DF7-92E4-13F9659C9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78" y="2212314"/>
            <a:ext cx="2609459" cy="25606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497697-B428-488C-AE5F-36207110C0C8}"/>
              </a:ext>
            </a:extLst>
          </p:cNvPr>
          <p:cNvSpPr txBox="1"/>
          <p:nvPr/>
        </p:nvSpPr>
        <p:spPr>
          <a:xfrm>
            <a:off x="1287463" y="5022850"/>
            <a:ext cx="2208213" cy="43338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300">
                <a:solidFill>
                  <a:srgbClr val="FFFFFF"/>
                </a:solidFill>
              </a:rPr>
              <a:t>original</a:t>
            </a:r>
            <a:endParaRPr lang="ko-KR" altLang="en-US" sz="130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F2DDCE-171E-4C6A-9D15-776CF487295E}"/>
              </a:ext>
            </a:extLst>
          </p:cNvPr>
          <p:cNvSpPr txBox="1"/>
          <p:nvPr/>
        </p:nvSpPr>
        <p:spPr>
          <a:xfrm>
            <a:off x="3563938" y="5022850"/>
            <a:ext cx="2295525" cy="43338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300">
                <a:solidFill>
                  <a:srgbClr val="FFFFFF"/>
                </a:solidFill>
              </a:rPr>
              <a:t>2</a:t>
            </a:r>
            <a:endParaRPr lang="ko-KR" altLang="en-US" sz="1300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BFB9E2-2D1E-4FFA-B61C-9CDE26E3B310}"/>
              </a:ext>
            </a:extLst>
          </p:cNvPr>
          <p:cNvSpPr txBox="1"/>
          <p:nvPr/>
        </p:nvSpPr>
        <p:spPr>
          <a:xfrm>
            <a:off x="5929313" y="5022850"/>
            <a:ext cx="2681288" cy="43338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300">
                <a:solidFill>
                  <a:srgbClr val="FFFFFF"/>
                </a:solidFill>
              </a:rPr>
              <a:t>4</a:t>
            </a:r>
            <a:endParaRPr lang="ko-KR" altLang="en-US" sz="130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1022E0-E2F0-4DA2-B5A1-75BCA13AD5F9}"/>
              </a:ext>
            </a:extLst>
          </p:cNvPr>
          <p:cNvSpPr txBox="1"/>
          <p:nvPr/>
        </p:nvSpPr>
        <p:spPr>
          <a:xfrm>
            <a:off x="8678863" y="5022850"/>
            <a:ext cx="2673350" cy="43338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300">
                <a:solidFill>
                  <a:srgbClr val="FFFFFF"/>
                </a:solidFill>
              </a:rPr>
              <a:t>10</a:t>
            </a:r>
            <a:endParaRPr lang="ko-KR" altLang="en-US" sz="1300">
              <a:solidFill>
                <a:srgbClr val="FFFF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5FCCAA-30FD-4558-922C-9C0DC6723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pPr algn="ctr"/>
            <a:r>
              <a:rPr lang="en-US" altLang="ko-KR" sz="2500" dirty="0">
                <a:solidFill>
                  <a:srgbClr val="FFFFFF"/>
                </a:solidFill>
              </a:rPr>
              <a:t>Reconstructed </a:t>
            </a:r>
            <a:br>
              <a:rPr lang="en-US" altLang="ko-KR" sz="2500" dirty="0">
                <a:solidFill>
                  <a:srgbClr val="FFFFFF"/>
                </a:solidFill>
              </a:rPr>
            </a:br>
            <a:r>
              <a:rPr lang="en-US" altLang="ko-KR" sz="2500" dirty="0">
                <a:solidFill>
                  <a:srgbClr val="FFFFFF"/>
                </a:solidFill>
              </a:rPr>
              <a:t>(Residual learning-Upscale Factor )</a:t>
            </a:r>
            <a:endParaRPr lang="ko-KR" altLang="en-US" sz="2500" dirty="0">
              <a:solidFill>
                <a:srgbClr val="FFFFFF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FD91F4-2535-4602-AD3E-9A7A80D628E4}"/>
              </a:ext>
            </a:extLst>
          </p:cNvPr>
          <p:cNvSpPr/>
          <p:nvPr/>
        </p:nvSpPr>
        <p:spPr>
          <a:xfrm>
            <a:off x="2536917" y="118559"/>
            <a:ext cx="711816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Reconstructed Images</a:t>
            </a:r>
          </a:p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(Upscale Factor)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9D9F0B0-C036-4362-9CF0-69187BCE8B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7" t="50000" r="6377" b="9262"/>
          <a:stretch/>
        </p:blipFill>
        <p:spPr>
          <a:xfrm>
            <a:off x="3563938" y="2117854"/>
            <a:ext cx="2681288" cy="2631170"/>
          </a:xfrm>
          <a:prstGeom prst="rect">
            <a:avLst/>
          </a:prstGeom>
        </p:spPr>
      </p:pic>
      <p:pic>
        <p:nvPicPr>
          <p:cNvPr id="16" name="그림 15" descr="텍스트, 별이(가) 표시된 사진&#10;&#10;자동 생성된 설명">
            <a:extLst>
              <a:ext uri="{FF2B5EF4-FFF2-40B4-BE49-F238E27FC236}">
                <a16:creationId xmlns:a16="http://schemas.microsoft.com/office/drawing/2014/main" id="{6B42AAF9-16A7-4F29-9812-8D87CC2C8C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7" t="48692" r="9983" b="10670"/>
          <a:stretch/>
        </p:blipFill>
        <p:spPr>
          <a:xfrm>
            <a:off x="6298631" y="2062003"/>
            <a:ext cx="2609459" cy="2715878"/>
          </a:xfrm>
          <a:prstGeom prst="rect">
            <a:avLst/>
          </a:prstGeom>
        </p:spPr>
      </p:pic>
      <p:pic>
        <p:nvPicPr>
          <p:cNvPr id="15" name="내용 개체 틀 4" descr="텍스트, 별이(가) 표시된 사진&#10;&#10;자동 생성된 설명">
            <a:extLst>
              <a:ext uri="{FF2B5EF4-FFF2-40B4-BE49-F238E27FC236}">
                <a16:creationId xmlns:a16="http://schemas.microsoft.com/office/drawing/2014/main" id="{E8710BB5-FA34-4F73-A7AD-8A60F4A1924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3" t="56704" r="12447" b="5535"/>
          <a:stretch/>
        </p:blipFill>
        <p:spPr>
          <a:xfrm>
            <a:off x="9114920" y="2132928"/>
            <a:ext cx="2856012" cy="264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30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0E859-4D52-47C5-8DA6-87BC5F1C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Residual Learning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B78BD08-6AB7-4F9E-8A27-BC00E0FAE2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138623"/>
              </p:ext>
            </p:extLst>
          </p:nvPr>
        </p:nvGraphicFramePr>
        <p:xfrm>
          <a:off x="838199" y="2046449"/>
          <a:ext cx="10610460" cy="326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6820">
                  <a:extLst>
                    <a:ext uri="{9D8B030D-6E8A-4147-A177-3AD203B41FA5}">
                      <a16:colId xmlns:a16="http://schemas.microsoft.com/office/drawing/2014/main" val="2763996085"/>
                    </a:ext>
                  </a:extLst>
                </a:gridCol>
                <a:gridCol w="3536820">
                  <a:extLst>
                    <a:ext uri="{9D8B030D-6E8A-4147-A177-3AD203B41FA5}">
                      <a16:colId xmlns:a16="http://schemas.microsoft.com/office/drawing/2014/main" val="2113432387"/>
                    </a:ext>
                  </a:extLst>
                </a:gridCol>
                <a:gridCol w="3536820">
                  <a:extLst>
                    <a:ext uri="{9D8B030D-6E8A-4147-A177-3AD203B41FA5}">
                      <a16:colId xmlns:a16="http://schemas.microsoft.com/office/drawing/2014/main" val="2829310618"/>
                    </a:ext>
                  </a:extLst>
                </a:gridCol>
              </a:tblGrid>
              <a:tr h="1087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Loss function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Test Loss (MSE)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PSNR (</a:t>
                      </a:r>
                      <a:r>
                        <a:rPr lang="ko-KR" altLang="en-US" dirty="0"/>
                        <a:t>단위</a:t>
                      </a:r>
                      <a:r>
                        <a:rPr lang="en-US" altLang="ko-KR" dirty="0"/>
                        <a:t>:dB)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772955"/>
                  </a:ext>
                </a:extLst>
              </a:tr>
              <a:tr h="1087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MSE-Loss</a:t>
                      </a:r>
                    </a:p>
                    <a:p>
                      <a:pPr algn="ctr" latinLnBrk="1"/>
                      <a:r>
                        <a:rPr lang="en-US" altLang="ko-KR" dirty="0"/>
                        <a:t>(no residual)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7.4665e-05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41.27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0900"/>
                  </a:ext>
                </a:extLst>
              </a:tr>
              <a:tr h="1087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highlight>
                            <a:srgbClr val="FFFF00"/>
                          </a:highlight>
                        </a:rPr>
                        <a:t>MSELoss</a:t>
                      </a: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(reduction="sum")</a:t>
                      </a:r>
                    </a:p>
                    <a:p>
                      <a:pPr algn="ctr"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(residual)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1.6657e-05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47.78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71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827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0E859-4D52-47C5-8DA6-87BC5F1C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Residual Learning-Learning Rate 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B78BD08-6AB7-4F9E-8A27-BC00E0FAE2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94394"/>
              </p:ext>
            </p:extLst>
          </p:nvPr>
        </p:nvGraphicFramePr>
        <p:xfrm>
          <a:off x="838200" y="1825625"/>
          <a:ext cx="10515600" cy="4350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76399608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2756827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23325687"/>
                    </a:ext>
                  </a:extLst>
                </a:gridCol>
              </a:tblGrid>
              <a:tr h="1087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Test Loss (MSE)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PSNR (</a:t>
                      </a:r>
                      <a:r>
                        <a:rPr lang="ko-KR" altLang="en-US" dirty="0"/>
                        <a:t>단위</a:t>
                      </a:r>
                      <a:r>
                        <a:rPr lang="en-US" altLang="ko-KR" dirty="0"/>
                        <a:t>:dB)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772955"/>
                  </a:ext>
                </a:extLst>
              </a:tr>
              <a:tr h="1087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1.7160e-05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47.65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0900"/>
                  </a:ext>
                </a:extLst>
              </a:tr>
              <a:tr h="1087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1.6657e-05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47.78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71130"/>
                  </a:ext>
                </a:extLst>
              </a:tr>
              <a:tr h="1087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1.7283e-05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47.62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529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500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0E859-4D52-47C5-8DA6-87BC5F1C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Residual Learning-Upscale Factor 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B78BD08-6AB7-4F9E-8A27-BC00E0FAE2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3936482"/>
              </p:ext>
            </p:extLst>
          </p:nvPr>
        </p:nvGraphicFramePr>
        <p:xfrm>
          <a:off x="838200" y="1825625"/>
          <a:ext cx="10515600" cy="4350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76399608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2756827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23325687"/>
                    </a:ext>
                  </a:extLst>
                </a:gridCol>
              </a:tblGrid>
              <a:tr h="1087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Upscale factor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Loss (MSE)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PSNR (</a:t>
                      </a:r>
                      <a:r>
                        <a:rPr lang="ko-KR" altLang="en-US" dirty="0"/>
                        <a:t>단위</a:t>
                      </a:r>
                      <a:r>
                        <a:rPr lang="en-US" altLang="ko-KR" dirty="0"/>
                        <a:t>:dB)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772955"/>
                  </a:ext>
                </a:extLst>
              </a:tr>
              <a:tr h="1087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1.6657e-05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47.78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0900"/>
                  </a:ext>
                </a:extLst>
              </a:tr>
              <a:tr h="1087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6.9672e-05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41.57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71130"/>
                  </a:ext>
                </a:extLst>
              </a:tr>
              <a:tr h="1087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33.82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529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692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내용 개체 틀 3" descr="별, 켜진, 어두운, 옥외설치물이(가) 표시된 사진&#10;&#10;자동 생성된 설명">
            <a:extLst>
              <a:ext uri="{FF2B5EF4-FFF2-40B4-BE49-F238E27FC236}">
                <a16:creationId xmlns:a16="http://schemas.microsoft.com/office/drawing/2014/main" id="{8429205B-4930-4DF7-92E4-13F9659C9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75" y="2559090"/>
            <a:ext cx="2370175" cy="23258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497697-B428-488C-AE5F-36207110C0C8}"/>
              </a:ext>
            </a:extLst>
          </p:cNvPr>
          <p:cNvSpPr txBox="1"/>
          <p:nvPr/>
        </p:nvSpPr>
        <p:spPr>
          <a:xfrm>
            <a:off x="1287463" y="5022850"/>
            <a:ext cx="2208213" cy="43338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300">
                <a:solidFill>
                  <a:srgbClr val="FFFFFF"/>
                </a:solidFill>
              </a:rPr>
              <a:t>original</a:t>
            </a:r>
            <a:endParaRPr lang="ko-KR" altLang="en-US" sz="1300">
              <a:solidFill>
                <a:srgbClr val="FFFFFF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AD23E9-3015-453B-BFF6-BFDEC94F9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5" t="55685" r="6903" b="4248"/>
          <a:stretch/>
        </p:blipFill>
        <p:spPr>
          <a:xfrm>
            <a:off x="3562350" y="2432956"/>
            <a:ext cx="2459341" cy="24805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F2DDCE-171E-4C6A-9D15-776CF487295E}"/>
              </a:ext>
            </a:extLst>
          </p:cNvPr>
          <p:cNvSpPr txBox="1"/>
          <p:nvPr/>
        </p:nvSpPr>
        <p:spPr>
          <a:xfrm>
            <a:off x="3563938" y="5022850"/>
            <a:ext cx="2295525" cy="43338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300">
                <a:solidFill>
                  <a:srgbClr val="FFFFFF"/>
                </a:solidFill>
              </a:rPr>
              <a:t>2</a:t>
            </a:r>
            <a:endParaRPr lang="ko-KR" altLang="en-US" sz="1300">
              <a:solidFill>
                <a:srgbClr val="FFFFFF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B3A7D2-705D-48CB-9730-4DE8E756DA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7" t="57425" r="11774" b="3440"/>
          <a:stretch/>
        </p:blipFill>
        <p:spPr>
          <a:xfrm>
            <a:off x="6096000" y="2532224"/>
            <a:ext cx="2338579" cy="23527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BFB9E2-2D1E-4FFA-B61C-9CDE26E3B310}"/>
              </a:ext>
            </a:extLst>
          </p:cNvPr>
          <p:cNvSpPr txBox="1"/>
          <p:nvPr/>
        </p:nvSpPr>
        <p:spPr>
          <a:xfrm>
            <a:off x="5929313" y="5022850"/>
            <a:ext cx="2681288" cy="43338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300">
                <a:solidFill>
                  <a:srgbClr val="FFFFFF"/>
                </a:solidFill>
              </a:rPr>
              <a:t>4</a:t>
            </a:r>
            <a:endParaRPr lang="ko-KR" altLang="en-US" sz="1300">
              <a:solidFill>
                <a:srgbClr val="FFFFFF"/>
              </a:solidFill>
            </a:endParaRPr>
          </a:p>
        </p:txBody>
      </p:sp>
      <p:pic>
        <p:nvPicPr>
          <p:cNvPr id="7" name="내용 개체 틀 4" descr="텍스트, 별이(가) 표시된 사진&#10;&#10;자동 생성된 설명">
            <a:extLst>
              <a:ext uri="{FF2B5EF4-FFF2-40B4-BE49-F238E27FC236}">
                <a16:creationId xmlns:a16="http://schemas.microsoft.com/office/drawing/2014/main" id="{B32C952B-F2A1-44A8-9025-3C05E650CD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3" t="56704" r="12447" b="5535"/>
          <a:stretch/>
        </p:blipFill>
        <p:spPr>
          <a:xfrm>
            <a:off x="8699048" y="2438884"/>
            <a:ext cx="2653165" cy="24525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1022E0-E2F0-4DA2-B5A1-75BCA13AD5F9}"/>
              </a:ext>
            </a:extLst>
          </p:cNvPr>
          <p:cNvSpPr txBox="1"/>
          <p:nvPr/>
        </p:nvSpPr>
        <p:spPr>
          <a:xfrm>
            <a:off x="8678863" y="5022850"/>
            <a:ext cx="2673350" cy="43338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300">
                <a:solidFill>
                  <a:srgbClr val="FFFFFF"/>
                </a:solidFill>
              </a:rPr>
              <a:t>10</a:t>
            </a:r>
            <a:endParaRPr lang="ko-KR" altLang="en-US" sz="1300">
              <a:solidFill>
                <a:srgbClr val="FFFF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5FCCAA-30FD-4558-922C-9C0DC6723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pPr algn="ctr"/>
            <a:r>
              <a:rPr lang="en-US" altLang="ko-KR" sz="2500" dirty="0">
                <a:solidFill>
                  <a:srgbClr val="FFFFFF"/>
                </a:solidFill>
              </a:rPr>
              <a:t>Reconstructed </a:t>
            </a:r>
            <a:br>
              <a:rPr lang="en-US" altLang="ko-KR" sz="2500" dirty="0">
                <a:solidFill>
                  <a:srgbClr val="FFFFFF"/>
                </a:solidFill>
              </a:rPr>
            </a:br>
            <a:r>
              <a:rPr lang="en-US" altLang="ko-KR" sz="2500" dirty="0">
                <a:solidFill>
                  <a:srgbClr val="FFFFFF"/>
                </a:solidFill>
              </a:rPr>
              <a:t>(Residual Learning-Upscale Factor )</a:t>
            </a:r>
            <a:endParaRPr lang="ko-KR" altLang="en-US" sz="2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97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E10C8A-BE64-4596-B59D-0897913DB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200" dirty="0">
                <a:solidFill>
                  <a:schemeClr val="bg1"/>
                </a:solidFill>
              </a:rPr>
              <a:t>Traditional</a:t>
            </a:r>
            <a:r>
              <a:rPr lang="ko-KR" altLang="en-US" sz="4200" dirty="0">
                <a:solidFill>
                  <a:schemeClr val="bg1"/>
                </a:solidFill>
              </a:rPr>
              <a:t> </a:t>
            </a:r>
            <a:r>
              <a:rPr lang="en-US" altLang="ko-KR" sz="4200" dirty="0">
                <a:solidFill>
                  <a:schemeClr val="bg1"/>
                </a:solidFill>
              </a:rPr>
              <a:t>Distortions -&gt; Gaussian</a:t>
            </a:r>
            <a:r>
              <a:rPr lang="ko-KR" altLang="en-US" sz="4200" dirty="0">
                <a:solidFill>
                  <a:schemeClr val="bg1"/>
                </a:solidFill>
              </a:rPr>
              <a:t> </a:t>
            </a:r>
            <a:r>
              <a:rPr lang="en-US" altLang="ko-KR" sz="4200" dirty="0">
                <a:solidFill>
                  <a:schemeClr val="bg1"/>
                </a:solidFill>
              </a:rPr>
              <a:t>Noise</a:t>
            </a:r>
            <a:r>
              <a:rPr lang="ko-KR" altLang="en-US" sz="42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F4895E4A-EDF8-4502-AB9E-A666306950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" r="53703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FE015BD-F3D0-4886-ABA1-7F46C824F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0555" y="2386583"/>
            <a:ext cx="4951445" cy="4471417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3600" dirty="0"/>
              <a:t>1. </a:t>
            </a:r>
            <a:r>
              <a:rPr lang="ko-KR" altLang="en-US" sz="3600" dirty="0"/>
              <a:t>현재 완성 </a:t>
            </a:r>
            <a:r>
              <a:rPr lang="en-US" altLang="ko-KR" sz="3600" dirty="0"/>
              <a:t>:</a:t>
            </a:r>
          </a:p>
          <a:p>
            <a:pPr marL="0" indent="0">
              <a:buNone/>
            </a:pP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/>
              <a:t> 20</a:t>
            </a:r>
            <a:r>
              <a:rPr lang="ko-KR" altLang="en-US" sz="3600" dirty="0"/>
              <a:t>개 중 </a:t>
            </a:r>
            <a:r>
              <a:rPr lang="en-US" altLang="ko-KR" sz="3600" dirty="0"/>
              <a:t>18</a:t>
            </a:r>
            <a:r>
              <a:rPr lang="ko-KR" altLang="en-US" sz="3600" dirty="0"/>
              <a:t>개 </a:t>
            </a: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/>
              <a:t>(</a:t>
            </a:r>
            <a:r>
              <a:rPr lang="ko-KR" altLang="en-US" sz="3600" dirty="0"/>
              <a:t>이번주는 </a:t>
            </a:r>
            <a:r>
              <a:rPr lang="en-US" altLang="ko-KR" sz="3600" dirty="0">
                <a:solidFill>
                  <a:srgbClr val="FF0000"/>
                </a:solidFill>
              </a:rPr>
              <a:t>4</a:t>
            </a:r>
            <a:r>
              <a:rPr lang="ko-KR" altLang="en-US" sz="3600" dirty="0">
                <a:solidFill>
                  <a:srgbClr val="FF0000"/>
                </a:solidFill>
              </a:rPr>
              <a:t>개의 </a:t>
            </a:r>
            <a:r>
              <a:rPr lang="en-US" altLang="ko-KR" sz="3600" dirty="0">
                <a:solidFill>
                  <a:srgbClr val="FF0000"/>
                </a:solidFill>
              </a:rPr>
              <a:t>Noise</a:t>
            </a:r>
            <a:r>
              <a:rPr lang="en-US" altLang="ko-KR" sz="3600" dirty="0"/>
              <a:t>)</a:t>
            </a:r>
          </a:p>
          <a:p>
            <a:pPr marL="0" indent="0">
              <a:buNone/>
            </a:pPr>
            <a:r>
              <a:rPr lang="en-US" altLang="ko-KR" sz="3600" dirty="0"/>
              <a:t> </a:t>
            </a:r>
          </a:p>
          <a:p>
            <a:pPr marL="0" indent="0">
              <a:buNone/>
            </a:pPr>
            <a:r>
              <a:rPr lang="en-US" altLang="ko-KR" sz="3600" dirty="0"/>
              <a:t>2. </a:t>
            </a:r>
            <a:r>
              <a:rPr lang="ko-KR" altLang="en-US" sz="3600" dirty="0"/>
              <a:t>미완성 </a:t>
            </a:r>
            <a:r>
              <a:rPr lang="en-US" altLang="ko-KR" sz="3600" dirty="0"/>
              <a:t>: </a:t>
            </a:r>
          </a:p>
          <a:p>
            <a:pPr marL="0" indent="0">
              <a:buNone/>
            </a:pP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>
                <a:solidFill>
                  <a:srgbClr val="FF0000"/>
                </a:solidFill>
              </a:rPr>
              <a:t>(1) Checkerboard Artifact    </a:t>
            </a:r>
          </a:p>
          <a:p>
            <a:pPr marL="0" indent="0">
              <a:buNone/>
            </a:pPr>
            <a:r>
              <a:rPr lang="en-US" altLang="ko-KR" sz="3600" dirty="0">
                <a:solidFill>
                  <a:srgbClr val="FF0000"/>
                </a:solidFill>
              </a:rPr>
              <a:t>(2) Cubic Warp </a:t>
            </a:r>
            <a:endParaRPr lang="en-US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8005A13-2983-4117-B721-959DF3A6ADB5}"/>
                  </a:ext>
                </a:extLst>
              </p14:cNvPr>
              <p14:cNvContentPartPr/>
              <p14:nvPr/>
            </p14:nvContentPartPr>
            <p14:xfrm>
              <a:off x="4324500" y="5124570"/>
              <a:ext cx="147564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8005A13-2983-4117-B721-959DF3A6AD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70500" y="5016570"/>
                <a:ext cx="1583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1E965D09-019C-4156-A073-8E045E27C569}"/>
                  </a:ext>
                </a:extLst>
              </p14:cNvPr>
              <p14:cNvContentPartPr/>
              <p14:nvPr/>
            </p14:nvContentPartPr>
            <p14:xfrm>
              <a:off x="4981500" y="4133490"/>
              <a:ext cx="202320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1E965D09-019C-4156-A073-8E045E27C5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27500" y="4025850"/>
                <a:ext cx="21308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2401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7AC905-85C0-4B1E-87B5-FD40F1795970}"/>
              </a:ext>
            </a:extLst>
          </p:cNvPr>
          <p:cNvSpPr txBox="1"/>
          <p:nvPr/>
        </p:nvSpPr>
        <p:spPr>
          <a:xfrm>
            <a:off x="70850" y="90973"/>
            <a:ext cx="4417174" cy="37854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457200" latinLnBrk="0">
              <a:lnSpc>
                <a:spcPct val="250000"/>
              </a:lnSpc>
              <a:spcAft>
                <a:spcPts val="600"/>
              </a:spcAft>
              <a:buAutoNum type="arabicPeriod"/>
            </a:pPr>
            <a:r>
              <a:rPr lang="en-US" altLang="ko-KR" sz="2000" dirty="0"/>
              <a:t>Up Scale factor x10 </a:t>
            </a:r>
            <a:r>
              <a:rPr lang="ko-KR" altLang="en-US" sz="2000" dirty="0"/>
              <a:t>의 </a:t>
            </a:r>
            <a:r>
              <a:rPr lang="en-US" altLang="ko-KR" sz="2000" dirty="0"/>
              <a:t>input image </a:t>
            </a:r>
            <a:r>
              <a:rPr lang="ko-KR" altLang="en-US" sz="2000" dirty="0"/>
              <a:t>에 대해서 </a:t>
            </a:r>
            <a:r>
              <a:rPr lang="en-US" altLang="ko-KR" sz="2000" dirty="0"/>
              <a:t>train </a:t>
            </a:r>
            <a:r>
              <a:rPr lang="ko-KR" altLang="en-US" sz="2000" dirty="0"/>
              <a:t>한 이후에 </a:t>
            </a:r>
            <a:r>
              <a:rPr lang="en-US" altLang="ko-KR" sz="2000" dirty="0"/>
              <a:t>x2 down sample </a:t>
            </a:r>
            <a:r>
              <a:rPr lang="ko-KR" altLang="en-US" sz="2000" dirty="0"/>
              <a:t>한 이미지에 대한 </a:t>
            </a:r>
            <a:r>
              <a:rPr lang="en-US" altLang="ko-KR" sz="2000" dirty="0"/>
              <a:t>super resolution</a:t>
            </a:r>
          </a:p>
          <a:p>
            <a:pPr marL="457200" indent="-457200" latinLnBrk="0">
              <a:lnSpc>
                <a:spcPct val="250000"/>
              </a:lnSpc>
              <a:spcAft>
                <a:spcPts val="600"/>
              </a:spcAft>
              <a:buAutoNum type="arabicPeriod"/>
            </a:pPr>
            <a:r>
              <a:rPr lang="ko-KR" altLang="en-US" sz="2000" dirty="0"/>
              <a:t>여러 </a:t>
            </a:r>
            <a:r>
              <a:rPr lang="en-US" altLang="ko-KR" sz="2000" dirty="0"/>
              <a:t>scale factor </a:t>
            </a:r>
            <a:r>
              <a:rPr lang="ko-KR" altLang="en-US" sz="2000" dirty="0"/>
              <a:t>에 대해서 </a:t>
            </a:r>
            <a:r>
              <a:rPr lang="en-US" altLang="ko-KR" sz="2000" dirty="0"/>
              <a:t>train </a:t>
            </a:r>
            <a:r>
              <a:rPr lang="ko-KR" altLang="en-US" sz="2000" dirty="0"/>
              <a:t>하지 않은 이상</a:t>
            </a:r>
            <a:r>
              <a:rPr lang="en-US" altLang="ko-KR" sz="2000" dirty="0"/>
              <a:t> single scale factor </a:t>
            </a:r>
            <a:r>
              <a:rPr lang="ko-KR" altLang="en-US" sz="2000" dirty="0"/>
              <a:t>에 만 능숙한 모습을 보임</a:t>
            </a:r>
            <a:endParaRPr lang="en-US" altLang="ko-KR" sz="2000" dirty="0"/>
          </a:p>
          <a:p>
            <a:pPr marL="457200" indent="-457200" latinLnBrk="0">
              <a:lnSpc>
                <a:spcPct val="250000"/>
              </a:lnSpc>
              <a:spcAft>
                <a:spcPts val="600"/>
              </a:spcAft>
              <a:buAutoNum type="arabicPeriod"/>
            </a:pPr>
            <a:r>
              <a:rPr lang="en-US" altLang="ko-KR" sz="2000" dirty="0"/>
              <a:t>Non-residual </a:t>
            </a:r>
            <a:r>
              <a:rPr lang="ko-KR" altLang="en-US" sz="2000" dirty="0"/>
              <a:t>에서도 마찬가지 </a:t>
            </a:r>
            <a:endParaRPr lang="en-US" altLang="ko-KR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717BD04-38E7-41CE-B4C3-50492F32C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0" b="-1"/>
          <a:stretch/>
        </p:blipFill>
        <p:spPr>
          <a:xfrm>
            <a:off x="5849445" y="807593"/>
            <a:ext cx="5132164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66350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CF16607C-D8EE-42C5-9490-36BAD9CC73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8461785"/>
              </p:ext>
            </p:extLst>
          </p:nvPr>
        </p:nvGraphicFramePr>
        <p:xfrm>
          <a:off x="0" y="186612"/>
          <a:ext cx="12192000" cy="6671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5760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04EC8-D467-402D-8335-3A9F58F1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4694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Thank You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61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E685A-E72B-424B-880E-6B69AF096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Gaussian Noise – Pink </a:t>
            </a:r>
            <a:endParaRPr lang="ko-KR" altLang="en-US" dirty="0"/>
          </a:p>
        </p:txBody>
      </p:sp>
      <p:pic>
        <p:nvPicPr>
          <p:cNvPr id="5" name="내용 개체 틀 4" descr="별, 켜진, 어두운, 옥외설치물이(가) 표시된 사진&#10;&#10;자동 생성된 설명">
            <a:extLst>
              <a:ext uri="{FF2B5EF4-FFF2-40B4-BE49-F238E27FC236}">
                <a16:creationId xmlns:a16="http://schemas.microsoft.com/office/drawing/2014/main" id="{E01B9584-10A3-442E-B9E5-B6DE5C6D0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040" y="2411642"/>
            <a:ext cx="2072820" cy="2034716"/>
          </a:xfrm>
        </p:spPr>
      </p:pic>
      <p:sp>
        <p:nvSpPr>
          <p:cNvPr id="10" name="더하기 기호 9">
            <a:extLst>
              <a:ext uri="{FF2B5EF4-FFF2-40B4-BE49-F238E27FC236}">
                <a16:creationId xmlns:a16="http://schemas.microsoft.com/office/drawing/2014/main" id="{C22F8EE0-6D3C-484D-9FFF-0CFE3483364B}"/>
              </a:ext>
            </a:extLst>
          </p:cNvPr>
          <p:cNvSpPr/>
          <p:nvPr/>
        </p:nvSpPr>
        <p:spPr>
          <a:xfrm>
            <a:off x="3732621" y="3116424"/>
            <a:ext cx="736742" cy="81176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같음 기호 10">
            <a:extLst>
              <a:ext uri="{FF2B5EF4-FFF2-40B4-BE49-F238E27FC236}">
                <a16:creationId xmlns:a16="http://schemas.microsoft.com/office/drawing/2014/main" id="{8BFC9D23-EF49-4D86-A5FA-785F12938FE7}"/>
              </a:ext>
            </a:extLst>
          </p:cNvPr>
          <p:cNvSpPr/>
          <p:nvPr/>
        </p:nvSpPr>
        <p:spPr>
          <a:xfrm>
            <a:off x="7147249" y="3191069"/>
            <a:ext cx="1073020" cy="61582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림 3" descr="텍스트, 바닥, 음악, 목재의이(가) 표시된 사진&#10;&#10;자동 생성된 설명">
            <a:extLst>
              <a:ext uri="{FF2B5EF4-FFF2-40B4-BE49-F238E27FC236}">
                <a16:creationId xmlns:a16="http://schemas.microsoft.com/office/drawing/2014/main" id="{FF956E85-F48A-451D-8042-8A2189508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142" y="2392590"/>
            <a:ext cx="2072820" cy="2072820"/>
          </a:xfrm>
          <a:prstGeom prst="rect">
            <a:avLst/>
          </a:prstGeom>
        </p:spPr>
      </p:pic>
      <p:pic>
        <p:nvPicPr>
          <p:cNvPr id="8" name="그림 7" descr="실외, 해변이(가) 표시된 사진&#10;&#10;자동 생성된 설명">
            <a:extLst>
              <a:ext uri="{FF2B5EF4-FFF2-40B4-BE49-F238E27FC236}">
                <a16:creationId xmlns:a16="http://schemas.microsoft.com/office/drawing/2014/main" id="{53BFF376-7517-4C5D-8C46-225607F34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896" y="2392590"/>
            <a:ext cx="2072820" cy="20347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897FF8-7002-4747-8943-942D25D6924A}"/>
              </a:ext>
            </a:extLst>
          </p:cNvPr>
          <p:cNvSpPr txBox="1"/>
          <p:nvPr/>
        </p:nvSpPr>
        <p:spPr>
          <a:xfrm>
            <a:off x="8660723" y="5167311"/>
            <a:ext cx="2693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Mean = 0</a:t>
            </a:r>
          </a:p>
          <a:p>
            <a:pPr algn="ctr"/>
            <a:r>
              <a:rPr lang="en-US" altLang="ko-KR" dirty="0"/>
              <a:t>Std =30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684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E685A-E72B-424B-880E-6B69AF096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Gaussian Noise – Blue </a:t>
            </a:r>
            <a:endParaRPr lang="ko-KR" altLang="en-US" dirty="0"/>
          </a:p>
        </p:txBody>
      </p:sp>
      <p:pic>
        <p:nvPicPr>
          <p:cNvPr id="5" name="내용 개체 틀 4" descr="별, 켜진, 어두운, 옥외설치물이(가) 표시된 사진&#10;&#10;자동 생성된 설명">
            <a:extLst>
              <a:ext uri="{FF2B5EF4-FFF2-40B4-BE49-F238E27FC236}">
                <a16:creationId xmlns:a16="http://schemas.microsoft.com/office/drawing/2014/main" id="{E01B9584-10A3-442E-B9E5-B6DE5C6D0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040" y="2411642"/>
            <a:ext cx="2072820" cy="2034716"/>
          </a:xfrm>
        </p:spPr>
      </p:pic>
      <p:sp>
        <p:nvSpPr>
          <p:cNvPr id="10" name="더하기 기호 9">
            <a:extLst>
              <a:ext uri="{FF2B5EF4-FFF2-40B4-BE49-F238E27FC236}">
                <a16:creationId xmlns:a16="http://schemas.microsoft.com/office/drawing/2014/main" id="{C22F8EE0-6D3C-484D-9FFF-0CFE3483364B}"/>
              </a:ext>
            </a:extLst>
          </p:cNvPr>
          <p:cNvSpPr/>
          <p:nvPr/>
        </p:nvSpPr>
        <p:spPr>
          <a:xfrm>
            <a:off x="3732621" y="3116424"/>
            <a:ext cx="736742" cy="81176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같음 기호 10">
            <a:extLst>
              <a:ext uri="{FF2B5EF4-FFF2-40B4-BE49-F238E27FC236}">
                <a16:creationId xmlns:a16="http://schemas.microsoft.com/office/drawing/2014/main" id="{8BFC9D23-EF49-4D86-A5FA-785F12938FE7}"/>
              </a:ext>
            </a:extLst>
          </p:cNvPr>
          <p:cNvSpPr/>
          <p:nvPr/>
        </p:nvSpPr>
        <p:spPr>
          <a:xfrm>
            <a:off x="7147249" y="3191069"/>
            <a:ext cx="1073020" cy="61582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DF077C-1E4E-474C-A4D2-A20CB7174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748" y="2411642"/>
            <a:ext cx="2065199" cy="20728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2CE2C44-49B5-4391-9E40-EF7C73617D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171" y="2365918"/>
            <a:ext cx="2057578" cy="20804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20DDCD-52A1-46A4-BE85-74B256E0023B}"/>
              </a:ext>
            </a:extLst>
          </p:cNvPr>
          <p:cNvSpPr txBox="1"/>
          <p:nvPr/>
        </p:nvSpPr>
        <p:spPr>
          <a:xfrm>
            <a:off x="8310808" y="5205416"/>
            <a:ext cx="2693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Mean = 0</a:t>
            </a:r>
          </a:p>
          <a:p>
            <a:pPr algn="ctr"/>
            <a:r>
              <a:rPr lang="en-US" altLang="ko-KR" dirty="0"/>
              <a:t>Std =100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708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E685A-E72B-424B-880E-6B69AF096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Gaussian Noise – Violet </a:t>
            </a:r>
            <a:endParaRPr lang="ko-KR" altLang="en-US" dirty="0"/>
          </a:p>
        </p:txBody>
      </p:sp>
      <p:pic>
        <p:nvPicPr>
          <p:cNvPr id="5" name="내용 개체 틀 4" descr="별, 켜진, 어두운, 옥외설치물이(가) 표시된 사진&#10;&#10;자동 생성된 설명">
            <a:extLst>
              <a:ext uri="{FF2B5EF4-FFF2-40B4-BE49-F238E27FC236}">
                <a16:creationId xmlns:a16="http://schemas.microsoft.com/office/drawing/2014/main" id="{E01B9584-10A3-442E-B9E5-B6DE5C6D0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040" y="2411642"/>
            <a:ext cx="2072820" cy="203471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CB49D7-83D3-4E8E-933E-B81900FE1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180" y="2411642"/>
            <a:ext cx="2080440" cy="20728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735C1E1-8460-492C-B989-A6EA550CD0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380" y="2377349"/>
            <a:ext cx="2080440" cy="2103302"/>
          </a:xfrm>
          <a:prstGeom prst="rect">
            <a:avLst/>
          </a:prstGeom>
        </p:spPr>
      </p:pic>
      <p:sp>
        <p:nvSpPr>
          <p:cNvPr id="10" name="더하기 기호 9">
            <a:extLst>
              <a:ext uri="{FF2B5EF4-FFF2-40B4-BE49-F238E27FC236}">
                <a16:creationId xmlns:a16="http://schemas.microsoft.com/office/drawing/2014/main" id="{C22F8EE0-6D3C-484D-9FFF-0CFE3483364B}"/>
              </a:ext>
            </a:extLst>
          </p:cNvPr>
          <p:cNvSpPr/>
          <p:nvPr/>
        </p:nvSpPr>
        <p:spPr>
          <a:xfrm>
            <a:off x="3732621" y="3116424"/>
            <a:ext cx="736742" cy="81176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같음 기호 10">
            <a:extLst>
              <a:ext uri="{FF2B5EF4-FFF2-40B4-BE49-F238E27FC236}">
                <a16:creationId xmlns:a16="http://schemas.microsoft.com/office/drawing/2014/main" id="{8BFC9D23-EF49-4D86-A5FA-785F12938FE7}"/>
              </a:ext>
            </a:extLst>
          </p:cNvPr>
          <p:cNvSpPr/>
          <p:nvPr/>
        </p:nvSpPr>
        <p:spPr>
          <a:xfrm>
            <a:off x="7147249" y="3191069"/>
            <a:ext cx="1073020" cy="61582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598FAB-F34B-4A7D-8421-A68DF3A8B9F1}"/>
              </a:ext>
            </a:extLst>
          </p:cNvPr>
          <p:cNvSpPr txBox="1"/>
          <p:nvPr/>
        </p:nvSpPr>
        <p:spPr>
          <a:xfrm>
            <a:off x="8153061" y="5167312"/>
            <a:ext cx="2693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Mean = 0</a:t>
            </a:r>
          </a:p>
          <a:p>
            <a:pPr algn="ctr"/>
            <a:r>
              <a:rPr lang="en-US" altLang="ko-KR" dirty="0"/>
              <a:t>Std =100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216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E685A-E72B-424B-880E-6B69AF096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Gaussian Noise – Brown </a:t>
            </a:r>
            <a:endParaRPr lang="ko-KR" altLang="en-US" dirty="0"/>
          </a:p>
        </p:txBody>
      </p:sp>
      <p:pic>
        <p:nvPicPr>
          <p:cNvPr id="5" name="내용 개체 틀 4" descr="별, 켜진, 어두운, 옥외설치물이(가) 표시된 사진&#10;&#10;자동 생성된 설명">
            <a:extLst>
              <a:ext uri="{FF2B5EF4-FFF2-40B4-BE49-F238E27FC236}">
                <a16:creationId xmlns:a16="http://schemas.microsoft.com/office/drawing/2014/main" id="{E01B9584-10A3-442E-B9E5-B6DE5C6D0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040" y="2411642"/>
            <a:ext cx="2072820" cy="2034716"/>
          </a:xfrm>
        </p:spPr>
      </p:pic>
      <p:sp>
        <p:nvSpPr>
          <p:cNvPr id="10" name="더하기 기호 9">
            <a:extLst>
              <a:ext uri="{FF2B5EF4-FFF2-40B4-BE49-F238E27FC236}">
                <a16:creationId xmlns:a16="http://schemas.microsoft.com/office/drawing/2014/main" id="{C22F8EE0-6D3C-484D-9FFF-0CFE3483364B}"/>
              </a:ext>
            </a:extLst>
          </p:cNvPr>
          <p:cNvSpPr/>
          <p:nvPr/>
        </p:nvSpPr>
        <p:spPr>
          <a:xfrm>
            <a:off x="3732621" y="3116424"/>
            <a:ext cx="736742" cy="81176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같음 기호 10">
            <a:extLst>
              <a:ext uri="{FF2B5EF4-FFF2-40B4-BE49-F238E27FC236}">
                <a16:creationId xmlns:a16="http://schemas.microsoft.com/office/drawing/2014/main" id="{8BFC9D23-EF49-4D86-A5FA-785F12938FE7}"/>
              </a:ext>
            </a:extLst>
          </p:cNvPr>
          <p:cNvSpPr/>
          <p:nvPr/>
        </p:nvSpPr>
        <p:spPr>
          <a:xfrm>
            <a:off x="7147249" y="3191069"/>
            <a:ext cx="1073020" cy="61582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림 3" descr="블라인드, 건물이(가) 표시된 사진&#10;&#10;자동 생성된 설명">
            <a:extLst>
              <a:ext uri="{FF2B5EF4-FFF2-40B4-BE49-F238E27FC236}">
                <a16:creationId xmlns:a16="http://schemas.microsoft.com/office/drawing/2014/main" id="{4FD8B44E-9D77-418C-A2E0-25862D116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124" y="2345865"/>
            <a:ext cx="2072820" cy="2072820"/>
          </a:xfrm>
          <a:prstGeom prst="rect">
            <a:avLst/>
          </a:prstGeom>
        </p:spPr>
      </p:pic>
      <p:pic>
        <p:nvPicPr>
          <p:cNvPr id="6" name="그림 5" descr="콤팩트디스크이(가) 표시된 사진&#10;&#10;자동 생성된 설명">
            <a:extLst>
              <a:ext uri="{FF2B5EF4-FFF2-40B4-BE49-F238E27FC236}">
                <a16:creationId xmlns:a16="http://schemas.microsoft.com/office/drawing/2014/main" id="{113C4E7E-FB71-458A-B02D-BF2EAF5653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723" y="2087430"/>
            <a:ext cx="2693077" cy="26831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91092B-4C3C-431D-A4C3-B7EBCB1AC0EF}"/>
              </a:ext>
            </a:extLst>
          </p:cNvPr>
          <p:cNvSpPr txBox="1"/>
          <p:nvPr/>
        </p:nvSpPr>
        <p:spPr>
          <a:xfrm>
            <a:off x="8660723" y="5167311"/>
            <a:ext cx="2693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Mean = 0</a:t>
            </a:r>
          </a:p>
          <a:p>
            <a:pPr algn="ctr"/>
            <a:r>
              <a:rPr lang="en-US" altLang="ko-KR" dirty="0"/>
              <a:t>Std =30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709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0FC47-9CAC-4F6A-A839-9FCF652C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975" y="330739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/>
              <a:t>Super-Resolution</a:t>
            </a:r>
            <a:r>
              <a:rPr lang="en-US" altLang="ko-KR" sz="6000" dirty="0"/>
              <a:t> </a:t>
            </a:r>
            <a:br>
              <a:rPr lang="en-US" altLang="ko-KR" sz="6000" dirty="0"/>
            </a:br>
            <a:br>
              <a:rPr lang="en-US" altLang="ko-KR" sz="6000" dirty="0"/>
            </a:br>
            <a:r>
              <a:rPr lang="en-US" altLang="ko-KR" sz="4800" dirty="0"/>
              <a:t>(CNN-Based Distortion)</a:t>
            </a:r>
            <a:br>
              <a:rPr lang="en-US" altLang="ko-KR" sz="4800" dirty="0"/>
            </a:br>
            <a:br>
              <a:rPr lang="en-US" altLang="ko-KR" sz="4800" dirty="0"/>
            </a:br>
            <a:r>
              <a:rPr lang="en-US" altLang="ko-KR" sz="6000" dirty="0"/>
              <a:t>     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287970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D93BBD-CECD-4D71-8139-8AFCE02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910937"/>
          </a:xfrm>
        </p:spPr>
        <p:txBody>
          <a:bodyPr>
            <a:normAutofit/>
          </a:bodyPr>
          <a:lstStyle/>
          <a:p>
            <a:pPr marL="0" indent="0" algn="ctr"/>
            <a:r>
              <a:rPr lang="en-US" altLang="ko-KR" sz="2000" b="1" dirty="0">
                <a:solidFill>
                  <a:schemeClr val="bg1"/>
                </a:solidFill>
              </a:rPr>
              <a:t>Accurate Image Super-Resolution Using Very Deep Convolutional Networks </a:t>
            </a:r>
            <a:br>
              <a:rPr lang="en-US" altLang="ko-KR" sz="2000" b="1" dirty="0">
                <a:solidFill>
                  <a:schemeClr val="bg1"/>
                </a:solidFill>
              </a:rPr>
            </a:br>
            <a:br>
              <a:rPr lang="en-US" altLang="ko-KR" sz="2000" b="1" dirty="0">
                <a:solidFill>
                  <a:schemeClr val="bg1"/>
                </a:solidFill>
              </a:rPr>
            </a:br>
            <a:r>
              <a:rPr lang="en-US" altLang="ko-KR" sz="1700" dirty="0" err="1">
                <a:solidFill>
                  <a:schemeClr val="bg1"/>
                </a:solidFill>
              </a:rPr>
              <a:t>Jiwon</a:t>
            </a:r>
            <a:r>
              <a:rPr lang="en-US" altLang="ko-KR" sz="1700" dirty="0">
                <a:solidFill>
                  <a:schemeClr val="bg1"/>
                </a:solidFill>
              </a:rPr>
              <a:t> Kim, Jung Kwon Lee and </a:t>
            </a:r>
            <a:r>
              <a:rPr lang="en-US" altLang="ko-KR" sz="1700" dirty="0" err="1">
                <a:solidFill>
                  <a:schemeClr val="bg1"/>
                </a:solidFill>
              </a:rPr>
              <a:t>Kyoung</a:t>
            </a:r>
            <a:r>
              <a:rPr lang="en-US" altLang="ko-KR" sz="1700" dirty="0">
                <a:solidFill>
                  <a:schemeClr val="bg1"/>
                </a:solidFill>
              </a:rPr>
              <a:t> Mu Lee </a:t>
            </a:r>
            <a:br>
              <a:rPr lang="en-US" altLang="ko-KR" sz="1700" dirty="0">
                <a:solidFill>
                  <a:schemeClr val="bg1"/>
                </a:solidFill>
              </a:rPr>
            </a:br>
            <a:r>
              <a:rPr lang="en-US" altLang="ko-KR" sz="1700" dirty="0">
                <a:solidFill>
                  <a:schemeClr val="bg1"/>
                </a:solidFill>
              </a:rPr>
              <a:t>Department of ECE, ASRI, Seoul National University, Korea</a:t>
            </a: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EFA5038-24CD-4888-94FD-BFDC1B220B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3" r="-2" b="8581"/>
          <a:stretch/>
        </p:blipFill>
        <p:spPr>
          <a:xfrm>
            <a:off x="-699797" y="2496153"/>
            <a:ext cx="6163257" cy="366018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250F93-9EAC-4238-88E4-A575EF4FA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7641" y="2148368"/>
            <a:ext cx="6994359" cy="4709475"/>
          </a:xfrm>
        </p:spPr>
        <p:txBody>
          <a:bodyPr anchor="ctr">
            <a:normAutofit fontScale="92500" lnSpcReduction="10000"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sz="1500" b="1" dirty="0"/>
              <a:t>Intro</a:t>
            </a:r>
          </a:p>
          <a:p>
            <a:pPr marL="342900" indent="-342900">
              <a:lnSpc>
                <a:spcPct val="120000"/>
              </a:lnSpc>
              <a:buAutoNum type="arabicParenBoth"/>
            </a:pPr>
            <a:r>
              <a:rPr lang="en-US" sz="1500" dirty="0"/>
              <a:t>VDSR Model </a:t>
            </a:r>
          </a:p>
          <a:p>
            <a:pPr marL="342900" indent="-342900">
              <a:lnSpc>
                <a:spcPct val="120000"/>
              </a:lnSpc>
              <a:buAutoNum type="arabicParenBoth"/>
            </a:pPr>
            <a:r>
              <a:rPr lang="en-US" sz="1500" dirty="0"/>
              <a:t>High Learning Rate</a:t>
            </a:r>
          </a:p>
          <a:p>
            <a:pPr marL="342900" indent="-342900">
              <a:lnSpc>
                <a:spcPct val="120000"/>
              </a:lnSpc>
              <a:buAutoNum type="arabicParenBoth"/>
            </a:pPr>
            <a:r>
              <a:rPr lang="en-US" altLang="ko-KR" sz="1500" dirty="0"/>
              <a:t>Adjustable Gradient Clipping</a:t>
            </a:r>
          </a:p>
          <a:p>
            <a:pPr marL="342900" indent="-342900">
              <a:lnSpc>
                <a:spcPct val="120000"/>
              </a:lnSpc>
              <a:buAutoNum type="arabicParenBoth"/>
            </a:pPr>
            <a:r>
              <a:rPr lang="en-US" sz="1500" dirty="0"/>
              <a:t>Train convergence fast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AutoNum type="arabicParenBoth"/>
            </a:pPr>
            <a:r>
              <a:rPr lang="en-US" altLang="ko-KR" sz="1500" dirty="0"/>
              <a:t>Various scale factors (x2, x4, x10)</a:t>
            </a:r>
            <a:endParaRPr lang="en-US" sz="1500" dirty="0"/>
          </a:p>
          <a:p>
            <a:pPr marL="0" indent="0">
              <a:lnSpc>
                <a:spcPct val="120000"/>
              </a:lnSpc>
              <a:buNone/>
            </a:pPr>
            <a:endParaRPr lang="en-US" sz="15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500" b="1" dirty="0"/>
              <a:t>2.  Residual Learning</a:t>
            </a:r>
          </a:p>
          <a:p>
            <a:pPr marL="342900" indent="-342900">
              <a:lnSpc>
                <a:spcPct val="120000"/>
              </a:lnSpc>
              <a:buAutoNum type="arabicParenBoth"/>
            </a:pPr>
            <a:r>
              <a:rPr lang="en-US" sz="1500" dirty="0"/>
              <a:t>r=y-x ( [y] is original, and [x] is down-sampled image and [r] is residual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/>
              <a:t> Image 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>
                <a:highlight>
                  <a:srgbClr val="FFFF00"/>
                </a:highlight>
              </a:rPr>
              <a:t>(2) </a:t>
            </a:r>
            <a:r>
              <a:rPr lang="en-US" sz="1500" dirty="0">
                <a:solidFill>
                  <a:srgbClr val="FF0000"/>
                </a:solidFill>
                <a:highlight>
                  <a:srgbClr val="FFFF00"/>
                </a:highlight>
              </a:rPr>
              <a:t>Loss function </a:t>
            </a:r>
            <a:r>
              <a:rPr lang="en-US" sz="1500" dirty="0">
                <a:highlight>
                  <a:srgbClr val="FFFF00"/>
                </a:highlight>
              </a:rPr>
              <a:t>=&gt; 0.5</a:t>
            </a:r>
            <a:r>
              <a:rPr lang="en-US" altLang="ko-KR" sz="1500" dirty="0">
                <a:highlight>
                  <a:srgbClr val="FFFF00"/>
                </a:highlight>
              </a:rPr>
              <a:t> ||r − f(x)||^2  ( [f(x)]  is reconstructed image 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>
                <a:highlight>
                  <a:srgbClr val="FFFF00"/>
                </a:highlight>
              </a:rPr>
              <a:t>=&gt;</a:t>
            </a:r>
            <a:r>
              <a:rPr lang="en-US" altLang="ko-KR" sz="1500" dirty="0">
                <a:highlight>
                  <a:srgbClr val="FFFF00"/>
                </a:highlight>
              </a:rPr>
              <a:t>Euclidean distance between the reconstructed image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500" dirty="0">
                <a:solidFill>
                  <a:srgbClr val="FF0000"/>
                </a:solidFill>
                <a:highlight>
                  <a:srgbClr val="FFFF00"/>
                </a:highlight>
              </a:rPr>
              <a:t>( the sum of network input and output )</a:t>
            </a:r>
            <a:r>
              <a:rPr lang="en-US" altLang="ko-KR" sz="1500" dirty="0">
                <a:highlight>
                  <a:srgbClr val="FFFF00"/>
                </a:highlight>
              </a:rPr>
              <a:t> and original.</a:t>
            </a:r>
            <a:endParaRPr lang="en-US" sz="1500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4E2BB-1657-4AAB-B4C8-D47CF7857B1D}"/>
              </a:ext>
            </a:extLst>
          </p:cNvPr>
          <p:cNvSpPr txBox="1"/>
          <p:nvPr/>
        </p:nvSpPr>
        <p:spPr>
          <a:xfrm>
            <a:off x="2049942" y="6325863"/>
            <a:ext cx="237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Run Time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979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DC115-3F31-411B-8EA7-9FADD49B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74252" y="0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Default Setting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4A3F3DF-162F-455E-8B79-8910464073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706238"/>
              </p:ext>
            </p:extLst>
          </p:nvPr>
        </p:nvGraphicFramePr>
        <p:xfrm>
          <a:off x="838199" y="1023989"/>
          <a:ext cx="6187752" cy="544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876">
                  <a:extLst>
                    <a:ext uri="{9D8B030D-6E8A-4147-A177-3AD203B41FA5}">
                      <a16:colId xmlns:a16="http://schemas.microsoft.com/office/drawing/2014/main" val="531199806"/>
                    </a:ext>
                  </a:extLst>
                </a:gridCol>
                <a:gridCol w="3093876">
                  <a:extLst>
                    <a:ext uri="{9D8B030D-6E8A-4147-A177-3AD203B41FA5}">
                      <a16:colId xmlns:a16="http://schemas.microsoft.com/office/drawing/2014/main" val="2157559053"/>
                    </a:ext>
                  </a:extLst>
                </a:gridCol>
              </a:tblGrid>
              <a:tr h="4535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556222"/>
                  </a:ext>
                </a:extLst>
              </a:tr>
              <a:tr h="453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VDSR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335586"/>
                  </a:ext>
                </a:extLst>
              </a:tr>
              <a:tr h="453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highlight>
                            <a:srgbClr val="FFFF00"/>
                          </a:highlight>
                        </a:rPr>
                        <a:t>Upscale_Factor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2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71989"/>
                  </a:ext>
                </a:extLst>
              </a:tr>
              <a:tr h="453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Image_Size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500*500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961642"/>
                  </a:ext>
                </a:extLst>
              </a:tr>
              <a:tr h="453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Batch_Size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1020"/>
                  </a:ext>
                </a:extLst>
              </a:tr>
              <a:tr h="453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Epochs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69313"/>
                  </a:ext>
                </a:extLst>
              </a:tr>
              <a:tr h="453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Optimizer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SGD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009317"/>
                  </a:ext>
                </a:extLst>
              </a:tr>
              <a:tr h="453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Learning Rate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0.1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023563"/>
                  </a:ext>
                </a:extLst>
              </a:tr>
              <a:tr h="453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Momentum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47353"/>
                  </a:ext>
                </a:extLst>
              </a:tr>
              <a:tr h="453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Model_Weight_Decay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1e-4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073633"/>
                  </a:ext>
                </a:extLst>
              </a:tr>
              <a:tr h="453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Scheduler_Step_Size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149681"/>
                  </a:ext>
                </a:extLst>
              </a:tr>
              <a:tr h="453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Loss Function 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MSE-Loss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457950"/>
                  </a:ext>
                </a:extLst>
              </a:tr>
            </a:tbl>
          </a:graphicData>
        </a:graphic>
      </p:graphicFrame>
      <p:pic>
        <p:nvPicPr>
          <p:cNvPr id="5" name="내용 개체 틀 3" descr="별, 켜진, 어두운, 옥외설치물이(가) 표시된 사진&#10;&#10;자동 생성된 설명">
            <a:extLst>
              <a:ext uri="{FF2B5EF4-FFF2-40B4-BE49-F238E27FC236}">
                <a16:creationId xmlns:a16="http://schemas.microsoft.com/office/drawing/2014/main" id="{5391C8F3-FA08-4C69-BD5D-E2F7826B6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34" y="384564"/>
            <a:ext cx="2498725" cy="2449513"/>
          </a:xfrm>
          <a:prstGeom prst="rect">
            <a:avLst/>
          </a:prstGeom>
        </p:spPr>
      </p:pic>
      <p:pic>
        <p:nvPicPr>
          <p:cNvPr id="6" name="내용 개체 틀 4" descr="별, 어두운이(가) 표시된 사진&#10;&#10;자동 생성된 설명">
            <a:extLst>
              <a:ext uri="{FF2B5EF4-FFF2-40B4-BE49-F238E27FC236}">
                <a16:creationId xmlns:a16="http://schemas.microsoft.com/office/drawing/2014/main" id="{6E2E4CA0-16AA-4D3B-9F46-7385D4B44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34" y="3838355"/>
            <a:ext cx="2449513" cy="2449513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ABC888E-0BC4-4E96-A13F-BEF293C85B29}"/>
              </a:ext>
            </a:extLst>
          </p:cNvPr>
          <p:cNvSpPr/>
          <p:nvPr/>
        </p:nvSpPr>
        <p:spPr>
          <a:xfrm rot="5400000">
            <a:off x="9349274" y="3060441"/>
            <a:ext cx="765110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A8B12-0A3B-4EAA-92AF-71D6DB62FC90}"/>
              </a:ext>
            </a:extLst>
          </p:cNvPr>
          <p:cNvSpPr txBox="1"/>
          <p:nvPr/>
        </p:nvSpPr>
        <p:spPr>
          <a:xfrm>
            <a:off x="9993086" y="3055776"/>
            <a:ext cx="97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 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1DE330-46CE-4449-B6A6-4DF37103487D}"/>
              </a:ext>
            </a:extLst>
          </p:cNvPr>
          <p:cNvSpPr txBox="1"/>
          <p:nvPr/>
        </p:nvSpPr>
        <p:spPr>
          <a:xfrm>
            <a:off x="11087755" y="1424654"/>
            <a:ext cx="86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0D72ED-BDBA-49DF-9F23-BD4B64CA9145}"/>
              </a:ext>
            </a:extLst>
          </p:cNvPr>
          <p:cNvSpPr txBox="1"/>
          <p:nvPr/>
        </p:nvSpPr>
        <p:spPr>
          <a:xfrm>
            <a:off x="10971002" y="4638769"/>
            <a:ext cx="1103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Down </a:t>
            </a:r>
          </a:p>
          <a:p>
            <a:pPr algn="ctr"/>
            <a:r>
              <a:rPr lang="en-US" altLang="ko-KR" dirty="0"/>
              <a:t> Sampled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768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618</Words>
  <Application>Microsoft Office PowerPoint</Application>
  <PresentationFormat>와이드스크린</PresentationFormat>
  <Paragraphs>191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Calibri</vt:lpstr>
      <vt:lpstr>Office 테마</vt:lpstr>
      <vt:lpstr>Gaussian Noise  &amp;  Super-Resolution</vt:lpstr>
      <vt:lpstr>Traditional Distortions -&gt; Gaussian Noise </vt:lpstr>
      <vt:lpstr>Gaussian Noise – Pink </vt:lpstr>
      <vt:lpstr>Gaussian Noise – Blue </vt:lpstr>
      <vt:lpstr>Gaussian Noise – Violet </vt:lpstr>
      <vt:lpstr>Gaussian Noise – Brown </vt:lpstr>
      <vt:lpstr>Super-Resolution   (CNN-Based Distortion)       </vt:lpstr>
      <vt:lpstr>Accurate Image Super-Resolution Using Very Deep Convolutional Networks   Jiwon Kim, Jung Kwon Lee and Kyoung Mu Lee  Department of ECE, ASRI, Seoul National University, Korea </vt:lpstr>
      <vt:lpstr>Default Setting</vt:lpstr>
      <vt:lpstr>Epoch </vt:lpstr>
      <vt:lpstr>Batch Size </vt:lpstr>
      <vt:lpstr>Learning Rate </vt:lpstr>
      <vt:lpstr>Down-Sampled Images (Upscale Factor) </vt:lpstr>
      <vt:lpstr>Upscale Factor </vt:lpstr>
      <vt:lpstr>Reconstructed  (Residual learning-Upscale Factor )</vt:lpstr>
      <vt:lpstr>Residual Learning</vt:lpstr>
      <vt:lpstr>Residual Learning-Learning Rate </vt:lpstr>
      <vt:lpstr>Residual Learning-Upscale Factor </vt:lpstr>
      <vt:lpstr>Reconstructed  (Residual Learning-Upscale Factor )</vt:lpstr>
      <vt:lpstr>PowerPoint 프레젠테이션</vt:lpstr>
      <vt:lpstr>PowerPoint 프레젠테이션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Gaussian Noise  &amp;  Super-Resolution</dc:title>
  <dc:creator>김수용[ 학부재학 / 보건환경융합과학부 ]</dc:creator>
  <cp:lastModifiedBy>김수용[ 학부재학 / 보건환경융합과학부 ]</cp:lastModifiedBy>
  <cp:revision>8</cp:revision>
  <dcterms:created xsi:type="dcterms:W3CDTF">2022-02-13T18:01:52Z</dcterms:created>
  <dcterms:modified xsi:type="dcterms:W3CDTF">2022-02-13T21:31:17Z</dcterms:modified>
</cp:coreProperties>
</file>