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4" r:id="rId4"/>
    <p:sldId id="262" r:id="rId5"/>
    <p:sldId id="263" r:id="rId6"/>
    <p:sldId id="259" r:id="rId7"/>
    <p:sldId id="260" r:id="rId8"/>
    <p:sldId id="256" r:id="rId9"/>
    <p:sldId id="257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D0292D-17D0-47F4-A615-03D4F58E7D2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D4DA5D4-C2E7-4877-9D78-24367A3D9040}">
      <dgm:prSet phldrT="[텍스트]"/>
      <dgm:spPr/>
      <dgm:t>
        <a:bodyPr/>
        <a:lstStyle/>
        <a:p>
          <a:pPr latinLnBrk="1"/>
          <a:r>
            <a:rPr lang="en-US" altLang="ko-KR" dirty="0"/>
            <a:t>Severity</a:t>
          </a:r>
          <a:endParaRPr lang="ko-KR" altLang="en-US" dirty="0"/>
        </a:p>
      </dgm:t>
    </dgm:pt>
    <dgm:pt modelId="{51C53600-D482-4512-9120-DC8B7DA8E613}" type="parTrans" cxnId="{4F53A7AC-7816-4334-B61B-3AA8741C2A22}">
      <dgm:prSet/>
      <dgm:spPr/>
      <dgm:t>
        <a:bodyPr/>
        <a:lstStyle/>
        <a:p>
          <a:pPr latinLnBrk="1"/>
          <a:endParaRPr lang="ko-KR" altLang="en-US"/>
        </a:p>
      </dgm:t>
    </dgm:pt>
    <dgm:pt modelId="{EAD106D9-BB98-4D6B-A9E8-5A7930B922CE}" type="sibTrans" cxnId="{4F53A7AC-7816-4334-B61B-3AA8741C2A22}">
      <dgm:prSet/>
      <dgm:spPr/>
      <dgm:t>
        <a:bodyPr/>
        <a:lstStyle/>
        <a:p>
          <a:pPr latinLnBrk="1"/>
          <a:endParaRPr lang="ko-KR" altLang="en-US"/>
        </a:p>
      </dgm:t>
    </dgm:pt>
    <dgm:pt modelId="{464877AA-C90F-41EB-A449-B2A2B5E04E96}">
      <dgm:prSet phldrT="[텍스트]"/>
      <dgm:spPr/>
      <dgm:t>
        <a:bodyPr/>
        <a:lstStyle/>
        <a:p>
          <a:pPr latinLnBrk="1"/>
          <a:r>
            <a:rPr lang="en-US" altLang="ko-KR" dirty="0"/>
            <a:t>Normal</a:t>
          </a:r>
        </a:p>
        <a:p>
          <a:pPr latinLnBrk="1"/>
          <a:r>
            <a:rPr lang="en-US" altLang="ko-KR" dirty="0"/>
            <a:t>(0)</a:t>
          </a:r>
          <a:endParaRPr lang="ko-KR" altLang="en-US" dirty="0"/>
        </a:p>
      </dgm:t>
    </dgm:pt>
    <dgm:pt modelId="{2BEA2AF3-E765-430A-A6A4-59951D69D920}" type="parTrans" cxnId="{CB1DAEBE-1FDC-411B-AACA-1AAB58A929EB}">
      <dgm:prSet/>
      <dgm:spPr/>
      <dgm:t>
        <a:bodyPr/>
        <a:lstStyle/>
        <a:p>
          <a:pPr latinLnBrk="1"/>
          <a:endParaRPr lang="ko-KR" altLang="en-US"/>
        </a:p>
      </dgm:t>
    </dgm:pt>
    <dgm:pt modelId="{ED76E90B-76E4-4946-B698-98CEE6F8D1DA}" type="sibTrans" cxnId="{CB1DAEBE-1FDC-411B-AACA-1AAB58A929EB}">
      <dgm:prSet/>
      <dgm:spPr/>
      <dgm:t>
        <a:bodyPr/>
        <a:lstStyle/>
        <a:p>
          <a:pPr latinLnBrk="1"/>
          <a:endParaRPr lang="ko-KR" altLang="en-US"/>
        </a:p>
      </dgm:t>
    </dgm:pt>
    <dgm:pt modelId="{83B77F16-DAA0-446A-8E8D-E6464AD2F768}">
      <dgm:prSet phldrT="[텍스트]"/>
      <dgm:spPr/>
      <dgm:t>
        <a:bodyPr/>
        <a:lstStyle/>
        <a:p>
          <a:pPr latinLnBrk="1"/>
          <a:r>
            <a:rPr lang="en-US" altLang="ko-KR" dirty="0"/>
            <a:t>Mild</a:t>
          </a:r>
        </a:p>
        <a:p>
          <a:pPr latinLnBrk="1"/>
          <a:r>
            <a:rPr lang="en-US" altLang="ko-KR" dirty="0"/>
            <a:t>(1)</a:t>
          </a:r>
          <a:endParaRPr lang="ko-KR" altLang="en-US" dirty="0"/>
        </a:p>
      </dgm:t>
    </dgm:pt>
    <dgm:pt modelId="{BEC1E851-B594-4C7E-A65E-C845701BE455}" type="parTrans" cxnId="{3856FE51-AD43-43CB-9B46-A296461E44B3}">
      <dgm:prSet/>
      <dgm:spPr/>
      <dgm:t>
        <a:bodyPr/>
        <a:lstStyle/>
        <a:p>
          <a:pPr latinLnBrk="1"/>
          <a:endParaRPr lang="ko-KR" altLang="en-US"/>
        </a:p>
      </dgm:t>
    </dgm:pt>
    <dgm:pt modelId="{05EBA81E-9AF8-4BC9-B09B-81993340887D}" type="sibTrans" cxnId="{3856FE51-AD43-43CB-9B46-A296461E44B3}">
      <dgm:prSet/>
      <dgm:spPr/>
      <dgm:t>
        <a:bodyPr/>
        <a:lstStyle/>
        <a:p>
          <a:pPr latinLnBrk="1"/>
          <a:endParaRPr lang="ko-KR" altLang="en-US"/>
        </a:p>
      </dgm:t>
    </dgm:pt>
    <dgm:pt modelId="{76531549-D56E-4955-98E6-425A724F89F7}">
      <dgm:prSet phldrT="[텍스트]"/>
      <dgm:spPr/>
      <dgm:t>
        <a:bodyPr/>
        <a:lstStyle/>
        <a:p>
          <a:pPr latinLnBrk="1"/>
          <a:r>
            <a:rPr lang="en-US" altLang="ko-KR" dirty="0"/>
            <a:t>Severe</a:t>
          </a:r>
        </a:p>
        <a:p>
          <a:pPr latinLnBrk="1"/>
          <a:r>
            <a:rPr lang="en-US" altLang="ko-KR" dirty="0"/>
            <a:t>(3)</a:t>
          </a:r>
          <a:endParaRPr lang="ko-KR" altLang="en-US" dirty="0"/>
        </a:p>
      </dgm:t>
    </dgm:pt>
    <dgm:pt modelId="{36B3E093-3C97-4911-9B80-FE702AD8268E}" type="parTrans" cxnId="{6C34B9F9-9906-4A50-B6A0-E8CB3D92DBEA}">
      <dgm:prSet/>
      <dgm:spPr/>
      <dgm:t>
        <a:bodyPr/>
        <a:lstStyle/>
        <a:p>
          <a:pPr latinLnBrk="1"/>
          <a:endParaRPr lang="ko-KR" altLang="en-US"/>
        </a:p>
      </dgm:t>
    </dgm:pt>
    <dgm:pt modelId="{CC55C4AF-32D3-46C8-84C4-69431DB33FA0}" type="sibTrans" cxnId="{6C34B9F9-9906-4A50-B6A0-E8CB3D92DBEA}">
      <dgm:prSet/>
      <dgm:spPr/>
      <dgm:t>
        <a:bodyPr/>
        <a:lstStyle/>
        <a:p>
          <a:pPr latinLnBrk="1"/>
          <a:endParaRPr lang="ko-KR" altLang="en-US"/>
        </a:p>
      </dgm:t>
    </dgm:pt>
    <dgm:pt modelId="{0BE613B7-C003-49DC-AD00-91AC2FFD60ED}">
      <dgm:prSet phldrT="[텍스트]"/>
      <dgm:spPr/>
      <dgm:t>
        <a:bodyPr/>
        <a:lstStyle/>
        <a:p>
          <a:pPr latinLnBrk="1"/>
          <a:r>
            <a:rPr lang="en-US" altLang="ko-KR" dirty="0"/>
            <a:t>Proliferative</a:t>
          </a:r>
        </a:p>
        <a:p>
          <a:pPr latinLnBrk="1"/>
          <a:r>
            <a:rPr lang="en-US" altLang="ko-KR" dirty="0"/>
            <a:t>(4)</a:t>
          </a:r>
          <a:endParaRPr lang="ko-KR" altLang="en-US" dirty="0"/>
        </a:p>
      </dgm:t>
    </dgm:pt>
    <dgm:pt modelId="{A5F3C50D-A4E4-4877-AC35-AEBF95663D73}" type="parTrans" cxnId="{29EEA96E-32D7-40C0-B50C-D748D85C47E8}">
      <dgm:prSet/>
      <dgm:spPr/>
      <dgm:t>
        <a:bodyPr/>
        <a:lstStyle/>
        <a:p>
          <a:pPr latinLnBrk="1"/>
          <a:endParaRPr lang="ko-KR" altLang="en-US"/>
        </a:p>
      </dgm:t>
    </dgm:pt>
    <dgm:pt modelId="{CCDF7BD2-3E2A-40C9-9FBA-ABC3355CB7A9}" type="sibTrans" cxnId="{29EEA96E-32D7-40C0-B50C-D748D85C47E8}">
      <dgm:prSet/>
      <dgm:spPr/>
      <dgm:t>
        <a:bodyPr/>
        <a:lstStyle/>
        <a:p>
          <a:pPr latinLnBrk="1"/>
          <a:endParaRPr lang="ko-KR" altLang="en-US"/>
        </a:p>
      </dgm:t>
    </dgm:pt>
    <dgm:pt modelId="{A67C73B3-60F2-4D74-ACED-B362B763F805}">
      <dgm:prSet phldrT="[텍스트]"/>
      <dgm:spPr/>
      <dgm:t>
        <a:bodyPr/>
        <a:lstStyle/>
        <a:p>
          <a:pPr latinLnBrk="1"/>
          <a:r>
            <a:rPr lang="en-US" altLang="ko-KR" dirty="0"/>
            <a:t>Moderate</a:t>
          </a:r>
        </a:p>
        <a:p>
          <a:pPr latinLnBrk="1"/>
          <a:r>
            <a:rPr lang="en-US" altLang="ko-KR" dirty="0"/>
            <a:t>(2)</a:t>
          </a:r>
          <a:endParaRPr lang="ko-KR" altLang="en-US" dirty="0"/>
        </a:p>
      </dgm:t>
    </dgm:pt>
    <dgm:pt modelId="{BC895343-A6C5-46F6-BCDB-EE3A022E4F58}" type="parTrans" cxnId="{FAB7BE8E-A283-432F-86F4-34915C4C8079}">
      <dgm:prSet/>
      <dgm:spPr/>
      <dgm:t>
        <a:bodyPr/>
        <a:lstStyle/>
        <a:p>
          <a:pPr latinLnBrk="1"/>
          <a:endParaRPr lang="ko-KR" altLang="en-US"/>
        </a:p>
      </dgm:t>
    </dgm:pt>
    <dgm:pt modelId="{ADCE9018-3510-40E7-A32A-F9F9EFA59CF2}" type="sibTrans" cxnId="{FAB7BE8E-A283-432F-86F4-34915C4C8079}">
      <dgm:prSet/>
      <dgm:spPr/>
      <dgm:t>
        <a:bodyPr/>
        <a:lstStyle/>
        <a:p>
          <a:pPr latinLnBrk="1"/>
          <a:endParaRPr lang="ko-KR" altLang="en-US"/>
        </a:p>
      </dgm:t>
    </dgm:pt>
    <dgm:pt modelId="{46CE458F-5088-4E32-B840-4015D5C8CDF9}" type="pres">
      <dgm:prSet presAssocID="{75D0292D-17D0-47F4-A615-03D4F58E7D2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D5CBE68-C500-47A6-A5C8-249709F5E7AE}" type="pres">
      <dgm:prSet presAssocID="{DD4DA5D4-C2E7-4877-9D78-24367A3D9040}" presName="centerShape" presStyleLbl="node0" presStyleIdx="0" presStyleCnt="1"/>
      <dgm:spPr/>
    </dgm:pt>
    <dgm:pt modelId="{A8691D23-26AA-4691-A9A3-46BE3A8F910C}" type="pres">
      <dgm:prSet presAssocID="{2BEA2AF3-E765-430A-A6A4-59951D69D920}" presName="Name9" presStyleLbl="parChTrans1D2" presStyleIdx="0" presStyleCnt="5"/>
      <dgm:spPr/>
    </dgm:pt>
    <dgm:pt modelId="{6C2E95BB-7125-430E-99FE-80ADBDF23A6F}" type="pres">
      <dgm:prSet presAssocID="{2BEA2AF3-E765-430A-A6A4-59951D69D920}" presName="connTx" presStyleLbl="parChTrans1D2" presStyleIdx="0" presStyleCnt="5"/>
      <dgm:spPr/>
    </dgm:pt>
    <dgm:pt modelId="{C37B8206-20F1-41D1-93C0-FB857FC4BF13}" type="pres">
      <dgm:prSet presAssocID="{464877AA-C90F-41EB-A449-B2A2B5E04E96}" presName="node" presStyleLbl="node1" presStyleIdx="0" presStyleCnt="5">
        <dgm:presLayoutVars>
          <dgm:bulletEnabled val="1"/>
        </dgm:presLayoutVars>
      </dgm:prSet>
      <dgm:spPr/>
    </dgm:pt>
    <dgm:pt modelId="{EF0B4C0E-54F9-419B-80BC-B4D3CDCE8CF1}" type="pres">
      <dgm:prSet presAssocID="{BEC1E851-B594-4C7E-A65E-C845701BE455}" presName="Name9" presStyleLbl="parChTrans1D2" presStyleIdx="1" presStyleCnt="5"/>
      <dgm:spPr/>
    </dgm:pt>
    <dgm:pt modelId="{6B390868-34AF-4757-8359-76AB53D3227A}" type="pres">
      <dgm:prSet presAssocID="{BEC1E851-B594-4C7E-A65E-C845701BE455}" presName="connTx" presStyleLbl="parChTrans1D2" presStyleIdx="1" presStyleCnt="5"/>
      <dgm:spPr/>
    </dgm:pt>
    <dgm:pt modelId="{38986262-4FEC-4A59-8511-F9D5DC9109FE}" type="pres">
      <dgm:prSet presAssocID="{83B77F16-DAA0-446A-8E8D-E6464AD2F768}" presName="node" presStyleLbl="node1" presStyleIdx="1" presStyleCnt="5">
        <dgm:presLayoutVars>
          <dgm:bulletEnabled val="1"/>
        </dgm:presLayoutVars>
      </dgm:prSet>
      <dgm:spPr/>
    </dgm:pt>
    <dgm:pt modelId="{A914414D-8625-4580-9D1B-4BBC56E0AA63}" type="pres">
      <dgm:prSet presAssocID="{BC895343-A6C5-46F6-BCDB-EE3A022E4F58}" presName="Name9" presStyleLbl="parChTrans1D2" presStyleIdx="2" presStyleCnt="5"/>
      <dgm:spPr/>
    </dgm:pt>
    <dgm:pt modelId="{FAF4A105-4D6F-4FB3-A4A1-C14F87B27DCC}" type="pres">
      <dgm:prSet presAssocID="{BC895343-A6C5-46F6-BCDB-EE3A022E4F58}" presName="connTx" presStyleLbl="parChTrans1D2" presStyleIdx="2" presStyleCnt="5"/>
      <dgm:spPr/>
    </dgm:pt>
    <dgm:pt modelId="{A6AE4FB8-1E1F-4A3A-BF9B-2EDAE89F9145}" type="pres">
      <dgm:prSet presAssocID="{A67C73B3-60F2-4D74-ACED-B362B763F805}" presName="node" presStyleLbl="node1" presStyleIdx="2" presStyleCnt="5">
        <dgm:presLayoutVars>
          <dgm:bulletEnabled val="1"/>
        </dgm:presLayoutVars>
      </dgm:prSet>
      <dgm:spPr/>
    </dgm:pt>
    <dgm:pt modelId="{7440F13E-64A7-46E4-AF85-F7EBF3F98F74}" type="pres">
      <dgm:prSet presAssocID="{36B3E093-3C97-4911-9B80-FE702AD8268E}" presName="Name9" presStyleLbl="parChTrans1D2" presStyleIdx="3" presStyleCnt="5"/>
      <dgm:spPr/>
    </dgm:pt>
    <dgm:pt modelId="{54588EFE-593E-4CE2-A478-32224B4D84D9}" type="pres">
      <dgm:prSet presAssocID="{36B3E093-3C97-4911-9B80-FE702AD8268E}" presName="connTx" presStyleLbl="parChTrans1D2" presStyleIdx="3" presStyleCnt="5"/>
      <dgm:spPr/>
    </dgm:pt>
    <dgm:pt modelId="{A7ECC141-9AC9-4050-B5FC-9CFD74D55414}" type="pres">
      <dgm:prSet presAssocID="{76531549-D56E-4955-98E6-425A724F89F7}" presName="node" presStyleLbl="node1" presStyleIdx="3" presStyleCnt="5">
        <dgm:presLayoutVars>
          <dgm:bulletEnabled val="1"/>
        </dgm:presLayoutVars>
      </dgm:prSet>
      <dgm:spPr/>
    </dgm:pt>
    <dgm:pt modelId="{18F0F1EC-1A47-48EF-95E0-D36665751497}" type="pres">
      <dgm:prSet presAssocID="{A5F3C50D-A4E4-4877-AC35-AEBF95663D73}" presName="Name9" presStyleLbl="parChTrans1D2" presStyleIdx="4" presStyleCnt="5"/>
      <dgm:spPr/>
    </dgm:pt>
    <dgm:pt modelId="{F04FCB1D-AC1E-40FC-8F02-D7180C06BB53}" type="pres">
      <dgm:prSet presAssocID="{A5F3C50D-A4E4-4877-AC35-AEBF95663D73}" presName="connTx" presStyleLbl="parChTrans1D2" presStyleIdx="4" presStyleCnt="5"/>
      <dgm:spPr/>
    </dgm:pt>
    <dgm:pt modelId="{3AB10BE1-1D99-4F6F-BEBF-176DB7C21F57}" type="pres">
      <dgm:prSet presAssocID="{0BE613B7-C003-49DC-AD00-91AC2FFD60ED}" presName="node" presStyleLbl="node1" presStyleIdx="4" presStyleCnt="5">
        <dgm:presLayoutVars>
          <dgm:bulletEnabled val="1"/>
        </dgm:presLayoutVars>
      </dgm:prSet>
      <dgm:spPr/>
    </dgm:pt>
  </dgm:ptLst>
  <dgm:cxnLst>
    <dgm:cxn modelId="{20CC3E17-B0DA-40DB-BD6D-1796496D92E3}" type="presOf" srcId="{DD4DA5D4-C2E7-4877-9D78-24367A3D9040}" destId="{3D5CBE68-C500-47A6-A5C8-249709F5E7AE}" srcOrd="0" destOrd="0" presId="urn:microsoft.com/office/officeart/2005/8/layout/radial1"/>
    <dgm:cxn modelId="{EE082D1C-52BF-41A7-B238-8CFEA2C7E251}" type="presOf" srcId="{36B3E093-3C97-4911-9B80-FE702AD8268E}" destId="{7440F13E-64A7-46E4-AF85-F7EBF3F98F74}" srcOrd="0" destOrd="0" presId="urn:microsoft.com/office/officeart/2005/8/layout/radial1"/>
    <dgm:cxn modelId="{4FA78027-C0D3-400F-B470-A6F21AC89EF8}" type="presOf" srcId="{83B77F16-DAA0-446A-8E8D-E6464AD2F768}" destId="{38986262-4FEC-4A59-8511-F9D5DC9109FE}" srcOrd="0" destOrd="0" presId="urn:microsoft.com/office/officeart/2005/8/layout/radial1"/>
    <dgm:cxn modelId="{613EDF30-CB78-495D-9004-D024661AC62F}" type="presOf" srcId="{76531549-D56E-4955-98E6-425A724F89F7}" destId="{A7ECC141-9AC9-4050-B5FC-9CFD74D55414}" srcOrd="0" destOrd="0" presId="urn:microsoft.com/office/officeart/2005/8/layout/radial1"/>
    <dgm:cxn modelId="{6AACA432-AE1F-4946-B8ED-20F3014127E7}" type="presOf" srcId="{75D0292D-17D0-47F4-A615-03D4F58E7D2B}" destId="{46CE458F-5088-4E32-B840-4015D5C8CDF9}" srcOrd="0" destOrd="0" presId="urn:microsoft.com/office/officeart/2005/8/layout/radial1"/>
    <dgm:cxn modelId="{331DD033-F1C8-4D95-A952-AE4D5E7A53B7}" type="presOf" srcId="{0BE613B7-C003-49DC-AD00-91AC2FFD60ED}" destId="{3AB10BE1-1D99-4F6F-BEBF-176DB7C21F57}" srcOrd="0" destOrd="0" presId="urn:microsoft.com/office/officeart/2005/8/layout/radial1"/>
    <dgm:cxn modelId="{099B2666-1B65-4997-A706-4349E58649F1}" type="presOf" srcId="{A5F3C50D-A4E4-4877-AC35-AEBF95663D73}" destId="{18F0F1EC-1A47-48EF-95E0-D36665751497}" srcOrd="0" destOrd="0" presId="urn:microsoft.com/office/officeart/2005/8/layout/radial1"/>
    <dgm:cxn modelId="{29EEA96E-32D7-40C0-B50C-D748D85C47E8}" srcId="{DD4DA5D4-C2E7-4877-9D78-24367A3D9040}" destId="{0BE613B7-C003-49DC-AD00-91AC2FFD60ED}" srcOrd="4" destOrd="0" parTransId="{A5F3C50D-A4E4-4877-AC35-AEBF95663D73}" sibTransId="{CCDF7BD2-3E2A-40C9-9FBA-ABC3355CB7A9}"/>
    <dgm:cxn modelId="{3856FE51-AD43-43CB-9B46-A296461E44B3}" srcId="{DD4DA5D4-C2E7-4877-9D78-24367A3D9040}" destId="{83B77F16-DAA0-446A-8E8D-E6464AD2F768}" srcOrd="1" destOrd="0" parTransId="{BEC1E851-B594-4C7E-A65E-C845701BE455}" sibTransId="{05EBA81E-9AF8-4BC9-B09B-81993340887D}"/>
    <dgm:cxn modelId="{00010853-BD77-47F3-BA90-F7F42C3E3EA2}" type="presOf" srcId="{BC895343-A6C5-46F6-BCDB-EE3A022E4F58}" destId="{A914414D-8625-4580-9D1B-4BBC56E0AA63}" srcOrd="0" destOrd="0" presId="urn:microsoft.com/office/officeart/2005/8/layout/radial1"/>
    <dgm:cxn modelId="{FFC36255-28B7-4D82-A4B0-3C5740F9CB3E}" type="presOf" srcId="{464877AA-C90F-41EB-A449-B2A2B5E04E96}" destId="{C37B8206-20F1-41D1-93C0-FB857FC4BF13}" srcOrd="0" destOrd="0" presId="urn:microsoft.com/office/officeart/2005/8/layout/radial1"/>
    <dgm:cxn modelId="{E029D989-12AA-48FB-82A9-A6630D906C9C}" type="presOf" srcId="{2BEA2AF3-E765-430A-A6A4-59951D69D920}" destId="{A8691D23-26AA-4691-A9A3-46BE3A8F910C}" srcOrd="0" destOrd="0" presId="urn:microsoft.com/office/officeart/2005/8/layout/radial1"/>
    <dgm:cxn modelId="{FAB7BE8E-A283-432F-86F4-34915C4C8079}" srcId="{DD4DA5D4-C2E7-4877-9D78-24367A3D9040}" destId="{A67C73B3-60F2-4D74-ACED-B362B763F805}" srcOrd="2" destOrd="0" parTransId="{BC895343-A6C5-46F6-BCDB-EE3A022E4F58}" sibTransId="{ADCE9018-3510-40E7-A32A-F9F9EFA59CF2}"/>
    <dgm:cxn modelId="{B75AEC91-AAAF-4EBA-81ED-E948C29E2C43}" type="presOf" srcId="{A67C73B3-60F2-4D74-ACED-B362B763F805}" destId="{A6AE4FB8-1E1F-4A3A-BF9B-2EDAE89F9145}" srcOrd="0" destOrd="0" presId="urn:microsoft.com/office/officeart/2005/8/layout/radial1"/>
    <dgm:cxn modelId="{0BB20BA7-E041-4236-883F-7772E71F0A4C}" type="presOf" srcId="{BEC1E851-B594-4C7E-A65E-C845701BE455}" destId="{EF0B4C0E-54F9-419B-80BC-B4D3CDCE8CF1}" srcOrd="0" destOrd="0" presId="urn:microsoft.com/office/officeart/2005/8/layout/radial1"/>
    <dgm:cxn modelId="{6CC132AC-9558-445A-8E51-A6C7DA1A9E35}" type="presOf" srcId="{A5F3C50D-A4E4-4877-AC35-AEBF95663D73}" destId="{F04FCB1D-AC1E-40FC-8F02-D7180C06BB53}" srcOrd="1" destOrd="0" presId="urn:microsoft.com/office/officeart/2005/8/layout/radial1"/>
    <dgm:cxn modelId="{4F53A7AC-7816-4334-B61B-3AA8741C2A22}" srcId="{75D0292D-17D0-47F4-A615-03D4F58E7D2B}" destId="{DD4DA5D4-C2E7-4877-9D78-24367A3D9040}" srcOrd="0" destOrd="0" parTransId="{51C53600-D482-4512-9120-DC8B7DA8E613}" sibTransId="{EAD106D9-BB98-4D6B-A9E8-5A7930B922CE}"/>
    <dgm:cxn modelId="{CB1DAEBE-1FDC-411B-AACA-1AAB58A929EB}" srcId="{DD4DA5D4-C2E7-4877-9D78-24367A3D9040}" destId="{464877AA-C90F-41EB-A449-B2A2B5E04E96}" srcOrd="0" destOrd="0" parTransId="{2BEA2AF3-E765-430A-A6A4-59951D69D920}" sibTransId="{ED76E90B-76E4-4946-B698-98CEE6F8D1DA}"/>
    <dgm:cxn modelId="{C473A5CE-B47B-44D4-956D-4DC61FD7B8BA}" type="presOf" srcId="{36B3E093-3C97-4911-9B80-FE702AD8268E}" destId="{54588EFE-593E-4CE2-A478-32224B4D84D9}" srcOrd="1" destOrd="0" presId="urn:microsoft.com/office/officeart/2005/8/layout/radial1"/>
    <dgm:cxn modelId="{1E38F3EC-F960-49B4-95B9-AAA3C6C96D9C}" type="presOf" srcId="{2BEA2AF3-E765-430A-A6A4-59951D69D920}" destId="{6C2E95BB-7125-430E-99FE-80ADBDF23A6F}" srcOrd="1" destOrd="0" presId="urn:microsoft.com/office/officeart/2005/8/layout/radial1"/>
    <dgm:cxn modelId="{FBAB96F3-EE0E-45F7-8CAF-C00B91DC6D25}" type="presOf" srcId="{BC895343-A6C5-46F6-BCDB-EE3A022E4F58}" destId="{FAF4A105-4D6F-4FB3-A4A1-C14F87B27DCC}" srcOrd="1" destOrd="0" presId="urn:microsoft.com/office/officeart/2005/8/layout/radial1"/>
    <dgm:cxn modelId="{ABDE46F8-1AD6-467A-A2B8-5E7EFAE77BF5}" type="presOf" srcId="{BEC1E851-B594-4C7E-A65E-C845701BE455}" destId="{6B390868-34AF-4757-8359-76AB53D3227A}" srcOrd="1" destOrd="0" presId="urn:microsoft.com/office/officeart/2005/8/layout/radial1"/>
    <dgm:cxn modelId="{6C34B9F9-9906-4A50-B6A0-E8CB3D92DBEA}" srcId="{DD4DA5D4-C2E7-4877-9D78-24367A3D9040}" destId="{76531549-D56E-4955-98E6-425A724F89F7}" srcOrd="3" destOrd="0" parTransId="{36B3E093-3C97-4911-9B80-FE702AD8268E}" sibTransId="{CC55C4AF-32D3-46C8-84C4-69431DB33FA0}"/>
    <dgm:cxn modelId="{C9BED059-46C6-43FE-9429-321E3A568241}" type="presParOf" srcId="{46CE458F-5088-4E32-B840-4015D5C8CDF9}" destId="{3D5CBE68-C500-47A6-A5C8-249709F5E7AE}" srcOrd="0" destOrd="0" presId="urn:microsoft.com/office/officeart/2005/8/layout/radial1"/>
    <dgm:cxn modelId="{6D9AC113-104F-4C1E-8EF7-5352E27B1927}" type="presParOf" srcId="{46CE458F-5088-4E32-B840-4015D5C8CDF9}" destId="{A8691D23-26AA-4691-A9A3-46BE3A8F910C}" srcOrd="1" destOrd="0" presId="urn:microsoft.com/office/officeart/2005/8/layout/radial1"/>
    <dgm:cxn modelId="{DC6EEE7C-1456-4262-96A7-E698AE41C512}" type="presParOf" srcId="{A8691D23-26AA-4691-A9A3-46BE3A8F910C}" destId="{6C2E95BB-7125-430E-99FE-80ADBDF23A6F}" srcOrd="0" destOrd="0" presId="urn:microsoft.com/office/officeart/2005/8/layout/radial1"/>
    <dgm:cxn modelId="{9D92AAED-751D-456A-8177-A6FF35D5B4ED}" type="presParOf" srcId="{46CE458F-5088-4E32-B840-4015D5C8CDF9}" destId="{C37B8206-20F1-41D1-93C0-FB857FC4BF13}" srcOrd="2" destOrd="0" presId="urn:microsoft.com/office/officeart/2005/8/layout/radial1"/>
    <dgm:cxn modelId="{E06EE5C7-DA6A-4190-A7D7-285E9917F04A}" type="presParOf" srcId="{46CE458F-5088-4E32-B840-4015D5C8CDF9}" destId="{EF0B4C0E-54F9-419B-80BC-B4D3CDCE8CF1}" srcOrd="3" destOrd="0" presId="urn:microsoft.com/office/officeart/2005/8/layout/radial1"/>
    <dgm:cxn modelId="{22B8AC75-4407-49E2-B911-49B6010C9D24}" type="presParOf" srcId="{EF0B4C0E-54F9-419B-80BC-B4D3CDCE8CF1}" destId="{6B390868-34AF-4757-8359-76AB53D3227A}" srcOrd="0" destOrd="0" presId="urn:microsoft.com/office/officeart/2005/8/layout/radial1"/>
    <dgm:cxn modelId="{76DBBDDF-BF06-44D4-BD61-8F5BC29FA23B}" type="presParOf" srcId="{46CE458F-5088-4E32-B840-4015D5C8CDF9}" destId="{38986262-4FEC-4A59-8511-F9D5DC9109FE}" srcOrd="4" destOrd="0" presId="urn:microsoft.com/office/officeart/2005/8/layout/radial1"/>
    <dgm:cxn modelId="{DF8D2DB0-7963-46E0-AE66-8586A4F0E311}" type="presParOf" srcId="{46CE458F-5088-4E32-B840-4015D5C8CDF9}" destId="{A914414D-8625-4580-9D1B-4BBC56E0AA63}" srcOrd="5" destOrd="0" presId="urn:microsoft.com/office/officeart/2005/8/layout/radial1"/>
    <dgm:cxn modelId="{C380A6BD-5D4D-4876-808E-04B4FB1B01D8}" type="presParOf" srcId="{A914414D-8625-4580-9D1B-4BBC56E0AA63}" destId="{FAF4A105-4D6F-4FB3-A4A1-C14F87B27DCC}" srcOrd="0" destOrd="0" presId="urn:microsoft.com/office/officeart/2005/8/layout/radial1"/>
    <dgm:cxn modelId="{1D40F277-7F56-488E-9C10-9B9272211970}" type="presParOf" srcId="{46CE458F-5088-4E32-B840-4015D5C8CDF9}" destId="{A6AE4FB8-1E1F-4A3A-BF9B-2EDAE89F9145}" srcOrd="6" destOrd="0" presId="urn:microsoft.com/office/officeart/2005/8/layout/radial1"/>
    <dgm:cxn modelId="{DF755F33-9EE4-4310-8BF8-D599FF05F58C}" type="presParOf" srcId="{46CE458F-5088-4E32-B840-4015D5C8CDF9}" destId="{7440F13E-64A7-46E4-AF85-F7EBF3F98F74}" srcOrd="7" destOrd="0" presId="urn:microsoft.com/office/officeart/2005/8/layout/radial1"/>
    <dgm:cxn modelId="{3A24EC01-6441-4813-BE3A-C393B41CCE20}" type="presParOf" srcId="{7440F13E-64A7-46E4-AF85-F7EBF3F98F74}" destId="{54588EFE-593E-4CE2-A478-32224B4D84D9}" srcOrd="0" destOrd="0" presId="urn:microsoft.com/office/officeart/2005/8/layout/radial1"/>
    <dgm:cxn modelId="{F478D44E-9F55-435C-A1A0-073F610149C3}" type="presParOf" srcId="{46CE458F-5088-4E32-B840-4015D5C8CDF9}" destId="{A7ECC141-9AC9-4050-B5FC-9CFD74D55414}" srcOrd="8" destOrd="0" presId="urn:microsoft.com/office/officeart/2005/8/layout/radial1"/>
    <dgm:cxn modelId="{79C1DE45-2EF4-4C37-8C7F-2BFAE6530F98}" type="presParOf" srcId="{46CE458F-5088-4E32-B840-4015D5C8CDF9}" destId="{18F0F1EC-1A47-48EF-95E0-D36665751497}" srcOrd="9" destOrd="0" presId="urn:microsoft.com/office/officeart/2005/8/layout/radial1"/>
    <dgm:cxn modelId="{56ED50D9-A7A6-44BE-A283-2DC415033983}" type="presParOf" srcId="{18F0F1EC-1A47-48EF-95E0-D36665751497}" destId="{F04FCB1D-AC1E-40FC-8F02-D7180C06BB53}" srcOrd="0" destOrd="0" presId="urn:microsoft.com/office/officeart/2005/8/layout/radial1"/>
    <dgm:cxn modelId="{705C3B79-45F2-4694-9519-C648DF5E9626}" type="presParOf" srcId="{46CE458F-5088-4E32-B840-4015D5C8CDF9}" destId="{3AB10BE1-1D99-4F6F-BEBF-176DB7C21F57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BE68-C500-47A6-A5C8-249709F5E7AE}">
      <dsp:nvSpPr>
        <dsp:cNvPr id="0" name=""/>
        <dsp:cNvSpPr/>
      </dsp:nvSpPr>
      <dsp:spPr>
        <a:xfrm>
          <a:off x="3599093" y="2572640"/>
          <a:ext cx="1975358" cy="1975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Severity</a:t>
          </a:r>
          <a:endParaRPr lang="ko-KR" altLang="en-US" sz="3000" kern="1200" dirty="0"/>
        </a:p>
      </dsp:txBody>
      <dsp:txXfrm>
        <a:off x="3888377" y="2861924"/>
        <a:ext cx="1396790" cy="1396790"/>
      </dsp:txXfrm>
    </dsp:sp>
    <dsp:sp modelId="{A8691D23-26AA-4691-A9A3-46BE3A8F910C}">
      <dsp:nvSpPr>
        <dsp:cNvPr id="0" name=""/>
        <dsp:cNvSpPr/>
      </dsp:nvSpPr>
      <dsp:spPr>
        <a:xfrm rot="16200000">
          <a:off x="4289444" y="2255932"/>
          <a:ext cx="594657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594657" y="19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71906" y="2260445"/>
        <a:ext cx="29732" cy="29732"/>
      </dsp:txXfrm>
    </dsp:sp>
    <dsp:sp modelId="{C37B8206-20F1-41D1-93C0-FB857FC4BF13}">
      <dsp:nvSpPr>
        <dsp:cNvPr id="0" name=""/>
        <dsp:cNvSpPr/>
      </dsp:nvSpPr>
      <dsp:spPr>
        <a:xfrm>
          <a:off x="3599093" y="2625"/>
          <a:ext cx="1975358" cy="1975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Normal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(0)</a:t>
          </a:r>
          <a:endParaRPr lang="ko-KR" altLang="en-US" sz="2000" kern="1200" dirty="0"/>
        </a:p>
      </dsp:txBody>
      <dsp:txXfrm>
        <a:off x="3888377" y="291909"/>
        <a:ext cx="1396790" cy="1396790"/>
      </dsp:txXfrm>
    </dsp:sp>
    <dsp:sp modelId="{EF0B4C0E-54F9-419B-80BC-B4D3CDCE8CF1}">
      <dsp:nvSpPr>
        <dsp:cNvPr id="0" name=""/>
        <dsp:cNvSpPr/>
      </dsp:nvSpPr>
      <dsp:spPr>
        <a:xfrm rot="20520000">
          <a:off x="5511559" y="3143850"/>
          <a:ext cx="594657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594657" y="19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94021" y="3148363"/>
        <a:ext cx="29732" cy="29732"/>
      </dsp:txXfrm>
    </dsp:sp>
    <dsp:sp modelId="{38986262-4FEC-4A59-8511-F9D5DC9109FE}">
      <dsp:nvSpPr>
        <dsp:cNvPr id="0" name=""/>
        <dsp:cNvSpPr/>
      </dsp:nvSpPr>
      <dsp:spPr>
        <a:xfrm>
          <a:off x="6043323" y="1778462"/>
          <a:ext cx="1975358" cy="1975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Mild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(1)</a:t>
          </a:r>
          <a:endParaRPr lang="ko-KR" altLang="en-US" sz="2000" kern="1200" dirty="0"/>
        </a:p>
      </dsp:txBody>
      <dsp:txXfrm>
        <a:off x="6332607" y="2067746"/>
        <a:ext cx="1396790" cy="1396790"/>
      </dsp:txXfrm>
    </dsp:sp>
    <dsp:sp modelId="{A914414D-8625-4580-9D1B-4BBC56E0AA63}">
      <dsp:nvSpPr>
        <dsp:cNvPr id="0" name=""/>
        <dsp:cNvSpPr/>
      </dsp:nvSpPr>
      <dsp:spPr>
        <a:xfrm rot="3240000">
          <a:off x="5044753" y="4580532"/>
          <a:ext cx="594657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594657" y="19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327215" y="4585046"/>
        <a:ext cx="29732" cy="29732"/>
      </dsp:txXfrm>
    </dsp:sp>
    <dsp:sp modelId="{A6AE4FB8-1E1F-4A3A-BF9B-2EDAE89F9145}">
      <dsp:nvSpPr>
        <dsp:cNvPr id="0" name=""/>
        <dsp:cNvSpPr/>
      </dsp:nvSpPr>
      <dsp:spPr>
        <a:xfrm>
          <a:off x="5109710" y="4651826"/>
          <a:ext cx="1975358" cy="1975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Moderate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(2)</a:t>
          </a:r>
          <a:endParaRPr lang="ko-KR" altLang="en-US" sz="2000" kern="1200" dirty="0"/>
        </a:p>
      </dsp:txBody>
      <dsp:txXfrm>
        <a:off x="5398994" y="4941110"/>
        <a:ext cx="1396790" cy="1396790"/>
      </dsp:txXfrm>
    </dsp:sp>
    <dsp:sp modelId="{7440F13E-64A7-46E4-AF85-F7EBF3F98F74}">
      <dsp:nvSpPr>
        <dsp:cNvPr id="0" name=""/>
        <dsp:cNvSpPr/>
      </dsp:nvSpPr>
      <dsp:spPr>
        <a:xfrm rot="7560000">
          <a:off x="3534135" y="4580532"/>
          <a:ext cx="594657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594657" y="19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3816598" y="4585046"/>
        <a:ext cx="29732" cy="29732"/>
      </dsp:txXfrm>
    </dsp:sp>
    <dsp:sp modelId="{A7ECC141-9AC9-4050-B5FC-9CFD74D55414}">
      <dsp:nvSpPr>
        <dsp:cNvPr id="0" name=""/>
        <dsp:cNvSpPr/>
      </dsp:nvSpPr>
      <dsp:spPr>
        <a:xfrm>
          <a:off x="2088476" y="4651826"/>
          <a:ext cx="1975358" cy="1975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Severe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(3)</a:t>
          </a:r>
          <a:endParaRPr lang="ko-KR" altLang="en-US" sz="2000" kern="1200" dirty="0"/>
        </a:p>
      </dsp:txBody>
      <dsp:txXfrm>
        <a:off x="2377760" y="4941110"/>
        <a:ext cx="1396790" cy="1396790"/>
      </dsp:txXfrm>
    </dsp:sp>
    <dsp:sp modelId="{18F0F1EC-1A47-48EF-95E0-D36665751497}">
      <dsp:nvSpPr>
        <dsp:cNvPr id="0" name=""/>
        <dsp:cNvSpPr/>
      </dsp:nvSpPr>
      <dsp:spPr>
        <a:xfrm rot="11880000">
          <a:off x="3067329" y="3143850"/>
          <a:ext cx="594657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594657" y="19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3349791" y="3148363"/>
        <a:ext cx="29732" cy="29732"/>
      </dsp:txXfrm>
    </dsp:sp>
    <dsp:sp modelId="{3AB10BE1-1D99-4F6F-BEBF-176DB7C21F57}">
      <dsp:nvSpPr>
        <dsp:cNvPr id="0" name=""/>
        <dsp:cNvSpPr/>
      </dsp:nvSpPr>
      <dsp:spPr>
        <a:xfrm>
          <a:off x="1154864" y="1778462"/>
          <a:ext cx="1975358" cy="1975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Proliferative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(4)</a:t>
          </a:r>
          <a:endParaRPr lang="ko-KR" altLang="en-US" sz="2000" kern="1200" dirty="0"/>
        </a:p>
      </dsp:txBody>
      <dsp:txXfrm>
        <a:off x="1444148" y="2067746"/>
        <a:ext cx="1396790" cy="1396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B633-20F4-4340-9221-664E6D24A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8D994-F9C1-4057-932C-4719D644B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F4AD6-1125-4F4A-AA09-6F5DE680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CEA9-CCAB-46D0-8BDF-AE9FD014FF21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497A6-690D-465D-8D07-7493EE36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3E20A-61E6-4F1E-922D-E5D5D87A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DCC-FBDE-4398-BDFC-913A5A350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7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B1054-8D49-4CC0-95AC-644B9701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C4289-842D-4630-B3F3-E49F9096F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09892-0C5E-49A6-AF61-31BCA384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CEA9-CCAB-46D0-8BDF-AE9FD014FF21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3BD4E-ECC9-4B2B-83D1-278F0E39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0E4AF-FD6B-45BA-83A0-A0D2E97F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DCC-FBDE-4398-BDFC-913A5A350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7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EF923-24BC-4E1C-B813-832024498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5CCDB1-6E5A-49D1-9C89-0CA9D2507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57709-CD31-4A0A-9D47-78E5B0CF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CEA9-CCAB-46D0-8BDF-AE9FD014FF21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E9295-508E-4AF1-A8B8-A0F97A9B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377A9-2CF8-4A65-AD9E-39C788A6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DCC-FBDE-4398-BDFC-913A5A350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8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16BD4-E23E-48B8-BF1A-62FD38A9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F8B87-9E39-4217-B742-CE638196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F8AAE-928F-4077-B27B-C0A98CE5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CEA9-CCAB-46D0-8BDF-AE9FD014FF21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759F9-4E9C-4B77-BF87-C65865FC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A6D91-597C-465C-A9FC-2D7F3FDC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DCC-FBDE-4398-BDFC-913A5A350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2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D2060-1644-4191-9B75-AEE95AC6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0E38D5-C0E3-4B4A-B846-932242F5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FA75B-846D-4E09-BAFE-271BBFF6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CEA9-CCAB-46D0-8BDF-AE9FD014FF21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16B7E-554E-4DF0-92BA-17D84E0D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484A7-F8C8-48F9-848D-E0BC15CF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DCC-FBDE-4398-BDFC-913A5A350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478B0-50AB-48E2-AEE4-F13F1636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36F36-5929-4AB9-8C99-83083D2DE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60390A-5F13-4A86-8FA1-7A6F629F7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E7AD61-12D0-481C-9784-EBDEC260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CEA9-CCAB-46D0-8BDF-AE9FD014FF21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0AC05-B735-4F6E-AD9C-2F3B63D8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10F82-7144-42C7-9999-C7462E82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DCC-FBDE-4398-BDFC-913A5A350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65183-733B-4D87-A378-571AFE81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A5A3B4-C820-4724-AFE8-D479BF35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929A9-576F-44F4-BFF2-D73267F88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32263C-DB9A-427F-A355-7B09C80FC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E2FC3C-C1CD-4442-81EE-862405636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569E2-75C8-48D4-8D63-CC6DB28B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CEA9-CCAB-46D0-8BDF-AE9FD014FF21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B06240-5E5C-4795-B0CC-FA1A6C83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A92673-E0ED-4EF7-B82E-00029A26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DCC-FBDE-4398-BDFC-913A5A350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26133-B39C-4204-B29C-8004AF25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ABCAA6-07FF-4D01-9907-9A29A0A9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CEA9-CCAB-46D0-8BDF-AE9FD014FF21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AC648-6147-4495-B952-A5A3C0C5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7F36C-76A9-4942-9E27-BA3B34DD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DCC-FBDE-4398-BDFC-913A5A350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2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0C7DBA-4F8E-4404-8A03-7BB3B93E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CEA9-CCAB-46D0-8BDF-AE9FD014FF21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D997A8-3EA0-4ABA-8066-975D7B4A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69542-5FAD-429A-A9D0-3395981F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DCC-FBDE-4398-BDFC-913A5A350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5421B-6E33-4236-897F-0E2AC4F5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D2C56-0926-4CE0-897A-94B2782C3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0A0EB9-83B8-4F1E-8810-3A0DD1F24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DF559-65FB-4B99-A2C5-62FE8F1D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CEA9-CCAB-46D0-8BDF-AE9FD014FF21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0D8AF-CDAE-45E1-92F7-16ABD4C1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039219-1D28-4C86-9B19-84E0CEF7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DCC-FBDE-4398-BDFC-913A5A350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9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1E975-63ED-4C5E-BA5D-F9AADF37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A535D8-1BD7-4BE7-99E4-8DC11D4E8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FB058-E1AA-4D0C-8085-2223D1CA0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BDA57-BF2B-46EE-8689-FC4ADA55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CEA9-CCAB-46D0-8BDF-AE9FD014FF21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A7B66-DDD6-4E57-B589-3DCA550E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68B84-AD0A-4641-B8BD-88DDCF52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EDCC-FBDE-4398-BDFC-913A5A350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0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793374-82CC-49F0-8CDE-117E783D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82A3F-5191-4403-A289-8CED05B3E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1358D-004C-4DCA-8FBF-CE02F7EFE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CEA9-CCAB-46D0-8BDF-AE9FD014FF21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38BF5-4C7A-40AB-BD93-E7ECE6549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99B68-A469-40E5-9068-D86E27BF6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EDCC-FBDE-4398-BDFC-913A5A350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7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2CA48-2E70-43D9-ADAA-F5668E569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051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RF Dataset for DR </a:t>
            </a:r>
            <a:br>
              <a:rPr lang="en-US" altLang="ko-KR"/>
            </a:br>
            <a:r>
              <a:rPr lang="en-US" altLang="ko-KR"/>
              <a:t>Detection System 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7D6B8E-413C-485C-AD47-00CEC6D7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1875"/>
            <a:ext cx="9144000" cy="1655762"/>
          </a:xfrm>
        </p:spPr>
        <p:txBody>
          <a:bodyPr/>
          <a:lstStyle/>
          <a:p>
            <a:r>
              <a:rPr lang="ko-KR" altLang="en-US" dirty="0"/>
              <a:t>인공지능팀 인턴 김수용</a:t>
            </a:r>
          </a:p>
        </p:txBody>
      </p:sp>
    </p:spTree>
    <p:extLst>
      <p:ext uri="{BB962C8B-B14F-4D97-AF65-F5344CB8AC3E}">
        <p14:creationId xmlns:p14="http://schemas.microsoft.com/office/powerpoint/2010/main" val="208895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5B7FD07-C0ED-495D-910F-5E5D1F1B0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289249"/>
            <a:ext cx="4639056" cy="6858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600" dirty="0">
                <a:solidFill>
                  <a:srgbClr val="FF0000"/>
                </a:solidFill>
              </a:rPr>
              <a:t>현재 이미지 파일들 자체에 문제가 있는 것 같습니다</a:t>
            </a:r>
            <a:r>
              <a:rPr lang="en-US" altLang="ko-KR" sz="26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600" dirty="0"/>
              <a:t>0,1,2,3,4 severity </a:t>
            </a:r>
            <a:r>
              <a:rPr lang="ko-KR" altLang="en-US" sz="2600" dirty="0"/>
              <a:t>별로 한 환자 당 </a:t>
            </a:r>
            <a:r>
              <a:rPr lang="en-US" altLang="ko-KR" sz="2600" dirty="0"/>
              <a:t>5</a:t>
            </a:r>
            <a:r>
              <a:rPr lang="ko-KR" altLang="en-US" sz="2600" dirty="0"/>
              <a:t>개씩 묶어서 </a:t>
            </a:r>
            <a:r>
              <a:rPr lang="en-US" altLang="ko-KR" sz="2600" dirty="0"/>
              <a:t>(</a:t>
            </a:r>
            <a:r>
              <a:rPr lang="ko-KR" altLang="en-US" sz="2600" dirty="0"/>
              <a:t>방향 별로</a:t>
            </a:r>
            <a:r>
              <a:rPr lang="en-US" altLang="ko-KR" sz="2600" dirty="0"/>
              <a:t>)</a:t>
            </a:r>
            <a:r>
              <a:rPr lang="ko-KR" altLang="en-US" sz="2600" dirty="0"/>
              <a:t> 육안으로 서로 비교해볼 생각</a:t>
            </a:r>
            <a:endParaRPr lang="en-US" altLang="ko-KR" sz="2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600" dirty="0"/>
              <a:t>비교 할 시 </a:t>
            </a:r>
            <a:r>
              <a:rPr lang="en-US" altLang="ko-KR" sz="2600" dirty="0"/>
              <a:t>Grad-Cam </a:t>
            </a:r>
            <a:r>
              <a:rPr lang="ko-KR" altLang="en-US" sz="2600" dirty="0"/>
              <a:t>같은 </a:t>
            </a:r>
            <a:r>
              <a:rPr lang="en-US" altLang="ko-KR" sz="2600" dirty="0"/>
              <a:t>Visualization </a:t>
            </a:r>
            <a:r>
              <a:rPr lang="ko-KR" altLang="en-US" sz="2600" dirty="0"/>
              <a:t>기법을 적용</a:t>
            </a:r>
            <a:endParaRPr lang="en-US" altLang="ko-KR" sz="2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600" dirty="0"/>
              <a:t>RGB </a:t>
            </a:r>
            <a:r>
              <a:rPr lang="ko-KR" altLang="en-US" sz="2600" dirty="0"/>
              <a:t>픽셀에 대한 통계</a:t>
            </a:r>
            <a:endParaRPr lang="en-US" altLang="ko-KR" sz="26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238F0B85-BD5C-4380-B10D-D732F5576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74" b="-1"/>
          <a:stretch/>
        </p:blipFill>
        <p:spPr>
          <a:xfrm>
            <a:off x="5405862" y="1398196"/>
            <a:ext cx="6019331" cy="40583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2232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7CCCB-B054-47D5-B021-91FF303E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931" y="2305892"/>
            <a:ext cx="10515600" cy="1325563"/>
          </a:xfrm>
        </p:spPr>
        <p:txBody>
          <a:bodyPr/>
          <a:lstStyle/>
          <a:p>
            <a:r>
              <a:rPr lang="en-US" altLang="ko-KR" dirty="0"/>
              <a:t>Related 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79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C5CFB-9CA3-475A-B7C0-CB8EDEDD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75" y="1468065"/>
            <a:ext cx="5449661" cy="1325563"/>
          </a:xfrm>
        </p:spPr>
        <p:txBody>
          <a:bodyPr>
            <a:noAutofit/>
          </a:bodyPr>
          <a:lstStyle/>
          <a:p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SUSCEPTIBILITY TO MISDIAGNOSIS OF ADVERSARIAL IMAGES BY DEEP LEARNING BASED RETINAL IMAGE ANALYSIS ALGORITHMS </a:t>
            </a:r>
            <a:b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Abhay Shah1,3, Stephanie Lynch2 , </a:t>
            </a:r>
            <a:r>
              <a:rPr lang="en-US" altLang="ko-KR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Meindert</a:t>
            </a: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Niemeijer3 , Ryan Amelon3 , Warren Clarida3 , James Folk2 , Stephen Russell2 , </a:t>
            </a:r>
            <a:r>
              <a:rPr lang="en-US" altLang="ko-KR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Xiaodong</a:t>
            </a: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Wu1 , Michael D. Abràmoff1,2,3 </a:t>
            </a:r>
            <a:b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Departments of 1 Electrical and Computer Engineering, 2 Ophthalmology and Visual Sciences, University of Iowa, Iowa City, IA, USA. 3 </a:t>
            </a:r>
            <a:r>
              <a:rPr lang="en-US" altLang="ko-KR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IDx</a:t>
            </a: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LLC, Iowa City, IA, USA. </a:t>
            </a:r>
            <a:endParaRPr lang="ko-KR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E641E018-761C-4C98-9563-AC3882A93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36" y="783771"/>
            <a:ext cx="6360354" cy="28365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20C07C-51ED-46D4-8D9A-4F8B47B53C3C}"/>
              </a:ext>
            </a:extLst>
          </p:cNvPr>
          <p:cNvSpPr txBox="1"/>
          <p:nvPr/>
        </p:nvSpPr>
        <p:spPr>
          <a:xfrm>
            <a:off x="139375" y="4064373"/>
            <a:ext cx="118100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1.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CNN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detector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alg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design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bypassing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하여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xplainability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부족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H</a:t>
            </a:r>
            <a:r>
              <a:rPr lang="en-US" altLang="ko-KR" dirty="0"/>
              <a:t>ybrid lesion-based algorithms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adversarial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이미지에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CNN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강하다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 기반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CNN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adversary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이미지를 생성하는 것은 간단하지만 샘플 크기는 이미지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제한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이미지의 픽셀이 무작위로 교란되는 경우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adversary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이미지가 얼마나 자주 발생하는지 연구하려면 추가 조사가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36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805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45B09A-8F1D-4149-83EF-002AC9E3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4" y="413757"/>
            <a:ext cx="2840182" cy="23711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sz="22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Explainable Diabetic Retinopathy Classification Based on Neural-Symbolic Learning</a:t>
            </a:r>
            <a:br>
              <a:rPr lang="en-US" altLang="ko-KR" sz="22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US" altLang="ko-KR" sz="22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altLang="ko-KR" sz="22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Se-In Jang1 , Michaël J.A. Girard2,3,4 and Alexandre H. Thiery5 </a:t>
            </a:r>
            <a:br>
              <a:rPr lang="en-US" altLang="ko-KR" sz="1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1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15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549EFA-3C59-4864-8BD7-765D09E91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454837"/>
            <a:ext cx="7347537" cy="3949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E5F8E-1B5D-4C58-A841-65E0C3D74DE1}"/>
              </a:ext>
            </a:extLst>
          </p:cNvPr>
          <p:cNvSpPr txBox="1"/>
          <p:nvPr/>
        </p:nvSpPr>
        <p:spPr>
          <a:xfrm>
            <a:off x="0" y="3322593"/>
            <a:ext cx="4385388" cy="416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altLang="ko-KR" sz="17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17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eural symbolic learning </a:t>
            </a:r>
            <a:r>
              <a:rPr lang="ko-KR" altLang="ko-KR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기반으로 한 </a:t>
            </a:r>
            <a:r>
              <a:rPr lang="en-US" altLang="ko-KR" sz="1700" dirty="0">
                <a:ea typeface="맑은 고딕" panose="020B0503020000020004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xplainable Classification Model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altLang="ko-KR" sz="17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ko-KR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고급 </a:t>
            </a:r>
            <a:r>
              <a:rPr lang="en-US" altLang="ko-KR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Symbolic</a:t>
            </a:r>
            <a:r>
              <a:rPr lang="ko-KR" altLang="en-US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700" dirty="0">
                <a:ea typeface="맑은 고딕" panose="020B0503020000020004" pitchFamily="50" charset="-127"/>
                <a:cs typeface="Times New Roman" panose="02020603050405020304" pitchFamily="18" charset="0"/>
              </a:rPr>
              <a:t>Representation </a:t>
            </a:r>
            <a:r>
              <a:rPr lang="ko-KR" altLang="ko-KR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생성하는 데 사용되는</a:t>
            </a:r>
            <a:r>
              <a:rPr lang="en-US" altLang="ko-KR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U-Net </a:t>
            </a:r>
            <a:r>
              <a:rPr lang="ko-KR" altLang="ko-KR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분할 네트워크와 생성된 </a:t>
            </a:r>
            <a:r>
              <a:rPr lang="en-US" altLang="ko-KR" sz="1700" dirty="0">
                <a:ea typeface="맑은 고딕" panose="020B0503020000020004" pitchFamily="50" charset="-127"/>
                <a:cs typeface="Times New Roman" panose="02020603050405020304" pitchFamily="18" charset="0"/>
              </a:rPr>
              <a:t>Representation</a:t>
            </a:r>
            <a:r>
              <a:rPr lang="ko-KR" altLang="ko-KR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학습하여 </a:t>
            </a:r>
            <a:r>
              <a:rPr lang="en-US" altLang="ko-KR" sz="1700" dirty="0">
                <a:ea typeface="맑은 고딕" panose="020B0503020000020004" pitchFamily="50" charset="-127"/>
                <a:cs typeface="Times New Roman" panose="02020603050405020304" pitchFamily="18" charset="0"/>
              </a:rPr>
              <a:t>decision</a:t>
            </a:r>
            <a:r>
              <a:rPr lang="ko-KR" altLang="ko-KR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예측하는 완전 연결 네트워크</a:t>
            </a:r>
            <a:r>
              <a:rPr lang="en-US" altLang="ko-KR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(FCN)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altLang="ko-KR" sz="17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altLang="ko-KR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U-Net </a:t>
            </a:r>
            <a:r>
              <a:rPr lang="ko-KR" altLang="ko-KR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세분화 네트워크는 픽셀 수준 표현보다 </a:t>
            </a:r>
            <a:r>
              <a:rPr lang="en-US" altLang="ko-KR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Symbol</a:t>
            </a:r>
            <a:r>
              <a:rPr lang="ko-KR" altLang="ko-KR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공간에서 상위 수준 </a:t>
            </a:r>
            <a:r>
              <a:rPr lang="en-US" altLang="ko-KR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Representation</a:t>
            </a:r>
            <a:r>
              <a:rPr lang="ko-KR" altLang="ko-KR" sz="17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추출</a:t>
            </a:r>
            <a:endParaRPr lang="en-US" altLang="ko-KR" sz="17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737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892040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570860-6757-422E-B9F8-244B66F1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04" y="5084064"/>
            <a:ext cx="3541713" cy="12618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sz="19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Explainable Diabetic Retinopathy Detection and Retinal Image Generation </a:t>
            </a:r>
            <a:br>
              <a:rPr lang="en-US" altLang="ko-KR" sz="19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19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19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Yuhao</a:t>
            </a:r>
            <a:r>
              <a:rPr lang="en-US" altLang="ko-KR" sz="19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19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Niu</a:t>
            </a:r>
            <a:r>
              <a:rPr lang="en-US" altLang="ko-KR" sz="19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Lin Gu, </a:t>
            </a:r>
            <a:r>
              <a:rPr lang="en-US" altLang="ko-KR" sz="19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Yitian</a:t>
            </a:r>
            <a:r>
              <a:rPr lang="en-US" altLang="ko-KR" sz="19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Zhao, and Feng Lu, Member, IEEE</a:t>
            </a:r>
          </a:p>
        </p:txBody>
      </p:sp>
      <p:pic>
        <p:nvPicPr>
          <p:cNvPr id="5" name="그림 4" descr="실내, 검은색, 닫기, 광장이(가) 표시된 사진&#10;&#10;자동 생성된 설명">
            <a:extLst>
              <a:ext uri="{FF2B5EF4-FFF2-40B4-BE49-F238E27FC236}">
                <a16:creationId xmlns:a16="http://schemas.microsoft.com/office/drawing/2014/main" id="{DE9885D5-7C68-424B-A868-3855381FC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0" y="357251"/>
            <a:ext cx="10463019" cy="420624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F02B75-BFB8-431C-8D66-1B7E6E6A3AAE}"/>
              </a:ext>
            </a:extLst>
          </p:cNvPr>
          <p:cNvSpPr/>
          <p:nvPr/>
        </p:nvSpPr>
        <p:spPr>
          <a:xfrm>
            <a:off x="3937518" y="4892040"/>
            <a:ext cx="7932916" cy="179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968B1-E662-4722-BAF8-C39606B2F996}"/>
              </a:ext>
            </a:extLst>
          </p:cNvPr>
          <p:cNvSpPr txBox="1"/>
          <p:nvPr/>
        </p:nvSpPr>
        <p:spPr>
          <a:xfrm>
            <a:off x="3937517" y="4729501"/>
            <a:ext cx="82544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Generator</a:t>
            </a:r>
            <a:r>
              <a:rPr lang="ko-KR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etwork </a:t>
            </a:r>
            <a:r>
              <a:rPr lang="ko-KR" altLang="en-US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egmentation</a:t>
            </a:r>
            <a:r>
              <a:rPr lang="ko-KR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Map</a:t>
            </a:r>
            <a:r>
              <a:rPr lang="ko-KR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Vessel</a:t>
            </a:r>
            <a:r>
              <a:rPr lang="ko-KR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500" dirty="0"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escriptor</a:t>
            </a:r>
            <a:r>
              <a:rPr lang="ko-KR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제어된 증상으로 망막 이미지를 합성합니다</a:t>
            </a:r>
            <a:r>
              <a:rPr lang="en-US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5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5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Discriminator Network</a:t>
            </a:r>
            <a:r>
              <a:rPr lang="ko-KR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Generator</a:t>
            </a:r>
            <a:r>
              <a:rPr lang="ko-KR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함께 </a:t>
            </a:r>
            <a:r>
              <a:rPr lang="en-US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train</a:t>
            </a:r>
            <a:r>
              <a:rPr lang="ko-KR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되어 합성 이미지와 실제 이미지를 구별하여 경쟁하여 </a:t>
            </a:r>
            <a:r>
              <a:rPr lang="en-US" altLang="ko-KR" sz="1500" dirty="0">
                <a:ea typeface="맑은 고딕" panose="020B0503020000020004" pitchFamily="50" charset="-127"/>
                <a:cs typeface="Times New Roman" panose="02020603050405020304" pitchFamily="18" charset="0"/>
              </a:rPr>
              <a:t>Generator</a:t>
            </a:r>
            <a:r>
              <a:rPr lang="ko-KR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향상시</a:t>
            </a:r>
            <a:r>
              <a:rPr lang="ko-KR" altLang="en-US" sz="1500" dirty="0">
                <a:ea typeface="맑은 고딕" panose="020B0503020000020004" pitchFamily="50" charset="-127"/>
                <a:cs typeface="Times New Roman" panose="02020603050405020304" pitchFamily="18" charset="0"/>
              </a:rPr>
              <a:t>킴</a:t>
            </a:r>
            <a:endParaRPr lang="en-US" altLang="ko-KR" sz="1500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작은 병리학적 증상만 생성하여 네트워크를 해석</a:t>
            </a:r>
            <a:endParaRPr lang="en-US" altLang="ko-KR" sz="1500" dirty="0"/>
          </a:p>
          <a:p>
            <a:pPr marL="342900" indent="-342900">
              <a:lnSpc>
                <a:spcPct val="120000"/>
              </a:lnSpc>
              <a:buAutoNum type="arabicPeriod" startAt="4"/>
            </a:pPr>
            <a:r>
              <a:rPr lang="en-US" altLang="ko-KR" sz="15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DR </a:t>
            </a:r>
            <a:r>
              <a:rPr lang="ko-KR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검출기에서 합성된 이미지를 평가하여 이미지 수준에서</a:t>
            </a:r>
            <a:r>
              <a:rPr lang="en-US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큰 병변을 감지하지 않고</a:t>
            </a:r>
            <a:r>
              <a:rPr lang="ko-KR" altLang="en-US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</a:t>
            </a:r>
            <a:endParaRPr lang="en-US" altLang="ko-KR" sz="15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en-US" altLang="ko-KR" sz="1500" dirty="0">
                <a:ea typeface="맑은 고딕" panose="020B0503020000020004" pitchFamily="50" charset="-127"/>
                <a:cs typeface="Times New Roman" panose="02020603050405020304" pitchFamily="18" charset="0"/>
              </a:rPr>
              <a:t>Severity </a:t>
            </a:r>
            <a:r>
              <a:rPr lang="ko-KR" altLang="en-US" sz="1500" dirty="0">
                <a:ea typeface="맑은 고딕" panose="020B0503020000020004" pitchFamily="50" charset="-127"/>
                <a:cs typeface="Times New Roman" panose="02020603050405020304" pitchFamily="18" charset="0"/>
              </a:rPr>
              <a:t>예측</a:t>
            </a:r>
            <a:endParaRPr lang="en-US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F777D-71BF-46B4-B904-C4F250A9A693}"/>
              </a:ext>
            </a:extLst>
          </p:cNvPr>
          <p:cNvSpPr txBox="1"/>
          <p:nvPr/>
        </p:nvSpPr>
        <p:spPr>
          <a:xfrm>
            <a:off x="321564" y="567545"/>
            <a:ext cx="8584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</a:t>
            </a:r>
          </a:p>
          <a:p>
            <a:r>
              <a:rPr lang="en-US" altLang="ko-KR" sz="2400" b="1" dirty="0"/>
              <a:t>A</a:t>
            </a:r>
          </a:p>
          <a:p>
            <a:r>
              <a:rPr lang="en-US" altLang="ko-KR" sz="2400" b="1" dirty="0"/>
              <a:t>T</a:t>
            </a:r>
          </a:p>
          <a:p>
            <a:r>
              <a:rPr lang="en-US" altLang="ko-KR" sz="2400" b="1" dirty="0"/>
              <a:t>H</a:t>
            </a:r>
          </a:p>
          <a:p>
            <a:r>
              <a:rPr lang="en-US" altLang="ko-KR" sz="2400" b="1" dirty="0"/>
              <a:t>O</a:t>
            </a:r>
          </a:p>
          <a:p>
            <a:r>
              <a:rPr lang="en-US" altLang="ko-KR" sz="2400" b="1" dirty="0"/>
              <a:t>-</a:t>
            </a:r>
          </a:p>
          <a:p>
            <a:r>
              <a:rPr lang="en-US" altLang="ko-KR" sz="2400" b="1" dirty="0"/>
              <a:t>G</a:t>
            </a:r>
          </a:p>
          <a:p>
            <a:r>
              <a:rPr lang="en-US" altLang="ko-KR" sz="2400" b="1" dirty="0"/>
              <a:t>A</a:t>
            </a:r>
          </a:p>
          <a:p>
            <a:r>
              <a:rPr lang="en-US" altLang="ko-KR" sz="2400" b="1" dirty="0"/>
              <a:t>N</a:t>
            </a: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099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0AC3F2-BB34-457B-8C28-D510A3ECF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1105" y="1139491"/>
            <a:ext cx="6408836" cy="3028174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4D050F-0CEE-413E-80B2-39F5DEDACD99}"/>
              </a:ext>
            </a:extLst>
          </p:cNvPr>
          <p:cNvSpPr txBox="1"/>
          <p:nvPr/>
        </p:nvSpPr>
        <p:spPr>
          <a:xfrm>
            <a:off x="209550" y="771988"/>
            <a:ext cx="4294839" cy="58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RF Dataset</a:t>
            </a:r>
          </a:p>
          <a:p>
            <a:pPr algn="ctr"/>
            <a:endParaRPr lang="en-US" altLang="ko-KR" sz="4000" dirty="0"/>
          </a:p>
          <a:p>
            <a:pPr algn="ctr"/>
            <a:r>
              <a:rPr lang="en-US" altLang="ko-KR" sz="2900" dirty="0"/>
              <a:t>&lt;Motive&gt;</a:t>
            </a:r>
          </a:p>
          <a:p>
            <a:pPr algn="ctr"/>
            <a:endParaRPr lang="en-US" altLang="ko-KR" sz="2900" dirty="0"/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DR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감지하는 것은 숙련된 임상의가 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retinal fundus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사진을 검사하고 평가해야 하는 시간 소모적</a:t>
            </a:r>
            <a:r>
              <a:rPr lang="ko-KR" altLang="en-US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지역 인구의 당뇨병 비율이 높고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DR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감지가 필요한 지역에서는 필요한 전문 지식과 장비가 부족</a:t>
            </a:r>
            <a:r>
              <a:rPr lang="ko-KR" altLang="en-US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46939-EF90-48D0-8CD2-D31F25C6AF7D}"/>
              </a:ext>
            </a:extLst>
          </p:cNvPr>
          <p:cNvSpPr txBox="1"/>
          <p:nvPr/>
        </p:nvSpPr>
        <p:spPr>
          <a:xfrm>
            <a:off x="4948887" y="4565208"/>
            <a:ext cx="72431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NPDR : </a:t>
            </a:r>
            <a:r>
              <a:rPr lang="ko-KR" altLang="en-US" sz="1600" dirty="0"/>
              <a:t>비증식성</a:t>
            </a:r>
            <a:r>
              <a:rPr lang="en-US" altLang="ko-KR" sz="1600" dirty="0"/>
              <a:t>, PDR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증식성</a:t>
            </a:r>
            <a:r>
              <a:rPr lang="en-US" altLang="ko-KR" sz="1600" dirty="0"/>
              <a:t>, DR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당뇨망막병증</a:t>
            </a:r>
            <a:r>
              <a:rPr lang="ko-KR" altLang="en-US" sz="1600" dirty="0"/>
              <a:t> </a:t>
            </a:r>
            <a:r>
              <a:rPr lang="en-US" altLang="ko-KR" sz="1600" dirty="0"/>
              <a:t>, RF: </a:t>
            </a:r>
            <a:r>
              <a:rPr lang="ko-KR" altLang="en-US" sz="1600" dirty="0" err="1"/>
              <a:t>망막안저</a:t>
            </a:r>
            <a:r>
              <a:rPr lang="ko-KR" altLang="en-US" sz="1600" dirty="0"/>
              <a:t> 부위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Severity </a:t>
            </a:r>
            <a:r>
              <a:rPr lang="ko-KR" altLang="en-US" dirty="0">
                <a:sym typeface="Wingdings" panose="05000000000000000000" pitchFamily="2" charset="2"/>
              </a:rPr>
              <a:t>레벨을 이용해 데이터셋을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개 </a:t>
            </a:r>
            <a:r>
              <a:rPr lang="en-US" altLang="ko-KR" dirty="0">
                <a:sym typeface="Wingdings" panose="05000000000000000000" pitchFamily="2" charset="2"/>
              </a:rPr>
              <a:t>class </a:t>
            </a:r>
            <a:r>
              <a:rPr lang="ko-KR" altLang="en-US" dirty="0">
                <a:sym typeface="Wingdings" panose="05000000000000000000" pitchFamily="2" charset="2"/>
              </a:rPr>
              <a:t>로 나눔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DR </a:t>
            </a:r>
            <a:r>
              <a:rPr lang="ko-KR" altLang="en-US" dirty="0">
                <a:sym typeface="Wingdings" panose="05000000000000000000" pitchFamily="2" charset="2"/>
              </a:rPr>
              <a:t>자동감지 및 분류 </a:t>
            </a:r>
            <a:r>
              <a:rPr lang="en-US" altLang="ko-KR" dirty="0">
                <a:sym typeface="Wingdings" panose="05000000000000000000" pitchFamily="2" charset="2"/>
              </a:rPr>
              <a:t>&amp; </a:t>
            </a:r>
            <a:r>
              <a:rPr lang="ko-KR" altLang="en-US" dirty="0">
                <a:sym typeface="Wingdings" panose="05000000000000000000" pitchFamily="2" charset="2"/>
              </a:rPr>
              <a:t>패턴인식 시스템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잡음과 변동이 있을 때 작동할 수 있는 강력한 알고리즘을 개발하는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것이 필요하다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38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A24EE88-65B7-4EF5-8CC0-79D15FCD3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242684"/>
              </p:ext>
            </p:extLst>
          </p:nvPr>
        </p:nvGraphicFramePr>
        <p:xfrm>
          <a:off x="1730764" y="298580"/>
          <a:ext cx="9173546" cy="6629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림 5" descr="텍스트, 오렌지, 얇게썬이(가) 표시된 사진&#10;&#10;자동 생성된 설명">
            <a:extLst>
              <a:ext uri="{FF2B5EF4-FFF2-40B4-BE49-F238E27FC236}">
                <a16:creationId xmlns:a16="http://schemas.microsoft.com/office/drawing/2014/main" id="{9AD1FC00-AFD3-44B6-B529-A446B7F01A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905" y="184513"/>
            <a:ext cx="2315888" cy="160058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503323C-0957-445F-9D4B-D26BCD52C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2345995"/>
            <a:ext cx="2187130" cy="171464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9ABD9F7-C23F-41F5-8550-0EC97D58F6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89" y="4572085"/>
            <a:ext cx="2604729" cy="213549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73D636C-9ED6-4451-A196-937B71FE0D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1" y="4618965"/>
            <a:ext cx="2844492" cy="2088613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37F3472-62C6-4E44-82C2-1AE6C82466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69" y="1443429"/>
            <a:ext cx="2665518" cy="24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D8B3CFC-B769-4798-96A8-75812BFFD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84009"/>
              </p:ext>
            </p:extLst>
          </p:nvPr>
        </p:nvGraphicFramePr>
        <p:xfrm>
          <a:off x="81902" y="654352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684351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62078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28561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Severity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26008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26135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8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2511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2490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8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5380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5267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50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16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7712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62109BD-18ED-4F62-8704-D1E88AED9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21467"/>
              </p:ext>
            </p:extLst>
          </p:nvPr>
        </p:nvGraphicFramePr>
        <p:xfrm>
          <a:off x="81902" y="3701870"/>
          <a:ext cx="8127999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684351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62078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28561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Severity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6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87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82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509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101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111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161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77129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A47304-7D25-40DB-96FB-8A6B21369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48678"/>
              </p:ext>
            </p:extLst>
          </p:nvPr>
        </p:nvGraphicFramePr>
        <p:xfrm>
          <a:off x="8406882" y="654352"/>
          <a:ext cx="3785118" cy="55598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1706">
                  <a:extLst>
                    <a:ext uri="{9D8B030D-6E8A-4147-A177-3AD203B41FA5}">
                      <a16:colId xmlns:a16="http://schemas.microsoft.com/office/drawing/2014/main" val="2868435165"/>
                    </a:ext>
                  </a:extLst>
                </a:gridCol>
                <a:gridCol w="1261706">
                  <a:extLst>
                    <a:ext uri="{9D8B030D-6E8A-4147-A177-3AD203B41FA5}">
                      <a16:colId xmlns:a16="http://schemas.microsoft.com/office/drawing/2014/main" val="3366207896"/>
                    </a:ext>
                  </a:extLst>
                </a:gridCol>
                <a:gridCol w="1261706">
                  <a:extLst>
                    <a:ext uri="{9D8B030D-6E8A-4147-A177-3AD203B41FA5}">
                      <a16:colId xmlns:a16="http://schemas.microsoft.com/office/drawing/2014/main" val="4028561880"/>
                    </a:ext>
                  </a:extLst>
                </a:gridCol>
              </a:tblGrid>
              <a:tr h="926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Severity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Right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6087"/>
                  </a:ext>
                </a:extLst>
              </a:tr>
              <a:tr h="926639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3311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3340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87760"/>
                  </a:ext>
                </a:extLst>
              </a:tr>
              <a:tr h="92663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82129"/>
                  </a:ext>
                </a:extLst>
              </a:tr>
              <a:tr h="926639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628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588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509653"/>
                  </a:ext>
                </a:extLst>
              </a:tr>
              <a:tr h="92663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161959"/>
                  </a:ext>
                </a:extLst>
              </a:tr>
              <a:tr h="92663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89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104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7712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AF1150-8FC2-4237-83F6-F111E6C76BAE}"/>
              </a:ext>
            </a:extLst>
          </p:cNvPr>
          <p:cNvSpPr txBox="1"/>
          <p:nvPr/>
        </p:nvSpPr>
        <p:spPr>
          <a:xfrm>
            <a:off x="1073021" y="149290"/>
            <a:ext cx="206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8E5C1-98C0-43FA-BAD0-11075F4FB96B}"/>
              </a:ext>
            </a:extLst>
          </p:cNvPr>
          <p:cNvSpPr txBox="1"/>
          <p:nvPr/>
        </p:nvSpPr>
        <p:spPr>
          <a:xfrm>
            <a:off x="9366380" y="145398"/>
            <a:ext cx="18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183AA-C95F-402E-9A17-7C4BB5CA4EDE}"/>
              </a:ext>
            </a:extLst>
          </p:cNvPr>
          <p:cNvSpPr txBox="1"/>
          <p:nvPr/>
        </p:nvSpPr>
        <p:spPr>
          <a:xfrm>
            <a:off x="384111" y="3244334"/>
            <a:ext cx="18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98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E09E-2BC2-482E-B3C9-9B090C10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AA0DFD2-6F12-4F8E-B8C2-AD51594EF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386752"/>
              </p:ext>
            </p:extLst>
          </p:nvPr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97981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900074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97048232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87431098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97079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5347451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321825202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Severity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Split Proportion (</a:t>
                      </a:r>
                      <a:r>
                        <a:rPr lang="en-US" altLang="ko-KR" sz="2200" dirty="0" err="1"/>
                        <a:t>trn:val:tst</a:t>
                      </a:r>
                      <a:r>
                        <a:rPr lang="en-US" altLang="ko-KR" sz="2200" dirty="0"/>
                        <a:t>)</a:t>
                      </a:r>
                      <a:endParaRPr lang="ko-KR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Percentage 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9013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52143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8:1:1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65344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6178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8:1:1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6205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8692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10647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9:1:1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13153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7018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8:1:1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2087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3032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22:3:3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5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9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562</Words>
  <Application>Microsoft Office PowerPoint</Application>
  <PresentationFormat>와이드스크린</PresentationFormat>
  <Paragraphs>173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RF Dataset for DR  Detection System  </vt:lpstr>
      <vt:lpstr>Related Works</vt:lpstr>
      <vt:lpstr>SUSCEPTIBILITY TO MISDIAGNOSIS OF ADVERSARIAL IMAGES BY DEEP LEARNING BASED RETINAL IMAGE ANALYSIS ALGORITHMS   Abhay Shah1,3, Stephanie Lynch2 , Meindert Niemeijer3 , Ryan Amelon3 , Warren Clarida3 , James Folk2 , Stephen Russell2 , Xiaodong Wu1 , Michael D. Abràmoff1,2,3   Departments of 1 Electrical and Computer Engineering, 2 Ophthalmology and Visual Sciences, University of Iowa, Iowa City, IA, USA. 3 IDx LLC, Iowa City, IA, USA. </vt:lpstr>
      <vt:lpstr>Explainable Diabetic Retinopathy Classification Based on Neural-Symbolic Learning  Se-In Jang1 , Michaël J.A. Girard2,3,4 and Alexandre H. Thiery5   </vt:lpstr>
      <vt:lpstr>Explainable Diabetic Retinopathy Detection and Retinal Image Generation   Yuhao Niu, Lin Gu, Yitian Zhao, and Feng Lu, Member, IEEE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for DR diagnosis system  </dc:title>
  <dc:creator>김수용[ 학부재학 / 보건환경융합과학부 ]</dc:creator>
  <cp:lastModifiedBy>김수용[ 학부재학 / 보건환경융합과학부 ]</cp:lastModifiedBy>
  <cp:revision>15</cp:revision>
  <dcterms:created xsi:type="dcterms:W3CDTF">2022-01-02T15:33:16Z</dcterms:created>
  <dcterms:modified xsi:type="dcterms:W3CDTF">2022-01-03T00:47:06Z</dcterms:modified>
</cp:coreProperties>
</file>