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7D85502B.xml" ContentType="application/vnd.ms-powerpoint.comments+xml"/>
  <Override PartName="/ppt/comments/modernComment_107_519C7936.xml" ContentType="application/vnd.ms-powerpoint.comments+xml"/>
  <Override PartName="/ppt/ink/ink1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2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B036D91-89D9-2534-62C3-94F3E43D3E08}" name="김수용[ 학부재학 / 보건환경융합과학부 ]" initials="김학/보]" userId="김수용[ 학부재학 / 보건환경융합과학부 ]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modernComment_102_7D85502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7B5DB61-C02F-43B7-BA4A-D9EFA62B49FC}" authorId="{EB036D91-89D9-2534-62C3-94F3E43D3E08}" created="2022-01-06T07:25:29.932">
    <pc:sldMkLst xmlns:pc="http://schemas.microsoft.com/office/powerpoint/2013/main/command">
      <pc:docMk/>
      <pc:sldMk cId="2105888811" sldId="258"/>
    </pc:sldMkLst>
    <p188:txBody>
      <a:bodyPr/>
      <a:lstStyle/>
      <a:p>
        <a:r>
          <a:rPr lang="ko-KR" altLang="en-US"/>
          <a:t>model.cuda()
f"cuda 부분 삭제 
주피터노트북에서 def main 이 안돌아감 ,
fastai 가 파이토치 간편한버전 
 label 5개 cross entrophy : 잘 안됨 : 
==&gt; retinal fundus , dr grade , grade 5 : 1,2,3,4 특징을 다 가지고 있어 , ,,, grade 5 를 1,2 특징없다고 학습할수 있어 , binary crossentrophy 를 대신써야 함 ,, 
criterion == binary cross 로 change ,  
multilabel : grade 5 가 1,2 특징가짐
singlelablel : 1이 2의 특징을 가질수는 없어 </a:t>
        </a:r>
      </a:p>
    </p188:txBody>
  </p188:cm>
</p188:cmLst>
</file>

<file path=ppt/comments/modernComment_107_519C793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9CC8A53-B5C2-4470-BCAC-6B779486DC36}" authorId="{EB036D91-89D9-2534-62C3-94F3E43D3E08}" created="2022-01-06T07:29:49.359">
    <pc:sldMkLst xmlns:pc="http://schemas.microsoft.com/office/powerpoint/2013/main/command">
      <pc:docMk/>
      <pc:sldMk cId="1369209142" sldId="263"/>
    </pc:sldMkLst>
    <p188:txBody>
      <a:bodyPr/>
      <a:lstStyle/>
      <a:p>
        <a:r>
          <a:rPr lang="ko-KR" altLang="en-US"/>
          <a:t>torch.utils.data
이미 나의 rf 데이터셋은 나누어져잇어서 random split 쓰지않는다. split 이 이미 되어있다. 간단하게 그냥 불러오면된다. 데이터셋 폴더불러오기 pytorch documentation 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5T18:53:33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1329 1 24575,'-3'0'0,"1"1"0,-1-1 0,0 1 0,1 0 0,-1 0 0,1 0 0,0 0 0,-1 0 0,1 0 0,0 1 0,0-1 0,0 1 0,0 0 0,0 0 0,0-1 0,0 1 0,0 0 0,-2 4 0,-27 46 0,26-43 0,-145 327 0,31-61 0,-100 151-55,-125 271-483,54 3 538,281-676 0,-75 214 0,75-207 0,1 0 0,2 0 0,2 1 0,0 0 0,2 57 0,3-79 35,0 0 0,0 0 0,1 0 0,0-1 0,1 1 0,0 0 0,1-1 0,0 0 0,0 0 0,1 0 0,0 0 0,0-1 0,1 1 0,0-2 0,13 13 0,-9-11-32,1-1 0,0 0 0,1-1-1,-1 0 1,1-1 0,1 0 0,-1-1-1,1 0 1,0-1 0,0-1 0,15 2-1,112 17-2,168 4 0,144-19 0,-404-7 0,-33 1 0,-1 1 0,1 1 0,0 0 0,-1 1 0,0 1 0,0 0 0,16 8 0,-8-3 0,34 9 0,-36-14 0,-10-3 0,-1 0 0,1 1 0,0 0 0,-1 1 0,14 7 0,-22-11 0,0 1 0,0-1 0,0 0 0,-1 1 0,1 0 0,0-1 0,-1 1 0,1-1 0,0 1 0,-1 0 0,1-1 0,-1 1 0,1 0 0,-1 0 0,1 0 0,-1-1 0,0 1 0,1 0 0,-1 0 0,0 0 0,0 0 0,0 0 0,1-1 0,-1 1 0,0 0 0,0 0 0,0 0 0,-1 0 0,1 0 0,0 0 0,0 0 0,0-1 0,-1 1 0,1 0 0,0 0 0,-1 0 0,1 0 0,0-1 0,-1 1 0,1 0 0,-1 0 0,0-1 0,1 1 0,-1-1 0,1 1 0,-2 0 0,-4 5 0,1-1 0,-2 0 0,1-1 0,-9 6 0,-41 20 0,-97 37 0,-19 10 0,172-77 0,-30 15 0,0 1 0,2 2 0,0 1 0,-30 26 0,57-44 0,0 0 0,0 0 0,0 0 0,0 0 0,0 0 0,0 0 0,0 0 0,0 1 0,1-1 0,-1 0 0,0 0 0,1 1 0,-1-1 0,1 0 0,0 1 0,-1-1 0,1 3 0,0-3 0,0 0 0,0-1 0,1 1 0,-1 0 0,0-1 0,1 1 0,-1 0 0,1-1 0,-1 1 0,1 0 0,-1-1 0,1 1 0,-1-1 0,1 1 0,-1-1 0,1 1 0,0-1 0,-1 1 0,1-1 0,0 1 0,0-1 0,0 0 0,6 3 0,0-2 0,0 1 0,0-1 0,0 0 0,11 0 0,24-1 0,0-1 0,-1-2 0,1-2 0,-1-1 0,0-3 0,0-1 0,-1-2 0,40-18 0,-74 27 0,0 0 0,1 0 0,-2-1 0,1 0 0,0 0 0,-1 0 0,0-1 0,0 0 0,0 0 0,-1 0 0,1-1 0,-1 1 0,-1-1 0,1 0 0,-1 0 0,0-1 0,0 1 0,-1 0 0,0-1 0,0 0 0,0 1 0,-1-1 0,0 0 0,0 0 0,-1 0 0,0 0 0,-1-8 0,-6-208 0,0-52 0,8-82-1365,-1 335-5461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1/6/2022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7D85502B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519C793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D04CD-141E-4335-839D-0AECC6268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Questions for Lec3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9AD08-5DC8-4483-BDB2-7D1569B3B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인공지능 팀 인턴 김수용 </a:t>
            </a:r>
          </a:p>
        </p:txBody>
      </p:sp>
    </p:spTree>
    <p:extLst>
      <p:ext uri="{BB962C8B-B14F-4D97-AF65-F5344CB8AC3E}">
        <p14:creationId xmlns:p14="http://schemas.microsoft.com/office/powerpoint/2010/main" val="272337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43C26-35F2-4D96-8841-57435AC57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73224"/>
            <a:ext cx="10058400" cy="648477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4000" dirty="0"/>
              <a:t>Intro</a:t>
            </a:r>
          </a:p>
          <a:p>
            <a:pPr>
              <a:lnSpc>
                <a:spcPct val="150000"/>
              </a:lnSpc>
            </a:pPr>
            <a:r>
              <a:rPr lang="ko-KR" altLang="en-US" sz="3000" dirty="0"/>
              <a:t>아직 데이터셋 처리를 못했고 아직 돌리지 못했습니다</a:t>
            </a:r>
            <a:r>
              <a:rPr lang="en-US" altLang="ko-KR" sz="3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000" dirty="0"/>
              <a:t>코드 스터디에 대한 내용이 전반적입니다</a:t>
            </a:r>
            <a:r>
              <a:rPr lang="en-US" altLang="ko-KR" sz="3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000" dirty="0">
                <a:solidFill>
                  <a:srgbClr val="FF0000"/>
                </a:solidFill>
              </a:rPr>
              <a:t>빨간색 글씨</a:t>
            </a:r>
            <a:r>
              <a:rPr lang="en-US" altLang="ko-KR" sz="3000" dirty="0">
                <a:solidFill>
                  <a:srgbClr val="FF0000"/>
                </a:solidFill>
              </a:rPr>
              <a:t>: </a:t>
            </a:r>
            <a:r>
              <a:rPr lang="ko-KR" altLang="en-US" sz="3000" dirty="0">
                <a:solidFill>
                  <a:srgbClr val="FF0000"/>
                </a:solidFill>
              </a:rPr>
              <a:t>수정 해야 할 것 같은 부분</a:t>
            </a:r>
            <a:endParaRPr lang="en-US" altLang="ko-KR" sz="3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solidFill>
                  <a:srgbClr val="00B050"/>
                </a:solidFill>
              </a:rPr>
              <a:t>초록색 글씨 </a:t>
            </a:r>
            <a:r>
              <a:rPr lang="en-US" altLang="ko-KR" sz="3000" dirty="0">
                <a:solidFill>
                  <a:srgbClr val="00B050"/>
                </a:solidFill>
              </a:rPr>
              <a:t>: </a:t>
            </a:r>
            <a:r>
              <a:rPr lang="ko-KR" altLang="en-US" sz="3000" dirty="0">
                <a:solidFill>
                  <a:srgbClr val="00B050"/>
                </a:solidFill>
              </a:rPr>
              <a:t>궁금한부분 </a:t>
            </a:r>
            <a:r>
              <a:rPr lang="en-US" altLang="ko-KR" sz="3000" dirty="0">
                <a:solidFill>
                  <a:srgbClr val="00B050"/>
                </a:solidFill>
              </a:rPr>
              <a:t>( </a:t>
            </a:r>
            <a:r>
              <a:rPr lang="ko-KR" altLang="en-US" sz="3000" dirty="0">
                <a:solidFill>
                  <a:srgbClr val="00B050"/>
                </a:solidFill>
              </a:rPr>
              <a:t>단 수정 </a:t>
            </a:r>
            <a:r>
              <a:rPr lang="ko-KR" altLang="en-US" sz="3000" dirty="0" err="1">
                <a:solidFill>
                  <a:srgbClr val="00B050"/>
                </a:solidFill>
              </a:rPr>
              <a:t>안해도</a:t>
            </a:r>
            <a:r>
              <a:rPr lang="ko-KR" altLang="en-US" sz="3000" dirty="0">
                <a:solidFill>
                  <a:srgbClr val="00B050"/>
                </a:solidFill>
              </a:rPr>
              <a:t> </a:t>
            </a:r>
            <a:r>
              <a:rPr lang="ko-KR" altLang="en-US" sz="3000" dirty="0" err="1">
                <a:solidFill>
                  <a:srgbClr val="00B050"/>
                </a:solidFill>
              </a:rPr>
              <a:t>될것같은</a:t>
            </a:r>
            <a:r>
              <a:rPr lang="en-US" altLang="ko-KR" sz="3000" dirty="0">
                <a:solidFill>
                  <a:srgbClr val="00B050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3000" dirty="0"/>
              <a:t>검정색 글씨</a:t>
            </a:r>
            <a:r>
              <a:rPr lang="en-US" altLang="ko-KR" sz="3000" dirty="0"/>
              <a:t>: </a:t>
            </a:r>
            <a:r>
              <a:rPr lang="ko-KR" altLang="en-US" sz="3000" dirty="0"/>
              <a:t>수정 안 해도 될 부분</a:t>
            </a:r>
            <a:endParaRPr lang="en-US" altLang="ko-KR" sz="3000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3000" dirty="0">
                <a:highlight>
                  <a:srgbClr val="FFFF00"/>
                </a:highlight>
              </a:rPr>
              <a:t>나눈 기준 </a:t>
            </a:r>
            <a:r>
              <a:rPr lang="en-US" altLang="ko-KR" sz="3000" dirty="0">
                <a:highlight>
                  <a:srgbClr val="FFFF00"/>
                </a:highlight>
              </a:rPr>
              <a:t>: RF </a:t>
            </a:r>
            <a:r>
              <a:rPr lang="ko-KR" altLang="en-US" sz="3000" dirty="0">
                <a:highlight>
                  <a:srgbClr val="FFFF00"/>
                </a:highlight>
              </a:rPr>
              <a:t>데이터셋에 일단 </a:t>
            </a:r>
            <a:r>
              <a:rPr lang="en-US" altLang="ko-KR" sz="3000" dirty="0">
                <a:highlight>
                  <a:srgbClr val="FFFF00"/>
                </a:highlight>
              </a:rPr>
              <a:t>fit </a:t>
            </a:r>
            <a:r>
              <a:rPr lang="ko-KR" altLang="en-US" sz="3000" dirty="0">
                <a:highlight>
                  <a:srgbClr val="FFFF00"/>
                </a:highlight>
              </a:rPr>
              <a:t>하는 것만 목표입니다</a:t>
            </a:r>
            <a:r>
              <a:rPr lang="en-US" altLang="ko-KR" sz="3000" dirty="0">
                <a:highlight>
                  <a:srgbClr val="FFFF00"/>
                </a:highlight>
              </a:rPr>
              <a:t>. </a:t>
            </a:r>
            <a:r>
              <a:rPr lang="ko-KR" altLang="en-US" sz="3000" dirty="0">
                <a:highlight>
                  <a:srgbClr val="FFFF00"/>
                </a:highlight>
              </a:rPr>
              <a:t>무사히 학습하고 </a:t>
            </a:r>
            <a:r>
              <a:rPr lang="ko-KR" altLang="en-US" sz="3000" dirty="0" err="1">
                <a:highlight>
                  <a:srgbClr val="FFFF00"/>
                </a:highlight>
              </a:rPr>
              <a:t>예측하는것만을</a:t>
            </a:r>
            <a:r>
              <a:rPr lang="ko-KR" altLang="en-US" sz="3000" dirty="0">
                <a:highlight>
                  <a:srgbClr val="FFFF00"/>
                </a:highlight>
              </a:rPr>
              <a:t> 목표 </a:t>
            </a:r>
            <a:r>
              <a:rPr lang="en-US" altLang="ko-KR" sz="3000" dirty="0">
                <a:highlight>
                  <a:srgbClr val="FFFF00"/>
                </a:highlight>
              </a:rPr>
              <a:t>, </a:t>
            </a:r>
            <a:r>
              <a:rPr lang="ko-KR" altLang="en-US" sz="3000">
                <a:highlight>
                  <a:srgbClr val="FFFF00"/>
                </a:highlight>
              </a:rPr>
              <a:t>정확도와 상관없이 </a:t>
            </a:r>
            <a:endParaRPr lang="en-US" altLang="ko-KR" sz="3000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3000" dirty="0"/>
              <a:t>나중에 </a:t>
            </a:r>
            <a:r>
              <a:rPr lang="en-US" altLang="ko-KR" sz="3000" dirty="0"/>
              <a:t>accuracy </a:t>
            </a:r>
            <a:r>
              <a:rPr lang="ko-KR" altLang="en-US" sz="3000" dirty="0"/>
              <a:t>가 낮을 때 수정 안 해도 될 부분이라고 말한부분도 수정할 것 입니다</a:t>
            </a:r>
            <a:r>
              <a:rPr lang="en-US" altLang="ko-KR" sz="3000" dirty="0"/>
              <a:t>. 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3000" dirty="0"/>
              <a:t>지극히 주관적인 저의 의견이고 </a:t>
            </a:r>
            <a:r>
              <a:rPr lang="ko-KR" altLang="en-US" sz="3000" dirty="0">
                <a:highlight>
                  <a:srgbClr val="FFFF00"/>
                </a:highlight>
              </a:rPr>
              <a:t>제가 빼먹거나 쓸데없이 밑줄 친 내용들</a:t>
            </a:r>
            <a:r>
              <a:rPr lang="ko-KR" altLang="en-US" sz="3000" dirty="0"/>
              <a:t>에 대해서 피드백해주시면 감사드리겠습니다</a:t>
            </a:r>
            <a:r>
              <a:rPr lang="en-US" altLang="ko-KR" sz="3000" dirty="0"/>
              <a:t>.</a:t>
            </a:r>
          </a:p>
          <a:p>
            <a:pPr marL="0" indent="0">
              <a:buNone/>
            </a:pP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86722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320815-BAFE-4ED0-8AC2-A21B421DBAB7}"/>
              </a:ext>
            </a:extLst>
          </p:cNvPr>
          <p:cNvSpPr/>
          <p:nvPr/>
        </p:nvSpPr>
        <p:spPr>
          <a:xfrm>
            <a:off x="327319" y="121498"/>
            <a:ext cx="2262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DL.py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B48B0-F2B1-4331-8CED-29DCE94EA900}"/>
              </a:ext>
            </a:extLst>
          </p:cNvPr>
          <p:cNvSpPr txBox="1"/>
          <p:nvPr/>
        </p:nvSpPr>
        <p:spPr>
          <a:xfrm>
            <a:off x="167952" y="1464906"/>
            <a:ext cx="63448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def </a:t>
            </a:r>
            <a:r>
              <a:rPr lang="en-US" altLang="ko-KR" dirty="0" err="1"/>
              <a:t>get_model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device = </a:t>
            </a:r>
            <a:r>
              <a:rPr lang="en-US" altLang="ko-KR" dirty="0" err="1"/>
              <a:t>torch.device</a:t>
            </a:r>
            <a:r>
              <a:rPr lang="en-US" altLang="ko-KR" dirty="0"/>
              <a:t>(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f"cuda:0" </a:t>
            </a:r>
            <a:r>
              <a:rPr lang="en-US" altLang="ko-KR" dirty="0"/>
              <a:t>if </a:t>
            </a:r>
            <a:r>
              <a:rPr lang="en-US" altLang="ko-KR" dirty="0" err="1"/>
              <a:t>torch.cuda.is_available</a:t>
            </a:r>
            <a:r>
              <a:rPr lang="en-US" altLang="ko-KR" dirty="0"/>
              <a:t>() else "</a:t>
            </a:r>
            <a:r>
              <a:rPr lang="en-US" altLang="ko-KR" dirty="0" err="1"/>
              <a:t>cpu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)</a:t>
            </a:r>
          </a:p>
          <a:p>
            <a:r>
              <a:rPr lang="en-US" altLang="ko-KR" dirty="0"/>
              <a:t>    model = resnet50()</a:t>
            </a:r>
          </a:p>
          <a:p>
            <a:r>
              <a:rPr lang="en-US" altLang="ko-KR" dirty="0"/>
              <a:t>    criterion = </a:t>
            </a:r>
            <a:r>
              <a:rPr lang="en-US" altLang="ko-KR" dirty="0" err="1"/>
              <a:t>nn.CrossEntropyLoss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model = model.to(device)</a:t>
            </a:r>
          </a:p>
          <a:p>
            <a:r>
              <a:rPr lang="en-US" altLang="ko-KR" dirty="0"/>
              <a:t>    criterion = criterion.to(device)</a:t>
            </a:r>
          </a:p>
          <a:p>
            <a:r>
              <a:rPr lang="en-US" altLang="ko-KR" dirty="0"/>
              <a:t>    return model, criterion, device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C0190-6AA2-4FEE-B42D-86B0800726FA}"/>
              </a:ext>
            </a:extLst>
          </p:cNvPr>
          <p:cNvSpPr txBox="1"/>
          <p:nvPr/>
        </p:nvSpPr>
        <p:spPr>
          <a:xfrm>
            <a:off x="6438122" y="1334278"/>
            <a:ext cx="46559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def main():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train_loader</a:t>
            </a:r>
            <a:r>
              <a:rPr lang="en-US" altLang="ko-KR" dirty="0"/>
              <a:t> = </a:t>
            </a:r>
            <a:r>
              <a:rPr lang="en-US" altLang="ko-KR" dirty="0" err="1"/>
              <a:t>get_trn_loader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val_loader</a:t>
            </a:r>
            <a:r>
              <a:rPr lang="en-US" altLang="ko-KR" dirty="0"/>
              <a:t> = </a:t>
            </a:r>
            <a:r>
              <a:rPr lang="en-US" altLang="ko-KR" dirty="0" err="1"/>
              <a:t>get_val_loader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model, criterion, device = </a:t>
            </a:r>
            <a:r>
              <a:rPr lang="en-US" altLang="ko-KR" dirty="0" err="1"/>
              <a:t>get_model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optimizer = </a:t>
            </a:r>
            <a:r>
              <a:rPr lang="en-US" altLang="ko-KR" dirty="0" err="1"/>
              <a:t>get_optimizer</a:t>
            </a:r>
            <a:endParaRPr lang="en-US" altLang="ko-KR" dirty="0"/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00B050"/>
                </a:solidFill>
              </a:rPr>
              <a:t>for epoch in range(1, 152):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        train(model, </a:t>
            </a:r>
            <a:r>
              <a:rPr lang="en-US" altLang="ko-KR" dirty="0" err="1">
                <a:solidFill>
                  <a:srgbClr val="00B050"/>
                </a:solidFill>
              </a:rPr>
              <a:t>train_loader</a:t>
            </a:r>
            <a:r>
              <a:rPr lang="en-US" altLang="ko-KR" dirty="0">
                <a:solidFill>
                  <a:srgbClr val="00B050"/>
                </a:solidFill>
              </a:rPr>
              <a:t>, criterion, optimizer, device)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        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        if epoch % 10 == 1: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            valid(model, </a:t>
            </a:r>
            <a:r>
              <a:rPr lang="en-US" altLang="ko-KR" dirty="0" err="1">
                <a:solidFill>
                  <a:srgbClr val="00B050"/>
                </a:solidFill>
              </a:rPr>
              <a:t>val_loader</a:t>
            </a:r>
            <a:r>
              <a:rPr lang="en-US" altLang="ko-KR" dirty="0">
                <a:solidFill>
                  <a:srgbClr val="00B050"/>
                </a:solidFill>
              </a:rPr>
              <a:t>, criterion)</a:t>
            </a:r>
          </a:p>
          <a:p>
            <a:endParaRPr lang="en-US" altLang="ko-KR" dirty="0"/>
          </a:p>
          <a:p>
            <a:r>
              <a:rPr lang="en-US" altLang="ko-KR" dirty="0"/>
              <a:t>if __name__=='__main__':</a:t>
            </a:r>
          </a:p>
          <a:p>
            <a:r>
              <a:rPr lang="en-US" altLang="ko-KR" dirty="0"/>
              <a:t>    main()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C0858-4BEC-45D5-8610-2D033F3DBDFF}"/>
              </a:ext>
            </a:extLst>
          </p:cNvPr>
          <p:cNvSpPr txBox="1"/>
          <p:nvPr/>
        </p:nvSpPr>
        <p:spPr>
          <a:xfrm>
            <a:off x="531844" y="4282551"/>
            <a:ext cx="50198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Comment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=&gt;</a:t>
            </a:r>
            <a:r>
              <a:rPr lang="en-US" altLang="ko-KR" dirty="0" err="1">
                <a:highlight>
                  <a:srgbClr val="FFFF00"/>
                </a:highlight>
              </a:rPr>
              <a:t>gpu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1</a:t>
            </a:r>
            <a:r>
              <a:rPr lang="ko-KR" altLang="en-US" dirty="0">
                <a:highlight>
                  <a:srgbClr val="FFFF00"/>
                </a:highlight>
              </a:rPr>
              <a:t>번을 쓰라고 부탁을 받았습니다</a:t>
            </a:r>
            <a:r>
              <a:rPr lang="en-US" altLang="ko-KR" dirty="0">
                <a:highlight>
                  <a:srgbClr val="FFFF00"/>
                </a:highlight>
              </a:rPr>
              <a:t>. </a:t>
            </a:r>
            <a:r>
              <a:rPr lang="ko-KR" altLang="en-US" dirty="0">
                <a:highlight>
                  <a:srgbClr val="FFFF00"/>
                </a:highlight>
              </a:rPr>
              <a:t>따라서 </a:t>
            </a:r>
            <a:r>
              <a:rPr lang="ko-KR" altLang="en-US" dirty="0" err="1">
                <a:highlight>
                  <a:srgbClr val="FFFF00"/>
                </a:highlight>
              </a:rPr>
              <a:t>저부분도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0</a:t>
            </a:r>
            <a:r>
              <a:rPr lang="ko-KR" altLang="en-US" dirty="0">
                <a:highlight>
                  <a:srgbClr val="FFFF00"/>
                </a:highlight>
              </a:rPr>
              <a:t>에서 </a:t>
            </a:r>
            <a:r>
              <a:rPr lang="en-US" altLang="ko-KR" dirty="0">
                <a:highlight>
                  <a:srgbClr val="FFFF00"/>
                </a:highlight>
              </a:rPr>
              <a:t>1</a:t>
            </a:r>
            <a:r>
              <a:rPr lang="ko-KR" altLang="en-US" dirty="0">
                <a:highlight>
                  <a:srgbClr val="FFFF00"/>
                </a:highlight>
              </a:rPr>
              <a:t>로 </a:t>
            </a:r>
            <a:r>
              <a:rPr lang="ko-KR" altLang="en-US" dirty="0" err="1">
                <a:highlight>
                  <a:srgbClr val="FFFF00"/>
                </a:highlight>
              </a:rPr>
              <a:t>바꾸어야하나요</a:t>
            </a:r>
            <a:r>
              <a:rPr lang="en-US" altLang="ko-KR" dirty="0">
                <a:highlight>
                  <a:srgbClr val="FFFF00"/>
                </a:highlight>
              </a:rPr>
              <a:t>?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=&gt;</a:t>
            </a:r>
            <a:r>
              <a:rPr lang="ko-KR" altLang="en-US" dirty="0">
                <a:highlight>
                  <a:srgbClr val="FFFF00"/>
                </a:highlight>
              </a:rPr>
              <a:t>초록색 부분은 </a:t>
            </a:r>
            <a:r>
              <a:rPr lang="ko-KR" altLang="en-US" dirty="0" err="1">
                <a:highlight>
                  <a:srgbClr val="FFFF00"/>
                </a:highlight>
              </a:rPr>
              <a:t>고칠생각은</a:t>
            </a:r>
            <a:r>
              <a:rPr lang="ko-KR" altLang="en-US" dirty="0">
                <a:highlight>
                  <a:srgbClr val="FFFF00"/>
                </a:highlight>
              </a:rPr>
              <a:t> 없습니다</a:t>
            </a:r>
            <a:r>
              <a:rPr lang="en-US" altLang="ko-KR" dirty="0">
                <a:highlight>
                  <a:srgbClr val="FFFF00"/>
                </a:highlight>
              </a:rPr>
              <a:t>. </a:t>
            </a:r>
            <a:r>
              <a:rPr lang="ko-KR" altLang="en-US" dirty="0">
                <a:highlight>
                  <a:srgbClr val="FFFF00"/>
                </a:highlight>
              </a:rPr>
              <a:t>그러나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</a:p>
          <a:p>
            <a:r>
              <a:rPr lang="ko-KR" altLang="en-US" dirty="0">
                <a:highlight>
                  <a:srgbClr val="FFFF00"/>
                </a:highlight>
              </a:rPr>
              <a:t>주피터노트북에서 </a:t>
            </a:r>
            <a:r>
              <a:rPr lang="en-US" altLang="ko-KR" dirty="0">
                <a:highlight>
                  <a:srgbClr val="FFFF00"/>
                </a:highlight>
              </a:rPr>
              <a:t>epoch 200</a:t>
            </a:r>
            <a:r>
              <a:rPr lang="ko-KR" altLang="en-US" dirty="0">
                <a:highlight>
                  <a:srgbClr val="FFFF00"/>
                </a:highlight>
              </a:rPr>
              <a:t>인데 </a:t>
            </a:r>
            <a:r>
              <a:rPr lang="en-US" altLang="ko-KR" dirty="0">
                <a:highlight>
                  <a:srgbClr val="FFFF00"/>
                </a:highlight>
              </a:rPr>
              <a:t>152</a:t>
            </a:r>
            <a:r>
              <a:rPr lang="ko-KR" altLang="en-US" dirty="0">
                <a:highlight>
                  <a:srgbClr val="FFFF00"/>
                </a:highlight>
              </a:rPr>
              <a:t>로 </a:t>
            </a:r>
            <a:r>
              <a:rPr lang="ko-KR" altLang="en-US" dirty="0" err="1">
                <a:highlight>
                  <a:srgbClr val="FFFF00"/>
                </a:highlight>
              </a:rPr>
              <a:t>설정해둔이유를</a:t>
            </a:r>
            <a:r>
              <a:rPr lang="ko-KR" altLang="en-US" dirty="0">
                <a:highlight>
                  <a:srgbClr val="FFFF00"/>
                </a:highlight>
              </a:rPr>
              <a:t> 모르겠고 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>
                <a:highlight>
                  <a:srgbClr val="FFFF00"/>
                </a:highlight>
              </a:rPr>
              <a:t>=&gt; 11,21 </a:t>
            </a:r>
            <a:r>
              <a:rPr lang="ko-KR" altLang="en-US" dirty="0">
                <a:highlight>
                  <a:srgbClr val="FFFF00"/>
                </a:highlight>
              </a:rPr>
              <a:t>번째마다 </a:t>
            </a:r>
            <a:r>
              <a:rPr lang="en-US" altLang="ko-KR" dirty="0">
                <a:highlight>
                  <a:srgbClr val="FFFF00"/>
                </a:highlight>
              </a:rPr>
              <a:t>train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 valid </a:t>
            </a:r>
            <a:r>
              <a:rPr lang="ko-KR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로 바뀌는 이유도 잘 모르겠습니다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88881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41301-9A69-4A27-8048-7C943762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4800"/>
            <a:ext cx="12192000" cy="586740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def train(model, loader, criterion, optimizer, device, </a:t>
            </a:r>
            <a:r>
              <a:rPr lang="en-US" altLang="ko-KR" dirty="0" err="1"/>
              <a:t>bbar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model.train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log_frame</a:t>
            </a:r>
            <a:r>
              <a:rPr lang="en-US" altLang="ko-KR" dirty="0"/>
              <a:t> = </a:t>
            </a:r>
            <a:r>
              <a:rPr lang="en-US" altLang="ko-KR" dirty="0" err="1"/>
              <a:t>dict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trn_loss</a:t>
            </a:r>
            <a:r>
              <a:rPr lang="en-US" altLang="ko-KR" dirty="0"/>
              <a:t> = </a:t>
            </a:r>
            <a:r>
              <a:rPr lang="en-US" altLang="ko-KR" dirty="0" err="1"/>
              <a:t>AverageMeter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trn_acc</a:t>
            </a:r>
            <a:r>
              <a:rPr lang="en-US" altLang="ko-KR" dirty="0"/>
              <a:t> = </a:t>
            </a:r>
            <a:r>
              <a:rPr lang="en-US" altLang="ko-KR" dirty="0" err="1"/>
              <a:t>AverageMeter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00B050"/>
                </a:solidFill>
              </a:rPr>
              <a:t>for </a:t>
            </a:r>
            <a:r>
              <a:rPr lang="en-US" altLang="ko-KR" dirty="0" err="1">
                <a:solidFill>
                  <a:srgbClr val="00B050"/>
                </a:solidFill>
              </a:rPr>
              <a:t>i</a:t>
            </a:r>
            <a:r>
              <a:rPr lang="en-US" altLang="ko-KR" dirty="0">
                <a:solidFill>
                  <a:srgbClr val="00B050"/>
                </a:solidFill>
              </a:rPr>
              <a:t>, (</a:t>
            </a:r>
            <a:r>
              <a:rPr lang="en-US" altLang="ko-KR" dirty="0" err="1">
                <a:solidFill>
                  <a:srgbClr val="00B050"/>
                </a:solidFill>
              </a:rPr>
              <a:t>imgs</a:t>
            </a:r>
            <a:r>
              <a:rPr lang="en-US" altLang="ko-KR" dirty="0">
                <a:solidFill>
                  <a:srgbClr val="00B050"/>
                </a:solidFill>
              </a:rPr>
              <a:t>, labels) in enumerate(loader):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bsz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rgbClr val="00B050"/>
                </a:solidFill>
              </a:rPr>
              <a:t>labels</a:t>
            </a:r>
            <a:r>
              <a:rPr lang="en-US" altLang="ko-KR" dirty="0" err="1"/>
              <a:t>.shape</a:t>
            </a:r>
            <a:r>
              <a:rPr lang="en-US" altLang="ko-KR" dirty="0"/>
              <a:t>[0]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imgs</a:t>
            </a:r>
            <a:r>
              <a:rPr lang="en-US" altLang="ko-KR" dirty="0"/>
              <a:t> = imgs.to(device)</a:t>
            </a:r>
          </a:p>
          <a:p>
            <a:r>
              <a:rPr lang="en-US" altLang="ko-KR" dirty="0"/>
              <a:t>        labels = labels.to(device)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    </a:t>
            </a:r>
            <a:r>
              <a:rPr lang="en-US" altLang="ko-KR" dirty="0">
                <a:solidFill>
                  <a:srgbClr val="00B050"/>
                </a:solidFill>
              </a:rPr>
              <a:t>out = model(</a:t>
            </a:r>
            <a:r>
              <a:rPr lang="en-US" altLang="ko-KR" dirty="0" err="1">
                <a:solidFill>
                  <a:srgbClr val="00B050"/>
                </a:solidFill>
              </a:rPr>
              <a:t>imgs</a:t>
            </a:r>
            <a:r>
              <a:rPr lang="en-US" altLang="ko-KR" dirty="0">
                <a:solidFill>
                  <a:srgbClr val="00B050"/>
                </a:solidFill>
              </a:rPr>
              <a:t>) </a:t>
            </a:r>
          </a:p>
          <a:p>
            <a:r>
              <a:rPr lang="en-US" altLang="ko-KR" dirty="0"/>
              <a:t>        loss = criterion(out, labels)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trn_loss.update</a:t>
            </a:r>
            <a:r>
              <a:rPr lang="en-US" altLang="ko-KR" dirty="0"/>
              <a:t>(</a:t>
            </a:r>
            <a:r>
              <a:rPr lang="en-US" altLang="ko-KR" dirty="0" err="1"/>
              <a:t>loss.item</a:t>
            </a:r>
            <a:r>
              <a:rPr lang="en-US" altLang="ko-KR" dirty="0"/>
              <a:t>(), </a:t>
            </a:r>
            <a:r>
              <a:rPr lang="en-US" altLang="ko-KR" dirty="0" err="1"/>
              <a:t>bsz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        predicts = </a:t>
            </a:r>
            <a:r>
              <a:rPr lang="en-US" altLang="ko-KR" dirty="0" err="1">
                <a:solidFill>
                  <a:srgbClr val="00B050"/>
                </a:solidFill>
              </a:rPr>
              <a:t>torch.argmax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out.detach</a:t>
            </a:r>
            <a:r>
              <a:rPr lang="en-US" altLang="ko-KR" dirty="0">
                <a:solidFill>
                  <a:srgbClr val="00B050"/>
                </a:solidFill>
              </a:rPr>
              <a:t>(), dim=1)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acc_num</a:t>
            </a:r>
            <a:r>
              <a:rPr lang="en-US" altLang="ko-KR" dirty="0"/>
              <a:t> = (predicts == labels).sum()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trn_acc.update</a:t>
            </a:r>
            <a:r>
              <a:rPr lang="en-US" altLang="ko-KR" dirty="0"/>
              <a:t>(</a:t>
            </a:r>
            <a:r>
              <a:rPr lang="en-US" altLang="ko-KR" dirty="0" err="1"/>
              <a:t>acc_num.item</a:t>
            </a:r>
            <a:r>
              <a:rPr lang="en-US" altLang="ko-KR" dirty="0"/>
              <a:t>(), </a:t>
            </a:r>
            <a:r>
              <a:rPr lang="en-US" altLang="ko-KR" dirty="0" err="1"/>
              <a:t>bsz</a:t>
            </a:r>
            <a:r>
              <a:rPr lang="en-US" altLang="ko-KR" dirty="0"/>
              <a:t>, False)</a:t>
            </a:r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203FF-2F50-470F-9209-194395D6E5AF}"/>
              </a:ext>
            </a:extLst>
          </p:cNvPr>
          <p:cNvSpPr txBox="1"/>
          <p:nvPr/>
        </p:nvSpPr>
        <p:spPr>
          <a:xfrm>
            <a:off x="8416213" y="3429000"/>
            <a:ext cx="32377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Labels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가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shape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가 </a:t>
            </a:r>
            <a:r>
              <a:rPr lang="ko-KR" alt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어떻게나오나요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</a:p>
          <a:p>
            <a:r>
              <a:rPr lang="en-US" altLang="ko-KR" dirty="0" err="1">
                <a:solidFill>
                  <a:srgbClr val="FF0000"/>
                </a:solidFill>
                <a:highlight>
                  <a:srgbClr val="FFFF00"/>
                </a:highlight>
              </a:rPr>
              <a:t>Batch,channel.wid,hei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??</a:t>
            </a:r>
          </a:p>
          <a:p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I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 는 굳이 </a:t>
            </a:r>
            <a:r>
              <a:rPr lang="ko-KR" alt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안써도됨</a:t>
            </a:r>
            <a:r>
              <a:rPr lang="en-US" altLang="ko-KR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step </a:t>
            </a:r>
            <a:r>
              <a:rPr lang="ko-KR" alt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이랑과련있어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, step =0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으로 위에 서 초기화 </a:t>
            </a:r>
          </a:p>
        </p:txBody>
      </p:sp>
    </p:spTree>
    <p:extLst>
      <p:ext uri="{BB962C8B-B14F-4D97-AF65-F5344CB8AC3E}">
        <p14:creationId xmlns:p14="http://schemas.microsoft.com/office/powerpoint/2010/main" val="311276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B2AD2-1AB3-4C1E-A515-E7BC758E4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21" y="1671370"/>
            <a:ext cx="5809042" cy="22260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params =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50"/>
                </a:solidFill>
              </a:rPr>
              <a:t>'</a:t>
            </a:r>
            <a:r>
              <a:rPr lang="en-US" altLang="ko-KR" dirty="0" err="1">
                <a:solidFill>
                  <a:srgbClr val="00B050"/>
                </a:solidFill>
              </a:rPr>
              <a:t>lr_decay_rate</a:t>
            </a:r>
            <a:r>
              <a:rPr lang="en-US" altLang="ko-KR" dirty="0">
                <a:solidFill>
                  <a:srgbClr val="00B050"/>
                </a:solidFill>
              </a:rPr>
              <a:t>': 0.1,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50"/>
                </a:solidFill>
              </a:rPr>
              <a:t>'</a:t>
            </a:r>
            <a:r>
              <a:rPr lang="en-US" altLang="ko-KR" dirty="0" err="1">
                <a:solidFill>
                  <a:srgbClr val="00B050"/>
                </a:solidFill>
              </a:rPr>
              <a:t>decay_epochs</a:t>
            </a:r>
            <a:r>
              <a:rPr lang="en-US" altLang="ko-KR" dirty="0">
                <a:solidFill>
                  <a:srgbClr val="00B050"/>
                </a:solidFill>
              </a:rPr>
              <a:t>': [100, 150],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어느 </a:t>
            </a:r>
            <a:r>
              <a:rPr lang="en-US" altLang="ko-KR" dirty="0">
                <a:solidFill>
                  <a:srgbClr val="00B050"/>
                </a:solidFill>
              </a:rPr>
              <a:t>epoch </a:t>
            </a:r>
            <a:r>
              <a:rPr lang="ko-KR" altLang="en-US" dirty="0">
                <a:solidFill>
                  <a:srgbClr val="00B050"/>
                </a:solidFill>
              </a:rPr>
              <a:t>에서 </a:t>
            </a:r>
            <a:r>
              <a:rPr lang="en-US" altLang="ko-KR" dirty="0" err="1">
                <a:solidFill>
                  <a:srgbClr val="00B050"/>
                </a:solidFill>
              </a:rPr>
              <a:t>lr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을 </a:t>
            </a:r>
            <a:r>
              <a:rPr lang="ko-KR" altLang="en-US" dirty="0" err="1">
                <a:solidFill>
                  <a:srgbClr val="00B050"/>
                </a:solidFill>
              </a:rPr>
              <a:t>줄일것인가</a:t>
            </a:r>
            <a:r>
              <a:rPr lang="en-US" altLang="ko-KR" dirty="0">
                <a:solidFill>
                  <a:srgbClr val="00B050"/>
                </a:solidFill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5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altLang="ko-KR" dirty="0"/>
              <a:t>} #lr </a:t>
            </a:r>
            <a:r>
              <a:rPr lang="ko-KR" altLang="en-US" dirty="0"/>
              <a:t>을 갈수록 줄임 </a:t>
            </a:r>
            <a:r>
              <a:rPr lang="en-US" altLang="ko-KR" dirty="0"/>
              <a:t>, </a:t>
            </a:r>
            <a:r>
              <a:rPr lang="ko-KR" altLang="en-US" dirty="0" err="1"/>
              <a:t>처음에크게하다가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많이 </a:t>
            </a:r>
            <a:r>
              <a:rPr lang="en-US" altLang="ko-KR" dirty="0" err="1"/>
              <a:t>lr</a:t>
            </a:r>
            <a:r>
              <a:rPr lang="en-US" altLang="ko-KR" dirty="0"/>
              <a:t> </a:t>
            </a:r>
            <a:r>
              <a:rPr lang="ko-KR" altLang="en-US" dirty="0"/>
              <a:t>을 갈수록 줄이는 방법은 </a:t>
            </a:r>
            <a:r>
              <a:rPr lang="en-US" altLang="ko-KR" dirty="0"/>
              <a:t>, step</a:t>
            </a:r>
            <a:r>
              <a:rPr lang="ko-KR" altLang="en-US" dirty="0"/>
              <a:t> 방법으로도 가능 </a:t>
            </a:r>
            <a:r>
              <a:rPr lang="en-US" altLang="ko-KR" dirty="0"/>
              <a:t>,  </a:t>
            </a:r>
            <a:r>
              <a:rPr lang="en-US" altLang="ko-KR" dirty="0" err="1"/>
              <a:t>pytorch</a:t>
            </a:r>
            <a:r>
              <a:rPr lang="ko-KR" altLang="en-US" dirty="0"/>
              <a:t> </a:t>
            </a:r>
            <a:r>
              <a:rPr lang="en-US" altLang="ko-KR" dirty="0"/>
              <a:t>documentation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adjust</a:t>
            </a:r>
            <a:r>
              <a:rPr lang="ko-KR" altLang="en-US" dirty="0"/>
              <a:t> </a:t>
            </a:r>
            <a:r>
              <a:rPr lang="en-US" altLang="ko-KR" dirty="0" err="1"/>
              <a:t>lr</a:t>
            </a:r>
            <a:r>
              <a:rPr lang="en-US" altLang="ko-KR" dirty="0"/>
              <a:t> # decay epoch :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EAA98-5C76-42AB-8705-D47D80538F5E}"/>
              </a:ext>
            </a:extLst>
          </p:cNvPr>
          <p:cNvSpPr txBox="1"/>
          <p:nvPr/>
        </p:nvSpPr>
        <p:spPr>
          <a:xfrm>
            <a:off x="1294622" y="389166"/>
            <a:ext cx="86798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Classificiation.ipynb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A9A6F-ABAB-47EC-8020-9542CB1FDD06}"/>
              </a:ext>
            </a:extLst>
          </p:cNvPr>
          <p:cNvSpPr txBox="1"/>
          <p:nvPr/>
        </p:nvSpPr>
        <p:spPr>
          <a:xfrm>
            <a:off x="5967663" y="1671370"/>
            <a:ext cx="53901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epoch in range(params['epochs']):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log_frame</a:t>
            </a:r>
            <a:r>
              <a:rPr lang="en-US" altLang="ko-KR" dirty="0"/>
              <a:t> = </a:t>
            </a:r>
            <a:r>
              <a:rPr lang="en-US" altLang="ko-KR" dirty="0" err="1"/>
              <a:t>dict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    </a:t>
            </a:r>
            <a:r>
              <a:rPr lang="en-US" altLang="ko-KR" dirty="0" err="1">
                <a:solidFill>
                  <a:srgbClr val="00B050"/>
                </a:solidFill>
                <a:highlight>
                  <a:srgbClr val="FFFF00"/>
                </a:highlight>
              </a:rPr>
              <a:t>adjust_learning_rate</a:t>
            </a:r>
            <a:r>
              <a:rPr lang="en-US" altLang="ko-KR" dirty="0">
                <a:solidFill>
                  <a:srgbClr val="00B050"/>
                </a:solidFill>
              </a:rPr>
              <a:t>(optimizer, params['</a:t>
            </a:r>
            <a:r>
              <a:rPr lang="en-US" altLang="ko-KR" dirty="0" err="1">
                <a:solidFill>
                  <a:srgbClr val="00B050"/>
                </a:solidFill>
              </a:rPr>
              <a:t>lr</a:t>
            </a:r>
            <a:r>
              <a:rPr lang="en-US" altLang="ko-KR" dirty="0">
                <a:solidFill>
                  <a:srgbClr val="00B050"/>
                </a:solidFill>
              </a:rPr>
              <a:t>'], 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                         params['</a:t>
            </a:r>
            <a:r>
              <a:rPr lang="en-US" altLang="ko-KR" dirty="0" err="1">
                <a:solidFill>
                  <a:srgbClr val="00B050"/>
                </a:solidFill>
              </a:rPr>
              <a:t>lr_decay_rate</a:t>
            </a:r>
            <a:r>
              <a:rPr lang="en-US" altLang="ko-KR" dirty="0">
                <a:solidFill>
                  <a:srgbClr val="00B050"/>
                </a:solidFill>
              </a:rPr>
              <a:t>'], 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                         epoch, params['</a:t>
            </a:r>
            <a:r>
              <a:rPr lang="en-US" altLang="ko-KR" dirty="0" err="1">
                <a:solidFill>
                  <a:srgbClr val="00B050"/>
                </a:solidFill>
              </a:rPr>
              <a:t>decay_epochs</a:t>
            </a:r>
            <a:r>
              <a:rPr lang="en-US" altLang="ko-KR" dirty="0">
                <a:solidFill>
                  <a:srgbClr val="00B050"/>
                </a:solidFill>
              </a:rPr>
              <a:t>'])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trn_log_frame</a:t>
            </a:r>
            <a:r>
              <a:rPr lang="en-US" altLang="ko-KR" dirty="0"/>
              <a:t> = train(model, </a:t>
            </a:r>
            <a:r>
              <a:rPr lang="en-US" altLang="ko-KR" dirty="0" err="1"/>
              <a:t>trn_loader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               criterion, optimizer, device, </a:t>
            </a:r>
            <a:r>
              <a:rPr lang="en-US" altLang="ko-KR" dirty="0" err="1"/>
              <a:t>trn_bar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log_frame.update</a:t>
            </a:r>
            <a:r>
              <a:rPr lang="en-US" altLang="ko-KR" dirty="0"/>
              <a:t>(</a:t>
            </a:r>
            <a:r>
              <a:rPr lang="en-US" altLang="ko-KR" dirty="0" err="1"/>
              <a:t>trn_log_frame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val_log_frame</a:t>
            </a:r>
            <a:r>
              <a:rPr lang="en-US" altLang="ko-KR" dirty="0"/>
              <a:t> = validate(model, </a:t>
            </a:r>
            <a:r>
              <a:rPr lang="en-US" altLang="ko-KR" dirty="0" err="1"/>
              <a:t>val_loader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                  criterion, device, </a:t>
            </a:r>
            <a:r>
              <a:rPr lang="en-US" altLang="ko-KR" dirty="0" err="1"/>
              <a:t>val_bar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log_frame.update</a:t>
            </a:r>
            <a:r>
              <a:rPr lang="en-US" altLang="ko-KR" dirty="0"/>
              <a:t>(</a:t>
            </a:r>
            <a:r>
              <a:rPr lang="en-US" altLang="ko-KR" dirty="0" err="1"/>
              <a:t>val_log_frame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wandb.log(</a:t>
            </a:r>
            <a:r>
              <a:rPr lang="en-US" altLang="ko-KR" dirty="0" err="1"/>
              <a:t>log_frame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epoch_bar.update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0BB70E-092C-4BED-9702-9C36B61C7001}"/>
              </a:ext>
            </a:extLst>
          </p:cNvPr>
          <p:cNvSpPr/>
          <p:nvPr/>
        </p:nvSpPr>
        <p:spPr>
          <a:xfrm>
            <a:off x="0" y="3884254"/>
            <a:ext cx="6096000" cy="2584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FF00"/>
                </a:solidFill>
              </a:rPr>
              <a:t>Reference</a:t>
            </a:r>
          </a:p>
          <a:p>
            <a:r>
              <a:rPr lang="en-US" altLang="ko-KR" dirty="0"/>
              <a:t>def </a:t>
            </a:r>
            <a:r>
              <a:rPr lang="en-US" altLang="ko-KR" dirty="0" err="1">
                <a:solidFill>
                  <a:srgbClr val="FF0000"/>
                </a:solidFill>
                <a:highlight>
                  <a:srgbClr val="FFFF00"/>
                </a:highlight>
              </a:rPr>
              <a:t>adjust_learning_rate</a:t>
            </a:r>
            <a:r>
              <a:rPr lang="en-US" altLang="ko-KR" dirty="0"/>
              <a:t>(optimizer, </a:t>
            </a:r>
            <a:r>
              <a:rPr lang="en-US" altLang="ko-KR" dirty="0" err="1"/>
              <a:t>lr</a:t>
            </a:r>
            <a:r>
              <a:rPr lang="en-US" altLang="ko-KR" dirty="0"/>
              <a:t>, </a:t>
            </a:r>
            <a:r>
              <a:rPr lang="en-US" altLang="ko-KR" dirty="0" err="1"/>
              <a:t>lr_decay_rate</a:t>
            </a:r>
            <a:r>
              <a:rPr lang="en-US" altLang="ko-KR" dirty="0"/>
              <a:t>, epoch, </a:t>
            </a:r>
            <a:r>
              <a:rPr lang="en-US" altLang="ko-KR" dirty="0" err="1"/>
              <a:t>decay_epochs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steps = </a:t>
            </a:r>
            <a:r>
              <a:rPr lang="en-US" altLang="ko-KR" dirty="0" err="1"/>
              <a:t>np.sum</a:t>
            </a:r>
            <a:r>
              <a:rPr lang="en-US" altLang="ko-KR" dirty="0"/>
              <a:t>(epoch &gt; </a:t>
            </a:r>
            <a:r>
              <a:rPr lang="en-US" altLang="ko-KR" dirty="0" err="1"/>
              <a:t>np.asarray</a:t>
            </a:r>
            <a:r>
              <a:rPr lang="en-US" altLang="ko-KR" dirty="0"/>
              <a:t>(</a:t>
            </a:r>
            <a:r>
              <a:rPr lang="en-US" altLang="ko-KR" dirty="0" err="1"/>
              <a:t>decay_epochs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if steps &gt; 0: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lr</a:t>
            </a:r>
            <a:r>
              <a:rPr lang="en-US" altLang="ko-KR" dirty="0"/>
              <a:t> = </a:t>
            </a:r>
            <a:r>
              <a:rPr lang="en-US" altLang="ko-KR" dirty="0" err="1"/>
              <a:t>lr</a:t>
            </a:r>
            <a:r>
              <a:rPr lang="en-US" altLang="ko-KR" dirty="0"/>
              <a:t> * (</a:t>
            </a:r>
            <a:r>
              <a:rPr lang="en-US" altLang="ko-KR" dirty="0" err="1"/>
              <a:t>lr_decay_rate</a:t>
            </a:r>
            <a:r>
              <a:rPr lang="en-US" altLang="ko-KR" dirty="0"/>
              <a:t> ** steps)</a:t>
            </a:r>
          </a:p>
          <a:p>
            <a:r>
              <a:rPr lang="en-US" altLang="ko-KR" dirty="0"/>
              <a:t>    _</a:t>
            </a:r>
            <a:r>
              <a:rPr lang="en-US" altLang="ko-KR" dirty="0" err="1"/>
              <a:t>set_learning_rate</a:t>
            </a:r>
            <a:r>
              <a:rPr lang="en-US" altLang="ko-KR" dirty="0"/>
              <a:t>(optimizer, </a:t>
            </a:r>
            <a:r>
              <a:rPr lang="en-US" altLang="ko-KR" dirty="0" err="1"/>
              <a:t>lr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12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73B77-1D3B-42FB-B757-33DD20378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044" y="516543"/>
            <a:ext cx="11311874" cy="567898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trn_bar</a:t>
            </a:r>
            <a:r>
              <a:rPr lang="en-US" altLang="ko-KR" dirty="0"/>
              <a:t> = </a:t>
            </a:r>
            <a:r>
              <a:rPr lang="en-US" altLang="ko-KR" dirty="0" err="1"/>
              <a:t>tqdm_notebook</a:t>
            </a:r>
            <a:r>
              <a:rPr lang="en-US" altLang="ko-KR" dirty="0"/>
              <a:t>(desc='Train', </a:t>
            </a:r>
          </a:p>
          <a:p>
            <a:r>
              <a:rPr lang="en-US" altLang="ko-KR" dirty="0"/>
              <a:t>                        total=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trn_loader</a:t>
            </a:r>
            <a:r>
              <a:rPr lang="en-US" altLang="ko-KR" dirty="0"/>
              <a:t>), leave=False)</a:t>
            </a:r>
          </a:p>
          <a:p>
            <a:endParaRPr lang="en-US" altLang="ko-KR" dirty="0"/>
          </a:p>
          <a:p>
            <a:r>
              <a:rPr lang="en-US" altLang="ko-KR" dirty="0" err="1"/>
              <a:t>val_bar</a:t>
            </a:r>
            <a:r>
              <a:rPr lang="en-US" altLang="ko-KR" dirty="0"/>
              <a:t> = </a:t>
            </a:r>
            <a:r>
              <a:rPr lang="en-US" altLang="ko-KR" dirty="0" err="1"/>
              <a:t>tqdm_notebook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B050"/>
                </a:solidFill>
              </a:rPr>
              <a:t>desc='Val’,   </a:t>
            </a:r>
          </a:p>
          <a:p>
            <a:pPr marL="0" indent="0">
              <a:buNone/>
            </a:pPr>
            <a:r>
              <a:rPr lang="en-US" altLang="ko-KR" dirty="0"/>
              <a:t>total=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val_loader</a:t>
            </a:r>
            <a:r>
              <a:rPr lang="en-US" altLang="ko-KR" dirty="0"/>
              <a:t>), leave=False)</a:t>
            </a:r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#tst bar</a:t>
            </a:r>
            <a:r>
              <a:rPr lang="ko-KR" altLang="en-US" dirty="0">
                <a:highlight>
                  <a:srgbClr val="FFFF00"/>
                </a:highlight>
              </a:rPr>
              <a:t>가 존재를 </a:t>
            </a:r>
            <a:r>
              <a:rPr lang="ko-KR" altLang="en-US" dirty="0" err="1">
                <a:highlight>
                  <a:srgbClr val="FFFF00"/>
                </a:highlight>
              </a:rPr>
              <a:t>안합니다</a:t>
            </a:r>
            <a:r>
              <a:rPr lang="en-US" altLang="ko-KR" dirty="0">
                <a:highlight>
                  <a:srgbClr val="FFFF00"/>
                </a:highlight>
              </a:rPr>
              <a:t>., </a:t>
            </a:r>
            <a:r>
              <a:rPr lang="en-US" altLang="ko-KR" dirty="0" err="1">
                <a:highlight>
                  <a:srgbClr val="FFFF00"/>
                </a:highlight>
              </a:rPr>
              <a:t>tst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loader</a:t>
            </a:r>
            <a:r>
              <a:rPr lang="ko-KR" altLang="en-US" dirty="0">
                <a:highlight>
                  <a:srgbClr val="FFFF00"/>
                </a:highlight>
              </a:rPr>
              <a:t> 도 존재를 </a:t>
            </a:r>
            <a:r>
              <a:rPr lang="ko-KR" altLang="en-US" dirty="0" err="1">
                <a:highlight>
                  <a:srgbClr val="FFFF00"/>
                </a:highlight>
              </a:rPr>
              <a:t>안해요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ko-KR" altLang="en-US" dirty="0">
                <a:highlight>
                  <a:srgbClr val="FFFF00"/>
                </a:highlight>
              </a:rPr>
              <a:t>각각 </a:t>
            </a:r>
            <a:r>
              <a:rPr lang="ko-KR" altLang="en-US" dirty="0" err="1">
                <a:highlight>
                  <a:srgbClr val="FFFF00"/>
                </a:highlight>
              </a:rPr>
              <a:t>존재안하는이유는무엇이고</a:t>
            </a:r>
            <a:r>
              <a:rPr lang="en-US" altLang="ko-KR" dirty="0">
                <a:highlight>
                  <a:srgbClr val="FFFF00"/>
                </a:highlight>
              </a:rPr>
              <a:t>?  </a:t>
            </a:r>
            <a:r>
              <a:rPr lang="en-US" altLang="ko-KR" dirty="0" err="1">
                <a:highlight>
                  <a:srgbClr val="FFFF00"/>
                </a:highlight>
              </a:rPr>
              <a:t>Tst</a:t>
            </a:r>
            <a:r>
              <a:rPr lang="en-US" altLang="ko-KR" dirty="0">
                <a:highlight>
                  <a:srgbClr val="FFFF00"/>
                </a:highlight>
              </a:rPr>
              <a:t> bar </a:t>
            </a:r>
            <a:r>
              <a:rPr lang="ko-KR" altLang="en-US" dirty="0">
                <a:highlight>
                  <a:srgbClr val="FFFF00"/>
                </a:highlight>
              </a:rPr>
              <a:t>가 있다면 </a:t>
            </a:r>
            <a:r>
              <a:rPr lang="en-US" altLang="ko-KR" dirty="0">
                <a:highlight>
                  <a:srgbClr val="FFFF00"/>
                </a:highlight>
              </a:rPr>
              <a:t>desc </a:t>
            </a:r>
            <a:r>
              <a:rPr lang="ko-KR" altLang="en-US" dirty="0">
                <a:highlight>
                  <a:srgbClr val="FFFF00"/>
                </a:highlight>
              </a:rPr>
              <a:t>는 </a:t>
            </a:r>
            <a:r>
              <a:rPr lang="en-US" altLang="ko-KR" dirty="0">
                <a:highlight>
                  <a:srgbClr val="FFFF00"/>
                </a:highlight>
              </a:rPr>
              <a:t>‘</a:t>
            </a:r>
            <a:r>
              <a:rPr lang="en-US" altLang="ko-KR" dirty="0" err="1">
                <a:highlight>
                  <a:srgbClr val="FFFF00"/>
                </a:highlight>
              </a:rPr>
              <a:t>tst</a:t>
            </a:r>
            <a:r>
              <a:rPr lang="en-US" altLang="ko-KR" dirty="0">
                <a:highlight>
                  <a:srgbClr val="FFFF00"/>
                </a:highlight>
              </a:rPr>
              <a:t>’ </a:t>
            </a:r>
            <a:r>
              <a:rPr lang="ko-KR" altLang="en-US" dirty="0">
                <a:highlight>
                  <a:srgbClr val="FFFF00"/>
                </a:highlight>
              </a:rPr>
              <a:t>인가요</a:t>
            </a:r>
            <a:r>
              <a:rPr lang="en-US" altLang="ko-KR" dirty="0">
                <a:highlight>
                  <a:srgbClr val="FFFF00"/>
                </a:highlight>
              </a:rPr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>
                <a:solidFill>
                  <a:srgbClr val="00B050"/>
                </a:solidFill>
              </a:rPr>
              <a:t>epoch_bar.update</a:t>
            </a:r>
            <a:r>
              <a:rPr lang="en-US" altLang="ko-KR" dirty="0">
                <a:solidFill>
                  <a:srgbClr val="00B050"/>
                </a:solidFill>
              </a:rPr>
              <a:t>(1)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69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6E124-9C65-4807-92AD-80699FB6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95" y="0"/>
            <a:ext cx="10820400" cy="1609344"/>
          </a:xfrm>
        </p:spPr>
        <p:txBody>
          <a:bodyPr/>
          <a:lstStyle/>
          <a:p>
            <a:r>
              <a:rPr lang="en-US" altLang="ko-KR" dirty="0"/>
              <a:t>Data.py ( </a:t>
            </a:r>
            <a:r>
              <a:rPr lang="ko-KR" altLang="en-US" dirty="0"/>
              <a:t>가장 중요하다 생각합니다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3ECF9-A625-4B63-88D0-32D8DA726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94" y="1440927"/>
            <a:ext cx="12083205" cy="545439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norm = </a:t>
            </a:r>
            <a:r>
              <a:rPr lang="en-US" altLang="ko-KR" dirty="0" err="1"/>
              <a:t>transforms.Normalize</a:t>
            </a:r>
            <a:r>
              <a:rPr lang="en-US" altLang="ko-KR" dirty="0">
                <a:solidFill>
                  <a:srgbClr val="FF0000"/>
                </a:solidFill>
              </a:rPr>
              <a:t>([0.4914, 0.4822, 0.4465], [0.2023, 0.1994, 0.2010])  #</a:t>
            </a:r>
            <a:r>
              <a:rPr lang="ko-KR" altLang="en-US" dirty="0">
                <a:solidFill>
                  <a:srgbClr val="FF0000"/>
                </a:solidFill>
              </a:rPr>
              <a:t>직접 </a:t>
            </a:r>
            <a:r>
              <a:rPr lang="ko-KR" altLang="en-US" dirty="0" err="1">
                <a:solidFill>
                  <a:srgbClr val="FF0000"/>
                </a:solidFill>
              </a:rPr>
              <a:t>평균구해서</a:t>
            </a:r>
            <a:r>
              <a:rPr lang="ko-KR" altLang="en-US" dirty="0">
                <a:solidFill>
                  <a:srgbClr val="FF0000"/>
                </a:solidFill>
              </a:rPr>
              <a:t> 대입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/>
              <a:t>tfms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'</a:t>
            </a:r>
            <a:r>
              <a:rPr lang="en-US" altLang="ko-KR" dirty="0" err="1">
                <a:solidFill>
                  <a:srgbClr val="FF0000"/>
                </a:solidFill>
              </a:rPr>
              <a:t>trn</a:t>
            </a:r>
            <a:r>
              <a:rPr lang="en-US" altLang="ko-KR" dirty="0">
                <a:solidFill>
                  <a:srgbClr val="FF0000"/>
                </a:solidFill>
              </a:rPr>
              <a:t>': </a:t>
            </a:r>
            <a:r>
              <a:rPr lang="en-US" altLang="ko-KR" dirty="0" err="1">
                <a:solidFill>
                  <a:srgbClr val="FF0000"/>
                </a:solidFill>
              </a:rPr>
              <a:t>transforms.Compose</a:t>
            </a:r>
            <a:r>
              <a:rPr lang="en-US" altLang="ko-KR" dirty="0">
                <a:solidFill>
                  <a:srgbClr val="FF0000"/>
                </a:solidFill>
              </a:rPr>
              <a:t>([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</a:t>
            </a:r>
            <a:r>
              <a:rPr lang="en-US" altLang="ko-KR" dirty="0" err="1">
                <a:solidFill>
                  <a:srgbClr val="FF0000"/>
                </a:solidFill>
              </a:rPr>
              <a:t>transforms.RandomResizedCrop</a:t>
            </a:r>
            <a:r>
              <a:rPr lang="en-US" altLang="ko-KR" dirty="0">
                <a:solidFill>
                  <a:srgbClr val="FF0000"/>
                </a:solidFill>
              </a:rPr>
              <a:t>(size=32, scale=(0.2, 1.)),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</a:t>
            </a:r>
            <a:r>
              <a:rPr lang="en-US" altLang="ko-KR" dirty="0" err="1">
                <a:solidFill>
                  <a:srgbClr val="FF0000"/>
                </a:solidFill>
              </a:rPr>
              <a:t>transforms.RandomHorizontalFlip</a:t>
            </a:r>
            <a:r>
              <a:rPr lang="en-US" altLang="ko-KR" dirty="0">
                <a:solidFill>
                  <a:srgbClr val="FF0000"/>
                </a:solidFill>
              </a:rPr>
              <a:t>(),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</a:t>
            </a:r>
            <a:r>
              <a:rPr lang="en-US" altLang="ko-KR" dirty="0" err="1">
                <a:solidFill>
                  <a:srgbClr val="FF0000"/>
                </a:solidFill>
              </a:rPr>
              <a:t>transforms.RandomApply</a:t>
            </a:r>
            <a:r>
              <a:rPr lang="en-US" altLang="ko-KR" dirty="0">
                <a:solidFill>
                  <a:srgbClr val="FF0000"/>
                </a:solidFill>
              </a:rPr>
              <a:t>([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    </a:t>
            </a:r>
            <a:r>
              <a:rPr lang="en-US" altLang="ko-KR" dirty="0" err="1">
                <a:solidFill>
                  <a:srgbClr val="FF0000"/>
                </a:solidFill>
              </a:rPr>
              <a:t>transforms.ColorJitter</a:t>
            </a:r>
            <a:r>
              <a:rPr lang="en-US" altLang="ko-KR" dirty="0">
                <a:solidFill>
                  <a:srgbClr val="FF0000"/>
                </a:solidFill>
              </a:rPr>
              <a:t>(0.8, 0.8, 0.8, 0.2)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], p=0.8),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</a:t>
            </a:r>
            <a:r>
              <a:rPr lang="en-US" altLang="ko-KR" dirty="0" err="1">
                <a:solidFill>
                  <a:srgbClr val="FF0000"/>
                </a:solidFill>
              </a:rPr>
              <a:t>transforms.RandomGrayscale</a:t>
            </a:r>
            <a:r>
              <a:rPr lang="en-US" altLang="ko-KR" dirty="0">
                <a:solidFill>
                  <a:srgbClr val="FF0000"/>
                </a:solidFill>
              </a:rPr>
              <a:t>(p=0.2),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</a:t>
            </a:r>
            <a:r>
              <a:rPr lang="en-US" altLang="ko-KR" dirty="0" err="1">
                <a:solidFill>
                  <a:srgbClr val="FF0000"/>
                </a:solidFill>
              </a:rPr>
              <a:t>transforms.ToTensor</a:t>
            </a:r>
            <a:r>
              <a:rPr lang="en-US" altLang="ko-KR" dirty="0">
                <a:solidFill>
                  <a:srgbClr val="FF0000"/>
                </a:solidFill>
              </a:rPr>
              <a:t>(),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norm,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]),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'</a:t>
            </a:r>
            <a:r>
              <a:rPr lang="en-US" altLang="ko-KR" dirty="0" err="1">
                <a:solidFill>
                  <a:srgbClr val="FF0000"/>
                </a:solidFill>
              </a:rPr>
              <a:t>val</a:t>
            </a:r>
            <a:r>
              <a:rPr lang="en-US" altLang="ko-KR" dirty="0">
                <a:solidFill>
                  <a:srgbClr val="FF0000"/>
                </a:solidFill>
              </a:rPr>
              <a:t>': </a:t>
            </a:r>
            <a:r>
              <a:rPr lang="en-US" altLang="ko-KR" dirty="0" err="1">
                <a:solidFill>
                  <a:srgbClr val="FF0000"/>
                </a:solidFill>
              </a:rPr>
              <a:t>transforms.Compose</a:t>
            </a:r>
            <a:r>
              <a:rPr lang="en-US" altLang="ko-KR" dirty="0">
                <a:solidFill>
                  <a:srgbClr val="FF0000"/>
                </a:solidFill>
              </a:rPr>
              <a:t>([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</a:t>
            </a:r>
            <a:r>
              <a:rPr lang="en-US" altLang="ko-KR" dirty="0" err="1">
                <a:solidFill>
                  <a:srgbClr val="FF0000"/>
                </a:solidFill>
              </a:rPr>
              <a:t>transforms.Resize</a:t>
            </a:r>
            <a:r>
              <a:rPr lang="en-US" altLang="ko-KR" dirty="0">
                <a:solidFill>
                  <a:srgbClr val="FF0000"/>
                </a:solidFill>
              </a:rPr>
              <a:t>(32),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</a:t>
            </a:r>
            <a:r>
              <a:rPr lang="en-US" altLang="ko-KR" dirty="0" err="1">
                <a:solidFill>
                  <a:srgbClr val="FF0000"/>
                </a:solidFill>
              </a:rPr>
              <a:t>transforms.ToTensor</a:t>
            </a:r>
            <a:r>
              <a:rPr lang="en-US" altLang="ko-KR" dirty="0">
                <a:solidFill>
                  <a:srgbClr val="FF0000"/>
                </a:solidFill>
              </a:rPr>
              <a:t>(),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norm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]),</a:t>
            </a:r>
          </a:p>
          <a:p>
            <a:r>
              <a:rPr lang="en-US" altLang="ko-KR" dirty="0"/>
              <a:t>}  #=</a:t>
            </a:r>
            <a:r>
              <a:rPr lang="en-US" altLang="ko-KR" dirty="0">
                <a:sym typeface="Wingdings" panose="05000000000000000000" pitchFamily="2" charset="2"/>
              </a:rPr>
              <a:t> train dataset 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 err="1">
                <a:sym typeface="Wingdings" panose="05000000000000000000" pitchFamily="2" charset="2"/>
              </a:rPr>
              <a:t>trn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기준에 맞추어서 </a:t>
            </a:r>
            <a:r>
              <a:rPr lang="en-US" altLang="ko-KR" dirty="0">
                <a:sym typeface="Wingdings" panose="05000000000000000000" pitchFamily="2" charset="2"/>
              </a:rPr>
              <a:t>transform </a:t>
            </a:r>
            <a:r>
              <a:rPr lang="ko-KR" altLang="en-US" dirty="0" err="1">
                <a:sym typeface="Wingdings" panose="05000000000000000000" pitchFamily="2" charset="2"/>
              </a:rPr>
              <a:t>해야한다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1BB59-9CDD-406C-A522-937432B37EDB}"/>
              </a:ext>
            </a:extLst>
          </p:cNvPr>
          <p:cNvSpPr txBox="1"/>
          <p:nvPr/>
        </p:nvSpPr>
        <p:spPr>
          <a:xfrm>
            <a:off x="6792685" y="2136510"/>
            <a:ext cx="50198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Comment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=&gt;1.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normalize</a:t>
            </a:r>
            <a:r>
              <a:rPr lang="ko-KR" altLang="en-US" dirty="0">
                <a:highlight>
                  <a:srgbClr val="FFFF00"/>
                </a:highlight>
              </a:rPr>
              <a:t> 부분에 </a:t>
            </a:r>
            <a:r>
              <a:rPr lang="en-US" altLang="ko-KR" dirty="0" err="1">
                <a:highlight>
                  <a:srgbClr val="FFFF00"/>
                </a:highlight>
              </a:rPr>
              <a:t>mean,std</a:t>
            </a:r>
            <a:r>
              <a:rPr lang="ko-KR" altLang="en-US" dirty="0">
                <a:highlight>
                  <a:srgbClr val="FFFF00"/>
                </a:highlight>
              </a:rPr>
              <a:t> 를 </a:t>
            </a:r>
            <a:r>
              <a:rPr lang="ko-KR" altLang="en-US" dirty="0" err="1">
                <a:highlight>
                  <a:srgbClr val="FFFF00"/>
                </a:highlight>
              </a:rPr>
              <a:t>대입하는걸로</a:t>
            </a:r>
            <a:r>
              <a:rPr lang="ko-KR" altLang="en-US" dirty="0">
                <a:highlight>
                  <a:srgbClr val="FFFF00"/>
                </a:highlight>
              </a:rPr>
              <a:t> 아는데 </a:t>
            </a:r>
            <a:r>
              <a:rPr lang="ko-KR" altLang="en-US" dirty="0" err="1">
                <a:highlight>
                  <a:srgbClr val="FFFF00"/>
                </a:highlight>
              </a:rPr>
              <a:t>이숫자는</a:t>
            </a:r>
            <a:r>
              <a:rPr lang="ko-KR" altLang="en-US" dirty="0">
                <a:highlight>
                  <a:srgbClr val="FFFF00"/>
                </a:highlight>
              </a:rPr>
              <a:t> 자신이 원하는 숫자를 </a:t>
            </a:r>
            <a:r>
              <a:rPr lang="ko-KR" altLang="en-US" dirty="0" err="1">
                <a:highlight>
                  <a:srgbClr val="FFFF00"/>
                </a:highlight>
              </a:rPr>
              <a:t>넣는건가요</a:t>
            </a:r>
            <a:r>
              <a:rPr lang="en-US" altLang="ko-KR" dirty="0">
                <a:highlight>
                  <a:srgbClr val="FFFF00"/>
                </a:highlight>
              </a:rPr>
              <a:t>? </a:t>
            </a:r>
            <a:r>
              <a:rPr lang="ko-KR" altLang="en-US" dirty="0">
                <a:highlight>
                  <a:srgbClr val="FFFF00"/>
                </a:highlight>
              </a:rPr>
              <a:t>아니면 이미지 데이터셋에 대해서 평균을 </a:t>
            </a:r>
            <a:r>
              <a:rPr lang="ko-KR" altLang="en-US" dirty="0" err="1">
                <a:highlight>
                  <a:srgbClr val="FFFF00"/>
                </a:highlight>
              </a:rPr>
              <a:t>먼저낸다음에</a:t>
            </a:r>
            <a:r>
              <a:rPr lang="ko-KR" altLang="en-US" dirty="0">
                <a:highlight>
                  <a:srgbClr val="FFFF00"/>
                </a:highlight>
              </a:rPr>
              <a:t> 나온 숫자대로 </a:t>
            </a:r>
            <a:r>
              <a:rPr lang="ko-KR" altLang="en-US" dirty="0" err="1">
                <a:highlight>
                  <a:srgbClr val="FFFF00"/>
                </a:highlight>
              </a:rPr>
              <a:t>넣는건가요</a:t>
            </a:r>
            <a:r>
              <a:rPr lang="en-US" altLang="ko-KR" dirty="0">
                <a:highlight>
                  <a:srgbClr val="FFFF00"/>
                </a:highlight>
              </a:rPr>
              <a:t>?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2. </a:t>
            </a:r>
            <a:r>
              <a:rPr lang="ko-KR" altLang="en-US" dirty="0">
                <a:highlight>
                  <a:srgbClr val="FFFF00"/>
                </a:highlight>
              </a:rPr>
              <a:t>현재 </a:t>
            </a:r>
            <a:r>
              <a:rPr lang="en-US" altLang="ko-KR" dirty="0">
                <a:highlight>
                  <a:srgbClr val="FFFF00"/>
                </a:highlight>
              </a:rPr>
              <a:t>RF </a:t>
            </a:r>
            <a:r>
              <a:rPr lang="ko-KR" altLang="en-US" dirty="0">
                <a:highlight>
                  <a:srgbClr val="FFFF00"/>
                </a:highlight>
              </a:rPr>
              <a:t>데이터셋 이미지의 </a:t>
            </a:r>
            <a:r>
              <a:rPr lang="en-US" altLang="ko-KR" dirty="0">
                <a:highlight>
                  <a:srgbClr val="FFFF00"/>
                </a:highlight>
              </a:rPr>
              <a:t>shape</a:t>
            </a:r>
            <a:r>
              <a:rPr lang="ko-KR" altLang="en-US" dirty="0">
                <a:highlight>
                  <a:srgbClr val="FFFF00"/>
                </a:highlight>
              </a:rPr>
              <a:t>는 </a:t>
            </a:r>
            <a:r>
              <a:rPr lang="en-US" altLang="ko-KR" dirty="0">
                <a:highlight>
                  <a:srgbClr val="FFFF00"/>
                </a:highlight>
              </a:rPr>
              <a:t>(500,500,3) </a:t>
            </a:r>
            <a:r>
              <a:rPr lang="ko-KR" altLang="en-US" dirty="0">
                <a:highlight>
                  <a:srgbClr val="FFFF00"/>
                </a:highlight>
              </a:rPr>
              <a:t>입니다</a:t>
            </a:r>
            <a:r>
              <a:rPr lang="en-US" altLang="ko-KR" dirty="0">
                <a:highlight>
                  <a:srgbClr val="FFFF00"/>
                </a:highlight>
              </a:rPr>
              <a:t>.  Crop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,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flip</a:t>
            </a:r>
            <a:r>
              <a:rPr lang="ko-KR" altLang="en-US" dirty="0">
                <a:highlight>
                  <a:srgbClr val="FFFF00"/>
                </a:highlight>
              </a:rPr>
              <a:t> 등 여러 방법이 있는데 </a:t>
            </a:r>
            <a:r>
              <a:rPr lang="ko-KR" altLang="en-US" dirty="0" err="1">
                <a:highlight>
                  <a:srgbClr val="FFFF00"/>
                </a:highlight>
              </a:rPr>
              <a:t>어떤것을</a:t>
            </a:r>
            <a:r>
              <a:rPr lang="ko-KR" altLang="en-US" dirty="0">
                <a:highlight>
                  <a:srgbClr val="FFFF00"/>
                </a:highlight>
              </a:rPr>
              <a:t> 하는게 좋을까요</a:t>
            </a:r>
            <a:r>
              <a:rPr lang="en-US" altLang="ko-KR" dirty="0">
                <a:highlight>
                  <a:srgbClr val="FFFF00"/>
                </a:highlight>
              </a:rPr>
              <a:t>? 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3. </a:t>
            </a:r>
            <a:r>
              <a:rPr lang="ko-KR" altLang="en-US" dirty="0">
                <a:highlight>
                  <a:srgbClr val="FFFF00"/>
                </a:highlight>
              </a:rPr>
              <a:t>그리고 방법을 적용이후에 </a:t>
            </a:r>
            <a:r>
              <a:rPr lang="en-US" altLang="ko-KR" dirty="0">
                <a:highlight>
                  <a:srgbClr val="FFFF00"/>
                </a:highlight>
              </a:rPr>
              <a:t>model </a:t>
            </a:r>
            <a:r>
              <a:rPr lang="ko-KR" altLang="en-US" dirty="0">
                <a:highlight>
                  <a:srgbClr val="FFFF00"/>
                </a:highlight>
              </a:rPr>
              <a:t>에 </a:t>
            </a:r>
            <a:r>
              <a:rPr lang="ko-KR" altLang="en-US" dirty="0" err="1">
                <a:highlight>
                  <a:srgbClr val="FFFF00"/>
                </a:highlight>
              </a:rPr>
              <a:t>대입해야하는데</a:t>
            </a:r>
            <a:r>
              <a:rPr lang="ko-KR" altLang="en-US" dirty="0">
                <a:highlight>
                  <a:srgbClr val="FFFF00"/>
                </a:highlight>
              </a:rPr>
              <a:t> 대입하기 이전에 </a:t>
            </a:r>
            <a:r>
              <a:rPr lang="en-US" altLang="ko-KR" dirty="0">
                <a:highlight>
                  <a:srgbClr val="FFFF00"/>
                </a:highlight>
              </a:rPr>
              <a:t>shape </a:t>
            </a:r>
            <a:r>
              <a:rPr lang="ko-KR" altLang="en-US" dirty="0">
                <a:highlight>
                  <a:srgbClr val="FFFF00"/>
                </a:highlight>
              </a:rPr>
              <a:t>확인은 또 어떻게 하나요</a:t>
            </a:r>
            <a:r>
              <a:rPr lang="en-US" altLang="ko-KR" dirty="0">
                <a:highlight>
                  <a:srgbClr val="FFFF00"/>
                </a:highlight>
              </a:rPr>
              <a:t>? Scale </a:t>
            </a:r>
            <a:r>
              <a:rPr lang="ko-KR" altLang="en-US" dirty="0">
                <a:highlight>
                  <a:srgbClr val="FFFF00"/>
                </a:highlight>
              </a:rPr>
              <a:t>에서 </a:t>
            </a:r>
            <a:r>
              <a:rPr lang="en-US" altLang="ko-KR" dirty="0">
                <a:highlight>
                  <a:srgbClr val="FFFF00"/>
                </a:highlight>
              </a:rPr>
              <a:t>0.2 </a:t>
            </a:r>
            <a:r>
              <a:rPr lang="ko-KR" altLang="en-US" dirty="0">
                <a:highlight>
                  <a:srgbClr val="FFFF00"/>
                </a:highlight>
              </a:rPr>
              <a:t>부분을 올리기 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>
                <a:highlight>
                  <a:srgbClr val="FFFF00"/>
                </a:highlight>
              </a:rPr>
              <a:t># </a:t>
            </a:r>
            <a:r>
              <a:rPr lang="en-US" altLang="ko-KR" dirty="0" err="1">
                <a:highlight>
                  <a:srgbClr val="FFFF00"/>
                </a:highlight>
              </a:rPr>
              <a:t>val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transform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standard</a:t>
            </a:r>
            <a:r>
              <a:rPr lang="ko-KR" altLang="en-US" dirty="0">
                <a:highlight>
                  <a:srgbClr val="FFFF00"/>
                </a:highlight>
              </a:rPr>
              <a:t> 를 </a:t>
            </a:r>
            <a:r>
              <a:rPr lang="en-US" altLang="ko-KR" dirty="0" err="1">
                <a:highlight>
                  <a:srgbClr val="FFFF00"/>
                </a:highlight>
              </a:rPr>
              <a:t>val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en-US" altLang="ko-KR" dirty="0" err="1">
                <a:highlight>
                  <a:srgbClr val="FFFF00"/>
                </a:highlight>
              </a:rPr>
              <a:t>tst</a:t>
            </a:r>
            <a:r>
              <a:rPr lang="en-US" altLang="ko-KR" dirty="0">
                <a:highlight>
                  <a:srgbClr val="FFFF00"/>
                </a:highlight>
              </a:rPr>
              <a:t> dataset </a:t>
            </a:r>
            <a:r>
              <a:rPr lang="ko-KR" altLang="en-US" dirty="0" err="1">
                <a:highlight>
                  <a:srgbClr val="FFFF00"/>
                </a:highlight>
              </a:rPr>
              <a:t>에적용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>
                <a:highlight>
                  <a:srgbClr val="FFFF00"/>
                </a:highlight>
              </a:rPr>
              <a:t># </a:t>
            </a:r>
            <a:r>
              <a:rPr lang="en-US" altLang="ko-KR" dirty="0" err="1">
                <a:highlight>
                  <a:srgbClr val="FFFF00"/>
                </a:highlight>
              </a:rPr>
              <a:t>trn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기준으로 </a:t>
            </a:r>
            <a:r>
              <a:rPr lang="en-US" altLang="ko-KR" dirty="0">
                <a:highlight>
                  <a:srgbClr val="FFFF00"/>
                </a:highlight>
              </a:rPr>
              <a:t>transform </a:t>
            </a:r>
            <a:r>
              <a:rPr lang="ko-KR" altLang="en-US" dirty="0">
                <a:highlight>
                  <a:srgbClr val="FFFF00"/>
                </a:highlight>
              </a:rPr>
              <a:t>하고 </a:t>
            </a:r>
            <a:r>
              <a:rPr lang="en-US" altLang="ko-KR" dirty="0">
                <a:highlight>
                  <a:srgbClr val="FFFF00"/>
                </a:highlight>
              </a:rPr>
              <a:t>crop </a:t>
            </a:r>
            <a:r>
              <a:rPr lang="ko-KR" altLang="en-US" dirty="0">
                <a:highlight>
                  <a:srgbClr val="FFFF00"/>
                </a:highlight>
              </a:rPr>
              <a:t>부분이랑 </a:t>
            </a:r>
            <a:r>
              <a:rPr lang="en-US" altLang="ko-KR" dirty="0">
                <a:highlight>
                  <a:srgbClr val="FFFF00"/>
                </a:highlight>
              </a:rPr>
              <a:t>normalize </a:t>
            </a:r>
            <a:r>
              <a:rPr lang="ko-KR" altLang="en-US" dirty="0">
                <a:highlight>
                  <a:srgbClr val="FFFF00"/>
                </a:highlight>
              </a:rPr>
              <a:t>부분 수정하기 </a:t>
            </a:r>
            <a:r>
              <a:rPr lang="en-US" altLang="ko-KR" dirty="0">
                <a:highlight>
                  <a:srgbClr val="FFFF00"/>
                </a:highlight>
              </a:rPr>
              <a:t>size=32 </a:t>
            </a:r>
            <a:r>
              <a:rPr lang="ko-KR" altLang="en-US" dirty="0">
                <a:highlight>
                  <a:srgbClr val="FFFF00"/>
                </a:highlight>
              </a:rPr>
              <a:t>는 </a:t>
            </a:r>
            <a:r>
              <a:rPr lang="en-US" altLang="ko-KR" dirty="0">
                <a:highlight>
                  <a:srgbClr val="FFFF00"/>
                </a:highlight>
              </a:rPr>
              <a:t>32</a:t>
            </a:r>
            <a:r>
              <a:rPr lang="ko-KR" altLang="en-US" dirty="0">
                <a:highlight>
                  <a:srgbClr val="FFFF00"/>
                </a:highlight>
              </a:rPr>
              <a:t>제곱</a:t>
            </a:r>
            <a:r>
              <a:rPr lang="en-US" altLang="ko-KR" dirty="0">
                <a:highlight>
                  <a:srgbClr val="FFFF00"/>
                </a:highlight>
              </a:rPr>
              <a:t>,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#val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: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 err="1">
                <a:highlight>
                  <a:srgbClr val="FFFF00"/>
                </a:highlight>
              </a:rPr>
              <a:t>lr</a:t>
            </a:r>
            <a:r>
              <a:rPr lang="ko-KR" altLang="en-US" dirty="0">
                <a:highlight>
                  <a:srgbClr val="FFFF00"/>
                </a:highlight>
              </a:rPr>
              <a:t> 조정 </a:t>
            </a:r>
            <a:r>
              <a:rPr lang="ko-KR" altLang="en-US" dirty="0" err="1">
                <a:highlight>
                  <a:srgbClr val="FFFF00"/>
                </a:highlight>
              </a:rPr>
              <a:t>할때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, size =32 </a:t>
            </a:r>
            <a:r>
              <a:rPr lang="ko-KR" altLang="en-US" dirty="0">
                <a:highlight>
                  <a:srgbClr val="FFFF00"/>
                </a:highlight>
              </a:rPr>
              <a:t>에 </a:t>
            </a:r>
            <a:r>
              <a:rPr lang="en-US" altLang="ko-KR" dirty="0">
                <a:highlight>
                  <a:srgbClr val="FFFF00"/>
                </a:highlight>
              </a:rPr>
              <a:t>224 </a:t>
            </a:r>
            <a:r>
              <a:rPr lang="ko-KR" altLang="en-US" dirty="0">
                <a:highlight>
                  <a:srgbClr val="FFFF00"/>
                </a:highlight>
              </a:rPr>
              <a:t>넣어봐요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68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5D19C8-E251-4A7D-8C64-B4785BDA7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306"/>
            <a:ext cx="4124131" cy="716591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def </a:t>
            </a:r>
            <a:r>
              <a:rPr lang="en-US" altLang="ko-KR" dirty="0" err="1"/>
              <a:t>get_trn_loader</a:t>
            </a:r>
            <a:r>
              <a:rPr lang="en-US" altLang="ko-KR" dirty="0"/>
              <a:t>(</a:t>
            </a:r>
            <a:r>
              <a:rPr lang="en-US" altLang="ko-KR" dirty="0" err="1"/>
              <a:t>bsz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trn_dataset</a:t>
            </a:r>
            <a:r>
              <a:rPr lang="en-US" altLang="ko-KR" dirty="0"/>
              <a:t> = datasets.CIFAR10(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root='/home/lecture1/DB/</a:t>
            </a:r>
            <a:r>
              <a:rPr lang="en-US" altLang="ko-KR" dirty="0"/>
              <a:t>',</a:t>
            </a:r>
          </a:p>
          <a:p>
            <a:r>
              <a:rPr lang="en-US" altLang="ko-KR" dirty="0"/>
              <a:t>        train=True,</a:t>
            </a:r>
          </a:p>
          <a:p>
            <a:r>
              <a:rPr lang="en-US" altLang="ko-KR" dirty="0"/>
              <a:t>        download=True,</a:t>
            </a:r>
          </a:p>
          <a:p>
            <a:r>
              <a:rPr lang="en-US" altLang="ko-KR" dirty="0"/>
              <a:t>        transform=</a:t>
            </a:r>
            <a:r>
              <a:rPr lang="en-US" altLang="ko-KR" dirty="0" err="1"/>
              <a:t>tfms</a:t>
            </a:r>
            <a:r>
              <a:rPr lang="en-US" altLang="ko-KR" dirty="0"/>
              <a:t>['</a:t>
            </a:r>
            <a:r>
              <a:rPr lang="en-US" altLang="ko-KR" dirty="0" err="1"/>
              <a:t>val</a:t>
            </a:r>
            <a:r>
              <a:rPr lang="en-US" altLang="ko-KR" dirty="0"/>
              <a:t>'],</a:t>
            </a:r>
          </a:p>
          <a:p>
            <a:r>
              <a:rPr lang="en-US" altLang="ko-KR" dirty="0"/>
              <a:t>    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</a:rPr>
              <a:t>trn_num</a:t>
            </a:r>
            <a:r>
              <a:rPr lang="en-US" altLang="ko-KR" dirty="0">
                <a:solidFill>
                  <a:srgbClr val="FF0000"/>
                </a:solidFill>
              </a:rPr>
              <a:t> = int(</a:t>
            </a:r>
            <a:r>
              <a:rPr lang="en-US" altLang="ko-KR" dirty="0" err="1">
                <a:solidFill>
                  <a:srgbClr val="FF0000"/>
                </a:solidFill>
              </a:rPr>
              <a:t>len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trn_dataset</a:t>
            </a:r>
            <a:r>
              <a:rPr lang="en-US" altLang="ko-KR" dirty="0">
                <a:solidFill>
                  <a:srgbClr val="FF0000"/>
                </a:solidFill>
              </a:rPr>
              <a:t>) - 5000)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</a:rPr>
              <a:t>trn_dataset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val_dataset</a:t>
            </a:r>
            <a:r>
              <a:rPr lang="en-US" altLang="ko-KR" dirty="0">
                <a:solidFill>
                  <a:srgbClr val="FF0000"/>
                </a:solidFill>
              </a:rPr>
              <a:t> = </a:t>
            </a:r>
            <a:r>
              <a:rPr lang="en-US" altLang="ko-KR" dirty="0" err="1">
                <a:solidFill>
                  <a:srgbClr val="FF0000"/>
                </a:solidFill>
                <a:highlight>
                  <a:srgbClr val="FFFF00"/>
                </a:highlight>
              </a:rPr>
              <a:t>random_split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trn_dataset</a:t>
            </a:r>
            <a:r>
              <a:rPr lang="en-US" altLang="ko-KR" dirty="0">
                <a:solidFill>
                  <a:srgbClr val="FF0000"/>
                </a:solidFill>
              </a:rPr>
              <a:t>, [</a:t>
            </a:r>
            <a:r>
              <a:rPr lang="en-US" altLang="ko-KR" dirty="0" err="1">
                <a:solidFill>
                  <a:srgbClr val="FF0000"/>
                </a:solidFill>
              </a:rPr>
              <a:t>trn_num</a:t>
            </a:r>
            <a:r>
              <a:rPr lang="en-US" altLang="ko-KR" dirty="0">
                <a:solidFill>
                  <a:srgbClr val="FF0000"/>
                </a:solidFill>
              </a:rPr>
              <a:t>, 5000], </a:t>
            </a:r>
            <a:r>
              <a:rPr lang="en-US" altLang="ko-KR" dirty="0">
                <a:solidFill>
                  <a:srgbClr val="00B050"/>
                </a:solidFill>
              </a:rPr>
              <a:t>generator=</a:t>
            </a:r>
            <a:r>
              <a:rPr lang="en-US" altLang="ko-KR" dirty="0" err="1">
                <a:solidFill>
                  <a:srgbClr val="00B050"/>
                </a:solidFill>
              </a:rPr>
              <a:t>torch.Generator</a:t>
            </a:r>
            <a:r>
              <a:rPr lang="en-US" altLang="ko-KR" dirty="0">
                <a:solidFill>
                  <a:srgbClr val="00B050"/>
                </a:solidFill>
              </a:rPr>
              <a:t>().</a:t>
            </a:r>
            <a:r>
              <a:rPr lang="en-US" altLang="ko-KR" dirty="0" err="1">
                <a:solidFill>
                  <a:srgbClr val="00B050"/>
                </a:solidFill>
              </a:rPr>
              <a:t>manual_seed</a:t>
            </a:r>
            <a:r>
              <a:rPr lang="en-US" altLang="ko-KR" dirty="0">
                <a:solidFill>
                  <a:srgbClr val="00B050"/>
                </a:solidFill>
              </a:rPr>
              <a:t>(42))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trn_loader</a:t>
            </a:r>
            <a:r>
              <a:rPr lang="en-US" altLang="ko-KR" dirty="0"/>
              <a:t> = </a:t>
            </a:r>
            <a:r>
              <a:rPr lang="en-US" altLang="ko-KR" dirty="0" err="1"/>
              <a:t>DataLoader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    dataset=</a:t>
            </a:r>
            <a:r>
              <a:rPr lang="en-US" altLang="ko-KR" dirty="0" err="1"/>
              <a:t>trn_dataset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batch_size</a:t>
            </a:r>
            <a:r>
              <a:rPr lang="en-US" altLang="ko-KR" dirty="0"/>
              <a:t>=</a:t>
            </a:r>
            <a:r>
              <a:rPr lang="en-US" altLang="ko-KR" dirty="0" err="1"/>
              <a:t>bsz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shuffle=True,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num_workers</a:t>
            </a:r>
            <a:r>
              <a:rPr lang="en-US" altLang="ko-KR" dirty="0"/>
              <a:t>=4,</a:t>
            </a:r>
          </a:p>
          <a:p>
            <a:r>
              <a:rPr lang="en-US" altLang="ko-KR" dirty="0"/>
              <a:t>    )</a:t>
            </a:r>
          </a:p>
          <a:p>
            <a:r>
              <a:rPr lang="en-US" altLang="ko-KR" dirty="0"/>
              <a:t>    return </a:t>
            </a:r>
            <a:r>
              <a:rPr lang="en-US" altLang="ko-KR" dirty="0" err="1"/>
              <a:t>trn_loader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8E086-08FA-4B14-BD4C-B5CB500AFFDD}"/>
              </a:ext>
            </a:extLst>
          </p:cNvPr>
          <p:cNvSpPr txBox="1"/>
          <p:nvPr/>
        </p:nvSpPr>
        <p:spPr>
          <a:xfrm>
            <a:off x="4360506" y="197346"/>
            <a:ext cx="347098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def </a:t>
            </a:r>
            <a:r>
              <a:rPr lang="en-US" altLang="ko-KR" dirty="0" err="1"/>
              <a:t>get_val_loader</a:t>
            </a:r>
            <a:r>
              <a:rPr lang="en-US" altLang="ko-KR" dirty="0"/>
              <a:t>(</a:t>
            </a:r>
            <a:r>
              <a:rPr lang="en-US" altLang="ko-KR" dirty="0" err="1"/>
              <a:t>bsz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trn_dataset</a:t>
            </a:r>
            <a:r>
              <a:rPr lang="en-US" altLang="ko-KR" dirty="0"/>
              <a:t> = datasets.CIFAR10(</a:t>
            </a:r>
          </a:p>
          <a:p>
            <a:r>
              <a:rPr lang="en-US" altLang="ko-KR" dirty="0"/>
              <a:t>        </a:t>
            </a:r>
            <a:r>
              <a:rPr lang="en-US" altLang="ko-KR" dirty="0">
                <a:solidFill>
                  <a:srgbClr val="FF0000"/>
                </a:solidFill>
              </a:rPr>
              <a:t>root='/home/lecture1/DB/',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        train=True,</a:t>
            </a:r>
          </a:p>
          <a:p>
            <a:r>
              <a:rPr lang="en-US" altLang="ko-KR" dirty="0"/>
              <a:t>        download=True,</a:t>
            </a:r>
          </a:p>
          <a:p>
            <a:r>
              <a:rPr lang="en-US" altLang="ko-KR" dirty="0"/>
              <a:t>        transform=</a:t>
            </a:r>
            <a:r>
              <a:rPr lang="en-US" altLang="ko-KR" dirty="0" err="1"/>
              <a:t>tfms</a:t>
            </a:r>
            <a:r>
              <a:rPr lang="en-US" altLang="ko-KR" dirty="0"/>
              <a:t>['</a:t>
            </a:r>
            <a:r>
              <a:rPr lang="en-US" altLang="ko-KR" dirty="0" err="1"/>
              <a:t>val</a:t>
            </a:r>
            <a:r>
              <a:rPr lang="en-US" altLang="ko-KR" dirty="0"/>
              <a:t>'],</a:t>
            </a:r>
          </a:p>
          <a:p>
            <a:r>
              <a:rPr lang="en-US" altLang="ko-KR" dirty="0"/>
              <a:t>    )</a:t>
            </a:r>
          </a:p>
          <a:p>
            <a:r>
              <a:rPr lang="en-US" altLang="ko-KR" dirty="0"/>
              <a:t>    </a:t>
            </a:r>
            <a:r>
              <a:rPr lang="en-US" altLang="ko-KR" dirty="0" err="1">
                <a:solidFill>
                  <a:srgbClr val="FF0000"/>
                </a:solidFill>
              </a:rPr>
              <a:t>trn_num</a:t>
            </a:r>
            <a:r>
              <a:rPr lang="en-US" altLang="ko-KR" dirty="0">
                <a:solidFill>
                  <a:srgbClr val="FF0000"/>
                </a:solidFill>
              </a:rPr>
              <a:t> = int(</a:t>
            </a:r>
            <a:r>
              <a:rPr lang="en-US" altLang="ko-KR" dirty="0" err="1">
                <a:solidFill>
                  <a:srgbClr val="FF0000"/>
                </a:solidFill>
              </a:rPr>
              <a:t>len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trn_dataset</a:t>
            </a:r>
            <a:r>
              <a:rPr lang="en-US" altLang="ko-KR" dirty="0">
                <a:solidFill>
                  <a:srgbClr val="FF0000"/>
                </a:solidFill>
              </a:rPr>
              <a:t>) - 5000)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</a:rPr>
              <a:t>trn_dataset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val_dataset</a:t>
            </a:r>
            <a:r>
              <a:rPr lang="en-US" altLang="ko-KR" dirty="0">
                <a:solidFill>
                  <a:srgbClr val="FF0000"/>
                </a:solidFill>
              </a:rPr>
              <a:t> = </a:t>
            </a:r>
            <a:r>
              <a:rPr lang="en-US" altLang="ko-KR" dirty="0" err="1">
                <a:solidFill>
                  <a:srgbClr val="FF0000"/>
                </a:solidFill>
              </a:rPr>
              <a:t>random_split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trn_dataset</a:t>
            </a:r>
            <a:r>
              <a:rPr lang="en-US" altLang="ko-KR" dirty="0">
                <a:solidFill>
                  <a:srgbClr val="FF0000"/>
                </a:solidFill>
              </a:rPr>
              <a:t>, [</a:t>
            </a:r>
            <a:r>
              <a:rPr lang="en-US" altLang="ko-KR" dirty="0" err="1">
                <a:solidFill>
                  <a:srgbClr val="FF0000"/>
                </a:solidFill>
              </a:rPr>
              <a:t>trn_num</a:t>
            </a:r>
            <a:r>
              <a:rPr lang="en-US" altLang="ko-KR" dirty="0">
                <a:solidFill>
                  <a:srgbClr val="FF0000"/>
                </a:solidFill>
              </a:rPr>
              <a:t>, 5000], </a:t>
            </a:r>
            <a:r>
              <a:rPr lang="en-US" altLang="ko-KR" dirty="0">
                <a:solidFill>
                  <a:srgbClr val="00B050"/>
                </a:solidFill>
              </a:rPr>
              <a:t>generator=</a:t>
            </a:r>
            <a:r>
              <a:rPr lang="en-US" altLang="ko-KR" dirty="0" err="1">
                <a:solidFill>
                  <a:srgbClr val="00B050"/>
                </a:solidFill>
              </a:rPr>
              <a:t>torch.Generator</a:t>
            </a:r>
            <a:r>
              <a:rPr lang="en-US" altLang="ko-KR" dirty="0">
                <a:solidFill>
                  <a:srgbClr val="00B050"/>
                </a:solidFill>
              </a:rPr>
              <a:t>().</a:t>
            </a:r>
            <a:r>
              <a:rPr lang="en-US" altLang="ko-KR" dirty="0" err="1">
                <a:solidFill>
                  <a:srgbClr val="00B050"/>
                </a:solidFill>
              </a:rPr>
              <a:t>manual_seed</a:t>
            </a:r>
            <a:r>
              <a:rPr lang="en-US" altLang="ko-KR" dirty="0">
                <a:solidFill>
                  <a:srgbClr val="00B050"/>
                </a:solidFill>
              </a:rPr>
              <a:t>(42))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val_loader</a:t>
            </a:r>
            <a:r>
              <a:rPr lang="en-US" altLang="ko-KR" dirty="0"/>
              <a:t> = </a:t>
            </a:r>
            <a:r>
              <a:rPr lang="en-US" altLang="ko-KR" dirty="0" err="1"/>
              <a:t>DataLoader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    dataset=</a:t>
            </a:r>
            <a:r>
              <a:rPr lang="en-US" altLang="ko-KR" dirty="0" err="1"/>
              <a:t>val_dataset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batch_size</a:t>
            </a:r>
            <a:r>
              <a:rPr lang="en-US" altLang="ko-KR" dirty="0"/>
              <a:t>=</a:t>
            </a:r>
            <a:r>
              <a:rPr lang="en-US" altLang="ko-KR" dirty="0" err="1"/>
              <a:t>bsz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shuffle=True,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num_workers</a:t>
            </a:r>
            <a:r>
              <a:rPr lang="en-US" altLang="ko-KR" dirty="0"/>
              <a:t>=4,</a:t>
            </a:r>
          </a:p>
          <a:p>
            <a:r>
              <a:rPr lang="en-US" altLang="ko-KR" dirty="0"/>
              <a:t>    )</a:t>
            </a:r>
          </a:p>
          <a:p>
            <a:r>
              <a:rPr lang="en-US" altLang="ko-KR" dirty="0"/>
              <a:t>    return </a:t>
            </a:r>
            <a:r>
              <a:rPr lang="en-US" altLang="ko-KR" dirty="0" err="1"/>
              <a:t>val_loader</a:t>
            </a:r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#torch utils dataset document reference 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B509B-81E6-4DC0-A11E-D2A30DE8480F}"/>
              </a:ext>
            </a:extLst>
          </p:cNvPr>
          <p:cNvSpPr txBox="1"/>
          <p:nvPr/>
        </p:nvSpPr>
        <p:spPr>
          <a:xfrm>
            <a:off x="8313576" y="93306"/>
            <a:ext cx="318173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def </a:t>
            </a:r>
            <a:r>
              <a:rPr lang="en-US" altLang="ko-KR" dirty="0" err="1"/>
              <a:t>get_tst_loader</a:t>
            </a:r>
            <a:r>
              <a:rPr lang="en-US" altLang="ko-KR" dirty="0"/>
              <a:t>(</a:t>
            </a:r>
            <a:r>
              <a:rPr lang="en-US" altLang="ko-KR" dirty="0" err="1"/>
              <a:t>bsz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 err="1"/>
              <a:t>tst_dataset</a:t>
            </a:r>
            <a:r>
              <a:rPr lang="en-US" altLang="ko-KR" dirty="0"/>
              <a:t> = datasets.CIFAR10(</a:t>
            </a:r>
          </a:p>
          <a:p>
            <a:r>
              <a:rPr lang="en-US" altLang="ko-KR" dirty="0"/>
              <a:t>        </a:t>
            </a:r>
            <a:r>
              <a:rPr lang="en-US" altLang="ko-KR" dirty="0">
                <a:solidFill>
                  <a:srgbClr val="FF0000"/>
                </a:solidFill>
              </a:rPr>
              <a:t>root='/home/lecture1/DB/',</a:t>
            </a:r>
          </a:p>
          <a:p>
            <a:r>
              <a:rPr lang="en-US" altLang="ko-KR" dirty="0"/>
              <a:t>        train=False,</a:t>
            </a:r>
          </a:p>
          <a:p>
            <a:r>
              <a:rPr lang="en-US" altLang="ko-KR" dirty="0"/>
              <a:t>        </a:t>
            </a:r>
            <a:r>
              <a:rPr lang="en-US" altLang="ko-KR" dirty="0">
                <a:solidFill>
                  <a:srgbClr val="00B050"/>
                </a:solidFill>
              </a:rPr>
              <a:t>download=False,</a:t>
            </a:r>
          </a:p>
          <a:p>
            <a:r>
              <a:rPr lang="en-US" altLang="ko-KR" dirty="0"/>
              <a:t>        transform=</a:t>
            </a:r>
            <a:r>
              <a:rPr lang="en-US" altLang="ko-KR" dirty="0" err="1"/>
              <a:t>tfms</a:t>
            </a:r>
            <a:r>
              <a:rPr lang="en-US" altLang="ko-KR" dirty="0"/>
              <a:t>['</a:t>
            </a:r>
            <a:r>
              <a:rPr lang="en-US" altLang="ko-KR" dirty="0" err="1"/>
              <a:t>val</a:t>
            </a:r>
            <a:r>
              <a:rPr lang="en-US" altLang="ko-KR" dirty="0"/>
              <a:t>'],</a:t>
            </a:r>
          </a:p>
          <a:p>
            <a:r>
              <a:rPr lang="en-US" altLang="ko-KR" dirty="0"/>
              <a:t>    )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tst_loader</a:t>
            </a:r>
            <a:r>
              <a:rPr lang="en-US" altLang="ko-KR" dirty="0"/>
              <a:t>= </a:t>
            </a:r>
            <a:r>
              <a:rPr lang="en-US" altLang="ko-KR" dirty="0" err="1"/>
              <a:t>DataLoader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    dataset=</a:t>
            </a:r>
            <a:r>
              <a:rPr lang="en-US" altLang="ko-KR" dirty="0" err="1"/>
              <a:t>tst_dataset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batch_size</a:t>
            </a:r>
            <a:r>
              <a:rPr lang="en-US" altLang="ko-KR" dirty="0"/>
              <a:t>=</a:t>
            </a:r>
            <a:r>
              <a:rPr lang="en-US" altLang="ko-KR" dirty="0" err="1"/>
              <a:t>bsz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shuffle=False,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num_workers</a:t>
            </a:r>
            <a:r>
              <a:rPr lang="en-US" altLang="ko-KR" dirty="0"/>
              <a:t>=4,</a:t>
            </a:r>
          </a:p>
          <a:p>
            <a:r>
              <a:rPr lang="en-US" altLang="ko-KR" dirty="0"/>
              <a:t>    )</a:t>
            </a:r>
          </a:p>
          <a:p>
            <a:r>
              <a:rPr lang="en-US" altLang="ko-KR" dirty="0"/>
              <a:t>    return </a:t>
            </a:r>
            <a:r>
              <a:rPr lang="en-US" altLang="ko-KR" dirty="0" err="1"/>
              <a:t>tst_loader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get_loader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    '</a:t>
            </a:r>
            <a:r>
              <a:rPr lang="en-US" altLang="ko-KR" dirty="0" err="1"/>
              <a:t>trn</a:t>
            </a:r>
            <a:r>
              <a:rPr lang="en-US" altLang="ko-KR" dirty="0"/>
              <a:t>': </a:t>
            </a:r>
            <a:r>
              <a:rPr lang="en-US" altLang="ko-KR" dirty="0" err="1"/>
              <a:t>get_trn_loader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'</a:t>
            </a:r>
            <a:r>
              <a:rPr lang="en-US" altLang="ko-KR" dirty="0" err="1"/>
              <a:t>val</a:t>
            </a:r>
            <a:r>
              <a:rPr lang="en-US" altLang="ko-KR" dirty="0"/>
              <a:t>': </a:t>
            </a:r>
            <a:r>
              <a:rPr lang="en-US" altLang="ko-KR" dirty="0" err="1"/>
              <a:t>get_val_loader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'</a:t>
            </a:r>
            <a:r>
              <a:rPr lang="en-US" altLang="ko-KR" dirty="0" err="1"/>
              <a:t>tst</a:t>
            </a:r>
            <a:r>
              <a:rPr lang="en-US" altLang="ko-KR" dirty="0"/>
              <a:t>': </a:t>
            </a:r>
            <a:r>
              <a:rPr lang="en-US" altLang="ko-KR" dirty="0" err="1"/>
              <a:t>get_tst_loader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77112DA-0F23-46E4-8FD2-9D81EF457CBC}"/>
              </a:ext>
            </a:extLst>
          </p:cNvPr>
          <p:cNvCxnSpPr/>
          <p:nvPr/>
        </p:nvCxnSpPr>
        <p:spPr>
          <a:xfrm>
            <a:off x="4021494" y="0"/>
            <a:ext cx="0" cy="6969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3D8631-BBD7-4D59-927F-CD6303F1A9F5}"/>
              </a:ext>
            </a:extLst>
          </p:cNvPr>
          <p:cNvCxnSpPr/>
          <p:nvPr/>
        </p:nvCxnSpPr>
        <p:spPr>
          <a:xfrm>
            <a:off x="7999445" y="-55984"/>
            <a:ext cx="0" cy="6969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20914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76FF8-B988-4751-A177-0B2339652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73" y="0"/>
            <a:ext cx="10058400" cy="1609344"/>
          </a:xfrm>
        </p:spPr>
        <p:txBody>
          <a:bodyPr/>
          <a:lstStyle/>
          <a:p>
            <a:r>
              <a:rPr lang="en-US" altLang="ko-KR" dirty="0"/>
              <a:t>Resnet.py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114AB1-67AB-40DA-8161-262AD35E8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73" y="1403604"/>
            <a:ext cx="10058400" cy="4050792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ResNet</a:t>
            </a:r>
            <a:r>
              <a:rPr lang="en-US" altLang="ko-KR" dirty="0"/>
              <a:t>(</a:t>
            </a:r>
            <a:r>
              <a:rPr lang="en-US" altLang="ko-KR" dirty="0" err="1"/>
              <a:t>nn.Module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__(self, block, </a:t>
            </a:r>
            <a:r>
              <a:rPr lang="en-US" altLang="ko-KR" dirty="0" err="1"/>
              <a:t>num_blocks</a:t>
            </a:r>
            <a:r>
              <a:rPr lang="en-US" altLang="ko-KR" dirty="0"/>
              <a:t>, </a:t>
            </a:r>
            <a:r>
              <a:rPr lang="en-US" altLang="ko-KR" dirty="0" err="1"/>
              <a:t>in_channels</a:t>
            </a:r>
            <a:r>
              <a:rPr lang="en-US" altLang="ko-KR" dirty="0"/>
              <a:t>=3, </a:t>
            </a:r>
            <a:r>
              <a:rPr lang="en-US" altLang="ko-KR" dirty="0" err="1">
                <a:solidFill>
                  <a:srgbClr val="FF0000"/>
                </a:solidFill>
              </a:rPr>
              <a:t>num_classes</a:t>
            </a:r>
            <a:r>
              <a:rPr lang="en-US" altLang="ko-KR" dirty="0">
                <a:solidFill>
                  <a:srgbClr val="FF0000"/>
                </a:solidFill>
              </a:rPr>
              <a:t>=10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super(</a:t>
            </a:r>
            <a:r>
              <a:rPr lang="en-US" altLang="ko-KR" dirty="0" err="1"/>
              <a:t>ResNet</a:t>
            </a:r>
            <a:r>
              <a:rPr lang="en-US" altLang="ko-KR" dirty="0"/>
              <a:t>, self).__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</a:t>
            </a:r>
            <a:r>
              <a:rPr lang="en-US" altLang="ko-KR" dirty="0" err="1">
                <a:solidFill>
                  <a:srgbClr val="FF0000"/>
                </a:solidFill>
              </a:rPr>
              <a:t>self.in_planes</a:t>
            </a:r>
            <a:r>
              <a:rPr lang="en-US" altLang="ko-KR" dirty="0">
                <a:solidFill>
                  <a:srgbClr val="FF0000"/>
                </a:solidFill>
              </a:rPr>
              <a:t> = 64</a:t>
            </a:r>
          </a:p>
          <a:p>
            <a:r>
              <a:rPr lang="en-US" altLang="ko-KR" dirty="0"/>
              <a:t>        self.conv1 = conv3x3(</a:t>
            </a:r>
            <a:r>
              <a:rPr lang="en-US" altLang="ko-KR" dirty="0" err="1"/>
              <a:t>in_channels</a:t>
            </a:r>
            <a:r>
              <a:rPr lang="en-US" altLang="ko-KR" dirty="0"/>
              <a:t>, </a:t>
            </a:r>
            <a:r>
              <a:rPr lang="en-US" altLang="ko-KR" dirty="0" err="1"/>
              <a:t>self.in_planes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self.bn1 = nn.BatchNorm2d(64)</a:t>
            </a:r>
          </a:p>
          <a:p>
            <a:r>
              <a:rPr lang="en-US" altLang="ko-KR" dirty="0"/>
              <a:t>        self.layer1 = self._</a:t>
            </a:r>
            <a:r>
              <a:rPr lang="en-US" altLang="ko-KR" dirty="0" err="1"/>
              <a:t>make_layer</a:t>
            </a:r>
            <a:r>
              <a:rPr lang="en-US" altLang="ko-KR" dirty="0"/>
              <a:t>(block, 64, </a:t>
            </a:r>
            <a:r>
              <a:rPr lang="en-US" altLang="ko-KR" dirty="0" err="1"/>
              <a:t>num_blocks</a:t>
            </a:r>
            <a:r>
              <a:rPr lang="en-US" altLang="ko-KR" dirty="0"/>
              <a:t>[0], </a:t>
            </a:r>
            <a:r>
              <a:rPr lang="en-US" altLang="ko-KR" dirty="0" err="1"/>
              <a:t>first_stride</a:t>
            </a:r>
            <a:r>
              <a:rPr lang="en-US" altLang="ko-KR" dirty="0"/>
              <a:t>=1)</a:t>
            </a:r>
          </a:p>
          <a:p>
            <a:r>
              <a:rPr lang="en-US" altLang="ko-KR" dirty="0"/>
              <a:t>        self.layer2 = self._</a:t>
            </a:r>
            <a:r>
              <a:rPr lang="en-US" altLang="ko-KR" dirty="0" err="1"/>
              <a:t>make_layer</a:t>
            </a:r>
            <a:r>
              <a:rPr lang="en-US" altLang="ko-KR" dirty="0"/>
              <a:t>(block, 128, </a:t>
            </a:r>
            <a:r>
              <a:rPr lang="en-US" altLang="ko-KR" dirty="0" err="1"/>
              <a:t>num_blocks</a:t>
            </a:r>
            <a:r>
              <a:rPr lang="en-US" altLang="ko-KR" dirty="0"/>
              <a:t>[1], </a:t>
            </a:r>
            <a:r>
              <a:rPr lang="en-US" altLang="ko-KR" dirty="0" err="1"/>
              <a:t>first_stride</a:t>
            </a:r>
            <a:r>
              <a:rPr lang="en-US" altLang="ko-KR" dirty="0"/>
              <a:t>=2)</a:t>
            </a:r>
          </a:p>
          <a:p>
            <a:r>
              <a:rPr lang="en-US" altLang="ko-KR" dirty="0"/>
              <a:t>        self.layer3 = self._</a:t>
            </a:r>
            <a:r>
              <a:rPr lang="en-US" altLang="ko-KR" dirty="0" err="1"/>
              <a:t>make_layer</a:t>
            </a:r>
            <a:r>
              <a:rPr lang="en-US" altLang="ko-KR" dirty="0"/>
              <a:t>(block, 256, </a:t>
            </a:r>
            <a:r>
              <a:rPr lang="en-US" altLang="ko-KR" dirty="0" err="1"/>
              <a:t>num_blocks</a:t>
            </a:r>
            <a:r>
              <a:rPr lang="en-US" altLang="ko-KR" dirty="0"/>
              <a:t>[2], </a:t>
            </a:r>
            <a:r>
              <a:rPr lang="en-US" altLang="ko-KR" dirty="0" err="1"/>
              <a:t>first_stride</a:t>
            </a:r>
            <a:r>
              <a:rPr lang="en-US" altLang="ko-KR" dirty="0"/>
              <a:t>=2)</a:t>
            </a:r>
          </a:p>
          <a:p>
            <a:r>
              <a:rPr lang="en-US" altLang="ko-KR" dirty="0"/>
              <a:t>        self.layer4 = self._</a:t>
            </a:r>
            <a:r>
              <a:rPr lang="en-US" altLang="ko-KR" dirty="0" err="1"/>
              <a:t>make_layer</a:t>
            </a:r>
            <a:r>
              <a:rPr lang="en-US" altLang="ko-KR" dirty="0"/>
              <a:t>(block, 512, </a:t>
            </a:r>
            <a:r>
              <a:rPr lang="en-US" altLang="ko-KR" dirty="0" err="1"/>
              <a:t>num_blocks</a:t>
            </a:r>
            <a:r>
              <a:rPr lang="en-US" altLang="ko-KR" dirty="0"/>
              <a:t>[3], </a:t>
            </a:r>
            <a:r>
              <a:rPr lang="en-US" altLang="ko-KR" dirty="0" err="1"/>
              <a:t>first_stride</a:t>
            </a:r>
            <a:r>
              <a:rPr lang="en-US" altLang="ko-KR" dirty="0"/>
              <a:t>=2)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self.avgpool</a:t>
            </a:r>
            <a:r>
              <a:rPr lang="en-US" altLang="ko-KR" dirty="0"/>
              <a:t> = nn.AdaptiveAvgPool2d((1, 1))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self.classifier</a:t>
            </a:r>
            <a:r>
              <a:rPr lang="en-US" altLang="ko-KR" dirty="0"/>
              <a:t> = </a:t>
            </a:r>
            <a:r>
              <a:rPr lang="en-US" altLang="ko-KR" dirty="0" err="1"/>
              <a:t>nn.Linear</a:t>
            </a:r>
            <a:r>
              <a:rPr lang="en-US" altLang="ko-KR" dirty="0"/>
              <a:t>(512 * </a:t>
            </a:r>
            <a:r>
              <a:rPr lang="en-US" altLang="ko-KR" dirty="0" err="1"/>
              <a:t>block.expansion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rgbClr val="00B050"/>
                </a:solidFill>
              </a:rPr>
              <a:t>num_classes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# </a:t>
            </a:r>
            <a:r>
              <a:rPr lang="en-US" altLang="ko-KR" dirty="0" err="1"/>
              <a:t>init</a:t>
            </a:r>
            <a:r>
              <a:rPr lang="en-US" altLang="ko-KR" dirty="0"/>
              <a:t> modules' weight</a:t>
            </a:r>
          </a:p>
          <a:p>
            <a:r>
              <a:rPr lang="en-US" altLang="ko-KR" dirty="0"/>
              <a:t>        self._</a:t>
            </a:r>
            <a:r>
              <a:rPr lang="en-US" altLang="ko-KR" dirty="0" err="1"/>
              <a:t>init_weight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D3CFE-BE48-4215-BAA3-CD4270894729}"/>
              </a:ext>
            </a:extLst>
          </p:cNvPr>
          <p:cNvSpPr txBox="1"/>
          <p:nvPr/>
        </p:nvSpPr>
        <p:spPr>
          <a:xfrm>
            <a:off x="7315199" y="2412783"/>
            <a:ext cx="5019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Comment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=&gt;</a:t>
            </a:r>
            <a:r>
              <a:rPr lang="ko-KR" altLang="en-US" dirty="0">
                <a:highlight>
                  <a:srgbClr val="FFFF00"/>
                </a:highlight>
              </a:rPr>
              <a:t>이미지 데이터셋을 </a:t>
            </a:r>
            <a:r>
              <a:rPr lang="en-US" altLang="ko-KR" dirty="0">
                <a:highlight>
                  <a:srgbClr val="FFFF00"/>
                </a:highlight>
              </a:rPr>
              <a:t>transforms </a:t>
            </a:r>
            <a:r>
              <a:rPr lang="ko-KR" altLang="en-US" dirty="0">
                <a:highlight>
                  <a:srgbClr val="FFFF00"/>
                </a:highlight>
              </a:rPr>
              <a:t>를 통해서 변형한이후에 </a:t>
            </a:r>
            <a:r>
              <a:rPr lang="en-US" altLang="ko-KR" dirty="0" err="1">
                <a:highlight>
                  <a:srgbClr val="FFFF00"/>
                </a:highlight>
              </a:rPr>
              <a:t>self.in_planes</a:t>
            </a:r>
            <a:r>
              <a:rPr lang="en-US" altLang="ko-KR" dirty="0">
                <a:highlight>
                  <a:srgbClr val="FFFF00"/>
                </a:highlight>
              </a:rPr>
              <a:t>  </a:t>
            </a:r>
            <a:r>
              <a:rPr lang="ko-KR" altLang="en-US" dirty="0">
                <a:highlight>
                  <a:srgbClr val="FFFF00"/>
                </a:highlight>
              </a:rPr>
              <a:t>에 </a:t>
            </a:r>
            <a:r>
              <a:rPr lang="ko-KR" altLang="en-US" dirty="0" err="1">
                <a:highlight>
                  <a:srgbClr val="FFFF00"/>
                </a:highlight>
              </a:rPr>
              <a:t>붙여야할</a:t>
            </a:r>
            <a:r>
              <a:rPr lang="ko-KR" altLang="en-US" dirty="0">
                <a:highlight>
                  <a:srgbClr val="FFFF00"/>
                </a:highlight>
              </a:rPr>
              <a:t> 숫자를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 err="1">
                <a:highlight>
                  <a:srgbClr val="FFFF00"/>
                </a:highlight>
              </a:rPr>
              <a:t>바꾸어야하나요</a:t>
            </a:r>
            <a:r>
              <a:rPr lang="en-US" altLang="ko-KR" dirty="0">
                <a:highlight>
                  <a:srgbClr val="FFFF00"/>
                </a:highlight>
              </a:rPr>
              <a:t>? 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endParaRPr lang="en-US" altLang="ko-KR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0120A00-CFFB-4919-84EB-1B1121E7735E}"/>
                  </a:ext>
                </a:extLst>
              </p14:cNvPr>
              <p14:cNvContentPartPr/>
              <p14:nvPr/>
            </p14:nvContentPartPr>
            <p14:xfrm>
              <a:off x="5166808" y="4823721"/>
              <a:ext cx="536760" cy="13719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0120A00-CFFB-4919-84EB-1B1121E773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7808" y="4815081"/>
                <a:ext cx="554400" cy="13896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67D32AAD-30F6-417A-9616-A05C0B66A7A6}"/>
              </a:ext>
            </a:extLst>
          </p:cNvPr>
          <p:cNvSpPr txBox="1"/>
          <p:nvPr/>
        </p:nvSpPr>
        <p:spPr>
          <a:xfrm>
            <a:off x="6015073" y="5712561"/>
            <a:ext cx="2972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앞서 이걸 정의한부분을 </a:t>
            </a:r>
            <a:r>
              <a:rPr lang="ko-KR" altLang="en-US" dirty="0" err="1"/>
              <a:t>못찾겠습니다</a:t>
            </a:r>
            <a:r>
              <a:rPr lang="en-US" altLang="ko-KR"/>
              <a:t>.?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000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{9A2399C7-4C41-47CA-B83D-3F3E2DE19D68}tf03090434</Template>
  <TotalTime>101</TotalTime>
  <Words>1770</Words>
  <Application>Microsoft Office PowerPoint</Application>
  <PresentationFormat>와이드스크린</PresentationFormat>
  <Paragraphs>208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Rockwell</vt:lpstr>
      <vt:lpstr>Rockwell Condensed</vt:lpstr>
      <vt:lpstr>Symbol</vt:lpstr>
      <vt:lpstr>Wingdings</vt:lpstr>
      <vt:lpstr>목판</vt:lpstr>
      <vt:lpstr>Questions for Lec3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Data.py ( 가장 중요하다 생각합니다)</vt:lpstr>
      <vt:lpstr>PowerPoint 프레젠테이션</vt:lpstr>
      <vt:lpstr>Resnet.py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 for Lec3 </dc:title>
  <dc:creator>김수용[ 학부재학 / 보건환경융합과학부 ]</dc:creator>
  <cp:lastModifiedBy>김수용[ 학부재학 / 보건환경융합과학부 ]</cp:lastModifiedBy>
  <cp:revision>6</cp:revision>
  <dcterms:created xsi:type="dcterms:W3CDTF">2022-01-05T16:31:53Z</dcterms:created>
  <dcterms:modified xsi:type="dcterms:W3CDTF">2022-01-06T08:35:36Z</dcterms:modified>
</cp:coreProperties>
</file>