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58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9B50-E61A-4C04-A260-53E8A9BBB64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629-8CCD-4D9D-8041-66CCC624E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39C0-C9DE-4648-B5F1-039A8CEE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570CA-25CD-499B-8A8D-84FC4B7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EB688-DE8E-4986-99E1-57D207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D775-1013-465E-AED4-42B9144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B4AF-9688-4427-ABFA-D948EA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E2360-FC89-4D5D-9C2D-189D2DC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04132-9B38-4B4D-8575-ED94E13D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691C-E946-492B-A689-CB8B6DA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451-8593-4414-8997-1112414D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29CE5-2969-4D21-AB77-9AF377D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67698-EBD5-46EE-9BB9-2A669621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E631E-596B-4602-96C2-C458D1B2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7F9-372A-4910-86A1-7330DB15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8426-5107-4DB5-8E07-0C1B814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C691-1922-4C74-9F8E-3E5860D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E75-0680-447C-B62F-7B5EAF9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06BB-6E23-49A3-B8FE-BCE680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3FC6-0CCD-4F39-BC6F-8E7666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5921-073B-4A75-A606-F91AB2D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FA0F-5511-423F-8830-83198308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0FE2-85E9-42CC-90A0-4E33274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B0B46-BE7D-438C-BBC6-AB3123C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D290-4818-4A34-A8FE-975C86F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98A3-056C-4D85-9F27-A1F567D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6567-0322-4E03-ABF1-BCF70D0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B168-8EDB-4E59-89A6-960DFFB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606C-1757-4F64-8B00-BCE7E52E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B419-48C5-466F-A626-69B69544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B3793-2624-41B3-AC31-1D59898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60E2-F972-413D-95B3-13B7DC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93227-3C20-427C-8DF7-D28F530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79AB-5BF6-4BA6-BAD8-0FECA95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F777-2EE5-416A-922D-205361C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56F89-E9B9-4B81-B057-8C51FE9E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DFFDB-3AA6-42ED-9FD4-E834B6B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5DC17-CC7D-4E9C-AD2D-A89FF4FB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92E6-5B99-4ADB-B468-02E72AB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9A10D-6BD0-4F0E-98A7-9AB013D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087BB9-F407-4A9D-967E-85F5EED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AD54-E259-4C9C-860D-FE2F2AD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DE5B4-775F-43FF-97C8-143818A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46863-0807-4A5B-A27B-559ABE7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C6DAE-4355-4F2F-82F4-B4EB008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1C4DF-24D1-417E-8804-F278F2C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AF3F3-ED3F-4CBC-B82E-4ACB17E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0556-4936-4ACA-A65B-3307A77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A920-5BC9-4EBF-A9F7-DC0CB8F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27C94-1B7E-48AB-9582-4B191DB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0308B-7F5A-41C2-803D-D1A04490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97A2-5F37-45B6-ADD2-21F1C5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81F31-B43F-4A37-A0FD-38474EFD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F964B-7FB6-449E-BF60-69E0BBF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AB82-5082-4C6D-BF31-8D23BED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D1FA2-10B9-4561-A29B-2E374A61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D78CF-44FD-4558-BD2C-8766EB5E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F15FD-B542-4B20-84F7-4A12925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A428-0E93-4BE3-872A-93DC8EE9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5FAD-2781-42FE-8145-6290683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C69CD-F1E2-4464-B12B-365873C2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C5B4-7AD3-4A25-8528-81872949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DDC2-552E-4F9D-A29B-DDF8ACA74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80D4A-819A-491F-8676-A10FD270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5B800-8C09-4571-9ACE-335BE329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554EC-D4A0-4EB0-A472-08AB25D9A740}"/>
              </a:ext>
            </a:extLst>
          </p:cNvPr>
          <p:cNvSpPr txBox="1"/>
          <p:nvPr/>
        </p:nvSpPr>
        <p:spPr>
          <a:xfrm>
            <a:off x="3998118" y="1748116"/>
            <a:ext cx="4195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Speaker Identification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4B0EC-1496-4602-BD14-31DC685FCF22}"/>
              </a:ext>
            </a:extLst>
          </p:cNvPr>
          <p:cNvSpPr txBox="1"/>
          <p:nvPr/>
        </p:nvSpPr>
        <p:spPr>
          <a:xfrm>
            <a:off x="4930518" y="3003176"/>
            <a:ext cx="2330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/>
              <a:t>모델 구조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실험 결과</a:t>
            </a:r>
          </a:p>
        </p:txBody>
      </p:sp>
    </p:spTree>
    <p:extLst>
      <p:ext uri="{BB962C8B-B14F-4D97-AF65-F5344CB8AC3E}">
        <p14:creationId xmlns:p14="http://schemas.microsoft.com/office/powerpoint/2010/main" val="25921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4EF10-7325-41B1-A4C7-67E9E16E5E7B}"/>
              </a:ext>
            </a:extLst>
          </p:cNvPr>
          <p:cNvSpPr txBox="1"/>
          <p:nvPr/>
        </p:nvSpPr>
        <p:spPr>
          <a:xfrm>
            <a:off x="654339" y="348225"/>
            <a:ext cx="7234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Base code reference</a:t>
            </a:r>
            <a:br>
              <a:rPr lang="en-US" altLang="ko-KR" sz="2000" dirty="0"/>
            </a:b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KR"/>
              </a:rPr>
              <a:t>SSSC(Statistical Speech and Sound Computing) Lab</a:t>
            </a:r>
            <a:br>
              <a:rPr lang="en-US" altLang="ko-KR" sz="2000" b="0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KR"/>
              </a:rPr>
              <a:t>URL: https://github.com/jymsuper/SpeakerRecognition_tutorial</a:t>
            </a:r>
            <a:endParaRPr lang="ko-KR" altLang="en-US" sz="2000" b="1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469FFC0-0A49-4A22-BECA-0410E8C67428}"/>
              </a:ext>
            </a:extLst>
          </p:cNvPr>
          <p:cNvGrpSpPr/>
          <p:nvPr/>
        </p:nvGrpSpPr>
        <p:grpSpPr>
          <a:xfrm>
            <a:off x="958984" y="2118827"/>
            <a:ext cx="10274032" cy="1759734"/>
            <a:chOff x="1523761" y="2549132"/>
            <a:chExt cx="10274032" cy="175973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DFDA176-A6EA-49E6-893F-5134A5895069}"/>
                </a:ext>
              </a:extLst>
            </p:cNvPr>
            <p:cNvGrpSpPr/>
            <p:nvPr/>
          </p:nvGrpSpPr>
          <p:grpSpPr>
            <a:xfrm>
              <a:off x="1523761" y="2549132"/>
              <a:ext cx="8090778" cy="1759734"/>
              <a:chOff x="690044" y="2638780"/>
              <a:chExt cx="8090778" cy="175973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C51FF54-F49F-4918-BAC2-0FCD50A93207}"/>
                  </a:ext>
                </a:extLst>
              </p:cNvPr>
              <p:cNvSpPr/>
              <p:nvPr/>
            </p:nvSpPr>
            <p:spPr>
              <a:xfrm>
                <a:off x="2846192" y="2638780"/>
                <a:ext cx="1156502" cy="17597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CNN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(resnet18)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E1568F28-4239-4676-8482-3E5DC1FF9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8503" y="3518647"/>
                <a:ext cx="735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980F2A3-A0BF-45AB-AF8C-96B7FA24AB83}"/>
                  </a:ext>
                </a:extLst>
              </p:cNvPr>
              <p:cNvSpPr/>
              <p:nvPr/>
            </p:nvSpPr>
            <p:spPr>
              <a:xfrm>
                <a:off x="5284621" y="2638781"/>
                <a:ext cx="1129554" cy="17597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Avg pooling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922BC5D-EDF3-4293-8EB9-6801DB49DD20}"/>
                  </a:ext>
                </a:extLst>
              </p:cNvPr>
              <p:cNvSpPr/>
              <p:nvPr/>
            </p:nvSpPr>
            <p:spPr>
              <a:xfrm>
                <a:off x="7651268" y="2638781"/>
                <a:ext cx="1129554" cy="17597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layer</a:t>
                </a: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5453298A-6CDE-4FCD-A5AC-2BE6E344F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098" y="3518647"/>
                <a:ext cx="735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8C13921-1289-46E6-AD5B-0D4B289E5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173" y="3518647"/>
                <a:ext cx="735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646E77-A861-4B22-A718-F44D102001AE}"/>
                  </a:ext>
                </a:extLst>
              </p:cNvPr>
              <p:cNvSpPr txBox="1"/>
              <p:nvPr/>
            </p:nvSpPr>
            <p:spPr>
              <a:xfrm>
                <a:off x="690044" y="3318592"/>
                <a:ext cx="11295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Feature</a:t>
                </a:r>
                <a:endParaRPr lang="ko-KR" altLang="en-US" sz="2000" b="1" dirty="0"/>
              </a:p>
            </p:txBody>
          </p:sp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95FC939-C642-473F-9100-BD7B37309F6B}"/>
                </a:ext>
              </a:extLst>
            </p:cNvPr>
            <p:cNvCxnSpPr>
              <a:cxnSpLocks/>
            </p:cNvCxnSpPr>
            <p:nvPr/>
          </p:nvCxnSpPr>
          <p:spPr>
            <a:xfrm>
              <a:off x="9825043" y="3428998"/>
              <a:ext cx="7351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A649E3-EB8F-4431-A1C0-25905A65C92C}"/>
                </a:ext>
              </a:extLst>
            </p:cNvPr>
            <p:cNvSpPr txBox="1"/>
            <p:nvPr/>
          </p:nvSpPr>
          <p:spPr>
            <a:xfrm>
              <a:off x="10668239" y="3228943"/>
              <a:ext cx="1129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output</a:t>
              </a:r>
              <a:endParaRPr lang="ko-KR" altLang="en-US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2B8C66-C361-4875-B28A-0C7D2FEA450E}"/>
              </a:ext>
            </a:extLst>
          </p:cNvPr>
          <p:cNvSpPr txBox="1"/>
          <p:nvPr/>
        </p:nvSpPr>
        <p:spPr>
          <a:xfrm>
            <a:off x="654339" y="4633499"/>
            <a:ext cx="5316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전처리</a:t>
            </a:r>
            <a:endParaRPr lang="en-US" altLang="ko-KR" sz="2000" b="1" dirty="0"/>
          </a:p>
          <a:p>
            <a:endParaRPr lang="en-US" altLang="ko-KR" sz="1000" b="1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: filter bank</a:t>
            </a:r>
          </a:p>
          <a:p>
            <a:r>
              <a:rPr lang="ko-KR" altLang="en-US" dirty="0"/>
              <a:t>실험</a:t>
            </a:r>
            <a:r>
              <a:rPr lang="en-US" altLang="ko-KR" dirty="0"/>
              <a:t>: </a:t>
            </a:r>
            <a:r>
              <a:rPr lang="en-US" altLang="ko-KR" dirty="0" err="1"/>
              <a:t>mel-cepstrum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936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E0BAB-C724-4899-98A9-5EEC95B5B212}"/>
              </a:ext>
            </a:extLst>
          </p:cNvPr>
          <p:cNvSpPr txBox="1"/>
          <p:nvPr/>
        </p:nvSpPr>
        <p:spPr>
          <a:xfrm>
            <a:off x="2707263" y="1088052"/>
            <a:ext cx="32721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 batch size, 1 channel, 40 dim, 100 win)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A9E1A0-F7DD-4C9E-9E11-E8750699714E}"/>
                  </a:ext>
                </a:extLst>
              </p:cNvPr>
              <p:cNvSpPr/>
              <p:nvPr/>
            </p:nvSpPr>
            <p:spPr>
              <a:xfrm>
                <a:off x="3325798" y="1972485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kernel:7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7 stride:1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padding:3 out channel:16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A9E1A0-F7DD-4C9E-9E11-E87506997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98" y="1972485"/>
                <a:ext cx="2035048" cy="630942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F3E454-69E7-4048-B14F-9B84E9154764}"/>
              </a:ext>
            </a:extLst>
          </p:cNvPr>
          <p:cNvSpPr/>
          <p:nvPr/>
        </p:nvSpPr>
        <p:spPr>
          <a:xfrm>
            <a:off x="3325798" y="368504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channel:16 / out channel:16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00E31-5544-4B00-8C06-B065B4D31228}"/>
              </a:ext>
            </a:extLst>
          </p:cNvPr>
          <p:cNvSpPr/>
          <p:nvPr/>
        </p:nvSpPr>
        <p:spPr>
          <a:xfrm>
            <a:off x="3312427" y="430420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Layer2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channel:16 / out channel:32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331D8-8679-4548-8CDF-09A93D9260EE}"/>
              </a:ext>
            </a:extLst>
          </p:cNvPr>
          <p:cNvSpPr/>
          <p:nvPr/>
        </p:nvSpPr>
        <p:spPr>
          <a:xfrm>
            <a:off x="3325798" y="552369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Layer4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channel:64 / out channel:128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CC8AC0-CAD7-44E4-9FF6-C7BFBD694F45}"/>
              </a:ext>
            </a:extLst>
          </p:cNvPr>
          <p:cNvSpPr/>
          <p:nvPr/>
        </p:nvSpPr>
        <p:spPr>
          <a:xfrm>
            <a:off x="6407470" y="1972485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avg pooling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03AB16-3D60-4AF7-9489-D30F31E347A1}"/>
              </a:ext>
            </a:extLst>
          </p:cNvPr>
          <p:cNvSpPr/>
          <p:nvPr/>
        </p:nvSpPr>
        <p:spPr>
          <a:xfrm>
            <a:off x="6400737" y="2573566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FC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5EE2F0-F2AF-47DA-A0EC-E0A5CFE79B03}"/>
              </a:ext>
            </a:extLst>
          </p:cNvPr>
          <p:cNvSpPr/>
          <p:nvPr/>
        </p:nvSpPr>
        <p:spPr>
          <a:xfrm>
            <a:off x="6400737" y="3564806"/>
            <a:ext cx="2035049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FC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DC2531-A5F1-4EC5-8187-23205AE73482}"/>
              </a:ext>
            </a:extLst>
          </p:cNvPr>
          <p:cNvSpPr txBox="1"/>
          <p:nvPr/>
        </p:nvSpPr>
        <p:spPr>
          <a:xfrm>
            <a:off x="4240272" y="284198"/>
            <a:ext cx="32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Model</a:t>
            </a:r>
            <a:endParaRPr lang="en-US" altLang="ko-KR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932061-4AD4-41DB-BE09-96EA76FF7097}"/>
              </a:ext>
            </a:extLst>
          </p:cNvPr>
          <p:cNvSpPr/>
          <p:nvPr/>
        </p:nvSpPr>
        <p:spPr>
          <a:xfrm>
            <a:off x="3325798" y="2747411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9B2FF0-6854-4B9C-A3AE-7AA548EE57F3}"/>
              </a:ext>
            </a:extLst>
          </p:cNvPr>
          <p:cNvSpPr/>
          <p:nvPr/>
        </p:nvSpPr>
        <p:spPr>
          <a:xfrm>
            <a:off x="3333128" y="3207814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2B44A1-11CD-4A30-9EDF-EE8F981F0089}"/>
              </a:ext>
            </a:extLst>
          </p:cNvPr>
          <p:cNvSpPr/>
          <p:nvPr/>
        </p:nvSpPr>
        <p:spPr>
          <a:xfrm>
            <a:off x="3325798" y="491906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Layer3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channel:32 / out channel:64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2D2F91-6CD3-455C-A082-C0B570F667AF}"/>
              </a:ext>
            </a:extLst>
          </p:cNvPr>
          <p:cNvSpPr/>
          <p:nvPr/>
        </p:nvSpPr>
        <p:spPr>
          <a:xfrm>
            <a:off x="6400737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D7C39B-6BB3-40F0-A272-B6276786175A}"/>
              </a:ext>
            </a:extLst>
          </p:cNvPr>
          <p:cNvSpPr/>
          <p:nvPr/>
        </p:nvSpPr>
        <p:spPr>
          <a:xfrm>
            <a:off x="6723529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34C84F-3960-4F92-884E-CA5058F58ADB}"/>
              </a:ext>
            </a:extLst>
          </p:cNvPr>
          <p:cNvSpPr/>
          <p:nvPr/>
        </p:nvSpPr>
        <p:spPr>
          <a:xfrm>
            <a:off x="8119726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m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E49627-A645-4823-A8C6-DA6D90B99A72}"/>
                  </a:ext>
                </a:extLst>
              </p:cNvPr>
              <p:cNvSpPr txBox="1"/>
              <p:nvPr/>
            </p:nvSpPr>
            <p:spPr>
              <a:xfrm>
                <a:off x="7299832" y="454485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E49627-A645-4823-A8C6-DA6D90B99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32" y="4544857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05A1EF-88AC-4594-B40B-933B02611325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4343322" y="1565106"/>
            <a:ext cx="0" cy="407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27183B-689F-4002-A8B0-F660A72783E1}"/>
              </a:ext>
            </a:extLst>
          </p:cNvPr>
          <p:cNvSpPr/>
          <p:nvPr/>
        </p:nvSpPr>
        <p:spPr>
          <a:xfrm>
            <a:off x="4213410" y="2603427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85DE8-E58B-447D-84B8-75D903B1F638}"/>
              </a:ext>
            </a:extLst>
          </p:cNvPr>
          <p:cNvSpPr/>
          <p:nvPr/>
        </p:nvSpPr>
        <p:spPr>
          <a:xfrm>
            <a:off x="4226780" y="3094698"/>
            <a:ext cx="219713" cy="1131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561A45-9F9C-41EE-AB91-EDB0E1FD9090}"/>
              </a:ext>
            </a:extLst>
          </p:cNvPr>
          <p:cNvSpPr/>
          <p:nvPr/>
        </p:nvSpPr>
        <p:spPr>
          <a:xfrm>
            <a:off x="4213411" y="3530524"/>
            <a:ext cx="233082" cy="14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83ED6B-CDC4-42B2-9511-4205C12DE124}"/>
              </a:ext>
            </a:extLst>
          </p:cNvPr>
          <p:cNvSpPr/>
          <p:nvPr/>
        </p:nvSpPr>
        <p:spPr>
          <a:xfrm>
            <a:off x="4226780" y="4109439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DFB32B-5230-482B-A5AD-C74266C1D599}"/>
              </a:ext>
            </a:extLst>
          </p:cNvPr>
          <p:cNvSpPr/>
          <p:nvPr/>
        </p:nvSpPr>
        <p:spPr>
          <a:xfrm>
            <a:off x="4233465" y="4718114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E910BF-5E92-4D4B-BE88-7B819F0F34D5}"/>
              </a:ext>
            </a:extLst>
          </p:cNvPr>
          <p:cNvSpPr/>
          <p:nvPr/>
        </p:nvSpPr>
        <p:spPr>
          <a:xfrm>
            <a:off x="4233465" y="5336002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8F29C93-FCB2-4010-94E8-D1FA87A5DB6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336636" y="5948083"/>
            <a:ext cx="6686" cy="3175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356D7A-8A0F-4D06-8F8B-70B03D8407E4}"/>
              </a:ext>
            </a:extLst>
          </p:cNvPr>
          <p:cNvCxnSpPr>
            <a:cxnSpLocks/>
          </p:cNvCxnSpPr>
          <p:nvPr/>
        </p:nvCxnSpPr>
        <p:spPr>
          <a:xfrm>
            <a:off x="4343398" y="6256669"/>
            <a:ext cx="15464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BDEFF68-CC27-42F5-A4DE-27DF57BDB7EB}"/>
              </a:ext>
            </a:extLst>
          </p:cNvPr>
          <p:cNvCxnSpPr>
            <a:cxnSpLocks/>
          </p:cNvCxnSpPr>
          <p:nvPr/>
        </p:nvCxnSpPr>
        <p:spPr>
          <a:xfrm flipV="1">
            <a:off x="5880845" y="1667440"/>
            <a:ext cx="0" cy="45981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41A1167-CEA6-49BF-A426-C4D872BB6356}"/>
              </a:ext>
            </a:extLst>
          </p:cNvPr>
          <p:cNvCxnSpPr>
            <a:cxnSpLocks/>
          </p:cNvCxnSpPr>
          <p:nvPr/>
        </p:nvCxnSpPr>
        <p:spPr>
          <a:xfrm>
            <a:off x="5871880" y="1666739"/>
            <a:ext cx="15464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0F95FE0-B667-4DEC-80B7-4F1780B355FA}"/>
              </a:ext>
            </a:extLst>
          </p:cNvPr>
          <p:cNvCxnSpPr>
            <a:cxnSpLocks/>
          </p:cNvCxnSpPr>
          <p:nvPr/>
        </p:nvCxnSpPr>
        <p:spPr>
          <a:xfrm>
            <a:off x="7416029" y="1666739"/>
            <a:ext cx="0" cy="30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6C6A1E-CFD0-43B7-ACF5-E46E20B35C12}"/>
              </a:ext>
            </a:extLst>
          </p:cNvPr>
          <p:cNvSpPr/>
          <p:nvPr/>
        </p:nvSpPr>
        <p:spPr>
          <a:xfrm>
            <a:off x="7315199" y="2391319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6942B0-C410-4879-9713-30AE9C45E271}"/>
              </a:ext>
            </a:extLst>
          </p:cNvPr>
          <p:cNvSpPr/>
          <p:nvPr/>
        </p:nvSpPr>
        <p:spPr>
          <a:xfrm>
            <a:off x="7324132" y="2900948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0473FB6-2588-4DEE-931B-B7458C04D71D}"/>
              </a:ext>
            </a:extLst>
          </p:cNvPr>
          <p:cNvSpPr txBox="1"/>
          <p:nvPr/>
        </p:nvSpPr>
        <p:spPr>
          <a:xfrm>
            <a:off x="6723529" y="370989"/>
            <a:ext cx="26008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(batch size, channel, dim, win)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61361C91-F09C-4AA7-8CAB-6027714CACA0}"/>
              </a:ext>
            </a:extLst>
          </p:cNvPr>
          <p:cNvCxnSpPr>
            <a:cxnSpLocks/>
            <a:stCxn id="4" idx="0"/>
            <a:endCxn id="40" idx="2"/>
          </p:cNvCxnSpPr>
          <p:nvPr/>
        </p:nvCxnSpPr>
        <p:spPr>
          <a:xfrm flipV="1">
            <a:off x="6562133" y="3899283"/>
            <a:ext cx="856129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2861F342-9BFA-4D41-B283-BB2B1D4AD58B}"/>
              </a:ext>
            </a:extLst>
          </p:cNvPr>
          <p:cNvCxnSpPr>
            <a:cxnSpLocks/>
            <a:stCxn id="5" idx="0"/>
            <a:endCxn id="40" idx="2"/>
          </p:cNvCxnSpPr>
          <p:nvPr/>
        </p:nvCxnSpPr>
        <p:spPr>
          <a:xfrm flipV="1">
            <a:off x="6884925" y="3899283"/>
            <a:ext cx="533337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99AAAC68-ED6E-4D9E-84E1-D733C1DF16A6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flipH="1" flipV="1">
            <a:off x="7418262" y="3899283"/>
            <a:ext cx="862860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E4AD14A5-E311-4E36-8FD7-84E2209B139A}"/>
              </a:ext>
            </a:extLst>
          </p:cNvPr>
          <p:cNvCxnSpPr>
            <a:cxnSpLocks/>
          </p:cNvCxnSpPr>
          <p:nvPr/>
        </p:nvCxnSpPr>
        <p:spPr>
          <a:xfrm flipH="1" flipV="1">
            <a:off x="2510988" y="267323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C9587C75-D1E1-4E01-9FEA-7FA63B0F252F}"/>
              </a:ext>
            </a:extLst>
          </p:cNvPr>
          <p:cNvSpPr txBox="1"/>
          <p:nvPr/>
        </p:nvSpPr>
        <p:spPr>
          <a:xfrm>
            <a:off x="1482703" y="2558984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16, 40, 100)</a:t>
            </a:r>
            <a:endParaRPr lang="ko-KR" altLang="en-US" sz="1000" dirty="0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A97C9F70-113A-466C-923E-24FF0B425C61}"/>
              </a:ext>
            </a:extLst>
          </p:cNvPr>
          <p:cNvCxnSpPr>
            <a:cxnSpLocks/>
          </p:cNvCxnSpPr>
          <p:nvPr/>
        </p:nvCxnSpPr>
        <p:spPr>
          <a:xfrm flipH="1" flipV="1">
            <a:off x="2510988" y="4204523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CEFA89A-9F09-4407-B651-23C662F44B95}"/>
              </a:ext>
            </a:extLst>
          </p:cNvPr>
          <p:cNvSpPr txBox="1"/>
          <p:nvPr/>
        </p:nvSpPr>
        <p:spPr>
          <a:xfrm>
            <a:off x="1482703" y="4090272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16, 40, 100)</a:t>
            </a:r>
            <a:endParaRPr lang="ko-KR" altLang="en-US" sz="1000" dirty="0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E723A48-BBAB-4329-8E44-718E92F174A9}"/>
              </a:ext>
            </a:extLst>
          </p:cNvPr>
          <p:cNvCxnSpPr>
            <a:cxnSpLocks/>
          </p:cNvCxnSpPr>
          <p:nvPr/>
        </p:nvCxnSpPr>
        <p:spPr>
          <a:xfrm flipH="1" flipV="1">
            <a:off x="2519903" y="4821453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9AA8B715-0511-4A7C-98F9-3CD4612E9F28}"/>
              </a:ext>
            </a:extLst>
          </p:cNvPr>
          <p:cNvSpPr txBox="1"/>
          <p:nvPr/>
        </p:nvSpPr>
        <p:spPr>
          <a:xfrm>
            <a:off x="1563454" y="4709149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32, 10, 25)</a:t>
            </a:r>
            <a:endParaRPr lang="ko-KR" altLang="en-US" sz="1000" dirty="0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4911AD9-61EF-4FEA-99A5-93A4A3A6E1B0}"/>
              </a:ext>
            </a:extLst>
          </p:cNvPr>
          <p:cNvCxnSpPr>
            <a:cxnSpLocks/>
          </p:cNvCxnSpPr>
          <p:nvPr/>
        </p:nvCxnSpPr>
        <p:spPr>
          <a:xfrm flipH="1" flipV="1">
            <a:off x="2510988" y="5422547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A1959A1-B3DD-4A32-9AF2-36ED5A131620}"/>
              </a:ext>
            </a:extLst>
          </p:cNvPr>
          <p:cNvSpPr txBox="1"/>
          <p:nvPr/>
        </p:nvSpPr>
        <p:spPr>
          <a:xfrm>
            <a:off x="1626259" y="5310243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64, 3, 13)</a:t>
            </a:r>
            <a:endParaRPr lang="ko-KR" altLang="en-US" sz="10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F3602A6-82BD-4AD2-882C-ECA817B65933}"/>
              </a:ext>
            </a:extLst>
          </p:cNvPr>
          <p:cNvCxnSpPr>
            <a:cxnSpLocks/>
          </p:cNvCxnSpPr>
          <p:nvPr/>
        </p:nvCxnSpPr>
        <p:spPr>
          <a:xfrm flipH="1" flipV="1">
            <a:off x="2627530" y="607158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EEE5ADD-11D4-465A-B08E-F24704E34A07}"/>
              </a:ext>
            </a:extLst>
          </p:cNvPr>
          <p:cNvSpPr txBox="1"/>
          <p:nvPr/>
        </p:nvSpPr>
        <p:spPr>
          <a:xfrm>
            <a:off x="1733836" y="5959281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128, 1, 4)</a:t>
            </a:r>
            <a:endParaRPr lang="ko-KR" altLang="en-US" sz="1000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77BA1861-1585-473F-BBB9-9053F5FCBD8D}"/>
              </a:ext>
            </a:extLst>
          </p:cNvPr>
          <p:cNvCxnSpPr>
            <a:cxnSpLocks/>
          </p:cNvCxnSpPr>
          <p:nvPr/>
        </p:nvCxnSpPr>
        <p:spPr>
          <a:xfrm flipV="1">
            <a:off x="7494492" y="2487376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6FF42B1-07C2-48DA-B29C-421D21DDD233}"/>
              </a:ext>
            </a:extLst>
          </p:cNvPr>
          <p:cNvSpPr txBox="1"/>
          <p:nvPr/>
        </p:nvSpPr>
        <p:spPr>
          <a:xfrm>
            <a:off x="9186726" y="2368553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128)</a:t>
            </a:r>
            <a:endParaRPr lang="ko-KR" altLang="en-US" sz="1000" dirty="0"/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386DCC83-E2AA-480B-B7AE-C4AE4EF5A7AD}"/>
              </a:ext>
            </a:extLst>
          </p:cNvPr>
          <p:cNvCxnSpPr>
            <a:cxnSpLocks/>
          </p:cNvCxnSpPr>
          <p:nvPr/>
        </p:nvCxnSpPr>
        <p:spPr>
          <a:xfrm flipV="1">
            <a:off x="7512390" y="298989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47BAF59-8254-4F34-9D76-16C40AA1B930}"/>
              </a:ext>
            </a:extLst>
          </p:cNvPr>
          <p:cNvSpPr txBox="1"/>
          <p:nvPr/>
        </p:nvSpPr>
        <p:spPr>
          <a:xfrm>
            <a:off x="9204624" y="2871072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128)</a:t>
            </a:r>
            <a:endParaRPr lang="ko-KR" altLang="en-US" sz="10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965F91C-16C8-4804-AB83-67A1BD2E3E6D}"/>
              </a:ext>
            </a:extLst>
          </p:cNvPr>
          <p:cNvSpPr/>
          <p:nvPr/>
        </p:nvSpPr>
        <p:spPr>
          <a:xfrm>
            <a:off x="6407470" y="3073847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D854316-3D7D-47DC-ACA8-F7E8BC716C9C}"/>
              </a:ext>
            </a:extLst>
          </p:cNvPr>
          <p:cNvSpPr/>
          <p:nvPr/>
        </p:nvSpPr>
        <p:spPr>
          <a:xfrm>
            <a:off x="7324132" y="3401174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F6ED966C-82A8-4BB8-B7ED-B7310A8C3B83}"/>
              </a:ext>
            </a:extLst>
          </p:cNvPr>
          <p:cNvCxnSpPr>
            <a:cxnSpLocks/>
          </p:cNvCxnSpPr>
          <p:nvPr/>
        </p:nvCxnSpPr>
        <p:spPr>
          <a:xfrm>
            <a:off x="8516191" y="4108043"/>
            <a:ext cx="71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8419D8E-5AC9-4C5D-B71E-9D8A5C3F4C22}"/>
              </a:ext>
            </a:extLst>
          </p:cNvPr>
          <p:cNvSpPr txBox="1"/>
          <p:nvPr/>
        </p:nvSpPr>
        <p:spPr>
          <a:xfrm>
            <a:off x="9228182" y="3984932"/>
            <a:ext cx="139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num of speaker)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8675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8C856E-60E5-461E-A11C-BA15A3685556}"/>
              </a:ext>
            </a:extLst>
          </p:cNvPr>
          <p:cNvSpPr txBox="1"/>
          <p:nvPr/>
        </p:nvSpPr>
        <p:spPr>
          <a:xfrm>
            <a:off x="7906471" y="292842"/>
            <a:ext cx="32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Basic Block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D8DF6F-A96A-43BD-8DD4-147968CD1A3A}"/>
              </a:ext>
            </a:extLst>
          </p:cNvPr>
          <p:cNvSpPr/>
          <p:nvPr/>
        </p:nvSpPr>
        <p:spPr>
          <a:xfrm>
            <a:off x="1587545" y="146055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6E4550-5545-4432-8302-0D1943EA1203}"/>
              </a:ext>
            </a:extLst>
          </p:cNvPr>
          <p:cNvSpPr/>
          <p:nvPr/>
        </p:nvSpPr>
        <p:spPr>
          <a:xfrm>
            <a:off x="1587545" y="207663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BF2309-AED0-4C05-8002-929542A155F4}"/>
                  </a:ext>
                </a:extLst>
              </p:cNvPr>
              <p:cNvSpPr/>
              <p:nvPr/>
            </p:nvSpPr>
            <p:spPr>
              <a:xfrm>
                <a:off x="8517676" y="1651825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stride=1or2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BF2309-AED0-4C05-8002-929542A15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676" y="1651825"/>
                <a:ext cx="2035048" cy="630942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B89330-BC5F-44DA-AD35-A3E20EE75C99}"/>
              </a:ext>
            </a:extLst>
          </p:cNvPr>
          <p:cNvSpPr/>
          <p:nvPr/>
        </p:nvSpPr>
        <p:spPr>
          <a:xfrm>
            <a:off x="8517676" y="2426751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1F330C-015E-4362-BB01-022BB2AF1D07}"/>
              </a:ext>
            </a:extLst>
          </p:cNvPr>
          <p:cNvSpPr/>
          <p:nvPr/>
        </p:nvSpPr>
        <p:spPr>
          <a:xfrm>
            <a:off x="8525006" y="2887154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07CE4C-082F-4F42-B334-7F63FA3FA0EA}"/>
              </a:ext>
            </a:extLst>
          </p:cNvPr>
          <p:cNvSpPr/>
          <p:nvPr/>
        </p:nvSpPr>
        <p:spPr>
          <a:xfrm>
            <a:off x="9405288" y="2282767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BCBF69-978A-48B2-A131-D1B041CA89AE}"/>
              </a:ext>
            </a:extLst>
          </p:cNvPr>
          <p:cNvSpPr/>
          <p:nvPr/>
        </p:nvSpPr>
        <p:spPr>
          <a:xfrm>
            <a:off x="9418658" y="2774038"/>
            <a:ext cx="219713" cy="1131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A8382-4E85-47F5-B493-A778FD44150F}"/>
              </a:ext>
            </a:extLst>
          </p:cNvPr>
          <p:cNvSpPr/>
          <p:nvPr/>
        </p:nvSpPr>
        <p:spPr>
          <a:xfrm>
            <a:off x="9405288" y="3209863"/>
            <a:ext cx="233083" cy="1762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E1BBA-1A12-4CC7-9CE4-548CE421F878}"/>
                  </a:ext>
                </a:extLst>
              </p:cNvPr>
              <p:cNvSpPr/>
              <p:nvPr/>
            </p:nvSpPr>
            <p:spPr>
              <a:xfrm>
                <a:off x="8525006" y="3379196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stride:1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E1BBA-1A12-4CC7-9CE4-548CE421F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06" y="3379196"/>
                <a:ext cx="2035048" cy="630942"/>
              </a:xfrm>
              <a:prstGeom prst="rect">
                <a:avLst/>
              </a:prstGeom>
              <a:blipFill>
                <a:blip r:embed="rId3"/>
                <a:stretch>
                  <a:fillRect b="-91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706002-7BD8-4C40-AE6E-94E17232BE71}"/>
              </a:ext>
            </a:extLst>
          </p:cNvPr>
          <p:cNvSpPr/>
          <p:nvPr/>
        </p:nvSpPr>
        <p:spPr>
          <a:xfrm>
            <a:off x="8525006" y="4154122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60D18C-E27A-4071-89D3-8B57256472F7}"/>
              </a:ext>
            </a:extLst>
          </p:cNvPr>
          <p:cNvSpPr/>
          <p:nvPr/>
        </p:nvSpPr>
        <p:spPr>
          <a:xfrm>
            <a:off x="8517675" y="5277478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EDD22E-2770-4DF2-AE25-3CA0BE65325E}"/>
              </a:ext>
            </a:extLst>
          </p:cNvPr>
          <p:cNvSpPr/>
          <p:nvPr/>
        </p:nvSpPr>
        <p:spPr>
          <a:xfrm>
            <a:off x="9412618" y="4010138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9B3BD-DC8D-4D62-AB03-DC75C13A35A0}"/>
              </a:ext>
            </a:extLst>
          </p:cNvPr>
          <p:cNvSpPr txBox="1"/>
          <p:nvPr/>
        </p:nvSpPr>
        <p:spPr>
          <a:xfrm>
            <a:off x="8351859" y="873822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C_in</a:t>
            </a:r>
            <a:r>
              <a:rPr lang="en-US" altLang="ko-KR" sz="1000" dirty="0"/>
              <a:t>, H, W)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5E7F2A9-4B66-4069-9617-2D1D85D9B4BF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9535200" y="1350876"/>
            <a:ext cx="0" cy="30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DCD6F-2B97-40F5-BE7A-EE5E157C3771}"/>
              </a:ext>
            </a:extLst>
          </p:cNvPr>
          <p:cNvCxnSpPr>
            <a:cxnSpLocks/>
          </p:cNvCxnSpPr>
          <p:nvPr/>
        </p:nvCxnSpPr>
        <p:spPr>
          <a:xfrm>
            <a:off x="9558825" y="4478673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CF83B35-F342-4832-8E82-B81451CAA7E7}"/>
              </a:ext>
            </a:extLst>
          </p:cNvPr>
          <p:cNvSpPr/>
          <p:nvPr/>
        </p:nvSpPr>
        <p:spPr>
          <a:xfrm>
            <a:off x="9412618" y="4777559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2352FE-87A0-4F60-9084-FE0C4AAC1E00}"/>
              </a:ext>
            </a:extLst>
          </p:cNvPr>
          <p:cNvCxnSpPr>
            <a:cxnSpLocks/>
          </p:cNvCxnSpPr>
          <p:nvPr/>
        </p:nvCxnSpPr>
        <p:spPr>
          <a:xfrm flipV="1">
            <a:off x="9556618" y="4831349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15C06D9-313A-4A74-93E7-585698051526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8043" y="4840524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8B0E5E-D583-4362-AF6C-511905B9E074}"/>
              </a:ext>
            </a:extLst>
          </p:cNvPr>
          <p:cNvCxnSpPr>
            <a:cxnSpLocks/>
          </p:cNvCxnSpPr>
          <p:nvPr/>
        </p:nvCxnSpPr>
        <p:spPr>
          <a:xfrm>
            <a:off x="9535200" y="1460550"/>
            <a:ext cx="12779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B09B0D-581A-4EE7-9BB9-7D68029D98F3}"/>
              </a:ext>
            </a:extLst>
          </p:cNvPr>
          <p:cNvCxnSpPr>
            <a:cxnSpLocks/>
          </p:cNvCxnSpPr>
          <p:nvPr/>
        </p:nvCxnSpPr>
        <p:spPr>
          <a:xfrm flipH="1" flipV="1">
            <a:off x="10804230" y="1447902"/>
            <a:ext cx="24812" cy="348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F57F589-F54F-440D-9435-AE341162907D}"/>
              </a:ext>
            </a:extLst>
          </p:cNvPr>
          <p:cNvCxnSpPr>
            <a:cxnSpLocks/>
            <a:endCxn id="37" idx="6"/>
          </p:cNvCxnSpPr>
          <p:nvPr/>
        </p:nvCxnSpPr>
        <p:spPr>
          <a:xfrm flipH="1" flipV="1">
            <a:off x="9700618" y="4921559"/>
            <a:ext cx="1134000" cy="8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51A747C-70EA-4AA7-9BEE-45800FBDCDD3}"/>
              </a:ext>
            </a:extLst>
          </p:cNvPr>
          <p:cNvCxnSpPr>
            <a:cxnSpLocks/>
          </p:cNvCxnSpPr>
          <p:nvPr/>
        </p:nvCxnSpPr>
        <p:spPr>
          <a:xfrm>
            <a:off x="9565583" y="5065553"/>
            <a:ext cx="0" cy="21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C1F51C-D3F1-44F4-8053-04E7E6667395}"/>
              </a:ext>
            </a:extLst>
          </p:cNvPr>
          <p:cNvCxnSpPr>
            <a:cxnSpLocks/>
          </p:cNvCxnSpPr>
          <p:nvPr/>
        </p:nvCxnSpPr>
        <p:spPr>
          <a:xfrm>
            <a:off x="9556618" y="5596204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74C9B9-10EB-4BE9-99C6-69CC4A8328B5}"/>
              </a:ext>
            </a:extLst>
          </p:cNvPr>
          <p:cNvSpPr txBox="1"/>
          <p:nvPr/>
        </p:nvSpPr>
        <p:spPr>
          <a:xfrm>
            <a:off x="8359189" y="5843194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C_out</a:t>
            </a:r>
            <a:r>
              <a:rPr lang="en-US" altLang="ko-KR" sz="1000" dirty="0"/>
              <a:t>, H’, W’)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A7FD575-4C03-4C79-9B56-B4AF45CDD0FE}"/>
              </a:ext>
            </a:extLst>
          </p:cNvPr>
          <p:cNvCxnSpPr>
            <a:cxnSpLocks/>
          </p:cNvCxnSpPr>
          <p:nvPr/>
        </p:nvCxnSpPr>
        <p:spPr>
          <a:xfrm>
            <a:off x="2577193" y="1167845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4CD7E3D-A65B-4BBE-ADD0-BAE7E98748B6}"/>
              </a:ext>
            </a:extLst>
          </p:cNvPr>
          <p:cNvSpPr/>
          <p:nvPr/>
        </p:nvSpPr>
        <p:spPr>
          <a:xfrm>
            <a:off x="2502532" y="1897927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55A6CED-8C71-4850-96CC-BA2BD1012C10}"/>
              </a:ext>
            </a:extLst>
          </p:cNvPr>
          <p:cNvCxnSpPr>
            <a:cxnSpLocks/>
          </p:cNvCxnSpPr>
          <p:nvPr/>
        </p:nvCxnSpPr>
        <p:spPr>
          <a:xfrm>
            <a:off x="2577193" y="2514970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4E4465C-E0C9-4AF3-85E2-9838A532381A}"/>
              </a:ext>
            </a:extLst>
          </p:cNvPr>
          <p:cNvSpPr txBox="1"/>
          <p:nvPr/>
        </p:nvSpPr>
        <p:spPr>
          <a:xfrm>
            <a:off x="1532669" y="231551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Layer1</a:t>
            </a:r>
            <a:endParaRPr lang="en-US" altLang="ko-KR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2CA814-6670-47D6-BE27-8649011A8FFE}"/>
              </a:ext>
            </a:extLst>
          </p:cNvPr>
          <p:cNvSpPr txBox="1"/>
          <p:nvPr/>
        </p:nvSpPr>
        <p:spPr>
          <a:xfrm>
            <a:off x="1487844" y="710338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5C6269-3CB7-429F-A48F-9E2EA87F5EE3}"/>
              </a:ext>
            </a:extLst>
          </p:cNvPr>
          <p:cNvSpPr txBox="1"/>
          <p:nvPr/>
        </p:nvSpPr>
        <p:spPr>
          <a:xfrm>
            <a:off x="1460136" y="2703973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53CB68B-7BAA-4F28-B8C2-E89C76FA3324}"/>
              </a:ext>
            </a:extLst>
          </p:cNvPr>
          <p:cNvSpPr/>
          <p:nvPr/>
        </p:nvSpPr>
        <p:spPr>
          <a:xfrm>
            <a:off x="4176752" y="146055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1C51DBA-1C31-4ACA-B02F-FDCF6D022B8B}"/>
              </a:ext>
            </a:extLst>
          </p:cNvPr>
          <p:cNvSpPr/>
          <p:nvPr/>
        </p:nvSpPr>
        <p:spPr>
          <a:xfrm>
            <a:off x="4176752" y="207663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374F945-B937-4983-8AD1-68C9352DA279}"/>
              </a:ext>
            </a:extLst>
          </p:cNvPr>
          <p:cNvCxnSpPr>
            <a:cxnSpLocks/>
          </p:cNvCxnSpPr>
          <p:nvPr/>
        </p:nvCxnSpPr>
        <p:spPr>
          <a:xfrm>
            <a:off x="5166400" y="1167845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7C7329C-A303-4C1E-9C6A-167264AA1DFC}"/>
              </a:ext>
            </a:extLst>
          </p:cNvPr>
          <p:cNvSpPr/>
          <p:nvPr/>
        </p:nvSpPr>
        <p:spPr>
          <a:xfrm>
            <a:off x="5091739" y="1897927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E8A43C1-F8C0-4833-8145-3B896CF0EE32}"/>
              </a:ext>
            </a:extLst>
          </p:cNvPr>
          <p:cNvCxnSpPr>
            <a:cxnSpLocks/>
          </p:cNvCxnSpPr>
          <p:nvPr/>
        </p:nvCxnSpPr>
        <p:spPr>
          <a:xfrm>
            <a:off x="5166400" y="2514970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6A1F764-8796-4B5B-9764-B5711AEF7D52}"/>
              </a:ext>
            </a:extLst>
          </p:cNvPr>
          <p:cNvSpPr txBox="1"/>
          <p:nvPr/>
        </p:nvSpPr>
        <p:spPr>
          <a:xfrm>
            <a:off x="4121876" y="231551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Layer2</a:t>
            </a:r>
            <a:endParaRPr lang="en-US" altLang="ko-KR" sz="2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A9B404-CB13-4EE1-B71A-074F206CF553}"/>
              </a:ext>
            </a:extLst>
          </p:cNvPr>
          <p:cNvSpPr txBox="1"/>
          <p:nvPr/>
        </p:nvSpPr>
        <p:spPr>
          <a:xfrm>
            <a:off x="4077051" y="710338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782642-528B-439B-8EF4-7212DF8F0A06}"/>
              </a:ext>
            </a:extLst>
          </p:cNvPr>
          <p:cNvSpPr txBox="1"/>
          <p:nvPr/>
        </p:nvSpPr>
        <p:spPr>
          <a:xfrm>
            <a:off x="4049343" y="2703973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H/4, W/4)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9EA0009-B538-461A-B507-E4F5BC0EB577}"/>
              </a:ext>
            </a:extLst>
          </p:cNvPr>
          <p:cNvSpPr/>
          <p:nvPr/>
        </p:nvSpPr>
        <p:spPr>
          <a:xfrm>
            <a:off x="1587545" y="4772179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550DD38-B314-47AB-97D0-EE5C3DB26BDF}"/>
              </a:ext>
            </a:extLst>
          </p:cNvPr>
          <p:cNvSpPr/>
          <p:nvPr/>
        </p:nvSpPr>
        <p:spPr>
          <a:xfrm>
            <a:off x="1587545" y="5388259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48A9B55-F4CF-4887-B749-5C2A4345176F}"/>
              </a:ext>
            </a:extLst>
          </p:cNvPr>
          <p:cNvCxnSpPr>
            <a:cxnSpLocks/>
          </p:cNvCxnSpPr>
          <p:nvPr/>
        </p:nvCxnSpPr>
        <p:spPr>
          <a:xfrm>
            <a:off x="2577193" y="4479474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0A11CDC-C157-4205-B31D-D12F2503109E}"/>
              </a:ext>
            </a:extLst>
          </p:cNvPr>
          <p:cNvSpPr/>
          <p:nvPr/>
        </p:nvSpPr>
        <p:spPr>
          <a:xfrm>
            <a:off x="2502532" y="5209556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42678AD9-99EF-48E2-A630-8F638A7AA845}"/>
              </a:ext>
            </a:extLst>
          </p:cNvPr>
          <p:cNvCxnSpPr>
            <a:cxnSpLocks/>
          </p:cNvCxnSpPr>
          <p:nvPr/>
        </p:nvCxnSpPr>
        <p:spPr>
          <a:xfrm>
            <a:off x="2577193" y="5826599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88BC60B-88D4-4AD4-A066-2BC7644A42B6}"/>
              </a:ext>
            </a:extLst>
          </p:cNvPr>
          <p:cNvSpPr txBox="1"/>
          <p:nvPr/>
        </p:nvSpPr>
        <p:spPr>
          <a:xfrm>
            <a:off x="1532669" y="3543180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Layer3</a:t>
            </a:r>
            <a:endParaRPr lang="en-US" altLang="ko-KR" sz="20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A0FC0CA-58E3-4FF0-B6CE-4AA6B8174C67}"/>
              </a:ext>
            </a:extLst>
          </p:cNvPr>
          <p:cNvSpPr txBox="1"/>
          <p:nvPr/>
        </p:nvSpPr>
        <p:spPr>
          <a:xfrm>
            <a:off x="1487844" y="4021967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H, W)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72BDE48-2D17-4926-ADCB-547BD687B53F}"/>
              </a:ext>
            </a:extLst>
          </p:cNvPr>
          <p:cNvSpPr txBox="1"/>
          <p:nvPr/>
        </p:nvSpPr>
        <p:spPr>
          <a:xfrm>
            <a:off x="1460136" y="6015602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H/4, W/4)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0BACE9-8987-4CC7-A0FE-65AC7D77F88B}"/>
              </a:ext>
            </a:extLst>
          </p:cNvPr>
          <p:cNvSpPr/>
          <p:nvPr/>
        </p:nvSpPr>
        <p:spPr>
          <a:xfrm>
            <a:off x="4182780" y="477156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72B2B6F-C8E0-4813-8DF4-72FA0AD6BA97}"/>
              </a:ext>
            </a:extLst>
          </p:cNvPr>
          <p:cNvSpPr/>
          <p:nvPr/>
        </p:nvSpPr>
        <p:spPr>
          <a:xfrm>
            <a:off x="4182780" y="538764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600972-7500-450A-B9B3-91C5C8A9983A}"/>
              </a:ext>
            </a:extLst>
          </p:cNvPr>
          <p:cNvCxnSpPr>
            <a:cxnSpLocks/>
          </p:cNvCxnSpPr>
          <p:nvPr/>
        </p:nvCxnSpPr>
        <p:spPr>
          <a:xfrm>
            <a:off x="5172428" y="4478861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A1A9C18-353A-458A-B90F-7F87D63A6173}"/>
              </a:ext>
            </a:extLst>
          </p:cNvPr>
          <p:cNvSpPr/>
          <p:nvPr/>
        </p:nvSpPr>
        <p:spPr>
          <a:xfrm>
            <a:off x="5097767" y="5208943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285F4156-9626-428E-B814-F89F62FA3137}"/>
              </a:ext>
            </a:extLst>
          </p:cNvPr>
          <p:cNvCxnSpPr>
            <a:cxnSpLocks/>
          </p:cNvCxnSpPr>
          <p:nvPr/>
        </p:nvCxnSpPr>
        <p:spPr>
          <a:xfrm>
            <a:off x="5172428" y="58259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46EA2E-3C57-4C9F-992B-1CE9DF0A62F3}"/>
              </a:ext>
            </a:extLst>
          </p:cNvPr>
          <p:cNvSpPr txBox="1"/>
          <p:nvPr/>
        </p:nvSpPr>
        <p:spPr>
          <a:xfrm>
            <a:off x="4127904" y="3542567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Layer4</a:t>
            </a:r>
            <a:endParaRPr lang="en-US" altLang="ko-KR" sz="20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B102803-A252-47BC-95B7-E98A61C011FC}"/>
              </a:ext>
            </a:extLst>
          </p:cNvPr>
          <p:cNvSpPr txBox="1"/>
          <p:nvPr/>
        </p:nvSpPr>
        <p:spPr>
          <a:xfrm>
            <a:off x="4083079" y="4021354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H, W)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2DFAEF4-51BE-4AF7-B300-852CE46D59CB}"/>
              </a:ext>
            </a:extLst>
          </p:cNvPr>
          <p:cNvSpPr txBox="1"/>
          <p:nvPr/>
        </p:nvSpPr>
        <p:spPr>
          <a:xfrm>
            <a:off x="4055371" y="6014989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128</a:t>
            </a:r>
            <a:r>
              <a:rPr lang="en-US" altLang="ko-KR" sz="1000" dirty="0"/>
              <a:t>, H/4, W/4)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E0B88ACA-C290-463A-AA21-D4DDA0C0A225}"/>
              </a:ext>
            </a:extLst>
          </p:cNvPr>
          <p:cNvCxnSpPr>
            <a:cxnSpLocks/>
          </p:cNvCxnSpPr>
          <p:nvPr/>
        </p:nvCxnSpPr>
        <p:spPr>
          <a:xfrm flipH="1" flipV="1">
            <a:off x="1238713" y="5286686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EF447ED-9FA7-4B57-BDE9-6F87090EFE93}"/>
              </a:ext>
            </a:extLst>
          </p:cNvPr>
          <p:cNvSpPr txBox="1"/>
          <p:nvPr/>
        </p:nvSpPr>
        <p:spPr>
          <a:xfrm>
            <a:off x="123803" y="5163575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65C302D8-1ED5-4958-93C0-101C02D607EB}"/>
              </a:ext>
            </a:extLst>
          </p:cNvPr>
          <p:cNvCxnSpPr>
            <a:cxnSpLocks/>
          </p:cNvCxnSpPr>
          <p:nvPr/>
        </p:nvCxnSpPr>
        <p:spPr>
          <a:xfrm flipV="1">
            <a:off x="5218875" y="1979703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FB62A76-158F-4F96-8004-18A252EE8FA6}"/>
              </a:ext>
            </a:extLst>
          </p:cNvPr>
          <p:cNvSpPr txBox="1"/>
          <p:nvPr/>
        </p:nvSpPr>
        <p:spPr>
          <a:xfrm>
            <a:off x="6454341" y="1856592"/>
            <a:ext cx="1560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204B95E1-4899-41D2-95D1-3BD1A3E09580}"/>
              </a:ext>
            </a:extLst>
          </p:cNvPr>
          <p:cNvCxnSpPr>
            <a:cxnSpLocks/>
          </p:cNvCxnSpPr>
          <p:nvPr/>
        </p:nvCxnSpPr>
        <p:spPr>
          <a:xfrm flipV="1">
            <a:off x="5236805" y="5277478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F96A1F8-0231-46F7-A009-88BBBF6DE560}"/>
              </a:ext>
            </a:extLst>
          </p:cNvPr>
          <p:cNvSpPr txBox="1"/>
          <p:nvPr/>
        </p:nvSpPr>
        <p:spPr>
          <a:xfrm>
            <a:off x="6472271" y="5154367"/>
            <a:ext cx="1560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128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296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E2A882-65B4-41C2-9C7C-DB978836FE04}"/>
              </a:ext>
            </a:extLst>
          </p:cNvPr>
          <p:cNvSpPr txBox="1"/>
          <p:nvPr/>
        </p:nvSpPr>
        <p:spPr>
          <a:xfrm>
            <a:off x="636411" y="483486"/>
            <a:ext cx="9690847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Data set</a:t>
            </a:r>
            <a:endParaRPr lang="en-US" altLang="ko-KR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0F216-3D7D-453E-8FD3-A4497387B245}"/>
              </a:ext>
            </a:extLst>
          </p:cNvPr>
          <p:cNvSpPr txBox="1"/>
          <p:nvPr/>
        </p:nvSpPr>
        <p:spPr>
          <a:xfrm>
            <a:off x="1250576" y="2447330"/>
            <a:ext cx="9690847" cy="1259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dirty="0"/>
              <a:t>  VCC2016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  - train:</a:t>
            </a:r>
            <a:r>
              <a:rPr lang="ko-KR" altLang="en-US" sz="1500" dirty="0"/>
              <a:t> </a:t>
            </a:r>
            <a:r>
              <a:rPr lang="en-US" altLang="ko-KR" sz="1500" dirty="0"/>
              <a:t>SF1, SF2, SF3, SM1, SM2, TF1, TF2, TM1, TM2, TM3 / </a:t>
            </a:r>
            <a:r>
              <a:rPr lang="ko-KR" altLang="en-US" sz="1500" dirty="0"/>
              <a:t>각 화자마다 </a:t>
            </a:r>
            <a:r>
              <a:rPr lang="en-US" altLang="ko-KR" sz="1500" dirty="0"/>
              <a:t>162</a:t>
            </a:r>
            <a:r>
              <a:rPr lang="ko-KR" altLang="en-US" sz="1500" dirty="0"/>
              <a:t>개 데이터</a:t>
            </a:r>
            <a:r>
              <a:rPr lang="en-US" altLang="ko-KR" sz="1500" dirty="0"/>
              <a:t>, </a:t>
            </a:r>
            <a:r>
              <a:rPr lang="ko-KR" altLang="en-US" sz="1500" dirty="0"/>
              <a:t>총 </a:t>
            </a:r>
            <a:r>
              <a:rPr lang="en-US" altLang="ko-KR" sz="1500" dirty="0"/>
              <a:t>1620</a:t>
            </a:r>
            <a:r>
              <a:rPr lang="ko-KR" altLang="en-US" sz="1500" dirty="0"/>
              <a:t>개 데이터</a:t>
            </a:r>
            <a:endParaRPr lang="en-US" altLang="ko-KR" sz="1500" dirty="0"/>
          </a:p>
          <a:p>
            <a:pPr>
              <a:lnSpc>
                <a:spcPct val="130000"/>
              </a:lnSpc>
            </a:pPr>
            <a:r>
              <a:rPr lang="en-US" altLang="ko-KR" sz="1500" dirty="0"/>
              <a:t>  - validation:</a:t>
            </a:r>
            <a:r>
              <a:rPr lang="ko-KR" altLang="en-US" sz="1500" dirty="0"/>
              <a:t> </a:t>
            </a:r>
            <a:r>
              <a:rPr lang="en-US" altLang="ko-KR" sz="1500" dirty="0"/>
              <a:t>train</a:t>
            </a:r>
            <a:r>
              <a:rPr lang="ko-KR" altLang="en-US" sz="1500" dirty="0"/>
              <a:t> </a:t>
            </a:r>
            <a:r>
              <a:rPr lang="en-US" altLang="ko-KR" sz="1500" dirty="0"/>
              <a:t>set</a:t>
            </a:r>
            <a:r>
              <a:rPr lang="ko-KR" altLang="en-US" sz="1500" dirty="0"/>
              <a:t>의 </a:t>
            </a:r>
            <a:r>
              <a:rPr lang="en-US" altLang="ko-KR" sz="1500" dirty="0"/>
              <a:t>10% (=162</a:t>
            </a:r>
            <a:r>
              <a:rPr lang="ko-KR" altLang="en-US" sz="1500" dirty="0"/>
              <a:t>개</a:t>
            </a:r>
            <a:r>
              <a:rPr lang="en-US" altLang="ko-KR" sz="1500" dirty="0"/>
              <a:t>, train</a:t>
            </a:r>
            <a:r>
              <a:rPr lang="ko-KR" altLang="en-US" sz="1500" dirty="0"/>
              <a:t>은 </a:t>
            </a:r>
            <a:r>
              <a:rPr lang="en-US" altLang="ko-KR" sz="1500" dirty="0"/>
              <a:t>1458</a:t>
            </a:r>
            <a:r>
              <a:rPr lang="ko-KR" altLang="en-US" sz="1500" dirty="0"/>
              <a:t>개로 진행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  - test: SF1, SF2, SF3, SM1, SM2, TF1, TF2, TM1, TM2, TM3 / </a:t>
            </a:r>
            <a:r>
              <a:rPr lang="ko-KR" altLang="en-US" sz="1500" dirty="0"/>
              <a:t>각</a:t>
            </a:r>
            <a:r>
              <a:rPr lang="en-US" altLang="ko-KR" sz="1500" dirty="0"/>
              <a:t> </a:t>
            </a:r>
            <a:r>
              <a:rPr lang="ko-KR" altLang="en-US" sz="1500" dirty="0"/>
              <a:t>화자마다 </a:t>
            </a:r>
            <a:r>
              <a:rPr lang="en-US" altLang="ko-KR" sz="1500" dirty="0"/>
              <a:t>54</a:t>
            </a:r>
            <a:r>
              <a:rPr lang="ko-KR" altLang="en-US" sz="1500" dirty="0"/>
              <a:t>개 데이터</a:t>
            </a:r>
            <a:r>
              <a:rPr lang="en-US" altLang="ko-KR" sz="1500" dirty="0"/>
              <a:t>, </a:t>
            </a:r>
            <a:r>
              <a:rPr lang="ko-KR" altLang="en-US" sz="1500" dirty="0"/>
              <a:t>총 </a:t>
            </a:r>
            <a:r>
              <a:rPr lang="en-US" altLang="ko-KR" sz="1500" dirty="0"/>
              <a:t>540</a:t>
            </a:r>
            <a:r>
              <a:rPr lang="ko-KR" altLang="en-US" sz="1500" dirty="0"/>
              <a:t>개 데이터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15154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E5CBCEB-A724-47B8-A866-9AFF4957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9" y="369000"/>
            <a:ext cx="7661620" cy="61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B4949-4E45-4AF4-B1FD-56F0A6AA9948}"/>
              </a:ext>
            </a:extLst>
          </p:cNvPr>
          <p:cNvSpPr txBox="1"/>
          <p:nvPr/>
        </p:nvSpPr>
        <p:spPr>
          <a:xfrm>
            <a:off x="8399929" y="469023"/>
            <a:ext cx="2731069" cy="2573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epoch: 300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train batch size: 64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validation batch size: 16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min check point: 279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optimizer: </a:t>
            </a:r>
            <a:r>
              <a:rPr lang="en-US" altLang="ko-KR" dirty="0" err="1"/>
              <a:t>sgd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initial learning late: 1e-1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weight decay: 1e-4</a:t>
            </a:r>
          </a:p>
        </p:txBody>
      </p:sp>
    </p:spTree>
    <p:extLst>
      <p:ext uri="{BB962C8B-B14F-4D97-AF65-F5344CB8AC3E}">
        <p14:creationId xmlns:p14="http://schemas.microsoft.com/office/powerpoint/2010/main" val="173058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77B4949-4E45-4AF4-B1FD-56F0A6AA9948}"/>
              </a:ext>
            </a:extLst>
          </p:cNvPr>
          <p:cNvSpPr txBox="1"/>
          <p:nvPr/>
        </p:nvSpPr>
        <p:spPr>
          <a:xfrm>
            <a:off x="8399929" y="469023"/>
            <a:ext cx="2731069" cy="2933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epoch: 300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train batch size: 64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validation batch size: 16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min check point: 300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optimizer: </a:t>
            </a:r>
            <a:r>
              <a:rPr lang="en-US" altLang="ko-KR" dirty="0" err="1"/>
              <a:t>adam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initial learning late: 1e-1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weight decay: 1e-4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23E275-8017-4326-9132-C1E65759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" y="369000"/>
            <a:ext cx="7661621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B7BFAA4-F3CF-4725-8E56-D9157AE5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28908"/>
              </p:ext>
            </p:extLst>
          </p:nvPr>
        </p:nvGraphicFramePr>
        <p:xfrm>
          <a:off x="938308" y="857225"/>
          <a:ext cx="4601883" cy="4647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61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1533961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1533961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</a:tblGrid>
              <a:tr h="404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Speaker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SF1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SF2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SF3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SM1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SM2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TF1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TF2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639615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TM1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946926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TM2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225943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TM3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154946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total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537 / 540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538 / 540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09542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acc(%)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99.44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99.63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98806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0F794B-6DA8-4FD3-B312-6CAB9DCA39E2}"/>
              </a:ext>
            </a:extLst>
          </p:cNvPr>
          <p:cNvSpPr txBox="1"/>
          <p:nvPr/>
        </p:nvSpPr>
        <p:spPr>
          <a:xfrm>
            <a:off x="2805476" y="55043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dirty="0" err="1"/>
              <a:t>sgd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59DFD2D5-8B82-4616-9A16-56B88817B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65441"/>
              </p:ext>
            </p:extLst>
          </p:nvPr>
        </p:nvGraphicFramePr>
        <p:xfrm>
          <a:off x="6481483" y="857225"/>
          <a:ext cx="4601883" cy="4647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61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1533961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1533961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</a:tblGrid>
              <a:tr h="404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Speaker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SF1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SF2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50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SF3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47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SM1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50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SM2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49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TF1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52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TF2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45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54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639615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TM1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52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946926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TM2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51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52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225943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TM3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 / 54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154946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total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502 / 540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534 / 540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09542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acc(%)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92.96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98.89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98806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95CEDDA-B447-4C6E-9356-4B24056C54BA}"/>
              </a:ext>
            </a:extLst>
          </p:cNvPr>
          <p:cNvSpPr txBox="1"/>
          <p:nvPr/>
        </p:nvSpPr>
        <p:spPr>
          <a:xfrm>
            <a:off x="8348651" y="550432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dirty="0" err="1"/>
              <a:t>adam</a:t>
            </a:r>
            <a:r>
              <a:rPr lang="en-US" altLang="ko-KR" dirty="0"/>
              <a:t>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34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B7BFAA4-F3CF-4725-8E56-D9157AE5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79246"/>
              </p:ext>
            </p:extLst>
          </p:nvPr>
        </p:nvGraphicFramePr>
        <p:xfrm>
          <a:off x="3579905" y="2148143"/>
          <a:ext cx="4601883" cy="181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61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1533961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1533961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</a:tblGrid>
              <a:tr h="404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batch size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535 / 540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536 / 540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537 / 540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538 / 540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534 / 540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536 / 540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53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128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538 / 540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537 / 540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1C9CE9-DC7E-45DD-BFBF-01341FA5E362}"/>
              </a:ext>
            </a:extLst>
          </p:cNvPr>
          <p:cNvSpPr txBox="1"/>
          <p:nvPr/>
        </p:nvSpPr>
        <p:spPr>
          <a:xfrm>
            <a:off x="5447073" y="40968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dirty="0" err="1"/>
              <a:t>sgd</a:t>
            </a:r>
            <a:r>
              <a:rPr lang="en-US" altLang="ko-KR" dirty="0"/>
              <a:t>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51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777</Words>
  <Application>Microsoft Office PowerPoint</Application>
  <PresentationFormat>와이드스크린</PresentationFormat>
  <Paragraphs>209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19</cp:revision>
  <dcterms:created xsi:type="dcterms:W3CDTF">2020-11-15T05:48:23Z</dcterms:created>
  <dcterms:modified xsi:type="dcterms:W3CDTF">2021-07-29T12:00:28Z</dcterms:modified>
</cp:coreProperties>
</file>