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67" r:id="rId5"/>
    <p:sldId id="258" r:id="rId6"/>
    <p:sldId id="266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5208" autoAdjust="0"/>
  </p:normalViewPr>
  <p:slideViewPr>
    <p:cSldViewPr snapToGrid="0">
      <p:cViewPr varScale="1">
        <p:scale>
          <a:sx n="85" d="100"/>
          <a:sy n="85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99B50-E61A-4C04-A260-53E8A9BBB64B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5B629-8CCD-4D9D-8041-66CCC624E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70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239C0-C9DE-4648-B5F1-039A8CEEB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7570CA-25CD-499B-8A8D-84FC4B7DB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DEB688-DE8E-4986-99E1-57D207E5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18D775-1013-465E-AED4-42B9144C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1B4AF-9688-4427-ABFA-D948EAA1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15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E2360-FC89-4D5D-9C2D-189D2DC2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E04132-9B38-4B4D-8575-ED94E13DB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0691C-E946-492B-A689-CB8B6DA0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D6451-8593-4414-8997-1112414D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629CE5-2969-4D21-AB77-9AF377D5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43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367698-EBD5-46EE-9BB9-2A669621B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7E631E-596B-4602-96C2-C458D1B28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A7C7F9-372A-4910-86A1-7330DB15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18426-5107-4DB5-8E07-0C1B8145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AC691-1922-4C74-9F8E-3E5860DB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7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17E75-0680-447C-B62F-7B5EAF92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806BB-6E23-49A3-B8FE-BCE680272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63FC6-0CCD-4F39-BC6F-8E76665C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E5921-073B-4A75-A606-F91AB2D3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81FA0F-5511-423F-8830-831983086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1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20FE2-85E9-42CC-90A0-4E33274D2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6B0B46-BE7D-438C-BBC6-AB3123C34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4D290-4818-4A34-A8FE-975C86F3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698A3-056C-4D85-9F27-A1F567D3F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66567-0322-4E03-ABF1-BCF70D0B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27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CB168-8EDB-4E59-89A6-960DFFBB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9A606C-1757-4F64-8B00-BCE7E52E1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F3B419-48C5-466F-A626-69B69544B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5B3793-2624-41B3-AC31-1D59898EE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8360E2-F972-413D-95B3-13B7DCC8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D93227-3C20-427C-8DF7-D28F530E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10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B79AB-5BF6-4BA6-BAD8-0FECA9589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E8F777-2EE5-416A-922D-205361CF0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356F89-E9B9-4B81-B057-8C51FE9E1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1DFFDB-3AA6-42ED-9FD4-E834B6B07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35DC17-CC7D-4E9C-AD2D-A89FF4FB5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9992E6-5B99-4ADB-B468-02E72AB3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E9A10D-6BD0-4F0E-98A7-9AB013D9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087BB9-F407-4A9D-967E-85F5EED95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85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BAD54-E259-4C9C-860D-FE2F2AD6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7DE5B4-775F-43FF-97C8-143818A0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046863-0807-4A5B-A27B-559ABE79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5C6DAE-4355-4F2F-82F4-B4EB00834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38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81C4DF-24D1-417E-8804-F278F2C6B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CAF3F3-ED3F-4CBC-B82E-4ACB17E8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C40556-4936-4ACA-A65B-3307A7744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5A920-5BC9-4EBF-A9F7-DC0CB8F5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27C94-1B7E-48AB-9582-4B191DBEB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D0308B-7F5A-41C2-803D-D1A044908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7097A2-5F37-45B6-ADD2-21F1C550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381F31-B43F-4A37-A0FD-38474EFD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F964B-7FB6-449E-BF60-69E0BBFD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59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5AB82-5082-4C6D-BF31-8D23BED0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FD1FA2-10B9-4561-A29B-2E374A610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5D78CF-44FD-4558-BD2C-8766EB5E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FF15FD-B542-4B20-84F7-4A129258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79A428-0E93-4BE3-872A-93DC8EE93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405FAD-2781-42FE-8145-62906839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85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6C69CD-F1E2-4464-B12B-365873C2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B9C5B4-7AD3-4A25-8528-818729490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9DDC2-552E-4F9D-A29B-DDF8ACA74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5244A-338C-4981-9EDE-D702F94BD3B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380D4A-819A-491F-8676-A10FD270C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E5B800-8C09-4571-9ACE-335BE329B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F23C6-E30A-4902-ADE1-9C7941FEC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44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8554EC-D4A0-4EB0-A472-08AB25D9A740}"/>
              </a:ext>
            </a:extLst>
          </p:cNvPr>
          <p:cNvSpPr txBox="1"/>
          <p:nvPr/>
        </p:nvSpPr>
        <p:spPr>
          <a:xfrm>
            <a:off x="3998118" y="1748116"/>
            <a:ext cx="41957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/>
              <a:t>Speaker Identification</a:t>
            </a:r>
            <a:endParaRPr lang="ko-KR" altLang="en-US" sz="3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64B0EC-1496-4602-BD14-31DC685FCF22}"/>
              </a:ext>
            </a:extLst>
          </p:cNvPr>
          <p:cNvSpPr txBox="1"/>
          <p:nvPr/>
        </p:nvSpPr>
        <p:spPr>
          <a:xfrm>
            <a:off x="4437459" y="2921168"/>
            <a:ext cx="4751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/>
              <a:t>모델 </a:t>
            </a:r>
            <a:r>
              <a:rPr lang="ko-KR" altLang="en-US" sz="2000" b="1" dirty="0"/>
              <a:t>구조</a:t>
            </a:r>
            <a:endParaRPr lang="en-US" altLang="ko-KR" sz="2000" b="1" dirty="0"/>
          </a:p>
          <a:p>
            <a:pPr marL="457200" indent="-457200">
              <a:buAutoNum type="arabicPeriod"/>
            </a:pPr>
            <a:endParaRPr lang="en-US" altLang="ko-KR" sz="2000" b="1" dirty="0"/>
          </a:p>
          <a:p>
            <a:pPr marL="457200" indent="-457200">
              <a:buAutoNum type="arabicPeriod"/>
            </a:pPr>
            <a:r>
              <a:rPr lang="en-US" altLang="ko-KR" sz="2000" b="1" dirty="0"/>
              <a:t>CASE1,2,3,4,5,6 </a:t>
            </a:r>
            <a:r>
              <a:rPr lang="ko-KR" altLang="en-US" sz="2000" b="1" dirty="0"/>
              <a:t>실험 결과</a:t>
            </a:r>
          </a:p>
        </p:txBody>
      </p:sp>
    </p:spTree>
    <p:extLst>
      <p:ext uri="{BB962C8B-B14F-4D97-AF65-F5344CB8AC3E}">
        <p14:creationId xmlns:p14="http://schemas.microsoft.com/office/powerpoint/2010/main" val="259214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9E0BAB-C724-4899-98A9-5EEC95B5B212}"/>
              </a:ext>
            </a:extLst>
          </p:cNvPr>
          <p:cNvSpPr txBox="1"/>
          <p:nvPr/>
        </p:nvSpPr>
        <p:spPr>
          <a:xfrm>
            <a:off x="2841734" y="1088052"/>
            <a:ext cx="32721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input</a:t>
            </a:r>
          </a:p>
          <a:p>
            <a:pPr algn="ctr"/>
            <a:r>
              <a:rPr lang="en-US" altLang="ko-KR" sz="1000" dirty="0"/>
              <a:t>(N batch size, 1 channel, 40 dim, 100 win)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EA9E1A0-F7DD-4C9E-9E11-E8750699714E}"/>
                  </a:ext>
                </a:extLst>
              </p:cNvPr>
              <p:cNvSpPr/>
              <p:nvPr/>
            </p:nvSpPr>
            <p:spPr>
              <a:xfrm>
                <a:off x="3460269" y="1972485"/>
                <a:ext cx="2035048" cy="63094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conv2d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kernel:7</a:t>
                </a:r>
                <a14:m>
                  <m:oMath xmlns:m="http://schemas.openxmlformats.org/officeDocument/2006/math">
                    <m:r>
                      <a:rPr lang="en-US" altLang="ko-KR" sz="1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000" dirty="0">
                    <a:solidFill>
                      <a:schemeClr val="tx1"/>
                    </a:solidFill>
                  </a:rPr>
                  <a:t>7 stride:1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padding:3 out channel:16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EA9E1A0-F7DD-4C9E-9E11-E87506997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269" y="1972485"/>
                <a:ext cx="2035048" cy="630942"/>
              </a:xfrm>
              <a:prstGeom prst="rect">
                <a:avLst/>
              </a:prstGeom>
              <a:blipFill>
                <a:blip r:embed="rId2"/>
                <a:stretch>
                  <a:fillRect b="-185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37F3E454-69E7-4048-B14F-9B84E9154764}"/>
              </a:ext>
            </a:extLst>
          </p:cNvPr>
          <p:cNvSpPr/>
          <p:nvPr/>
        </p:nvSpPr>
        <p:spPr>
          <a:xfrm>
            <a:off x="3460269" y="3685046"/>
            <a:ext cx="2035048" cy="424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Layer1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 channel:16 / out channel:16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400E31-5544-4B00-8C06-B065B4D31228}"/>
              </a:ext>
            </a:extLst>
          </p:cNvPr>
          <p:cNvSpPr/>
          <p:nvPr/>
        </p:nvSpPr>
        <p:spPr>
          <a:xfrm>
            <a:off x="3446898" y="4304200"/>
            <a:ext cx="2035048" cy="424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Layer2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 channel:16 / out channel:32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E331D8-8679-4548-8CDF-09A93D9260EE}"/>
              </a:ext>
            </a:extLst>
          </p:cNvPr>
          <p:cNvSpPr/>
          <p:nvPr/>
        </p:nvSpPr>
        <p:spPr>
          <a:xfrm>
            <a:off x="3460269" y="5523690"/>
            <a:ext cx="2035048" cy="424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Layer4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 channel:64 / out channel:128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CC8AC0-CAD7-44E4-9FF6-C7BFBD694F45}"/>
              </a:ext>
            </a:extLst>
          </p:cNvPr>
          <p:cNvSpPr/>
          <p:nvPr/>
        </p:nvSpPr>
        <p:spPr>
          <a:xfrm>
            <a:off x="6541941" y="1972485"/>
            <a:ext cx="2035048" cy="424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avg pooling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103AB16-3D60-4AF7-9489-D30F31E347A1}"/>
              </a:ext>
            </a:extLst>
          </p:cNvPr>
          <p:cNvSpPr/>
          <p:nvPr/>
        </p:nvSpPr>
        <p:spPr>
          <a:xfrm>
            <a:off x="6535208" y="2573566"/>
            <a:ext cx="2042378" cy="334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FC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25EE2F0-F2AF-47DA-A0EC-E0A5CFE79B03}"/>
              </a:ext>
            </a:extLst>
          </p:cNvPr>
          <p:cNvSpPr/>
          <p:nvPr/>
        </p:nvSpPr>
        <p:spPr>
          <a:xfrm>
            <a:off x="6535208" y="3564806"/>
            <a:ext cx="2035049" cy="334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FC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DC2531-A5F1-4EC5-8187-23205AE73482}"/>
              </a:ext>
            </a:extLst>
          </p:cNvPr>
          <p:cNvSpPr txBox="1"/>
          <p:nvPr/>
        </p:nvSpPr>
        <p:spPr>
          <a:xfrm>
            <a:off x="4240272" y="284198"/>
            <a:ext cx="3272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/>
              <a:t>Model (resnet-18)</a:t>
            </a:r>
            <a:endParaRPr lang="en-US" altLang="ko-KR" sz="2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7932061-4AD4-41DB-BE09-96EA76FF7097}"/>
              </a:ext>
            </a:extLst>
          </p:cNvPr>
          <p:cNvSpPr/>
          <p:nvPr/>
        </p:nvSpPr>
        <p:spPr>
          <a:xfrm>
            <a:off x="3460269" y="2747411"/>
            <a:ext cx="2042378" cy="334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BatchNorm2d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19B2FF0-6854-4B9C-A3AE-7AA548EE57F3}"/>
              </a:ext>
            </a:extLst>
          </p:cNvPr>
          <p:cNvSpPr/>
          <p:nvPr/>
        </p:nvSpPr>
        <p:spPr>
          <a:xfrm>
            <a:off x="3467599" y="3207814"/>
            <a:ext cx="2035048" cy="3187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ReLU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02B44A1-11CD-4A30-9EDF-EE8F981F0089}"/>
              </a:ext>
            </a:extLst>
          </p:cNvPr>
          <p:cNvSpPr/>
          <p:nvPr/>
        </p:nvSpPr>
        <p:spPr>
          <a:xfrm>
            <a:off x="3460269" y="4919066"/>
            <a:ext cx="2035048" cy="424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Layer3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 channel:32 / out channel:64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2D2F91-6CD3-455C-A082-C0B570F667AF}"/>
              </a:ext>
            </a:extLst>
          </p:cNvPr>
          <p:cNvSpPr/>
          <p:nvPr/>
        </p:nvSpPr>
        <p:spPr>
          <a:xfrm>
            <a:off x="6535208" y="4579712"/>
            <a:ext cx="322792" cy="334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D7C39B-6BB3-40F0-A272-B6276786175A}"/>
              </a:ext>
            </a:extLst>
          </p:cNvPr>
          <p:cNvSpPr/>
          <p:nvPr/>
        </p:nvSpPr>
        <p:spPr>
          <a:xfrm>
            <a:off x="6858000" y="4579712"/>
            <a:ext cx="322792" cy="334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34C84F-3960-4F92-884E-CA5058F58ADB}"/>
              </a:ext>
            </a:extLst>
          </p:cNvPr>
          <p:cNvSpPr/>
          <p:nvPr/>
        </p:nvSpPr>
        <p:spPr>
          <a:xfrm>
            <a:off x="8254197" y="4579712"/>
            <a:ext cx="322792" cy="334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m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E49627-A645-4823-A8C6-DA6D90B99A72}"/>
                  </a:ext>
                </a:extLst>
              </p:cNvPr>
              <p:cNvSpPr txBox="1"/>
              <p:nvPr/>
            </p:nvSpPr>
            <p:spPr>
              <a:xfrm>
                <a:off x="7434303" y="4544857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E49627-A645-4823-A8C6-DA6D90B99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303" y="4544857"/>
                <a:ext cx="4635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105A1EF-88AC-4594-B40B-933B02611325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>
            <a:off x="4477793" y="1565106"/>
            <a:ext cx="0" cy="4073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27183B-689F-4002-A8B0-F660A72783E1}"/>
              </a:ext>
            </a:extLst>
          </p:cNvPr>
          <p:cNvSpPr/>
          <p:nvPr/>
        </p:nvSpPr>
        <p:spPr>
          <a:xfrm>
            <a:off x="4347881" y="2603427"/>
            <a:ext cx="233083" cy="13977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085DE8-E58B-447D-84B8-75D903B1F638}"/>
              </a:ext>
            </a:extLst>
          </p:cNvPr>
          <p:cNvSpPr/>
          <p:nvPr/>
        </p:nvSpPr>
        <p:spPr>
          <a:xfrm>
            <a:off x="4361251" y="3094698"/>
            <a:ext cx="219713" cy="11311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561A45-9F9C-41EE-AB91-EDB0E1FD9090}"/>
              </a:ext>
            </a:extLst>
          </p:cNvPr>
          <p:cNvSpPr/>
          <p:nvPr/>
        </p:nvSpPr>
        <p:spPr>
          <a:xfrm>
            <a:off x="4347882" y="3530524"/>
            <a:ext cx="233082" cy="1476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83ED6B-CDC4-42B2-9511-4205C12DE124}"/>
              </a:ext>
            </a:extLst>
          </p:cNvPr>
          <p:cNvSpPr/>
          <p:nvPr/>
        </p:nvSpPr>
        <p:spPr>
          <a:xfrm>
            <a:off x="4361251" y="4109439"/>
            <a:ext cx="219713" cy="19047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DFB32B-5230-482B-A5AD-C74266C1D599}"/>
              </a:ext>
            </a:extLst>
          </p:cNvPr>
          <p:cNvSpPr/>
          <p:nvPr/>
        </p:nvSpPr>
        <p:spPr>
          <a:xfrm>
            <a:off x="4367936" y="4718114"/>
            <a:ext cx="219713" cy="19047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EE910BF-5E92-4D4B-BE88-7B819F0F34D5}"/>
              </a:ext>
            </a:extLst>
          </p:cNvPr>
          <p:cNvSpPr/>
          <p:nvPr/>
        </p:nvSpPr>
        <p:spPr>
          <a:xfrm>
            <a:off x="4367936" y="5336002"/>
            <a:ext cx="219713" cy="19047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8F29C93-FCB2-4010-94E8-D1FA87A5DB6D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4471107" y="5948083"/>
            <a:ext cx="6686" cy="3175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1356D7A-8A0F-4D06-8F8B-70B03D8407E4}"/>
              </a:ext>
            </a:extLst>
          </p:cNvPr>
          <p:cNvCxnSpPr>
            <a:cxnSpLocks/>
          </p:cNvCxnSpPr>
          <p:nvPr/>
        </p:nvCxnSpPr>
        <p:spPr>
          <a:xfrm>
            <a:off x="4477869" y="6256669"/>
            <a:ext cx="154641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BDEFF68-CC27-42F5-A4DE-27DF57BDB7EB}"/>
              </a:ext>
            </a:extLst>
          </p:cNvPr>
          <p:cNvCxnSpPr>
            <a:cxnSpLocks/>
          </p:cNvCxnSpPr>
          <p:nvPr/>
        </p:nvCxnSpPr>
        <p:spPr>
          <a:xfrm flipV="1">
            <a:off x="6015316" y="1667440"/>
            <a:ext cx="0" cy="45981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41A1167-CEA6-49BF-A426-C4D872BB6356}"/>
              </a:ext>
            </a:extLst>
          </p:cNvPr>
          <p:cNvCxnSpPr>
            <a:cxnSpLocks/>
          </p:cNvCxnSpPr>
          <p:nvPr/>
        </p:nvCxnSpPr>
        <p:spPr>
          <a:xfrm>
            <a:off x="6006351" y="1666739"/>
            <a:ext cx="154641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0F95FE0-B667-4DEC-80B7-4F1780B355FA}"/>
              </a:ext>
            </a:extLst>
          </p:cNvPr>
          <p:cNvCxnSpPr>
            <a:cxnSpLocks/>
          </p:cNvCxnSpPr>
          <p:nvPr/>
        </p:nvCxnSpPr>
        <p:spPr>
          <a:xfrm>
            <a:off x="7550500" y="1666739"/>
            <a:ext cx="0" cy="305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36C6A1E-CFD0-43B7-ACF5-E46E20B35C12}"/>
              </a:ext>
            </a:extLst>
          </p:cNvPr>
          <p:cNvSpPr/>
          <p:nvPr/>
        </p:nvSpPr>
        <p:spPr>
          <a:xfrm>
            <a:off x="7449670" y="2391319"/>
            <a:ext cx="188258" cy="17047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A6942B0-C410-4879-9713-30AE9C45E271}"/>
              </a:ext>
            </a:extLst>
          </p:cNvPr>
          <p:cNvSpPr/>
          <p:nvPr/>
        </p:nvSpPr>
        <p:spPr>
          <a:xfrm>
            <a:off x="7458603" y="2900948"/>
            <a:ext cx="188258" cy="17047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0473FB6-2588-4DEE-931B-B7458C04D71D}"/>
              </a:ext>
            </a:extLst>
          </p:cNvPr>
          <p:cNvSpPr txBox="1"/>
          <p:nvPr/>
        </p:nvSpPr>
        <p:spPr>
          <a:xfrm>
            <a:off x="222030" y="602574"/>
            <a:ext cx="325646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/>
              <a:t>input</a:t>
            </a:r>
            <a:r>
              <a:rPr lang="ko-KR" altLang="en-US" sz="1300" b="1"/>
              <a:t> </a:t>
            </a:r>
            <a:r>
              <a:rPr lang="en-US" altLang="ko-KR" sz="1300" b="1"/>
              <a:t>=</a:t>
            </a:r>
            <a:r>
              <a:rPr lang="ko-KR" altLang="en-US" sz="1300" b="1"/>
              <a:t> </a:t>
            </a:r>
            <a:r>
              <a:rPr lang="en-US" altLang="ko-KR" sz="1300" b="1"/>
              <a:t>(</a:t>
            </a:r>
            <a:r>
              <a:rPr lang="en-US" altLang="ko-KR" sz="1300" b="1" dirty="0"/>
              <a:t>batch size, channel, dim, win)</a:t>
            </a: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61361C91-F09C-4AA7-8CAB-6027714CACA0}"/>
              </a:ext>
            </a:extLst>
          </p:cNvPr>
          <p:cNvCxnSpPr>
            <a:cxnSpLocks/>
            <a:stCxn id="4" idx="0"/>
            <a:endCxn id="40" idx="2"/>
          </p:cNvCxnSpPr>
          <p:nvPr/>
        </p:nvCxnSpPr>
        <p:spPr>
          <a:xfrm flipV="1">
            <a:off x="6696604" y="3899283"/>
            <a:ext cx="856129" cy="6804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2861F342-9BFA-4D41-B283-BB2B1D4AD58B}"/>
              </a:ext>
            </a:extLst>
          </p:cNvPr>
          <p:cNvCxnSpPr>
            <a:cxnSpLocks/>
            <a:stCxn id="5" idx="0"/>
            <a:endCxn id="40" idx="2"/>
          </p:cNvCxnSpPr>
          <p:nvPr/>
        </p:nvCxnSpPr>
        <p:spPr>
          <a:xfrm flipV="1">
            <a:off x="7019396" y="3899283"/>
            <a:ext cx="533337" cy="6804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99AAAC68-ED6E-4D9E-84E1-D733C1DF16A6}"/>
              </a:ext>
            </a:extLst>
          </p:cNvPr>
          <p:cNvCxnSpPr>
            <a:cxnSpLocks/>
            <a:stCxn id="6" idx="0"/>
            <a:endCxn id="40" idx="2"/>
          </p:cNvCxnSpPr>
          <p:nvPr/>
        </p:nvCxnSpPr>
        <p:spPr>
          <a:xfrm flipH="1" flipV="1">
            <a:off x="7552733" y="3899283"/>
            <a:ext cx="862860" cy="6804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E4AD14A5-E311-4E36-8FD7-84E2209B139A}"/>
              </a:ext>
            </a:extLst>
          </p:cNvPr>
          <p:cNvCxnSpPr>
            <a:cxnSpLocks/>
          </p:cNvCxnSpPr>
          <p:nvPr/>
        </p:nvCxnSpPr>
        <p:spPr>
          <a:xfrm flipH="1" flipV="1">
            <a:off x="2645459" y="2673235"/>
            <a:ext cx="1715792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C9587C75-D1E1-4E01-9FEA-7FA63B0F252F}"/>
              </a:ext>
            </a:extLst>
          </p:cNvPr>
          <p:cNvSpPr txBox="1"/>
          <p:nvPr/>
        </p:nvSpPr>
        <p:spPr>
          <a:xfrm>
            <a:off x="1617174" y="2558984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(N, 16, 40, 100)</a:t>
            </a:r>
            <a:endParaRPr lang="ko-KR" altLang="en-US" sz="1000" dirty="0"/>
          </a:p>
        </p:txBody>
      </p: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A97C9F70-113A-466C-923E-24FF0B425C61}"/>
              </a:ext>
            </a:extLst>
          </p:cNvPr>
          <p:cNvCxnSpPr>
            <a:cxnSpLocks/>
          </p:cNvCxnSpPr>
          <p:nvPr/>
        </p:nvCxnSpPr>
        <p:spPr>
          <a:xfrm flipH="1" flipV="1">
            <a:off x="2645459" y="4204523"/>
            <a:ext cx="1715792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FCEFA89A-9F09-4407-B651-23C662F44B95}"/>
              </a:ext>
            </a:extLst>
          </p:cNvPr>
          <p:cNvSpPr txBox="1"/>
          <p:nvPr/>
        </p:nvSpPr>
        <p:spPr>
          <a:xfrm>
            <a:off x="1617174" y="4090272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(N, 16, 40, 100)</a:t>
            </a:r>
            <a:endParaRPr lang="ko-KR" altLang="en-US" sz="1000" dirty="0"/>
          </a:p>
        </p:txBody>
      </p: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EE723A48-BBAB-4329-8E44-718E92F174A9}"/>
              </a:ext>
            </a:extLst>
          </p:cNvPr>
          <p:cNvCxnSpPr>
            <a:cxnSpLocks/>
          </p:cNvCxnSpPr>
          <p:nvPr/>
        </p:nvCxnSpPr>
        <p:spPr>
          <a:xfrm flipH="1" flipV="1">
            <a:off x="2654374" y="4821453"/>
            <a:ext cx="1715792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9AA8B715-0511-4A7C-98F9-3CD4612E9F28}"/>
              </a:ext>
            </a:extLst>
          </p:cNvPr>
          <p:cNvSpPr txBox="1"/>
          <p:nvPr/>
        </p:nvSpPr>
        <p:spPr>
          <a:xfrm>
            <a:off x="1697925" y="4709149"/>
            <a:ext cx="1003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(N, 32, 10, 25)</a:t>
            </a:r>
            <a:endParaRPr lang="ko-KR" altLang="en-US" sz="1000" dirty="0"/>
          </a:p>
        </p:txBody>
      </p: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34911AD9-61EF-4FEA-99A5-93A4A3A6E1B0}"/>
              </a:ext>
            </a:extLst>
          </p:cNvPr>
          <p:cNvCxnSpPr>
            <a:cxnSpLocks/>
          </p:cNvCxnSpPr>
          <p:nvPr/>
        </p:nvCxnSpPr>
        <p:spPr>
          <a:xfrm flipH="1" flipV="1">
            <a:off x="2645459" y="5422547"/>
            <a:ext cx="1715792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BA1959A1-B3DD-4A32-9AF2-36ED5A131620}"/>
              </a:ext>
            </a:extLst>
          </p:cNvPr>
          <p:cNvSpPr txBox="1"/>
          <p:nvPr/>
        </p:nvSpPr>
        <p:spPr>
          <a:xfrm>
            <a:off x="1760730" y="5310243"/>
            <a:ext cx="1003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(N, 64, 3, 13)</a:t>
            </a:r>
            <a:endParaRPr lang="ko-KR" altLang="en-US" sz="1000" dirty="0"/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EF3602A6-82BD-4AD2-882C-ECA817B65933}"/>
              </a:ext>
            </a:extLst>
          </p:cNvPr>
          <p:cNvCxnSpPr>
            <a:cxnSpLocks/>
          </p:cNvCxnSpPr>
          <p:nvPr/>
        </p:nvCxnSpPr>
        <p:spPr>
          <a:xfrm flipH="1" flipV="1">
            <a:off x="2762001" y="6071585"/>
            <a:ext cx="1715792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CEEE5ADD-11D4-465A-B08E-F24704E34A07}"/>
              </a:ext>
            </a:extLst>
          </p:cNvPr>
          <p:cNvSpPr txBox="1"/>
          <p:nvPr/>
        </p:nvSpPr>
        <p:spPr>
          <a:xfrm>
            <a:off x="1868307" y="5959281"/>
            <a:ext cx="1003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(N, 128, 1, 4)</a:t>
            </a:r>
            <a:endParaRPr lang="ko-KR" altLang="en-US" sz="1000" dirty="0"/>
          </a:p>
        </p:txBody>
      </p: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77BA1861-1585-473F-BBB9-9053F5FCBD8D}"/>
              </a:ext>
            </a:extLst>
          </p:cNvPr>
          <p:cNvCxnSpPr>
            <a:cxnSpLocks/>
          </p:cNvCxnSpPr>
          <p:nvPr/>
        </p:nvCxnSpPr>
        <p:spPr>
          <a:xfrm flipV="1">
            <a:off x="7628963" y="2487376"/>
            <a:ext cx="1715792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16FF42B1-07C2-48DA-B29C-421D21DDD233}"/>
              </a:ext>
            </a:extLst>
          </p:cNvPr>
          <p:cNvSpPr txBox="1"/>
          <p:nvPr/>
        </p:nvSpPr>
        <p:spPr>
          <a:xfrm>
            <a:off x="9321197" y="2368553"/>
            <a:ext cx="1003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(N, 128)</a:t>
            </a:r>
            <a:endParaRPr lang="ko-KR" altLang="en-US" sz="1000" dirty="0"/>
          </a:p>
        </p:txBody>
      </p: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386DCC83-E2AA-480B-B7AE-C4AE4EF5A7AD}"/>
              </a:ext>
            </a:extLst>
          </p:cNvPr>
          <p:cNvCxnSpPr>
            <a:cxnSpLocks/>
          </p:cNvCxnSpPr>
          <p:nvPr/>
        </p:nvCxnSpPr>
        <p:spPr>
          <a:xfrm flipV="1">
            <a:off x="7646861" y="2989895"/>
            <a:ext cx="1715792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A47BAF59-8254-4F34-9D76-16C40AA1B930}"/>
              </a:ext>
            </a:extLst>
          </p:cNvPr>
          <p:cNvSpPr txBox="1"/>
          <p:nvPr/>
        </p:nvSpPr>
        <p:spPr>
          <a:xfrm>
            <a:off x="9339095" y="2871072"/>
            <a:ext cx="1003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(N, 128)</a:t>
            </a:r>
            <a:endParaRPr lang="ko-KR" altLang="en-US" sz="1000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4965F91C-16C8-4804-AB83-67A1BD2E3E6D}"/>
              </a:ext>
            </a:extLst>
          </p:cNvPr>
          <p:cNvSpPr/>
          <p:nvPr/>
        </p:nvSpPr>
        <p:spPr>
          <a:xfrm>
            <a:off x="6541941" y="3073847"/>
            <a:ext cx="2035048" cy="3187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ReLU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8D854316-3D7D-47DC-ACA8-F7E8BC716C9C}"/>
              </a:ext>
            </a:extLst>
          </p:cNvPr>
          <p:cNvSpPr/>
          <p:nvPr/>
        </p:nvSpPr>
        <p:spPr>
          <a:xfrm>
            <a:off x="7458603" y="3401174"/>
            <a:ext cx="188258" cy="17047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F6ED966C-82A8-4BB8-B7ED-B7310A8C3B83}"/>
              </a:ext>
            </a:extLst>
          </p:cNvPr>
          <p:cNvCxnSpPr>
            <a:cxnSpLocks/>
          </p:cNvCxnSpPr>
          <p:nvPr/>
        </p:nvCxnSpPr>
        <p:spPr>
          <a:xfrm>
            <a:off x="8650662" y="4108043"/>
            <a:ext cx="711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18419D8E-5AC9-4C5D-B71E-9D8A5C3F4C22}"/>
              </a:ext>
            </a:extLst>
          </p:cNvPr>
          <p:cNvSpPr txBox="1"/>
          <p:nvPr/>
        </p:nvSpPr>
        <p:spPr>
          <a:xfrm>
            <a:off x="9362653" y="3984932"/>
            <a:ext cx="1394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(N, num of speaker)</a:t>
            </a:r>
            <a:endParaRPr lang="ko-KR" alt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0C4FE46-4EA6-4047-8D8D-76DB1D18E898}"/>
              </a:ext>
            </a:extLst>
          </p:cNvPr>
          <p:cNvSpPr txBox="1"/>
          <p:nvPr/>
        </p:nvSpPr>
        <p:spPr>
          <a:xfrm>
            <a:off x="209469" y="278159"/>
            <a:ext cx="53163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/>
              <a:t>전처리 </a:t>
            </a:r>
            <a:r>
              <a:rPr lang="en-US" altLang="ko-KR" sz="1500" b="1"/>
              <a:t>- </a:t>
            </a:r>
            <a:r>
              <a:rPr lang="en-US" altLang="ko-KR" sz="1500"/>
              <a:t>mel-cepstrum dim: 40</a:t>
            </a:r>
            <a:endParaRPr lang="en-US" altLang="ko-KR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ED254E-CADD-46B5-981D-AF40540267E3}"/>
              </a:ext>
            </a:extLst>
          </p:cNvPr>
          <p:cNvSpPr txBox="1"/>
          <p:nvPr/>
        </p:nvSpPr>
        <p:spPr>
          <a:xfrm>
            <a:off x="6230471" y="5008151"/>
            <a:ext cx="3047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ex) [0.1862, -0.0878, … , 0.6594, -1.9130, -1.1221]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28675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8C856E-60E5-461E-A11C-BA15A3685556}"/>
              </a:ext>
            </a:extLst>
          </p:cNvPr>
          <p:cNvSpPr txBox="1"/>
          <p:nvPr/>
        </p:nvSpPr>
        <p:spPr>
          <a:xfrm>
            <a:off x="7906471" y="292842"/>
            <a:ext cx="3272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Basic Block</a:t>
            </a: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D8DF6F-A96A-43BD-8DD4-147968CD1A3A}"/>
              </a:ext>
            </a:extLst>
          </p:cNvPr>
          <p:cNvSpPr/>
          <p:nvPr/>
        </p:nvSpPr>
        <p:spPr>
          <a:xfrm>
            <a:off x="1587545" y="1460550"/>
            <a:ext cx="2035048" cy="424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Basic Block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6E4550-5545-4432-8302-0D1943EA1203}"/>
              </a:ext>
            </a:extLst>
          </p:cNvPr>
          <p:cNvSpPr/>
          <p:nvPr/>
        </p:nvSpPr>
        <p:spPr>
          <a:xfrm>
            <a:off x="1587545" y="2076630"/>
            <a:ext cx="2035048" cy="424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Basic Block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2BF2309-AED0-4C05-8002-929542A155F4}"/>
                  </a:ext>
                </a:extLst>
              </p:cNvPr>
              <p:cNvSpPr/>
              <p:nvPr/>
            </p:nvSpPr>
            <p:spPr>
              <a:xfrm>
                <a:off x="8517676" y="1651825"/>
                <a:ext cx="2035048" cy="63094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conv2d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kernel:3</a:t>
                </a:r>
                <a14:m>
                  <m:oMath xmlns:m="http://schemas.openxmlformats.org/officeDocument/2006/math">
                    <m:r>
                      <a:rPr lang="en-US" altLang="ko-KR" sz="1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000" dirty="0">
                    <a:solidFill>
                      <a:schemeClr val="tx1"/>
                    </a:solidFill>
                  </a:rPr>
                  <a:t>3 stride=1or2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padding:1 out channel: 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C_out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2BF2309-AED0-4C05-8002-929542A15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676" y="1651825"/>
                <a:ext cx="2035048" cy="630942"/>
              </a:xfrm>
              <a:prstGeom prst="rect">
                <a:avLst/>
              </a:prstGeom>
              <a:blipFill>
                <a:blip r:embed="rId2"/>
                <a:stretch>
                  <a:fillRect b="-185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B89330-BC5F-44DA-AD35-A3E20EE75C99}"/>
              </a:ext>
            </a:extLst>
          </p:cNvPr>
          <p:cNvSpPr/>
          <p:nvPr/>
        </p:nvSpPr>
        <p:spPr>
          <a:xfrm>
            <a:off x="8517676" y="2426751"/>
            <a:ext cx="2042378" cy="334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BatchNorm2d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1F330C-015E-4362-BB01-022BB2AF1D07}"/>
              </a:ext>
            </a:extLst>
          </p:cNvPr>
          <p:cNvSpPr/>
          <p:nvPr/>
        </p:nvSpPr>
        <p:spPr>
          <a:xfrm>
            <a:off x="8525006" y="2887154"/>
            <a:ext cx="2035048" cy="3187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ReLU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007CE4C-082F-4F42-B334-7F63FA3FA0EA}"/>
              </a:ext>
            </a:extLst>
          </p:cNvPr>
          <p:cNvSpPr/>
          <p:nvPr/>
        </p:nvSpPr>
        <p:spPr>
          <a:xfrm>
            <a:off x="9405288" y="2282767"/>
            <a:ext cx="233083" cy="13977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2BCBF69-978A-48B2-A131-D1B041CA89AE}"/>
              </a:ext>
            </a:extLst>
          </p:cNvPr>
          <p:cNvSpPr/>
          <p:nvPr/>
        </p:nvSpPr>
        <p:spPr>
          <a:xfrm>
            <a:off x="9418658" y="2774038"/>
            <a:ext cx="219713" cy="11311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5A8382-4E85-47F5-B493-A778FD44150F}"/>
              </a:ext>
            </a:extLst>
          </p:cNvPr>
          <p:cNvSpPr/>
          <p:nvPr/>
        </p:nvSpPr>
        <p:spPr>
          <a:xfrm>
            <a:off x="9405288" y="3209863"/>
            <a:ext cx="233083" cy="1762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7BE1BBA-1A12-4CC7-9CE4-548CE421F878}"/>
                  </a:ext>
                </a:extLst>
              </p:cNvPr>
              <p:cNvSpPr/>
              <p:nvPr/>
            </p:nvSpPr>
            <p:spPr>
              <a:xfrm>
                <a:off x="8525006" y="3379196"/>
                <a:ext cx="2035048" cy="63094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conv2d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kernel:3</a:t>
                </a:r>
                <a14:m>
                  <m:oMath xmlns:m="http://schemas.openxmlformats.org/officeDocument/2006/math">
                    <m:r>
                      <a:rPr lang="en-US" altLang="ko-KR" sz="1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000" dirty="0">
                    <a:solidFill>
                      <a:schemeClr val="tx1"/>
                    </a:solidFill>
                  </a:rPr>
                  <a:t>3 stride:1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padding:1 out channel: 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C_out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7BE1BBA-1A12-4CC7-9CE4-548CE421F8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006" y="3379196"/>
                <a:ext cx="2035048" cy="630942"/>
              </a:xfrm>
              <a:prstGeom prst="rect">
                <a:avLst/>
              </a:prstGeom>
              <a:blipFill>
                <a:blip r:embed="rId3"/>
                <a:stretch>
                  <a:fillRect b="-91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706002-7BD8-4C40-AE6E-94E17232BE71}"/>
              </a:ext>
            </a:extLst>
          </p:cNvPr>
          <p:cNvSpPr/>
          <p:nvPr/>
        </p:nvSpPr>
        <p:spPr>
          <a:xfrm>
            <a:off x="8525006" y="4154122"/>
            <a:ext cx="2042378" cy="334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BatchNorm2d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860D18C-E27A-4071-89D3-8B57256472F7}"/>
              </a:ext>
            </a:extLst>
          </p:cNvPr>
          <p:cNvSpPr/>
          <p:nvPr/>
        </p:nvSpPr>
        <p:spPr>
          <a:xfrm>
            <a:off x="8517675" y="5277478"/>
            <a:ext cx="2035048" cy="3187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ReLU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1EDD22E-2770-4DF2-AE25-3CA0BE65325E}"/>
              </a:ext>
            </a:extLst>
          </p:cNvPr>
          <p:cNvSpPr/>
          <p:nvPr/>
        </p:nvSpPr>
        <p:spPr>
          <a:xfrm>
            <a:off x="9412618" y="4010138"/>
            <a:ext cx="233083" cy="13977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79B3BD-DC8D-4D62-AB03-DC75C13A35A0}"/>
              </a:ext>
            </a:extLst>
          </p:cNvPr>
          <p:cNvSpPr txBox="1"/>
          <p:nvPr/>
        </p:nvSpPr>
        <p:spPr>
          <a:xfrm>
            <a:off x="8351859" y="873822"/>
            <a:ext cx="23666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input</a:t>
            </a:r>
          </a:p>
          <a:p>
            <a:pPr algn="ctr"/>
            <a:r>
              <a:rPr lang="en-US" altLang="ko-KR" sz="1000" dirty="0"/>
              <a:t>(N, </a:t>
            </a:r>
            <a:r>
              <a:rPr lang="en-US" altLang="ko-KR" sz="1000" dirty="0" err="1"/>
              <a:t>C_in</a:t>
            </a:r>
            <a:r>
              <a:rPr lang="en-US" altLang="ko-KR" sz="1000" dirty="0"/>
              <a:t>, H, W)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5E7F2A9-4B66-4069-9617-2D1D85D9B4BF}"/>
              </a:ext>
            </a:extLst>
          </p:cNvPr>
          <p:cNvCxnSpPr>
            <a:cxnSpLocks/>
            <a:stCxn id="31" idx="2"/>
            <a:endCxn id="11" idx="0"/>
          </p:cNvCxnSpPr>
          <p:nvPr/>
        </p:nvCxnSpPr>
        <p:spPr>
          <a:xfrm>
            <a:off x="9535200" y="1350876"/>
            <a:ext cx="0" cy="300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68DCD6F-2B97-40F5-BE7A-EE5E157C3771}"/>
              </a:ext>
            </a:extLst>
          </p:cNvPr>
          <p:cNvCxnSpPr>
            <a:cxnSpLocks/>
          </p:cNvCxnSpPr>
          <p:nvPr/>
        </p:nvCxnSpPr>
        <p:spPr>
          <a:xfrm>
            <a:off x="9558825" y="4478673"/>
            <a:ext cx="0" cy="298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1CF83B35-F342-4832-8E82-B81451CAA7E7}"/>
              </a:ext>
            </a:extLst>
          </p:cNvPr>
          <p:cNvSpPr/>
          <p:nvPr/>
        </p:nvSpPr>
        <p:spPr>
          <a:xfrm>
            <a:off x="9412618" y="4777559"/>
            <a:ext cx="288000" cy="28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D2352FE-87A0-4F60-9084-FE0C4AAC1E00}"/>
              </a:ext>
            </a:extLst>
          </p:cNvPr>
          <p:cNvCxnSpPr>
            <a:cxnSpLocks/>
          </p:cNvCxnSpPr>
          <p:nvPr/>
        </p:nvCxnSpPr>
        <p:spPr>
          <a:xfrm flipV="1">
            <a:off x="9556618" y="4831349"/>
            <a:ext cx="0" cy="1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15C06D9-313A-4A74-93E7-585698051526}"/>
              </a:ext>
            </a:extLst>
          </p:cNvPr>
          <p:cNvCxnSpPr>
            <a:cxnSpLocks/>
          </p:cNvCxnSpPr>
          <p:nvPr/>
        </p:nvCxnSpPr>
        <p:spPr>
          <a:xfrm rot="16200000" flipV="1">
            <a:off x="9558043" y="4840524"/>
            <a:ext cx="0" cy="1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B8B0E5E-D583-4362-AF6C-511905B9E074}"/>
              </a:ext>
            </a:extLst>
          </p:cNvPr>
          <p:cNvCxnSpPr>
            <a:cxnSpLocks/>
          </p:cNvCxnSpPr>
          <p:nvPr/>
        </p:nvCxnSpPr>
        <p:spPr>
          <a:xfrm>
            <a:off x="9535200" y="1460550"/>
            <a:ext cx="127799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BB09B0D-581A-4EE7-9BB9-7D68029D98F3}"/>
              </a:ext>
            </a:extLst>
          </p:cNvPr>
          <p:cNvCxnSpPr>
            <a:cxnSpLocks/>
          </p:cNvCxnSpPr>
          <p:nvPr/>
        </p:nvCxnSpPr>
        <p:spPr>
          <a:xfrm flipH="1" flipV="1">
            <a:off x="10804230" y="1447902"/>
            <a:ext cx="24812" cy="34826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F57F589-F54F-440D-9435-AE341162907D}"/>
              </a:ext>
            </a:extLst>
          </p:cNvPr>
          <p:cNvCxnSpPr>
            <a:cxnSpLocks/>
            <a:endCxn id="37" idx="6"/>
          </p:cNvCxnSpPr>
          <p:nvPr/>
        </p:nvCxnSpPr>
        <p:spPr>
          <a:xfrm flipH="1" flipV="1">
            <a:off x="9700618" y="4921559"/>
            <a:ext cx="1134000" cy="8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51A747C-70EA-4AA7-9BEE-45800FBDCDD3}"/>
              </a:ext>
            </a:extLst>
          </p:cNvPr>
          <p:cNvCxnSpPr>
            <a:cxnSpLocks/>
          </p:cNvCxnSpPr>
          <p:nvPr/>
        </p:nvCxnSpPr>
        <p:spPr>
          <a:xfrm>
            <a:off x="9565583" y="5065553"/>
            <a:ext cx="0" cy="216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8C1F51C-D3F1-44F4-8053-04E7E6667395}"/>
              </a:ext>
            </a:extLst>
          </p:cNvPr>
          <p:cNvCxnSpPr>
            <a:cxnSpLocks/>
          </p:cNvCxnSpPr>
          <p:nvPr/>
        </p:nvCxnSpPr>
        <p:spPr>
          <a:xfrm>
            <a:off x="9556618" y="5596204"/>
            <a:ext cx="0" cy="298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C74C9B9-10EB-4BE9-99C6-69CC4A8328B5}"/>
              </a:ext>
            </a:extLst>
          </p:cNvPr>
          <p:cNvSpPr txBox="1"/>
          <p:nvPr/>
        </p:nvSpPr>
        <p:spPr>
          <a:xfrm>
            <a:off x="8359189" y="5843194"/>
            <a:ext cx="23666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output</a:t>
            </a:r>
          </a:p>
          <a:p>
            <a:pPr algn="ctr"/>
            <a:r>
              <a:rPr lang="en-US" altLang="ko-KR" sz="1000" dirty="0"/>
              <a:t>(N, </a:t>
            </a:r>
            <a:r>
              <a:rPr lang="en-US" altLang="ko-KR" sz="1000" dirty="0" err="1"/>
              <a:t>C_out</a:t>
            </a:r>
            <a:r>
              <a:rPr lang="en-US" altLang="ko-KR" sz="1000" dirty="0"/>
              <a:t>, H’, W’)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A7FD575-4C03-4C79-9B56-B4AF45CDD0FE}"/>
              </a:ext>
            </a:extLst>
          </p:cNvPr>
          <p:cNvCxnSpPr>
            <a:cxnSpLocks/>
          </p:cNvCxnSpPr>
          <p:nvPr/>
        </p:nvCxnSpPr>
        <p:spPr>
          <a:xfrm>
            <a:off x="2577193" y="1167845"/>
            <a:ext cx="168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4CD7E3D-A65B-4BBE-ADD0-BAE7E98748B6}"/>
              </a:ext>
            </a:extLst>
          </p:cNvPr>
          <p:cNvSpPr/>
          <p:nvPr/>
        </p:nvSpPr>
        <p:spPr>
          <a:xfrm>
            <a:off x="2502532" y="1897927"/>
            <a:ext cx="145066" cy="18649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55A6CED-8C71-4850-96CC-BA2BD1012C10}"/>
              </a:ext>
            </a:extLst>
          </p:cNvPr>
          <p:cNvCxnSpPr>
            <a:cxnSpLocks/>
          </p:cNvCxnSpPr>
          <p:nvPr/>
        </p:nvCxnSpPr>
        <p:spPr>
          <a:xfrm>
            <a:off x="2577193" y="2514970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4E4465C-E0C9-4AF3-85E2-9838A532381A}"/>
              </a:ext>
            </a:extLst>
          </p:cNvPr>
          <p:cNvSpPr txBox="1"/>
          <p:nvPr/>
        </p:nvSpPr>
        <p:spPr>
          <a:xfrm>
            <a:off x="1532669" y="231551"/>
            <a:ext cx="2229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Layer1</a:t>
            </a:r>
            <a:endParaRPr lang="en-US" altLang="ko-KR" sz="2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E2CA814-6670-47D6-BE27-8649011A8FFE}"/>
              </a:ext>
            </a:extLst>
          </p:cNvPr>
          <p:cNvSpPr txBox="1"/>
          <p:nvPr/>
        </p:nvSpPr>
        <p:spPr>
          <a:xfrm>
            <a:off x="1487844" y="710338"/>
            <a:ext cx="22298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input</a:t>
            </a:r>
          </a:p>
          <a:p>
            <a:pPr algn="ctr"/>
            <a:r>
              <a:rPr lang="en-US" altLang="ko-KR" sz="1000" dirty="0"/>
              <a:t>(N, </a:t>
            </a:r>
            <a:r>
              <a:rPr lang="en-US" altLang="ko-KR" sz="1000" b="1" dirty="0">
                <a:solidFill>
                  <a:srgbClr val="FF0000"/>
                </a:solidFill>
              </a:rPr>
              <a:t>16</a:t>
            </a:r>
            <a:r>
              <a:rPr lang="en-US" altLang="ko-KR" sz="1000" dirty="0"/>
              <a:t>, H, W)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05C6269-3CB7-429F-A48F-9E2EA87F5EE3}"/>
              </a:ext>
            </a:extLst>
          </p:cNvPr>
          <p:cNvSpPr txBox="1"/>
          <p:nvPr/>
        </p:nvSpPr>
        <p:spPr>
          <a:xfrm>
            <a:off x="1460136" y="2703973"/>
            <a:ext cx="22298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output</a:t>
            </a:r>
          </a:p>
          <a:p>
            <a:pPr algn="ctr"/>
            <a:r>
              <a:rPr lang="en-US" altLang="ko-KR" sz="1000" dirty="0"/>
              <a:t>(N, </a:t>
            </a:r>
            <a:r>
              <a:rPr lang="en-US" altLang="ko-KR" sz="1000" b="1" dirty="0">
                <a:solidFill>
                  <a:srgbClr val="FF0000"/>
                </a:solidFill>
              </a:rPr>
              <a:t>16</a:t>
            </a:r>
            <a:r>
              <a:rPr lang="en-US" altLang="ko-KR" sz="1000" dirty="0"/>
              <a:t>, H, W)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53CB68B-7BAA-4F28-B8C2-E89C76FA3324}"/>
              </a:ext>
            </a:extLst>
          </p:cNvPr>
          <p:cNvSpPr/>
          <p:nvPr/>
        </p:nvSpPr>
        <p:spPr>
          <a:xfrm>
            <a:off x="4176752" y="1460550"/>
            <a:ext cx="2035048" cy="424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Basic Block</a:t>
            </a:r>
            <a:r>
              <a:rPr lang="en-US" altLang="ko-KR" sz="1000">
                <a:solidFill>
                  <a:schemeClr val="tx1"/>
                </a:solidFill>
              </a:rPr>
              <a:t>(downsample)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1C51DBA-1C31-4ACA-B02F-FDCF6D022B8B}"/>
              </a:ext>
            </a:extLst>
          </p:cNvPr>
          <p:cNvSpPr/>
          <p:nvPr/>
        </p:nvSpPr>
        <p:spPr>
          <a:xfrm>
            <a:off x="4176752" y="2076630"/>
            <a:ext cx="2035048" cy="424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Basic Block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0374F945-B937-4983-8AD1-68C9352DA279}"/>
              </a:ext>
            </a:extLst>
          </p:cNvPr>
          <p:cNvCxnSpPr>
            <a:cxnSpLocks/>
          </p:cNvCxnSpPr>
          <p:nvPr/>
        </p:nvCxnSpPr>
        <p:spPr>
          <a:xfrm>
            <a:off x="5166400" y="1167845"/>
            <a:ext cx="168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A7C7329C-A303-4C1E-9C6A-167264AA1DFC}"/>
              </a:ext>
            </a:extLst>
          </p:cNvPr>
          <p:cNvSpPr/>
          <p:nvPr/>
        </p:nvSpPr>
        <p:spPr>
          <a:xfrm>
            <a:off x="5091739" y="1897927"/>
            <a:ext cx="145066" cy="18649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CE8A43C1-F8C0-4833-8145-3B896CF0EE32}"/>
              </a:ext>
            </a:extLst>
          </p:cNvPr>
          <p:cNvCxnSpPr>
            <a:cxnSpLocks/>
          </p:cNvCxnSpPr>
          <p:nvPr/>
        </p:nvCxnSpPr>
        <p:spPr>
          <a:xfrm>
            <a:off x="5166400" y="2514970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56A1F764-8796-4B5B-9764-B5711AEF7D52}"/>
              </a:ext>
            </a:extLst>
          </p:cNvPr>
          <p:cNvSpPr txBox="1"/>
          <p:nvPr/>
        </p:nvSpPr>
        <p:spPr>
          <a:xfrm>
            <a:off x="4121876" y="231551"/>
            <a:ext cx="2229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Layer2</a:t>
            </a:r>
            <a:endParaRPr lang="en-US" altLang="ko-KR" sz="20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4A9B404-CB13-4EE1-B71A-074F206CF553}"/>
              </a:ext>
            </a:extLst>
          </p:cNvPr>
          <p:cNvSpPr txBox="1"/>
          <p:nvPr/>
        </p:nvSpPr>
        <p:spPr>
          <a:xfrm>
            <a:off x="4077051" y="710338"/>
            <a:ext cx="22298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input</a:t>
            </a:r>
          </a:p>
          <a:p>
            <a:pPr algn="ctr"/>
            <a:r>
              <a:rPr lang="en-US" altLang="ko-KR" sz="1000" dirty="0"/>
              <a:t>(N, </a:t>
            </a:r>
            <a:r>
              <a:rPr lang="en-US" altLang="ko-KR" sz="1000" b="1" dirty="0">
                <a:solidFill>
                  <a:srgbClr val="FF0000"/>
                </a:solidFill>
              </a:rPr>
              <a:t>16</a:t>
            </a:r>
            <a:r>
              <a:rPr lang="en-US" altLang="ko-KR" sz="1000" dirty="0"/>
              <a:t>, H, W)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A782642-528B-439B-8EF4-7212DF8F0A06}"/>
              </a:ext>
            </a:extLst>
          </p:cNvPr>
          <p:cNvSpPr txBox="1"/>
          <p:nvPr/>
        </p:nvSpPr>
        <p:spPr>
          <a:xfrm>
            <a:off x="4049343" y="2703973"/>
            <a:ext cx="22298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output</a:t>
            </a:r>
          </a:p>
          <a:p>
            <a:pPr algn="ctr"/>
            <a:r>
              <a:rPr lang="en-US" altLang="ko-KR" sz="1000" dirty="0"/>
              <a:t>(N, </a:t>
            </a:r>
            <a:r>
              <a:rPr lang="en-US" altLang="ko-KR" sz="1000" b="1" dirty="0">
                <a:solidFill>
                  <a:srgbClr val="FF0000"/>
                </a:solidFill>
              </a:rPr>
              <a:t>32</a:t>
            </a:r>
            <a:r>
              <a:rPr lang="en-US" altLang="ko-KR" sz="1000" dirty="0"/>
              <a:t>, H/4, W/4)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D9EA0009-B538-461A-B507-E4F5BC0EB577}"/>
              </a:ext>
            </a:extLst>
          </p:cNvPr>
          <p:cNvSpPr/>
          <p:nvPr/>
        </p:nvSpPr>
        <p:spPr>
          <a:xfrm>
            <a:off x="1587545" y="4772179"/>
            <a:ext cx="2035048" cy="424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Basic Block</a:t>
            </a:r>
            <a:r>
              <a:rPr lang="en-US" altLang="ko-KR" sz="1000">
                <a:solidFill>
                  <a:schemeClr val="tx1"/>
                </a:solidFill>
              </a:rPr>
              <a:t>(downsample)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8550DD38-B314-47AB-97D0-EE5C3DB26BDF}"/>
              </a:ext>
            </a:extLst>
          </p:cNvPr>
          <p:cNvSpPr/>
          <p:nvPr/>
        </p:nvSpPr>
        <p:spPr>
          <a:xfrm>
            <a:off x="1587545" y="5388259"/>
            <a:ext cx="2035048" cy="424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Basic Block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848A9B55-F4CF-4887-B749-5C2A4345176F}"/>
              </a:ext>
            </a:extLst>
          </p:cNvPr>
          <p:cNvCxnSpPr>
            <a:cxnSpLocks/>
          </p:cNvCxnSpPr>
          <p:nvPr/>
        </p:nvCxnSpPr>
        <p:spPr>
          <a:xfrm>
            <a:off x="2577193" y="4479474"/>
            <a:ext cx="168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D0A11CDC-C157-4205-B31D-D12F2503109E}"/>
              </a:ext>
            </a:extLst>
          </p:cNvPr>
          <p:cNvSpPr/>
          <p:nvPr/>
        </p:nvSpPr>
        <p:spPr>
          <a:xfrm>
            <a:off x="2502532" y="5209556"/>
            <a:ext cx="145066" cy="18649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42678AD9-99EF-48E2-A630-8F638A7AA845}"/>
              </a:ext>
            </a:extLst>
          </p:cNvPr>
          <p:cNvCxnSpPr>
            <a:cxnSpLocks/>
          </p:cNvCxnSpPr>
          <p:nvPr/>
        </p:nvCxnSpPr>
        <p:spPr>
          <a:xfrm>
            <a:off x="2577193" y="5826599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B88BC60B-88D4-4AD4-A066-2BC7644A42B6}"/>
              </a:ext>
            </a:extLst>
          </p:cNvPr>
          <p:cNvSpPr txBox="1"/>
          <p:nvPr/>
        </p:nvSpPr>
        <p:spPr>
          <a:xfrm>
            <a:off x="1532669" y="3543180"/>
            <a:ext cx="2229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Layer3</a:t>
            </a:r>
            <a:endParaRPr lang="en-US" altLang="ko-KR" sz="20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A0FC0CA-58E3-4FF0-B6CE-4AA6B8174C67}"/>
              </a:ext>
            </a:extLst>
          </p:cNvPr>
          <p:cNvSpPr txBox="1"/>
          <p:nvPr/>
        </p:nvSpPr>
        <p:spPr>
          <a:xfrm>
            <a:off x="1487844" y="4021967"/>
            <a:ext cx="22298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input</a:t>
            </a:r>
          </a:p>
          <a:p>
            <a:pPr algn="ctr"/>
            <a:r>
              <a:rPr lang="en-US" altLang="ko-KR" sz="1000" dirty="0"/>
              <a:t>(N, </a:t>
            </a:r>
            <a:r>
              <a:rPr lang="en-US" altLang="ko-KR" sz="1000" b="1" dirty="0">
                <a:solidFill>
                  <a:srgbClr val="FF0000"/>
                </a:solidFill>
              </a:rPr>
              <a:t>32</a:t>
            </a:r>
            <a:r>
              <a:rPr lang="en-US" altLang="ko-KR" sz="1000" dirty="0"/>
              <a:t>, H, W)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72BDE48-2D17-4926-ADCB-547BD687B53F}"/>
              </a:ext>
            </a:extLst>
          </p:cNvPr>
          <p:cNvSpPr txBox="1"/>
          <p:nvPr/>
        </p:nvSpPr>
        <p:spPr>
          <a:xfrm>
            <a:off x="1460136" y="6015602"/>
            <a:ext cx="22298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output</a:t>
            </a:r>
          </a:p>
          <a:p>
            <a:pPr algn="ctr"/>
            <a:r>
              <a:rPr lang="en-US" altLang="ko-KR" sz="1000" dirty="0"/>
              <a:t>(N, </a:t>
            </a:r>
            <a:r>
              <a:rPr lang="en-US" altLang="ko-KR" sz="1000" b="1" dirty="0">
                <a:solidFill>
                  <a:srgbClr val="FF0000"/>
                </a:solidFill>
              </a:rPr>
              <a:t>64</a:t>
            </a:r>
            <a:r>
              <a:rPr lang="en-US" altLang="ko-KR" sz="1000" dirty="0"/>
              <a:t>, H/4, W/4)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CC0BACE9-8987-4CC7-A0FE-65AC7D77F88B}"/>
              </a:ext>
            </a:extLst>
          </p:cNvPr>
          <p:cNvSpPr/>
          <p:nvPr/>
        </p:nvSpPr>
        <p:spPr>
          <a:xfrm>
            <a:off x="4182780" y="4771566"/>
            <a:ext cx="2035048" cy="424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Basic Block</a:t>
            </a:r>
            <a:r>
              <a:rPr lang="en-US" altLang="ko-KR" sz="1000">
                <a:solidFill>
                  <a:schemeClr val="tx1"/>
                </a:solidFill>
              </a:rPr>
              <a:t>(downsample)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C72B2B6F-C8E0-4813-8DF4-72FA0AD6BA97}"/>
              </a:ext>
            </a:extLst>
          </p:cNvPr>
          <p:cNvSpPr/>
          <p:nvPr/>
        </p:nvSpPr>
        <p:spPr>
          <a:xfrm>
            <a:off x="4182780" y="5387646"/>
            <a:ext cx="2035048" cy="424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Basic Block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7E600972-7500-450A-B9B3-91C5C8A9983A}"/>
              </a:ext>
            </a:extLst>
          </p:cNvPr>
          <p:cNvCxnSpPr>
            <a:cxnSpLocks/>
          </p:cNvCxnSpPr>
          <p:nvPr/>
        </p:nvCxnSpPr>
        <p:spPr>
          <a:xfrm>
            <a:off x="5172428" y="4478861"/>
            <a:ext cx="168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2A1A9C18-353A-458A-B90F-7F87D63A6173}"/>
              </a:ext>
            </a:extLst>
          </p:cNvPr>
          <p:cNvSpPr/>
          <p:nvPr/>
        </p:nvSpPr>
        <p:spPr>
          <a:xfrm>
            <a:off x="5097767" y="5208943"/>
            <a:ext cx="145066" cy="18649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285F4156-9626-428E-B814-F89F62FA3137}"/>
              </a:ext>
            </a:extLst>
          </p:cNvPr>
          <p:cNvCxnSpPr>
            <a:cxnSpLocks/>
          </p:cNvCxnSpPr>
          <p:nvPr/>
        </p:nvCxnSpPr>
        <p:spPr>
          <a:xfrm>
            <a:off x="5172428" y="5825986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1646EA2E-3C57-4C9F-992B-1CE9DF0A62F3}"/>
              </a:ext>
            </a:extLst>
          </p:cNvPr>
          <p:cNvSpPr txBox="1"/>
          <p:nvPr/>
        </p:nvSpPr>
        <p:spPr>
          <a:xfrm>
            <a:off x="4127904" y="3542567"/>
            <a:ext cx="2229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Layer4</a:t>
            </a:r>
            <a:endParaRPr lang="en-US" altLang="ko-KR" sz="20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B102803-A252-47BC-95B7-E98A61C011FC}"/>
              </a:ext>
            </a:extLst>
          </p:cNvPr>
          <p:cNvSpPr txBox="1"/>
          <p:nvPr/>
        </p:nvSpPr>
        <p:spPr>
          <a:xfrm>
            <a:off x="4083079" y="4021354"/>
            <a:ext cx="22298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input</a:t>
            </a:r>
          </a:p>
          <a:p>
            <a:pPr algn="ctr"/>
            <a:r>
              <a:rPr lang="en-US" altLang="ko-KR" sz="1000" dirty="0"/>
              <a:t>(N, </a:t>
            </a:r>
            <a:r>
              <a:rPr lang="en-US" altLang="ko-KR" sz="1000" b="1" dirty="0">
                <a:solidFill>
                  <a:srgbClr val="FF0000"/>
                </a:solidFill>
              </a:rPr>
              <a:t>64</a:t>
            </a:r>
            <a:r>
              <a:rPr lang="en-US" altLang="ko-KR" sz="1000" dirty="0"/>
              <a:t>, H, W)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2DFAEF4-51BE-4AF7-B300-852CE46D59CB}"/>
              </a:ext>
            </a:extLst>
          </p:cNvPr>
          <p:cNvSpPr txBox="1"/>
          <p:nvPr/>
        </p:nvSpPr>
        <p:spPr>
          <a:xfrm>
            <a:off x="4055371" y="6014989"/>
            <a:ext cx="22298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output</a:t>
            </a:r>
          </a:p>
          <a:p>
            <a:pPr algn="ctr"/>
            <a:r>
              <a:rPr lang="en-US" altLang="ko-KR" sz="1000" dirty="0"/>
              <a:t>(N, </a:t>
            </a:r>
            <a:r>
              <a:rPr lang="en-US" altLang="ko-KR" sz="1000" b="1" dirty="0">
                <a:solidFill>
                  <a:srgbClr val="FF0000"/>
                </a:solidFill>
              </a:rPr>
              <a:t>128</a:t>
            </a:r>
            <a:r>
              <a:rPr lang="en-US" altLang="ko-KR" sz="1000" dirty="0"/>
              <a:t>, H/4, W/4)</a:t>
            </a:r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E0B88ACA-C290-463A-AA21-D4DDA0C0A225}"/>
              </a:ext>
            </a:extLst>
          </p:cNvPr>
          <p:cNvCxnSpPr>
            <a:cxnSpLocks/>
          </p:cNvCxnSpPr>
          <p:nvPr/>
        </p:nvCxnSpPr>
        <p:spPr>
          <a:xfrm flipH="1" flipV="1">
            <a:off x="1238713" y="5286686"/>
            <a:ext cx="1260000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AEF447ED-9FA7-4B57-BDE9-6F87090EFE93}"/>
              </a:ext>
            </a:extLst>
          </p:cNvPr>
          <p:cNvSpPr txBox="1"/>
          <p:nvPr/>
        </p:nvSpPr>
        <p:spPr>
          <a:xfrm>
            <a:off x="123803" y="5163575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(N, </a:t>
            </a:r>
            <a:r>
              <a:rPr lang="en-US" altLang="ko-KR" sz="1000" b="1" dirty="0">
                <a:solidFill>
                  <a:srgbClr val="FF0000"/>
                </a:solidFill>
              </a:rPr>
              <a:t>64</a:t>
            </a:r>
            <a:r>
              <a:rPr lang="en-US" altLang="ko-KR" sz="1000" dirty="0"/>
              <a:t>, H/2, W/2)</a:t>
            </a:r>
            <a:endParaRPr lang="ko-KR" altLang="en-US" sz="1000" dirty="0"/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65C302D8-1ED5-4958-93C0-101C02D607EB}"/>
              </a:ext>
            </a:extLst>
          </p:cNvPr>
          <p:cNvCxnSpPr>
            <a:cxnSpLocks/>
          </p:cNvCxnSpPr>
          <p:nvPr/>
        </p:nvCxnSpPr>
        <p:spPr>
          <a:xfrm flipV="1">
            <a:off x="5218875" y="1979703"/>
            <a:ext cx="1260000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BFB62A76-158F-4F96-8004-18A252EE8FA6}"/>
              </a:ext>
            </a:extLst>
          </p:cNvPr>
          <p:cNvSpPr txBox="1"/>
          <p:nvPr/>
        </p:nvSpPr>
        <p:spPr>
          <a:xfrm>
            <a:off x="6454341" y="1856592"/>
            <a:ext cx="1560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(N, </a:t>
            </a:r>
            <a:r>
              <a:rPr lang="en-US" altLang="ko-KR" sz="1000" b="1" dirty="0">
                <a:solidFill>
                  <a:srgbClr val="FF0000"/>
                </a:solidFill>
              </a:rPr>
              <a:t>32</a:t>
            </a:r>
            <a:r>
              <a:rPr lang="en-US" altLang="ko-KR" sz="1000" dirty="0"/>
              <a:t>, H/2, W/2)</a:t>
            </a:r>
            <a:endParaRPr lang="ko-KR" altLang="en-US" sz="1000" dirty="0"/>
          </a:p>
        </p:txBody>
      </p: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204B95E1-4899-41D2-95D1-3BD1A3E09580}"/>
              </a:ext>
            </a:extLst>
          </p:cNvPr>
          <p:cNvCxnSpPr>
            <a:cxnSpLocks/>
          </p:cNvCxnSpPr>
          <p:nvPr/>
        </p:nvCxnSpPr>
        <p:spPr>
          <a:xfrm flipV="1">
            <a:off x="5236805" y="5277478"/>
            <a:ext cx="1260000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3F96A1F8-0231-46F7-A009-88BBBF6DE560}"/>
              </a:ext>
            </a:extLst>
          </p:cNvPr>
          <p:cNvSpPr txBox="1"/>
          <p:nvPr/>
        </p:nvSpPr>
        <p:spPr>
          <a:xfrm>
            <a:off x="6472271" y="5154367"/>
            <a:ext cx="1560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(N, </a:t>
            </a:r>
            <a:r>
              <a:rPr lang="en-US" altLang="ko-KR" sz="1000" b="1" dirty="0">
                <a:solidFill>
                  <a:srgbClr val="FF0000"/>
                </a:solidFill>
              </a:rPr>
              <a:t>128</a:t>
            </a:r>
            <a:r>
              <a:rPr lang="en-US" altLang="ko-KR" sz="1000" dirty="0"/>
              <a:t>, H/2, W/2)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7296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8C856E-60E5-461E-A11C-BA15A3685556}"/>
              </a:ext>
            </a:extLst>
          </p:cNvPr>
          <p:cNvSpPr txBox="1"/>
          <p:nvPr/>
        </p:nvSpPr>
        <p:spPr>
          <a:xfrm>
            <a:off x="1380165" y="310771"/>
            <a:ext cx="3272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/>
              <a:t>Basic Block</a:t>
            </a:r>
            <a:endParaRPr lang="en-US" altLang="ko-K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2BF2309-AED0-4C05-8002-929542A155F4}"/>
                  </a:ext>
                </a:extLst>
              </p:cNvPr>
              <p:cNvSpPr/>
              <p:nvPr/>
            </p:nvSpPr>
            <p:spPr>
              <a:xfrm>
                <a:off x="1991370" y="1669754"/>
                <a:ext cx="2035048" cy="63094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conv2d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kernel:3</a:t>
                </a:r>
                <a14:m>
                  <m:oMath xmlns:m="http://schemas.openxmlformats.org/officeDocument/2006/math">
                    <m:r>
                      <a:rPr lang="en-US" altLang="ko-KR" sz="1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ko-KR" sz="1000">
                    <a:solidFill>
                      <a:schemeClr val="tx1"/>
                    </a:solidFill>
                  </a:rPr>
                  <a:t>stride=1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padding:1 out channel: 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C_out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2BF2309-AED0-4C05-8002-929542A15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370" y="1669754"/>
                <a:ext cx="2035048" cy="630942"/>
              </a:xfrm>
              <a:prstGeom prst="rect">
                <a:avLst/>
              </a:prstGeom>
              <a:blipFill>
                <a:blip r:embed="rId2"/>
                <a:stretch>
                  <a:fillRect b="-185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B89330-BC5F-44DA-AD35-A3E20EE75C99}"/>
              </a:ext>
            </a:extLst>
          </p:cNvPr>
          <p:cNvSpPr/>
          <p:nvPr/>
        </p:nvSpPr>
        <p:spPr>
          <a:xfrm>
            <a:off x="1991370" y="2444680"/>
            <a:ext cx="2042378" cy="334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BatchNorm2d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1F330C-015E-4362-BB01-022BB2AF1D07}"/>
              </a:ext>
            </a:extLst>
          </p:cNvPr>
          <p:cNvSpPr/>
          <p:nvPr/>
        </p:nvSpPr>
        <p:spPr>
          <a:xfrm>
            <a:off x="1998700" y="2905083"/>
            <a:ext cx="2035048" cy="3187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ReLU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007CE4C-082F-4F42-B334-7F63FA3FA0EA}"/>
              </a:ext>
            </a:extLst>
          </p:cNvPr>
          <p:cNvSpPr/>
          <p:nvPr/>
        </p:nvSpPr>
        <p:spPr>
          <a:xfrm>
            <a:off x="2878982" y="2300696"/>
            <a:ext cx="233083" cy="13977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2BCBF69-978A-48B2-A131-D1B041CA89AE}"/>
              </a:ext>
            </a:extLst>
          </p:cNvPr>
          <p:cNvSpPr/>
          <p:nvPr/>
        </p:nvSpPr>
        <p:spPr>
          <a:xfrm>
            <a:off x="2892352" y="2791967"/>
            <a:ext cx="219713" cy="11311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5A8382-4E85-47F5-B493-A778FD44150F}"/>
              </a:ext>
            </a:extLst>
          </p:cNvPr>
          <p:cNvSpPr/>
          <p:nvPr/>
        </p:nvSpPr>
        <p:spPr>
          <a:xfrm>
            <a:off x="2878982" y="3227792"/>
            <a:ext cx="233083" cy="1762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7BE1BBA-1A12-4CC7-9CE4-548CE421F878}"/>
                  </a:ext>
                </a:extLst>
              </p:cNvPr>
              <p:cNvSpPr/>
              <p:nvPr/>
            </p:nvSpPr>
            <p:spPr>
              <a:xfrm>
                <a:off x="1998700" y="3397125"/>
                <a:ext cx="2035048" cy="63094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conv2d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kernel:3</a:t>
                </a:r>
                <a14:m>
                  <m:oMath xmlns:m="http://schemas.openxmlformats.org/officeDocument/2006/math">
                    <m:r>
                      <a:rPr lang="en-US" altLang="ko-KR" sz="1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000" dirty="0">
                    <a:solidFill>
                      <a:schemeClr val="tx1"/>
                    </a:solidFill>
                  </a:rPr>
                  <a:t>3 stride:1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padding:1 out channel: 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C_out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7BE1BBA-1A12-4CC7-9CE4-548CE421F8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700" y="3397125"/>
                <a:ext cx="2035048" cy="630942"/>
              </a:xfrm>
              <a:prstGeom prst="rect">
                <a:avLst/>
              </a:prstGeom>
              <a:blipFill>
                <a:blip r:embed="rId3"/>
                <a:stretch>
                  <a:fillRect b="-91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706002-7BD8-4C40-AE6E-94E17232BE71}"/>
              </a:ext>
            </a:extLst>
          </p:cNvPr>
          <p:cNvSpPr/>
          <p:nvPr/>
        </p:nvSpPr>
        <p:spPr>
          <a:xfrm>
            <a:off x="1998700" y="4172051"/>
            <a:ext cx="2042378" cy="334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BatchNorm2d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860D18C-E27A-4071-89D3-8B57256472F7}"/>
              </a:ext>
            </a:extLst>
          </p:cNvPr>
          <p:cNvSpPr/>
          <p:nvPr/>
        </p:nvSpPr>
        <p:spPr>
          <a:xfrm>
            <a:off x="1991369" y="5295407"/>
            <a:ext cx="2035048" cy="3187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ReLU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1EDD22E-2770-4DF2-AE25-3CA0BE65325E}"/>
              </a:ext>
            </a:extLst>
          </p:cNvPr>
          <p:cNvSpPr/>
          <p:nvPr/>
        </p:nvSpPr>
        <p:spPr>
          <a:xfrm>
            <a:off x="2886312" y="4028067"/>
            <a:ext cx="233083" cy="13977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79B3BD-DC8D-4D62-AB03-DC75C13A35A0}"/>
              </a:ext>
            </a:extLst>
          </p:cNvPr>
          <p:cNvSpPr txBox="1"/>
          <p:nvPr/>
        </p:nvSpPr>
        <p:spPr>
          <a:xfrm>
            <a:off x="1825553" y="891751"/>
            <a:ext cx="23666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input</a:t>
            </a:r>
          </a:p>
          <a:p>
            <a:pPr algn="ctr"/>
            <a:r>
              <a:rPr lang="en-US" altLang="ko-KR" sz="1000" dirty="0"/>
              <a:t>(N, </a:t>
            </a:r>
            <a:r>
              <a:rPr lang="en-US" altLang="ko-KR" sz="1000" dirty="0" err="1"/>
              <a:t>C_in</a:t>
            </a:r>
            <a:r>
              <a:rPr lang="en-US" altLang="ko-KR" sz="1000" dirty="0"/>
              <a:t>, H, W)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5E7F2A9-4B66-4069-9617-2D1D85D9B4BF}"/>
              </a:ext>
            </a:extLst>
          </p:cNvPr>
          <p:cNvCxnSpPr>
            <a:cxnSpLocks/>
          </p:cNvCxnSpPr>
          <p:nvPr/>
        </p:nvCxnSpPr>
        <p:spPr>
          <a:xfrm>
            <a:off x="3008894" y="1377771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68DCD6F-2B97-40F5-BE7A-EE5E157C3771}"/>
              </a:ext>
            </a:extLst>
          </p:cNvPr>
          <p:cNvCxnSpPr>
            <a:cxnSpLocks/>
          </p:cNvCxnSpPr>
          <p:nvPr/>
        </p:nvCxnSpPr>
        <p:spPr>
          <a:xfrm>
            <a:off x="3032519" y="4496602"/>
            <a:ext cx="0" cy="298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1CF83B35-F342-4832-8E82-B81451CAA7E7}"/>
              </a:ext>
            </a:extLst>
          </p:cNvPr>
          <p:cNvSpPr/>
          <p:nvPr/>
        </p:nvSpPr>
        <p:spPr>
          <a:xfrm>
            <a:off x="2886312" y="4795488"/>
            <a:ext cx="288000" cy="28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D2352FE-87A0-4F60-9084-FE0C4AAC1E00}"/>
              </a:ext>
            </a:extLst>
          </p:cNvPr>
          <p:cNvCxnSpPr>
            <a:cxnSpLocks/>
          </p:cNvCxnSpPr>
          <p:nvPr/>
        </p:nvCxnSpPr>
        <p:spPr>
          <a:xfrm flipV="1">
            <a:off x="3030312" y="4849278"/>
            <a:ext cx="0" cy="1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15C06D9-313A-4A74-93E7-585698051526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31737" y="4858453"/>
            <a:ext cx="0" cy="1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B8B0E5E-D583-4362-AF6C-511905B9E074}"/>
              </a:ext>
            </a:extLst>
          </p:cNvPr>
          <p:cNvCxnSpPr>
            <a:cxnSpLocks/>
          </p:cNvCxnSpPr>
          <p:nvPr/>
        </p:nvCxnSpPr>
        <p:spPr>
          <a:xfrm>
            <a:off x="3008894" y="1478479"/>
            <a:ext cx="127799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BB09B0D-581A-4EE7-9BB9-7D68029D98F3}"/>
              </a:ext>
            </a:extLst>
          </p:cNvPr>
          <p:cNvCxnSpPr>
            <a:cxnSpLocks/>
          </p:cNvCxnSpPr>
          <p:nvPr/>
        </p:nvCxnSpPr>
        <p:spPr>
          <a:xfrm flipH="1" flipV="1">
            <a:off x="4277924" y="1465831"/>
            <a:ext cx="24812" cy="34826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F57F589-F54F-440D-9435-AE341162907D}"/>
              </a:ext>
            </a:extLst>
          </p:cNvPr>
          <p:cNvCxnSpPr>
            <a:cxnSpLocks/>
            <a:endCxn id="37" idx="6"/>
          </p:cNvCxnSpPr>
          <p:nvPr/>
        </p:nvCxnSpPr>
        <p:spPr>
          <a:xfrm flipH="1" flipV="1">
            <a:off x="3174312" y="4939488"/>
            <a:ext cx="1134000" cy="8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51A747C-70EA-4AA7-9BEE-45800FBDCDD3}"/>
              </a:ext>
            </a:extLst>
          </p:cNvPr>
          <p:cNvCxnSpPr>
            <a:cxnSpLocks/>
          </p:cNvCxnSpPr>
          <p:nvPr/>
        </p:nvCxnSpPr>
        <p:spPr>
          <a:xfrm>
            <a:off x="3039277" y="5083482"/>
            <a:ext cx="0" cy="216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8C1F51C-D3F1-44F4-8053-04E7E6667395}"/>
              </a:ext>
            </a:extLst>
          </p:cNvPr>
          <p:cNvCxnSpPr>
            <a:cxnSpLocks/>
          </p:cNvCxnSpPr>
          <p:nvPr/>
        </p:nvCxnSpPr>
        <p:spPr>
          <a:xfrm>
            <a:off x="3030312" y="5614133"/>
            <a:ext cx="0" cy="298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C74C9B9-10EB-4BE9-99C6-69CC4A8328B5}"/>
              </a:ext>
            </a:extLst>
          </p:cNvPr>
          <p:cNvSpPr txBox="1"/>
          <p:nvPr/>
        </p:nvSpPr>
        <p:spPr>
          <a:xfrm>
            <a:off x="1832883" y="5861123"/>
            <a:ext cx="23666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output</a:t>
            </a:r>
          </a:p>
          <a:p>
            <a:pPr algn="ctr"/>
            <a:r>
              <a:rPr lang="en-US" altLang="ko-KR" sz="1000" dirty="0"/>
              <a:t>(N, </a:t>
            </a:r>
            <a:r>
              <a:rPr lang="en-US" altLang="ko-KR" sz="1000" dirty="0" err="1"/>
              <a:t>C_out</a:t>
            </a:r>
            <a:r>
              <a:rPr lang="en-US" altLang="ko-KR" sz="1000" dirty="0"/>
              <a:t>, H’, W’)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36E9CD5-6BD1-428B-95BB-2D24A6062270}"/>
              </a:ext>
            </a:extLst>
          </p:cNvPr>
          <p:cNvSpPr txBox="1"/>
          <p:nvPr/>
        </p:nvSpPr>
        <p:spPr>
          <a:xfrm>
            <a:off x="4767576" y="304654"/>
            <a:ext cx="3272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/>
              <a:t>Basic Block</a:t>
            </a:r>
            <a:r>
              <a:rPr lang="en-US" altLang="ko-KR" sz="1000" b="1"/>
              <a:t>(downsample)</a:t>
            </a:r>
            <a:endParaRPr lang="en-US" altLang="ko-KR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2594BD87-3CE2-4190-8274-5CBC93230F10}"/>
                  </a:ext>
                </a:extLst>
              </p:cNvPr>
              <p:cNvSpPr/>
              <p:nvPr/>
            </p:nvSpPr>
            <p:spPr>
              <a:xfrm>
                <a:off x="5220693" y="1607001"/>
                <a:ext cx="2035048" cy="63094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conv2d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kernel:3</a:t>
                </a:r>
                <a14:m>
                  <m:oMath xmlns:m="http://schemas.openxmlformats.org/officeDocument/2006/math">
                    <m:r>
                      <a:rPr lang="en-US" altLang="ko-KR" sz="1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ko-KR" sz="1000">
                    <a:solidFill>
                      <a:schemeClr val="tx1"/>
                    </a:solidFill>
                  </a:rPr>
                  <a:t>stride=2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padding:1 out channel: 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C_out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2594BD87-3CE2-4190-8274-5CBC93230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693" y="1607001"/>
                <a:ext cx="2035048" cy="630942"/>
              </a:xfrm>
              <a:prstGeom prst="rect">
                <a:avLst/>
              </a:prstGeom>
              <a:blipFill>
                <a:blip r:embed="rId4"/>
                <a:stretch>
                  <a:fillRect b="-185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88C8AAF-0BA7-43D1-B36E-BD23C32DF9E6}"/>
              </a:ext>
            </a:extLst>
          </p:cNvPr>
          <p:cNvSpPr/>
          <p:nvPr/>
        </p:nvSpPr>
        <p:spPr>
          <a:xfrm>
            <a:off x="5220693" y="2381927"/>
            <a:ext cx="2042378" cy="334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BatchNorm2d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1550506-B47D-466E-87C8-A12361D855BD}"/>
              </a:ext>
            </a:extLst>
          </p:cNvPr>
          <p:cNvSpPr/>
          <p:nvPr/>
        </p:nvSpPr>
        <p:spPr>
          <a:xfrm>
            <a:off x="5228023" y="2842330"/>
            <a:ext cx="2035048" cy="3187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ReLU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7FFE95EB-2F7D-4359-8E93-E50B8BF19F17}"/>
              </a:ext>
            </a:extLst>
          </p:cNvPr>
          <p:cNvSpPr/>
          <p:nvPr/>
        </p:nvSpPr>
        <p:spPr>
          <a:xfrm>
            <a:off x="6108305" y="2237943"/>
            <a:ext cx="233083" cy="13977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7C50919-9A75-4789-B10C-B5792BDF58AC}"/>
              </a:ext>
            </a:extLst>
          </p:cNvPr>
          <p:cNvSpPr/>
          <p:nvPr/>
        </p:nvSpPr>
        <p:spPr>
          <a:xfrm>
            <a:off x="6121675" y="2729214"/>
            <a:ext cx="219713" cy="11311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8A254405-CB8E-4EA5-A003-8DD056EE1901}"/>
              </a:ext>
            </a:extLst>
          </p:cNvPr>
          <p:cNvSpPr/>
          <p:nvPr/>
        </p:nvSpPr>
        <p:spPr>
          <a:xfrm>
            <a:off x="6108305" y="3165039"/>
            <a:ext cx="233083" cy="1762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F9152E38-076B-4A54-9F38-1253576D946E}"/>
                  </a:ext>
                </a:extLst>
              </p:cNvPr>
              <p:cNvSpPr/>
              <p:nvPr/>
            </p:nvSpPr>
            <p:spPr>
              <a:xfrm>
                <a:off x="5228023" y="3334372"/>
                <a:ext cx="2035048" cy="63094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conv2d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kernel:3</a:t>
                </a:r>
                <a14:m>
                  <m:oMath xmlns:m="http://schemas.openxmlformats.org/officeDocument/2006/math">
                    <m:r>
                      <a:rPr lang="en-US" altLang="ko-KR" sz="1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000" dirty="0">
                    <a:solidFill>
                      <a:schemeClr val="tx1"/>
                    </a:solidFill>
                  </a:rPr>
                  <a:t>3 stride:1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padding:1 out channel: 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C_out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F9152E38-076B-4A54-9F38-1253576D9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023" y="3334372"/>
                <a:ext cx="2035048" cy="630942"/>
              </a:xfrm>
              <a:prstGeom prst="rect">
                <a:avLst/>
              </a:prstGeom>
              <a:blipFill>
                <a:blip r:embed="rId5"/>
                <a:stretch>
                  <a:fillRect b="-185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99CD641-CB3A-46B0-B702-468C6D02F8AA}"/>
              </a:ext>
            </a:extLst>
          </p:cNvPr>
          <p:cNvSpPr/>
          <p:nvPr/>
        </p:nvSpPr>
        <p:spPr>
          <a:xfrm>
            <a:off x="5228023" y="4109298"/>
            <a:ext cx="2042378" cy="334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BatchNorm2d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8784E2E-69D7-4DAB-BD55-54EBE8C7A273}"/>
              </a:ext>
            </a:extLst>
          </p:cNvPr>
          <p:cNvSpPr/>
          <p:nvPr/>
        </p:nvSpPr>
        <p:spPr>
          <a:xfrm>
            <a:off x="5220692" y="5232654"/>
            <a:ext cx="2035048" cy="3187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solidFill>
                  <a:schemeClr val="tx1"/>
                </a:solidFill>
              </a:rPr>
              <a:t>ReLU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86E9816-E6E9-476C-8AB4-FA8A4397DBAA}"/>
              </a:ext>
            </a:extLst>
          </p:cNvPr>
          <p:cNvSpPr/>
          <p:nvPr/>
        </p:nvSpPr>
        <p:spPr>
          <a:xfrm>
            <a:off x="6115635" y="3965314"/>
            <a:ext cx="233083" cy="13977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17E2156-6AD7-4AED-BF53-49CEF977C3C4}"/>
              </a:ext>
            </a:extLst>
          </p:cNvPr>
          <p:cNvSpPr txBox="1"/>
          <p:nvPr/>
        </p:nvSpPr>
        <p:spPr>
          <a:xfrm>
            <a:off x="5054876" y="828998"/>
            <a:ext cx="23666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input</a:t>
            </a:r>
          </a:p>
          <a:p>
            <a:pPr algn="ctr"/>
            <a:r>
              <a:rPr lang="en-US" altLang="ko-KR" sz="1000" dirty="0"/>
              <a:t>(N, </a:t>
            </a:r>
            <a:r>
              <a:rPr lang="en-US" altLang="ko-KR" sz="1000" dirty="0" err="1"/>
              <a:t>C_in</a:t>
            </a:r>
            <a:r>
              <a:rPr lang="en-US" altLang="ko-KR" sz="1000" dirty="0"/>
              <a:t>, H, W)</a:t>
            </a: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A779E0C5-1E48-452C-81B0-3C18163D8D99}"/>
              </a:ext>
            </a:extLst>
          </p:cNvPr>
          <p:cNvCxnSpPr>
            <a:cxnSpLocks/>
          </p:cNvCxnSpPr>
          <p:nvPr/>
        </p:nvCxnSpPr>
        <p:spPr>
          <a:xfrm>
            <a:off x="6238217" y="1315017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86B43F16-8330-41EE-B3FD-E831C797ED04}"/>
              </a:ext>
            </a:extLst>
          </p:cNvPr>
          <p:cNvCxnSpPr>
            <a:cxnSpLocks/>
          </p:cNvCxnSpPr>
          <p:nvPr/>
        </p:nvCxnSpPr>
        <p:spPr>
          <a:xfrm>
            <a:off x="6261842" y="4433849"/>
            <a:ext cx="0" cy="298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타원 135">
            <a:extLst>
              <a:ext uri="{FF2B5EF4-FFF2-40B4-BE49-F238E27FC236}">
                <a16:creationId xmlns:a16="http://schemas.microsoft.com/office/drawing/2014/main" id="{0757D8A9-9E10-461A-AD5C-4C69910B446D}"/>
              </a:ext>
            </a:extLst>
          </p:cNvPr>
          <p:cNvSpPr/>
          <p:nvPr/>
        </p:nvSpPr>
        <p:spPr>
          <a:xfrm>
            <a:off x="6115635" y="4732735"/>
            <a:ext cx="288000" cy="28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1A7953C8-A2C8-48D5-8184-FBAE8C029A33}"/>
              </a:ext>
            </a:extLst>
          </p:cNvPr>
          <p:cNvCxnSpPr>
            <a:cxnSpLocks/>
          </p:cNvCxnSpPr>
          <p:nvPr/>
        </p:nvCxnSpPr>
        <p:spPr>
          <a:xfrm flipV="1">
            <a:off x="6259635" y="4786525"/>
            <a:ext cx="0" cy="1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33FBE96A-A304-4631-8E31-D0C67780E12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61060" y="4795700"/>
            <a:ext cx="0" cy="1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CD6E64C6-AB5F-4974-9B05-CE4C1C59B155}"/>
              </a:ext>
            </a:extLst>
          </p:cNvPr>
          <p:cNvCxnSpPr>
            <a:cxnSpLocks/>
          </p:cNvCxnSpPr>
          <p:nvPr/>
        </p:nvCxnSpPr>
        <p:spPr>
          <a:xfrm>
            <a:off x="6238217" y="1415726"/>
            <a:ext cx="24075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2054D7F-5CF5-441D-8B4B-82C81158D9F1}"/>
              </a:ext>
            </a:extLst>
          </p:cNvPr>
          <p:cNvCxnSpPr>
            <a:cxnSpLocks/>
            <a:stCxn id="147" idx="0"/>
          </p:cNvCxnSpPr>
          <p:nvPr/>
        </p:nvCxnSpPr>
        <p:spPr>
          <a:xfrm flipV="1">
            <a:off x="8642101" y="1403080"/>
            <a:ext cx="3665" cy="11632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F571DFD1-7C46-48D0-93E0-620B10B7EF00}"/>
              </a:ext>
            </a:extLst>
          </p:cNvPr>
          <p:cNvCxnSpPr>
            <a:cxnSpLocks/>
            <a:endCxn id="136" idx="6"/>
          </p:cNvCxnSpPr>
          <p:nvPr/>
        </p:nvCxnSpPr>
        <p:spPr>
          <a:xfrm flipH="1" flipV="1">
            <a:off x="6403635" y="4876735"/>
            <a:ext cx="22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9A37B1A5-7133-44D4-9C22-ED4F85DC3F94}"/>
              </a:ext>
            </a:extLst>
          </p:cNvPr>
          <p:cNvCxnSpPr>
            <a:cxnSpLocks/>
          </p:cNvCxnSpPr>
          <p:nvPr/>
        </p:nvCxnSpPr>
        <p:spPr>
          <a:xfrm>
            <a:off x="6268600" y="5020729"/>
            <a:ext cx="0" cy="216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E3DADA59-216D-45B8-AB5E-CEC52D5F0ADA}"/>
              </a:ext>
            </a:extLst>
          </p:cNvPr>
          <p:cNvCxnSpPr>
            <a:cxnSpLocks/>
          </p:cNvCxnSpPr>
          <p:nvPr/>
        </p:nvCxnSpPr>
        <p:spPr>
          <a:xfrm>
            <a:off x="6259635" y="5551380"/>
            <a:ext cx="0" cy="298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26785959-C3D3-48CE-86A2-FB74B0B91DBC}"/>
              </a:ext>
            </a:extLst>
          </p:cNvPr>
          <p:cNvSpPr txBox="1"/>
          <p:nvPr/>
        </p:nvSpPr>
        <p:spPr>
          <a:xfrm>
            <a:off x="5062206" y="5798370"/>
            <a:ext cx="23666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output</a:t>
            </a:r>
          </a:p>
          <a:p>
            <a:pPr algn="ctr"/>
            <a:r>
              <a:rPr lang="en-US" altLang="ko-KR" sz="1000" dirty="0"/>
              <a:t>(N, </a:t>
            </a:r>
            <a:r>
              <a:rPr lang="en-US" altLang="ko-KR" sz="1000" dirty="0" err="1"/>
              <a:t>C_out</a:t>
            </a:r>
            <a:r>
              <a:rPr lang="en-US" altLang="ko-KR" sz="1000" dirty="0"/>
              <a:t>, H’, W’)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C95EEFDF-7067-4A9D-80AE-5D1CB6BA8FC2}"/>
                  </a:ext>
                </a:extLst>
              </p:cNvPr>
              <p:cNvSpPr/>
              <p:nvPr/>
            </p:nvSpPr>
            <p:spPr>
              <a:xfrm>
                <a:off x="7624577" y="2566360"/>
                <a:ext cx="2035048" cy="63094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conv2d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kernel:1</a:t>
                </a:r>
                <a14:m>
                  <m:oMath xmlns:m="http://schemas.openxmlformats.org/officeDocument/2006/math">
                    <m:r>
                      <a:rPr lang="en-US" altLang="ko-KR" sz="1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ko-KR" sz="1000">
                    <a:solidFill>
                      <a:schemeClr val="tx1"/>
                    </a:solidFill>
                  </a:rPr>
                  <a:t>stride:2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>
                    <a:solidFill>
                      <a:schemeClr val="tx1"/>
                    </a:solidFill>
                  </a:rPr>
                  <a:t>padding:0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out channel: 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C_out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C95EEFDF-7067-4A9D-80AE-5D1CB6BA8F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577" y="2566360"/>
                <a:ext cx="2035048" cy="630942"/>
              </a:xfrm>
              <a:prstGeom prst="rect">
                <a:avLst/>
              </a:prstGeom>
              <a:blipFill>
                <a:blip r:embed="rId6"/>
                <a:stretch>
                  <a:fillRect b="-185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B5D41A6-4CD0-4012-B574-DD70F4680C94}"/>
              </a:ext>
            </a:extLst>
          </p:cNvPr>
          <p:cNvSpPr/>
          <p:nvPr/>
        </p:nvSpPr>
        <p:spPr>
          <a:xfrm>
            <a:off x="7624577" y="3341286"/>
            <a:ext cx="2042378" cy="334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BatchNorm2d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7C9396B4-5209-4ECB-A874-2ACB83EEE392}"/>
              </a:ext>
            </a:extLst>
          </p:cNvPr>
          <p:cNvSpPr/>
          <p:nvPr/>
        </p:nvSpPr>
        <p:spPr>
          <a:xfrm>
            <a:off x="8512189" y="3197302"/>
            <a:ext cx="233083" cy="13977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FD10DD34-E51C-4538-8E57-D1685AEF6B91}"/>
              </a:ext>
            </a:extLst>
          </p:cNvPr>
          <p:cNvCxnSpPr>
            <a:cxnSpLocks/>
          </p:cNvCxnSpPr>
          <p:nvPr/>
        </p:nvCxnSpPr>
        <p:spPr>
          <a:xfrm flipV="1">
            <a:off x="8642101" y="3664835"/>
            <a:ext cx="0" cy="1224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70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1CFE1B-EADE-4DD7-95B6-5621B41FA0C6}"/>
              </a:ext>
            </a:extLst>
          </p:cNvPr>
          <p:cNvSpPr txBox="1"/>
          <p:nvPr/>
        </p:nvSpPr>
        <p:spPr>
          <a:xfrm>
            <a:off x="2129117" y="1625796"/>
            <a:ext cx="9690847" cy="659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500" b="1"/>
              <a:t>훈련 데이터</a:t>
            </a:r>
            <a:endParaRPr lang="en-US" altLang="ko-KR" sz="1500" b="1"/>
          </a:p>
          <a:p>
            <a:pPr>
              <a:lnSpc>
                <a:spcPct val="130000"/>
              </a:lnSpc>
            </a:pPr>
            <a:r>
              <a:rPr lang="en-US" altLang="ko-KR" sz="1500"/>
              <a:t>vcc2018 training set (12</a:t>
            </a:r>
            <a:r>
              <a:rPr lang="ko-KR" altLang="en-US" sz="1500"/>
              <a:t>명 화자</a:t>
            </a:r>
            <a:r>
              <a:rPr lang="en-US" altLang="ko-KR" sz="1500"/>
              <a:t>, </a:t>
            </a:r>
            <a:r>
              <a:rPr lang="ko-KR" altLang="en-US" sz="1500"/>
              <a:t>각 화자별 </a:t>
            </a:r>
            <a:r>
              <a:rPr lang="en-US" altLang="ko-KR" sz="1500"/>
              <a:t>81</a:t>
            </a:r>
            <a:r>
              <a:rPr lang="ko-KR" altLang="en-US" sz="1500"/>
              <a:t>개 데이터</a:t>
            </a:r>
            <a:r>
              <a:rPr lang="en-US" altLang="ko-KR" sz="1500"/>
              <a:t>, </a:t>
            </a:r>
            <a:r>
              <a:rPr lang="ko-KR" altLang="en-US" sz="1500"/>
              <a:t>총</a:t>
            </a:r>
            <a:r>
              <a:rPr lang="en-US" altLang="ko-KR" sz="1500"/>
              <a:t> 972</a:t>
            </a:r>
            <a:r>
              <a:rPr lang="ko-KR" altLang="en-US" sz="1500"/>
              <a:t>개 데이터</a:t>
            </a:r>
            <a:r>
              <a:rPr lang="en-US" altLang="ko-KR" sz="1500"/>
              <a:t>)</a:t>
            </a:r>
          </a:p>
        </p:txBody>
      </p:sp>
      <p:graphicFrame>
        <p:nvGraphicFramePr>
          <p:cNvPr id="5" name="표 12">
            <a:extLst>
              <a:ext uri="{FF2B5EF4-FFF2-40B4-BE49-F238E27FC236}">
                <a16:creationId xmlns:a16="http://schemas.microsoft.com/office/drawing/2014/main" id="{6C33CB59-E6D9-4EC0-8756-067B11B6A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863483"/>
              </p:ext>
            </p:extLst>
          </p:nvPr>
        </p:nvGraphicFramePr>
        <p:xfrm>
          <a:off x="4461434" y="3787588"/>
          <a:ext cx="266554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989042549"/>
                    </a:ext>
                  </a:extLst>
                </a:gridCol>
                <a:gridCol w="823507">
                  <a:extLst>
                    <a:ext uri="{9D8B030D-6E8A-4147-A177-3AD203B41FA5}">
                      <a16:colId xmlns:a16="http://schemas.microsoft.com/office/drawing/2014/main" val="161961678"/>
                    </a:ext>
                  </a:extLst>
                </a:gridCol>
                <a:gridCol w="762039">
                  <a:extLst>
                    <a:ext uri="{9D8B030D-6E8A-4147-A177-3AD203B41FA5}">
                      <a16:colId xmlns:a16="http://schemas.microsoft.com/office/drawing/2014/main" val="7913049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test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soft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hard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140637"/>
                  </a:ext>
                </a:extLst>
              </a:tr>
              <a:tr h="16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correct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417</a:t>
                      </a:r>
                      <a:endParaRPr lang="ko-KR" altLang="en-US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417</a:t>
                      </a:r>
                      <a:endParaRPr lang="ko-KR" altLang="en-US" sz="11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506820"/>
                  </a:ext>
                </a:extLst>
              </a:tr>
              <a:tr h="16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acc(%)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99.29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30985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98B1E7A-4A65-49C4-92D5-2B367AE68229}"/>
              </a:ext>
            </a:extLst>
          </p:cNvPr>
          <p:cNvSpPr txBox="1"/>
          <p:nvPr/>
        </p:nvSpPr>
        <p:spPr>
          <a:xfrm>
            <a:off x="2129117" y="2660495"/>
            <a:ext cx="9690847" cy="659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500" b="1"/>
              <a:t>테스트 데이터</a:t>
            </a:r>
            <a:endParaRPr lang="en-US" altLang="ko-KR" sz="1500" b="1"/>
          </a:p>
          <a:p>
            <a:pPr>
              <a:lnSpc>
                <a:spcPct val="130000"/>
              </a:lnSpc>
            </a:pPr>
            <a:r>
              <a:rPr lang="en-US" altLang="ko-KR" sz="1500"/>
              <a:t>vcc2018 test set (12</a:t>
            </a:r>
            <a:r>
              <a:rPr lang="ko-KR" altLang="en-US" sz="1500"/>
              <a:t>명 화자</a:t>
            </a:r>
            <a:r>
              <a:rPr lang="en-US" altLang="ko-KR" sz="1500"/>
              <a:t>, </a:t>
            </a:r>
            <a:r>
              <a:rPr lang="ko-KR" altLang="en-US" sz="1500"/>
              <a:t>각 화자별 </a:t>
            </a:r>
            <a:r>
              <a:rPr lang="en-US" altLang="ko-KR" sz="1500"/>
              <a:t>35</a:t>
            </a:r>
            <a:r>
              <a:rPr lang="ko-KR" altLang="en-US" sz="1500"/>
              <a:t>개 데이터</a:t>
            </a:r>
            <a:r>
              <a:rPr lang="en-US" altLang="ko-KR" sz="1500"/>
              <a:t>, </a:t>
            </a:r>
            <a:r>
              <a:rPr lang="ko-KR" altLang="en-US" sz="1500"/>
              <a:t>총</a:t>
            </a:r>
            <a:r>
              <a:rPr lang="en-US" altLang="ko-KR" sz="1500"/>
              <a:t> 420</a:t>
            </a:r>
            <a:r>
              <a:rPr lang="ko-KR" altLang="en-US" sz="1500"/>
              <a:t>개 데이터</a:t>
            </a:r>
            <a:r>
              <a:rPr lang="en-US" altLang="ko-KR" sz="15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154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E10F216-3D7D-453E-8FD3-A4497387B245}"/>
              </a:ext>
            </a:extLst>
          </p:cNvPr>
          <p:cNvSpPr txBox="1"/>
          <p:nvPr/>
        </p:nvSpPr>
        <p:spPr>
          <a:xfrm>
            <a:off x="2191870" y="2015036"/>
            <a:ext cx="9690847" cy="2459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500" b="1"/>
              <a:t>실험 데이터 </a:t>
            </a:r>
            <a:r>
              <a:rPr lang="en-US" altLang="ko-KR" sz="1500" b="1"/>
              <a:t>(</a:t>
            </a:r>
            <a:r>
              <a:rPr lang="ko-KR" altLang="en-US" sz="1500" b="1"/>
              <a:t>각 화자별 </a:t>
            </a:r>
            <a:r>
              <a:rPr lang="en-US" altLang="ko-KR" sz="1500" b="1"/>
              <a:t>35</a:t>
            </a:r>
            <a:r>
              <a:rPr lang="ko-KR" altLang="en-US" sz="1500" b="1"/>
              <a:t>개 데이터 </a:t>
            </a:r>
            <a:r>
              <a:rPr lang="en-US" altLang="ko-KR" sz="1500" b="1"/>
              <a:t>- untrained: 70</a:t>
            </a:r>
            <a:r>
              <a:rPr lang="ko-KR" altLang="en-US" sz="1500" b="1"/>
              <a:t>개 데이터</a:t>
            </a:r>
            <a:r>
              <a:rPr lang="en-US" altLang="ko-KR" sz="1500" b="1"/>
              <a:t>, trained: 350</a:t>
            </a:r>
            <a:r>
              <a:rPr lang="ko-KR" altLang="en-US" sz="1500" b="1"/>
              <a:t>개 데이터</a:t>
            </a:r>
            <a:r>
              <a:rPr lang="en-US" altLang="ko-KR" sz="1500" b="1"/>
              <a:t>)</a:t>
            </a:r>
          </a:p>
          <a:p>
            <a:pPr>
              <a:lnSpc>
                <a:spcPct val="130000"/>
              </a:lnSpc>
            </a:pPr>
            <a:endParaRPr lang="en-US" altLang="ko-KR" sz="1500"/>
          </a:p>
          <a:p>
            <a:pPr>
              <a:lnSpc>
                <a:spcPct val="130000"/>
              </a:lnSpc>
            </a:pPr>
            <a:r>
              <a:rPr lang="en-US" altLang="ko-KR" sz="1500"/>
              <a:t>CASE1 - untrained: TF2, TM2 / trained: SF1, SF2, SF3, SF4, SM1, SM2, SM3, SM4, TF1, TM1</a:t>
            </a:r>
          </a:p>
          <a:p>
            <a:pPr>
              <a:lnSpc>
                <a:spcPct val="130000"/>
              </a:lnSpc>
            </a:pPr>
            <a:r>
              <a:rPr lang="en-US" altLang="ko-KR" sz="1500"/>
              <a:t>CASE2 - untrained: TF1, TM1 / trained: SF1, SF2, SF3, SF4, SM1, SM2, SM3, SM4, TF2, TM2</a:t>
            </a:r>
          </a:p>
          <a:p>
            <a:pPr>
              <a:lnSpc>
                <a:spcPct val="130000"/>
              </a:lnSpc>
            </a:pPr>
            <a:r>
              <a:rPr lang="en-US" altLang="ko-KR" sz="1500"/>
              <a:t>CASE3 - untrained: SF4, SM4 / trained: SF1, SF2, SF3, SM1, SM2, SM3, TF1, TF2, TM1, TM2</a:t>
            </a:r>
          </a:p>
          <a:p>
            <a:pPr>
              <a:lnSpc>
                <a:spcPct val="130000"/>
              </a:lnSpc>
            </a:pPr>
            <a:r>
              <a:rPr lang="en-US" altLang="ko-KR" sz="1500"/>
              <a:t>CASE4 - untrained: SF3, SM3 / trained: SF1, SF2, SF4, SM1, SM2, SM4, TF1, TF2, TM1, TM2</a:t>
            </a:r>
          </a:p>
          <a:p>
            <a:pPr>
              <a:lnSpc>
                <a:spcPct val="130000"/>
              </a:lnSpc>
            </a:pPr>
            <a:r>
              <a:rPr lang="en-US" altLang="ko-KR" sz="1500"/>
              <a:t>CASE5 - untrained: SF2, SM2 / trained: SF1, SF3, SF4, SM1, SM3, SM4, TF1, TF2, TM1, TM2</a:t>
            </a:r>
          </a:p>
          <a:p>
            <a:pPr>
              <a:lnSpc>
                <a:spcPct val="130000"/>
              </a:lnSpc>
            </a:pPr>
            <a:r>
              <a:rPr lang="en-US" altLang="ko-KR" sz="1500"/>
              <a:t>CASE6 - untrained: SF1, SM1 / trained: SF2, SF3, SF4, SM2, SM3, SM4, TF1, TF2, TM1, TM2</a:t>
            </a:r>
          </a:p>
        </p:txBody>
      </p:sp>
    </p:spTree>
    <p:extLst>
      <p:ext uri="{BB962C8B-B14F-4D97-AF65-F5344CB8AC3E}">
        <p14:creationId xmlns:p14="http://schemas.microsoft.com/office/powerpoint/2010/main" val="4222104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AB7BFAA4-F3CF-4725-8E56-D9157AE55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72990"/>
              </p:ext>
            </p:extLst>
          </p:nvPr>
        </p:nvGraphicFramePr>
        <p:xfrm>
          <a:off x="812799" y="286870"/>
          <a:ext cx="4680000" cy="2653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9890425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196167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913049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8463167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85545233"/>
                    </a:ext>
                  </a:extLst>
                </a:gridCol>
              </a:tblGrid>
              <a:tr h="300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CASE1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trained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untrained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40637"/>
                  </a:ext>
                </a:extLst>
              </a:tr>
              <a:tr h="16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a-vector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soft(%)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hard(%)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/>
                        <a:t>soft(%)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/>
                        <a:t>hard(%)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506820"/>
                  </a:ext>
                </a:extLst>
              </a:tr>
              <a:tr h="16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a1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7.14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3098528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a2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7.14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8670857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a3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5.71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7344129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39392900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a5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8977979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a6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5037370"/>
                  </a:ext>
                </a:extLst>
              </a:tr>
            </a:tbl>
          </a:graphicData>
        </a:graphic>
      </p:graphicFrame>
      <p:graphicFrame>
        <p:nvGraphicFramePr>
          <p:cNvPr id="8" name="표 12">
            <a:extLst>
              <a:ext uri="{FF2B5EF4-FFF2-40B4-BE49-F238E27FC236}">
                <a16:creationId xmlns:a16="http://schemas.microsoft.com/office/drawing/2014/main" id="{6EE6115D-FE25-4D97-AC41-66D41238E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532998"/>
              </p:ext>
            </p:extLst>
          </p:nvPr>
        </p:nvGraphicFramePr>
        <p:xfrm>
          <a:off x="6442634" y="286870"/>
          <a:ext cx="4680000" cy="2653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9890425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196167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913049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8463167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85545233"/>
                    </a:ext>
                  </a:extLst>
                </a:gridCol>
              </a:tblGrid>
              <a:tr h="300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CASE2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trained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untrained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40637"/>
                  </a:ext>
                </a:extLst>
              </a:tr>
              <a:tr h="16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a-vector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soft(%)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hard(%)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/>
                        <a:t>soft(%)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/>
                        <a:t>hard(%)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506820"/>
                  </a:ext>
                </a:extLst>
              </a:tr>
              <a:tr h="16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a1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3098528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a2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8670857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a3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7344129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39392900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a5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8977979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a6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5037370"/>
                  </a:ext>
                </a:extLst>
              </a:tr>
            </a:tbl>
          </a:graphicData>
        </a:graphic>
      </p:graphicFrame>
      <p:graphicFrame>
        <p:nvGraphicFramePr>
          <p:cNvPr id="9" name="표 12">
            <a:extLst>
              <a:ext uri="{FF2B5EF4-FFF2-40B4-BE49-F238E27FC236}">
                <a16:creationId xmlns:a16="http://schemas.microsoft.com/office/drawing/2014/main" id="{947A9DD4-F835-4F72-A6A6-5D2CEA309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368975"/>
              </p:ext>
            </p:extLst>
          </p:nvPr>
        </p:nvGraphicFramePr>
        <p:xfrm>
          <a:off x="812799" y="3518647"/>
          <a:ext cx="4680000" cy="2653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9890425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196167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913049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8463167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85545233"/>
                    </a:ext>
                  </a:extLst>
                </a:gridCol>
              </a:tblGrid>
              <a:tr h="300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CASE3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trained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untrained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40637"/>
                  </a:ext>
                </a:extLst>
              </a:tr>
              <a:tr h="16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a-vector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soft(%)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hard(%)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/>
                        <a:t>soft(%)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/>
                        <a:t>hard(%)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506820"/>
                  </a:ext>
                </a:extLst>
              </a:tr>
              <a:tr h="16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a1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42.86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3098528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a2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8670857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a3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38.57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7344129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25.71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39392900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a5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8977979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a6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5037370"/>
                  </a:ext>
                </a:extLst>
              </a:tr>
            </a:tbl>
          </a:graphicData>
        </a:graphic>
      </p:graphicFrame>
      <p:graphicFrame>
        <p:nvGraphicFramePr>
          <p:cNvPr id="10" name="표 12">
            <a:extLst>
              <a:ext uri="{FF2B5EF4-FFF2-40B4-BE49-F238E27FC236}">
                <a16:creationId xmlns:a16="http://schemas.microsoft.com/office/drawing/2014/main" id="{4EE9E9F0-A656-4710-9A4B-B21CB5494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831733"/>
              </p:ext>
            </p:extLst>
          </p:nvPr>
        </p:nvGraphicFramePr>
        <p:xfrm>
          <a:off x="6442634" y="3518647"/>
          <a:ext cx="4680000" cy="2653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9890425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196167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913049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8463167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85545233"/>
                    </a:ext>
                  </a:extLst>
                </a:gridCol>
              </a:tblGrid>
              <a:tr h="300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CASE4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trained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untrained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40637"/>
                  </a:ext>
                </a:extLst>
              </a:tr>
              <a:tr h="16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a-vector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soft(%)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hard(%)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/>
                        <a:t>soft(%)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/>
                        <a:t>hard(%)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506820"/>
                  </a:ext>
                </a:extLst>
              </a:tr>
              <a:tr h="16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a1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5.71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3098528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a2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8670857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a3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8.57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7344129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39392900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a5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8977979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a6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7.14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5037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34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AB7BFAA4-F3CF-4725-8E56-D9157AE55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72690"/>
              </p:ext>
            </p:extLst>
          </p:nvPr>
        </p:nvGraphicFramePr>
        <p:xfrm>
          <a:off x="812799" y="286870"/>
          <a:ext cx="4680000" cy="2653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9890425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196167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913049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8463167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85545233"/>
                    </a:ext>
                  </a:extLst>
                </a:gridCol>
              </a:tblGrid>
              <a:tr h="300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CASE5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trained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untrained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40637"/>
                  </a:ext>
                </a:extLst>
              </a:tr>
              <a:tr h="16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a-vector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soft(%)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hard(%)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/>
                        <a:t>soft(%)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/>
                        <a:t>hard(%)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506820"/>
                  </a:ext>
                </a:extLst>
              </a:tr>
              <a:tr h="16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a1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8.57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3098528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a2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8670857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a3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7344129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7.14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39392900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a5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8977979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a6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11.43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5037370"/>
                  </a:ext>
                </a:extLst>
              </a:tr>
            </a:tbl>
          </a:graphicData>
        </a:graphic>
      </p:graphicFrame>
      <p:graphicFrame>
        <p:nvGraphicFramePr>
          <p:cNvPr id="8" name="표 12">
            <a:extLst>
              <a:ext uri="{FF2B5EF4-FFF2-40B4-BE49-F238E27FC236}">
                <a16:creationId xmlns:a16="http://schemas.microsoft.com/office/drawing/2014/main" id="{6EE6115D-FE25-4D97-AC41-66D41238E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096531"/>
              </p:ext>
            </p:extLst>
          </p:nvPr>
        </p:nvGraphicFramePr>
        <p:xfrm>
          <a:off x="6442634" y="286870"/>
          <a:ext cx="4680000" cy="2653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9890425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196167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913049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8463167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85545233"/>
                    </a:ext>
                  </a:extLst>
                </a:gridCol>
              </a:tblGrid>
              <a:tr h="300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CASE6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trained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untrained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40637"/>
                  </a:ext>
                </a:extLst>
              </a:tr>
              <a:tr h="16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a-vector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soft(%)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hard(%)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/>
                        <a:t>soft(%)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/>
                        <a:t>hard(%)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506820"/>
                  </a:ext>
                </a:extLst>
              </a:tr>
              <a:tr h="16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a1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3098528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a2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8670857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a3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7344129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39392900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a5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8977979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a6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5037370"/>
                  </a:ext>
                </a:extLst>
              </a:tr>
            </a:tbl>
          </a:graphicData>
        </a:graphic>
      </p:graphicFrame>
      <p:graphicFrame>
        <p:nvGraphicFramePr>
          <p:cNvPr id="6" name="표 12">
            <a:extLst>
              <a:ext uri="{FF2B5EF4-FFF2-40B4-BE49-F238E27FC236}">
                <a16:creationId xmlns:a16="http://schemas.microsoft.com/office/drawing/2014/main" id="{E3ED76BE-A1A7-43B7-9003-FB877276C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870724"/>
              </p:ext>
            </p:extLst>
          </p:nvPr>
        </p:nvGraphicFramePr>
        <p:xfrm>
          <a:off x="812799" y="3509685"/>
          <a:ext cx="4680000" cy="26532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9890425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196167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913049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8463167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855452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Average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trained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untrained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40637"/>
                  </a:ext>
                </a:extLst>
              </a:tr>
              <a:tr h="16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a-vector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soft(%)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hard(%)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/>
                        <a:t>soft(%)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/>
                        <a:t>hard(%)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506820"/>
                  </a:ext>
                </a:extLst>
              </a:tr>
              <a:tr h="16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a1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11.76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9.29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10.95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3098528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a2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11.62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11.24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8.57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8.81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8670857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a3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9.86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10.95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8.57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9.76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7344129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FF0000"/>
                          </a:solidFill>
                          <a:effectLst/>
                        </a:rPr>
                        <a:t>7.29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FF0000"/>
                          </a:solidFill>
                          <a:effectLst/>
                        </a:rPr>
                        <a:t>6.76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5.95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5.71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39392900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a5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8.10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7.62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FF0000"/>
                          </a:solidFill>
                          <a:effectLst/>
                        </a:rPr>
                        <a:t>4.76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FF0000"/>
                          </a:solidFill>
                          <a:effectLst/>
                        </a:rPr>
                        <a:t>1.67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8977979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a6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9.86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11.71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8.81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10.71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5037370"/>
                  </a:ext>
                </a:extLst>
              </a:tr>
            </a:tbl>
          </a:graphicData>
        </a:graphic>
      </p:graphicFrame>
      <p:graphicFrame>
        <p:nvGraphicFramePr>
          <p:cNvPr id="5" name="표 12">
            <a:extLst>
              <a:ext uri="{FF2B5EF4-FFF2-40B4-BE49-F238E27FC236}">
                <a16:creationId xmlns:a16="http://schemas.microsoft.com/office/drawing/2014/main" id="{2F72B603-EC92-4836-B785-BA5117C76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20661"/>
              </p:ext>
            </p:extLst>
          </p:nvPr>
        </p:nvGraphicFramePr>
        <p:xfrm>
          <a:off x="6442634" y="3509685"/>
          <a:ext cx="4680000" cy="26532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9890425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196167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913049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8463167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855452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Average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trained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untrained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40637"/>
                  </a:ext>
                </a:extLst>
              </a:tr>
              <a:tr h="16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a-vector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soft(%)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hard(%)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/>
                        <a:t>soft(%)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/>
                        <a:t>hard(%)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506820"/>
                  </a:ext>
                </a:extLst>
              </a:tr>
              <a:tr h="16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a1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11.76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13.14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3098528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a2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11.62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11.24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10.57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8670857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a3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9.86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10.95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11.71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7344129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FF0000"/>
                          </a:solidFill>
                          <a:effectLst/>
                        </a:rPr>
                        <a:t>7.29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FF0000"/>
                          </a:solidFill>
                          <a:effectLst/>
                        </a:rPr>
                        <a:t>6.76</a:t>
                      </a:r>
                      <a:endParaRPr lang="en-US" altLang="ko-KR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6.86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39392900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a5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8.10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7.62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8977979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a6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9.86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11.71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12.86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503737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11D337D-48EA-4184-961B-185FB2EC53F4}"/>
              </a:ext>
            </a:extLst>
          </p:cNvPr>
          <p:cNvSpPr txBox="1"/>
          <p:nvPr/>
        </p:nvSpPr>
        <p:spPr>
          <a:xfrm>
            <a:off x="2194042" y="6162935"/>
            <a:ext cx="191751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/>
              <a:t>[ CASE 1,2,3,4,5,6 ]</a:t>
            </a:r>
            <a:endParaRPr lang="ko-KR" altLang="en-US" sz="15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0994DB-0411-4C9B-9161-59E559A29948}"/>
              </a:ext>
            </a:extLst>
          </p:cNvPr>
          <p:cNvSpPr txBox="1"/>
          <p:nvPr/>
        </p:nvSpPr>
        <p:spPr>
          <a:xfrm>
            <a:off x="7879983" y="6162935"/>
            <a:ext cx="18053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/>
              <a:t>[ CASE 1,2,3,4,5 ]</a:t>
            </a:r>
            <a:endParaRPr lang="ko-KR" altLang="en-US" sz="1500" b="1"/>
          </a:p>
        </p:txBody>
      </p:sp>
    </p:spTree>
    <p:extLst>
      <p:ext uri="{BB962C8B-B14F-4D97-AF65-F5344CB8AC3E}">
        <p14:creationId xmlns:p14="http://schemas.microsoft.com/office/powerpoint/2010/main" val="2644187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1146</Words>
  <Application>Microsoft Office PowerPoint</Application>
  <PresentationFormat>와이드스크린</PresentationFormat>
  <Paragraphs>446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김수용</dc:creator>
  <cp:lastModifiedBy>김 수용</cp:lastModifiedBy>
  <cp:revision>33</cp:revision>
  <dcterms:created xsi:type="dcterms:W3CDTF">2020-11-15T05:48:23Z</dcterms:created>
  <dcterms:modified xsi:type="dcterms:W3CDTF">2021-07-29T12:01:02Z</dcterms:modified>
</cp:coreProperties>
</file>