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8" r:id="rId5"/>
    <p:sldId id="266" r:id="rId6"/>
    <p:sldId id="264" r:id="rId7"/>
    <p:sldId id="265" r:id="rId8"/>
    <p:sldId id="267" r:id="rId9"/>
    <p:sldId id="260" r:id="rId10"/>
    <p:sldId id="259" r:id="rId11"/>
    <p:sldId id="25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4401946" y="2690336"/>
            <a:ext cx="3470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/>
              <a:t>화자 인식기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2. VAE3 </a:t>
            </a:r>
            <a:r>
              <a:rPr lang="ko-KR" altLang="en-US" sz="3000" b="1" dirty="0"/>
              <a:t>재현 실험</a:t>
            </a:r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F7A874-492E-4628-A979-C2D8D20A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" y="1006793"/>
            <a:ext cx="11527089" cy="4969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05508-590D-4C79-ABFC-350066D2F893}"/>
              </a:ext>
            </a:extLst>
          </p:cNvPr>
          <p:cNvSpPr txBox="1"/>
          <p:nvPr/>
        </p:nvSpPr>
        <p:spPr>
          <a:xfrm>
            <a:off x="5145742" y="161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 실험</a:t>
            </a:r>
          </a:p>
        </p:txBody>
      </p:sp>
    </p:spTree>
    <p:extLst>
      <p:ext uri="{BB962C8B-B14F-4D97-AF65-F5344CB8AC3E}">
        <p14:creationId xmlns:p14="http://schemas.microsoft.com/office/powerpoint/2010/main" val="192406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13B0A-CF4C-4F00-8ECD-62E29F4EE24C}"/>
              </a:ext>
            </a:extLst>
          </p:cNvPr>
          <p:cNvSpPr txBox="1"/>
          <p:nvPr/>
        </p:nvSpPr>
        <p:spPr>
          <a:xfrm>
            <a:off x="5145742" y="161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재현 실험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ECC08-1683-456B-B9E0-965FA1D0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36"/>
            <a:ext cx="12192000" cy="57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F28CED-090D-4FF2-A204-574EAE18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30253"/>
              </p:ext>
            </p:extLst>
          </p:nvPr>
        </p:nvGraphicFramePr>
        <p:xfrm>
          <a:off x="1857885" y="1992543"/>
          <a:ext cx="8476230" cy="2872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977">
                  <a:extLst>
                    <a:ext uri="{9D8B030D-6E8A-4147-A177-3AD203B41FA5}">
                      <a16:colId xmlns:a16="http://schemas.microsoft.com/office/drawing/2014/main" val="2241513412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6802010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192439308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62686661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1126497450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4045466620"/>
                    </a:ext>
                  </a:extLst>
                </a:gridCol>
              </a:tblGrid>
              <a:tr h="1114207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    min value</a:t>
                      </a:r>
                    </a:p>
                    <a:p>
                      <a:pPr algn="r"/>
                      <a:r>
                        <a:rPr lang="en-US" altLang="ko-Kore-KR" sz="1200" dirty="0"/>
                        <a:t>(epoch)</a:t>
                      </a:r>
                    </a:p>
                    <a:p>
                      <a:pPr algn="l"/>
                      <a:r>
                        <a:rPr lang="en-US" altLang="ko-Kore-KR" sz="1200" dirty="0"/>
                        <a:t>exp type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Total loss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Reconstruction</a:t>
                      </a:r>
                    </a:p>
                    <a:p>
                      <a:pPr algn="ctr"/>
                      <a:r>
                        <a:rPr lang="en-US" altLang="ko-Kore-KR" sz="1200" dirty="0"/>
                        <a:t>loss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MCD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MCD</a:t>
                      </a:r>
                    </a:p>
                    <a:p>
                      <a:pPr algn="ctr"/>
                      <a:r>
                        <a:rPr lang="en-US" altLang="ko-Kore-KR" sz="1200" dirty="0"/>
                        <a:t>at 2000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MSD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88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이전 실험 </a:t>
                      </a:r>
                      <a:r>
                        <a:rPr lang="en-US" altLang="ko-Kore-KR" sz="1200"/>
                        <a:t>VAE3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/>
                        <a:t>(shared weight</a:t>
                      </a:r>
                      <a:r>
                        <a:rPr lang="en-US" altLang="ko-Kore-KR" sz="1200" dirty="0"/>
                        <a:t>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6.5737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1714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6.6065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95393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재현 실험 </a:t>
                      </a:r>
                      <a:r>
                        <a:rPr lang="en-US" altLang="ko-Kore-KR" sz="1200"/>
                        <a:t>VAE3</a:t>
                      </a:r>
                      <a:endParaRPr lang="en-US" altLang="ko-Kore-KR" sz="1200" dirty="0"/>
                    </a:p>
                    <a:p>
                      <a:pPr algn="ctr"/>
                      <a:r>
                        <a:rPr lang="en-US" altLang="ko-Kore-KR" sz="1200"/>
                        <a:t>(shared weight)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1.3111</a:t>
                      </a:r>
                    </a:p>
                    <a:p>
                      <a:pPr algn="ctr"/>
                      <a:r>
                        <a:rPr lang="en-US" altLang="en-US" sz="1200"/>
                        <a:t>(1957)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1.1988</a:t>
                      </a:r>
                    </a:p>
                    <a:p>
                      <a:pPr algn="ctr"/>
                      <a:r>
                        <a:rPr lang="en-US" altLang="en-US" sz="1200"/>
                        <a:t>(1953)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6.5992</a:t>
                      </a:r>
                    </a:p>
                    <a:p>
                      <a:pPr algn="ctr"/>
                      <a:r>
                        <a:rPr lang="en-US" altLang="en-US" sz="1200"/>
                        <a:t>(1483)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/>
                        <a:t>6.6222</a:t>
                      </a:r>
                      <a:endParaRPr lang="en-US" altLang="en-US" sz="1200"/>
                    </a:p>
                    <a:p>
                      <a:pPr algn="ctr"/>
                      <a:r>
                        <a:rPr lang="en-US" altLang="en-US" sz="1200"/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2.0163</a:t>
                      </a:r>
                    </a:p>
                    <a:p>
                      <a:pPr algn="ctr"/>
                      <a:r>
                        <a:rPr lang="en-US" altLang="en-US" sz="1200"/>
                        <a:t>(1881)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3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0BAB-C724-4899-98A9-5EEC95B5B212}"/>
              </a:ext>
            </a:extLst>
          </p:cNvPr>
          <p:cNvSpPr txBox="1"/>
          <p:nvPr/>
        </p:nvSpPr>
        <p:spPr>
          <a:xfrm>
            <a:off x="2841734" y="1088052"/>
            <a:ext cx="3272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 batch size, 1 channel, 40 dim, 100 win)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/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kernel:7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7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padding:3 out channel:16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3E454-69E7-4048-B14F-9B84E9154764}"/>
              </a:ext>
            </a:extLst>
          </p:cNvPr>
          <p:cNvSpPr/>
          <p:nvPr/>
        </p:nvSpPr>
        <p:spPr>
          <a:xfrm>
            <a:off x="3460269" y="36850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0E31-5544-4B00-8C06-B065B4D31228}"/>
              </a:ext>
            </a:extLst>
          </p:cNvPr>
          <p:cNvSpPr/>
          <p:nvPr/>
        </p:nvSpPr>
        <p:spPr>
          <a:xfrm>
            <a:off x="3446898" y="430420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331D8-8679-4548-8CDF-09A93D9260EE}"/>
              </a:ext>
            </a:extLst>
          </p:cNvPr>
          <p:cNvSpPr/>
          <p:nvPr/>
        </p:nvSpPr>
        <p:spPr>
          <a:xfrm>
            <a:off x="3460269" y="552369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Layer4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channel:64 / out channel:128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C8AC0-CAD7-44E4-9FF6-C7BFBD694F45}"/>
              </a:ext>
            </a:extLst>
          </p:cNvPr>
          <p:cNvSpPr/>
          <p:nvPr/>
        </p:nvSpPr>
        <p:spPr>
          <a:xfrm>
            <a:off x="6541941" y="1972485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avg pooling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03AB16-3D60-4AF7-9489-D30F31E347A1}"/>
              </a:ext>
            </a:extLst>
          </p:cNvPr>
          <p:cNvSpPr/>
          <p:nvPr/>
        </p:nvSpPr>
        <p:spPr>
          <a:xfrm>
            <a:off x="6535208" y="2573566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EE2F0-F2AF-47DA-A0EC-E0A5CFE79B03}"/>
              </a:ext>
            </a:extLst>
          </p:cNvPr>
          <p:cNvSpPr/>
          <p:nvPr/>
        </p:nvSpPr>
        <p:spPr>
          <a:xfrm>
            <a:off x="6535208" y="3564806"/>
            <a:ext cx="2035049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DC2531-A5F1-4EC5-8187-23205AE73482}"/>
              </a:ext>
            </a:extLst>
          </p:cNvPr>
          <p:cNvSpPr txBox="1"/>
          <p:nvPr/>
        </p:nvSpPr>
        <p:spPr>
          <a:xfrm>
            <a:off x="4240272" y="284198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Model (resnet-18)</a:t>
            </a:r>
            <a:endParaRPr lang="en-US" altLang="ko-KR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32061-4AD4-41DB-BE09-96EA76FF7097}"/>
              </a:ext>
            </a:extLst>
          </p:cNvPr>
          <p:cNvSpPr/>
          <p:nvPr/>
        </p:nvSpPr>
        <p:spPr>
          <a:xfrm>
            <a:off x="3460269" y="274741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9B2FF0-6854-4B9C-A3AE-7AA548EE57F3}"/>
              </a:ext>
            </a:extLst>
          </p:cNvPr>
          <p:cNvSpPr/>
          <p:nvPr/>
        </p:nvSpPr>
        <p:spPr>
          <a:xfrm>
            <a:off x="3467599" y="320781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B44A1-11CD-4A30-9EDF-EE8F981F0089}"/>
              </a:ext>
            </a:extLst>
          </p:cNvPr>
          <p:cNvSpPr/>
          <p:nvPr/>
        </p:nvSpPr>
        <p:spPr>
          <a:xfrm>
            <a:off x="3460269" y="49190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Layer3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channel:32 / out channel:64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2F91-6CD3-455C-A082-C0B570F667AF}"/>
              </a:ext>
            </a:extLst>
          </p:cNvPr>
          <p:cNvSpPr/>
          <p:nvPr/>
        </p:nvSpPr>
        <p:spPr>
          <a:xfrm>
            <a:off x="6535208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7C39B-6BB3-40F0-A272-B6276786175A}"/>
              </a:ext>
            </a:extLst>
          </p:cNvPr>
          <p:cNvSpPr/>
          <p:nvPr/>
        </p:nvSpPr>
        <p:spPr>
          <a:xfrm>
            <a:off x="6858000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4C84F-3960-4F92-884E-CA5058F58ADB}"/>
              </a:ext>
            </a:extLst>
          </p:cNvPr>
          <p:cNvSpPr/>
          <p:nvPr/>
        </p:nvSpPr>
        <p:spPr>
          <a:xfrm>
            <a:off x="8254197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/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5A1EF-88AC-4594-B40B-933B0261132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477793" y="1565106"/>
            <a:ext cx="0" cy="40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7183B-689F-4002-A8B0-F660A72783E1}"/>
              </a:ext>
            </a:extLst>
          </p:cNvPr>
          <p:cNvSpPr/>
          <p:nvPr/>
        </p:nvSpPr>
        <p:spPr>
          <a:xfrm>
            <a:off x="4347881" y="260342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85DE8-E58B-447D-84B8-75D903B1F638}"/>
              </a:ext>
            </a:extLst>
          </p:cNvPr>
          <p:cNvSpPr/>
          <p:nvPr/>
        </p:nvSpPr>
        <p:spPr>
          <a:xfrm>
            <a:off x="4361251" y="309469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561A45-9F9C-41EE-AB91-EDB0E1FD9090}"/>
              </a:ext>
            </a:extLst>
          </p:cNvPr>
          <p:cNvSpPr/>
          <p:nvPr/>
        </p:nvSpPr>
        <p:spPr>
          <a:xfrm>
            <a:off x="4347882" y="3530524"/>
            <a:ext cx="233082" cy="14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3ED6B-CDC4-42B2-9511-4205C12DE124}"/>
              </a:ext>
            </a:extLst>
          </p:cNvPr>
          <p:cNvSpPr/>
          <p:nvPr/>
        </p:nvSpPr>
        <p:spPr>
          <a:xfrm>
            <a:off x="4361251" y="4109439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32B-5230-482B-A5AD-C74266C1D599}"/>
              </a:ext>
            </a:extLst>
          </p:cNvPr>
          <p:cNvSpPr/>
          <p:nvPr/>
        </p:nvSpPr>
        <p:spPr>
          <a:xfrm>
            <a:off x="4367936" y="4718114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910BF-5E92-4D4B-BE88-7B819F0F34D5}"/>
              </a:ext>
            </a:extLst>
          </p:cNvPr>
          <p:cNvSpPr/>
          <p:nvPr/>
        </p:nvSpPr>
        <p:spPr>
          <a:xfrm>
            <a:off x="4367936" y="5336002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8F29C93-FCB2-4010-94E8-D1FA87A5DB6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471107" y="5948083"/>
            <a:ext cx="6686" cy="317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56D7A-8A0F-4D06-8F8B-70B03D8407E4}"/>
              </a:ext>
            </a:extLst>
          </p:cNvPr>
          <p:cNvCxnSpPr>
            <a:cxnSpLocks/>
          </p:cNvCxnSpPr>
          <p:nvPr/>
        </p:nvCxnSpPr>
        <p:spPr>
          <a:xfrm>
            <a:off x="4477869" y="625666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DEFF68-CC27-42F5-A4DE-27DF57BDB7EB}"/>
              </a:ext>
            </a:extLst>
          </p:cNvPr>
          <p:cNvCxnSpPr>
            <a:cxnSpLocks/>
          </p:cNvCxnSpPr>
          <p:nvPr/>
        </p:nvCxnSpPr>
        <p:spPr>
          <a:xfrm flipV="1">
            <a:off x="6015316" y="1667440"/>
            <a:ext cx="0" cy="45981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A1167-CEA6-49BF-A426-C4D872BB6356}"/>
              </a:ext>
            </a:extLst>
          </p:cNvPr>
          <p:cNvCxnSpPr>
            <a:cxnSpLocks/>
          </p:cNvCxnSpPr>
          <p:nvPr/>
        </p:nvCxnSpPr>
        <p:spPr>
          <a:xfrm>
            <a:off x="6006351" y="166673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F95FE0-B667-4DEC-80B7-4F1780B355FA}"/>
              </a:ext>
            </a:extLst>
          </p:cNvPr>
          <p:cNvCxnSpPr>
            <a:cxnSpLocks/>
          </p:cNvCxnSpPr>
          <p:nvPr/>
        </p:nvCxnSpPr>
        <p:spPr>
          <a:xfrm>
            <a:off x="7550500" y="1666739"/>
            <a:ext cx="0" cy="30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6C6A1E-CFD0-43B7-ACF5-E46E20B35C12}"/>
              </a:ext>
            </a:extLst>
          </p:cNvPr>
          <p:cNvSpPr/>
          <p:nvPr/>
        </p:nvSpPr>
        <p:spPr>
          <a:xfrm>
            <a:off x="7449670" y="2391319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6942B0-C410-4879-9713-30AE9C45E271}"/>
              </a:ext>
            </a:extLst>
          </p:cNvPr>
          <p:cNvSpPr/>
          <p:nvPr/>
        </p:nvSpPr>
        <p:spPr>
          <a:xfrm>
            <a:off x="7458603" y="2900948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473FB6-2588-4DEE-931B-B7458C04D71D}"/>
              </a:ext>
            </a:extLst>
          </p:cNvPr>
          <p:cNvSpPr txBox="1"/>
          <p:nvPr/>
        </p:nvSpPr>
        <p:spPr>
          <a:xfrm>
            <a:off x="222030" y="602574"/>
            <a:ext cx="32564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input</a:t>
            </a:r>
            <a:r>
              <a:rPr lang="ko-KR" altLang="en-US" sz="1300" b="1"/>
              <a:t> </a:t>
            </a:r>
            <a:r>
              <a:rPr lang="en-US" altLang="ko-KR" sz="1300" b="1"/>
              <a:t>=</a:t>
            </a:r>
            <a:r>
              <a:rPr lang="ko-KR" altLang="en-US" sz="1300" b="1"/>
              <a:t> </a:t>
            </a:r>
            <a:r>
              <a:rPr lang="en-US" altLang="ko-KR" sz="1300" b="1"/>
              <a:t>(</a:t>
            </a:r>
            <a:r>
              <a:rPr lang="en-US" altLang="ko-KR" sz="1300" b="1" dirty="0"/>
              <a:t>batch size, channel, dim, win)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1361C91-F09C-4AA7-8CAB-6027714CACA0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6696604" y="3899283"/>
            <a:ext cx="856129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61F342-9BFA-4D41-B283-BB2B1D4AD58B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flipV="1">
            <a:off x="7019396" y="3899283"/>
            <a:ext cx="533337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9AAAC68-ED6E-4D9E-84E1-D733C1DF16A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H="1" flipV="1">
            <a:off x="7552733" y="3899283"/>
            <a:ext cx="862860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4AD14A5-E311-4E36-8FD7-84E2209B139A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267323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587C75-D1E1-4E01-9FEA-7FA63B0F252F}"/>
              </a:ext>
            </a:extLst>
          </p:cNvPr>
          <p:cNvSpPr txBox="1"/>
          <p:nvPr/>
        </p:nvSpPr>
        <p:spPr>
          <a:xfrm>
            <a:off x="1617174" y="255898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97C9F70-113A-466C-923E-24FF0B425C61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420452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CEFA89A-9F09-4407-B651-23C662F44B95}"/>
              </a:ext>
            </a:extLst>
          </p:cNvPr>
          <p:cNvSpPr txBox="1"/>
          <p:nvPr/>
        </p:nvSpPr>
        <p:spPr>
          <a:xfrm>
            <a:off x="1617174" y="409027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E723A48-BBAB-4329-8E44-718E92F174A9}"/>
              </a:ext>
            </a:extLst>
          </p:cNvPr>
          <p:cNvCxnSpPr>
            <a:cxnSpLocks/>
          </p:cNvCxnSpPr>
          <p:nvPr/>
        </p:nvCxnSpPr>
        <p:spPr>
          <a:xfrm flipH="1" flipV="1">
            <a:off x="2654374" y="482145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AA8B715-0511-4A7C-98F9-3CD4612E9F28}"/>
              </a:ext>
            </a:extLst>
          </p:cNvPr>
          <p:cNvSpPr txBox="1"/>
          <p:nvPr/>
        </p:nvSpPr>
        <p:spPr>
          <a:xfrm>
            <a:off x="1697925" y="4709149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32, 10, 25)</a:t>
            </a:r>
            <a:endParaRPr lang="ko-KR" altLang="en-US" sz="1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4911AD9-61EF-4FEA-99A5-93A4A3A6E1B0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5422547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A1959A1-B3DD-4A32-9AF2-36ED5A131620}"/>
              </a:ext>
            </a:extLst>
          </p:cNvPr>
          <p:cNvSpPr txBox="1"/>
          <p:nvPr/>
        </p:nvSpPr>
        <p:spPr>
          <a:xfrm>
            <a:off x="1760730" y="531024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64, 3, 13)</a:t>
            </a:r>
            <a:endParaRPr lang="ko-KR" altLang="en-US" sz="10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F3602A6-82BD-4AD2-882C-ECA817B65933}"/>
              </a:ext>
            </a:extLst>
          </p:cNvPr>
          <p:cNvCxnSpPr>
            <a:cxnSpLocks/>
          </p:cNvCxnSpPr>
          <p:nvPr/>
        </p:nvCxnSpPr>
        <p:spPr>
          <a:xfrm flipH="1" flipV="1">
            <a:off x="2762001" y="607158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EEE5ADD-11D4-465A-B08E-F24704E34A07}"/>
              </a:ext>
            </a:extLst>
          </p:cNvPr>
          <p:cNvSpPr txBox="1"/>
          <p:nvPr/>
        </p:nvSpPr>
        <p:spPr>
          <a:xfrm>
            <a:off x="1868307" y="5959281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128, 1, 4)</a:t>
            </a:r>
            <a:endParaRPr lang="ko-KR" altLang="en-US" sz="10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7BA1861-1585-473F-BBB9-9053F5FCBD8D}"/>
              </a:ext>
            </a:extLst>
          </p:cNvPr>
          <p:cNvCxnSpPr>
            <a:cxnSpLocks/>
          </p:cNvCxnSpPr>
          <p:nvPr/>
        </p:nvCxnSpPr>
        <p:spPr>
          <a:xfrm flipV="1">
            <a:off x="7628963" y="2487376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6FF42B1-07C2-48DA-B29C-421D21DDD233}"/>
              </a:ext>
            </a:extLst>
          </p:cNvPr>
          <p:cNvSpPr txBox="1"/>
          <p:nvPr/>
        </p:nvSpPr>
        <p:spPr>
          <a:xfrm>
            <a:off x="9321197" y="236855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86DCC83-E2AA-480B-B7AE-C4AE4EF5A7AD}"/>
              </a:ext>
            </a:extLst>
          </p:cNvPr>
          <p:cNvCxnSpPr>
            <a:cxnSpLocks/>
          </p:cNvCxnSpPr>
          <p:nvPr/>
        </p:nvCxnSpPr>
        <p:spPr>
          <a:xfrm flipV="1">
            <a:off x="7646861" y="298989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BAF59-8254-4F34-9D76-16C40AA1B930}"/>
              </a:ext>
            </a:extLst>
          </p:cNvPr>
          <p:cNvSpPr txBox="1"/>
          <p:nvPr/>
        </p:nvSpPr>
        <p:spPr>
          <a:xfrm>
            <a:off x="9339095" y="2871072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965F91C-16C8-4804-AB83-67A1BD2E3E6D}"/>
              </a:ext>
            </a:extLst>
          </p:cNvPr>
          <p:cNvSpPr/>
          <p:nvPr/>
        </p:nvSpPr>
        <p:spPr>
          <a:xfrm>
            <a:off x="6541941" y="3073847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D854316-3D7D-47DC-ACA8-F7E8BC716C9C}"/>
              </a:ext>
            </a:extLst>
          </p:cNvPr>
          <p:cNvSpPr/>
          <p:nvPr/>
        </p:nvSpPr>
        <p:spPr>
          <a:xfrm>
            <a:off x="7458603" y="3401174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F6ED966C-82A8-4BB8-B7ED-B7310A8C3B83}"/>
              </a:ext>
            </a:extLst>
          </p:cNvPr>
          <p:cNvCxnSpPr>
            <a:cxnSpLocks/>
          </p:cNvCxnSpPr>
          <p:nvPr/>
        </p:nvCxnSpPr>
        <p:spPr>
          <a:xfrm>
            <a:off x="8650662" y="4108043"/>
            <a:ext cx="71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8419D8E-5AC9-4C5D-B71E-9D8A5C3F4C22}"/>
              </a:ext>
            </a:extLst>
          </p:cNvPr>
          <p:cNvSpPr txBox="1"/>
          <p:nvPr/>
        </p:nvSpPr>
        <p:spPr>
          <a:xfrm>
            <a:off x="9362653" y="3984932"/>
            <a:ext cx="139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num of speaker)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C4FE46-4EA6-4047-8D8D-76DB1D18E898}"/>
              </a:ext>
            </a:extLst>
          </p:cNvPr>
          <p:cNvSpPr txBox="1"/>
          <p:nvPr/>
        </p:nvSpPr>
        <p:spPr>
          <a:xfrm>
            <a:off x="209469" y="278159"/>
            <a:ext cx="5316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전처리 </a:t>
            </a:r>
            <a:r>
              <a:rPr lang="en-US" altLang="ko-KR" sz="1500" b="1"/>
              <a:t>- </a:t>
            </a:r>
            <a:r>
              <a:rPr lang="en-US" altLang="ko-KR" sz="1500"/>
              <a:t>mel-cepstrum dim: 40</a:t>
            </a:r>
            <a:endParaRPr lang="en-US" altLang="ko-K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D254E-CADD-46B5-981D-AF40540267E3}"/>
              </a:ext>
            </a:extLst>
          </p:cNvPr>
          <p:cNvSpPr txBox="1"/>
          <p:nvPr/>
        </p:nvSpPr>
        <p:spPr>
          <a:xfrm>
            <a:off x="6230471" y="5008151"/>
            <a:ext cx="3047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ex) [0.1862, -0.0878, … , 0.6594, -1.9130, -1.1221]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867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C856E-60E5-461E-A11C-BA15A3685556}"/>
              </a:ext>
            </a:extLst>
          </p:cNvPr>
          <p:cNvSpPr txBox="1"/>
          <p:nvPr/>
        </p:nvSpPr>
        <p:spPr>
          <a:xfrm>
            <a:off x="7906471" y="292842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Basic Block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8DF6F-A96A-43BD-8DD4-147968CD1A3A}"/>
              </a:ext>
            </a:extLst>
          </p:cNvPr>
          <p:cNvSpPr/>
          <p:nvPr/>
        </p:nvSpPr>
        <p:spPr>
          <a:xfrm>
            <a:off x="1587545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E4550-5545-4432-8302-0D1943EA1203}"/>
              </a:ext>
            </a:extLst>
          </p:cNvPr>
          <p:cNvSpPr/>
          <p:nvPr/>
        </p:nvSpPr>
        <p:spPr>
          <a:xfrm>
            <a:off x="1587545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/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stride=1or2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89330-BC5F-44DA-AD35-A3E20EE75C99}"/>
              </a:ext>
            </a:extLst>
          </p:cNvPr>
          <p:cNvSpPr/>
          <p:nvPr/>
        </p:nvSpPr>
        <p:spPr>
          <a:xfrm>
            <a:off x="8517676" y="242675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F330C-015E-4362-BB01-022BB2AF1D07}"/>
              </a:ext>
            </a:extLst>
          </p:cNvPr>
          <p:cNvSpPr/>
          <p:nvPr/>
        </p:nvSpPr>
        <p:spPr>
          <a:xfrm>
            <a:off x="8525006" y="288715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7CE4C-082F-4F42-B334-7F63FA3FA0EA}"/>
              </a:ext>
            </a:extLst>
          </p:cNvPr>
          <p:cNvSpPr/>
          <p:nvPr/>
        </p:nvSpPr>
        <p:spPr>
          <a:xfrm>
            <a:off x="9405288" y="228276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CBF69-978A-48B2-A131-D1B041CA89AE}"/>
              </a:ext>
            </a:extLst>
          </p:cNvPr>
          <p:cNvSpPr/>
          <p:nvPr/>
        </p:nvSpPr>
        <p:spPr>
          <a:xfrm>
            <a:off x="9418658" y="277403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A8382-4E85-47F5-B493-A778FD44150F}"/>
              </a:ext>
            </a:extLst>
          </p:cNvPr>
          <p:cNvSpPr/>
          <p:nvPr/>
        </p:nvSpPr>
        <p:spPr>
          <a:xfrm>
            <a:off x="9405288" y="3209863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/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706002-7BD8-4C40-AE6E-94E17232BE71}"/>
              </a:ext>
            </a:extLst>
          </p:cNvPr>
          <p:cNvSpPr/>
          <p:nvPr/>
        </p:nvSpPr>
        <p:spPr>
          <a:xfrm>
            <a:off x="8525006" y="4154122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0D18C-E27A-4071-89D3-8B57256472F7}"/>
              </a:ext>
            </a:extLst>
          </p:cNvPr>
          <p:cNvSpPr/>
          <p:nvPr/>
        </p:nvSpPr>
        <p:spPr>
          <a:xfrm>
            <a:off x="8517675" y="5277478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EDD22E-2770-4DF2-AE25-3CA0BE65325E}"/>
              </a:ext>
            </a:extLst>
          </p:cNvPr>
          <p:cNvSpPr/>
          <p:nvPr/>
        </p:nvSpPr>
        <p:spPr>
          <a:xfrm>
            <a:off x="9412618" y="4010138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9B3BD-DC8D-4D62-AB03-DC75C13A35A0}"/>
              </a:ext>
            </a:extLst>
          </p:cNvPr>
          <p:cNvSpPr txBox="1"/>
          <p:nvPr/>
        </p:nvSpPr>
        <p:spPr>
          <a:xfrm>
            <a:off x="8351859" y="873822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7F2A9-4B66-4069-9617-2D1D85D9B4BF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9535200" y="1350876"/>
            <a:ext cx="0" cy="30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DCD6F-2B97-40F5-BE7A-EE5E157C3771}"/>
              </a:ext>
            </a:extLst>
          </p:cNvPr>
          <p:cNvCxnSpPr>
            <a:cxnSpLocks/>
          </p:cNvCxnSpPr>
          <p:nvPr/>
        </p:nvCxnSpPr>
        <p:spPr>
          <a:xfrm>
            <a:off x="9558825" y="4478673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F83B35-F342-4832-8E82-B81451CAA7E7}"/>
              </a:ext>
            </a:extLst>
          </p:cNvPr>
          <p:cNvSpPr/>
          <p:nvPr/>
        </p:nvSpPr>
        <p:spPr>
          <a:xfrm>
            <a:off x="9412618" y="4777559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352FE-87A0-4F60-9084-FE0C4AAC1E00}"/>
              </a:ext>
            </a:extLst>
          </p:cNvPr>
          <p:cNvCxnSpPr>
            <a:cxnSpLocks/>
          </p:cNvCxnSpPr>
          <p:nvPr/>
        </p:nvCxnSpPr>
        <p:spPr>
          <a:xfrm flipV="1">
            <a:off x="9556618" y="4831349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5C06D9-313A-4A74-93E7-585698051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8043" y="4840524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8B0E5E-D583-4362-AF6C-511905B9E074}"/>
              </a:ext>
            </a:extLst>
          </p:cNvPr>
          <p:cNvCxnSpPr>
            <a:cxnSpLocks/>
          </p:cNvCxnSpPr>
          <p:nvPr/>
        </p:nvCxnSpPr>
        <p:spPr>
          <a:xfrm>
            <a:off x="9535200" y="1460550"/>
            <a:ext cx="12779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B09B0D-581A-4EE7-9BB9-7D68029D98F3}"/>
              </a:ext>
            </a:extLst>
          </p:cNvPr>
          <p:cNvCxnSpPr>
            <a:cxnSpLocks/>
          </p:cNvCxnSpPr>
          <p:nvPr/>
        </p:nvCxnSpPr>
        <p:spPr>
          <a:xfrm flipH="1" flipV="1">
            <a:off x="10804230" y="1447902"/>
            <a:ext cx="24812" cy="348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7F589-F54F-440D-9435-AE341162907D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9700618" y="4921559"/>
            <a:ext cx="1134000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1A747C-70EA-4AA7-9BEE-45800FBDCDD3}"/>
              </a:ext>
            </a:extLst>
          </p:cNvPr>
          <p:cNvCxnSpPr>
            <a:cxnSpLocks/>
          </p:cNvCxnSpPr>
          <p:nvPr/>
        </p:nvCxnSpPr>
        <p:spPr>
          <a:xfrm>
            <a:off x="9565583" y="5065553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C1F51C-D3F1-44F4-8053-04E7E6667395}"/>
              </a:ext>
            </a:extLst>
          </p:cNvPr>
          <p:cNvCxnSpPr>
            <a:cxnSpLocks/>
          </p:cNvCxnSpPr>
          <p:nvPr/>
        </p:nvCxnSpPr>
        <p:spPr>
          <a:xfrm>
            <a:off x="9556618" y="5596204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4C9B9-10EB-4BE9-99C6-69CC4A8328B5}"/>
              </a:ext>
            </a:extLst>
          </p:cNvPr>
          <p:cNvSpPr txBox="1"/>
          <p:nvPr/>
        </p:nvSpPr>
        <p:spPr>
          <a:xfrm>
            <a:off x="8359189" y="5843194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A7FD575-4C03-4C79-9B56-B4AF45CDD0FE}"/>
              </a:ext>
            </a:extLst>
          </p:cNvPr>
          <p:cNvCxnSpPr>
            <a:cxnSpLocks/>
          </p:cNvCxnSpPr>
          <p:nvPr/>
        </p:nvCxnSpPr>
        <p:spPr>
          <a:xfrm>
            <a:off x="2577193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CD7E3D-A65B-4BBE-ADD0-BAE7E98748B6}"/>
              </a:ext>
            </a:extLst>
          </p:cNvPr>
          <p:cNvSpPr/>
          <p:nvPr/>
        </p:nvSpPr>
        <p:spPr>
          <a:xfrm>
            <a:off x="2502532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5A6CED-8C71-4850-96CC-BA2BD1012C10}"/>
              </a:ext>
            </a:extLst>
          </p:cNvPr>
          <p:cNvCxnSpPr>
            <a:cxnSpLocks/>
          </p:cNvCxnSpPr>
          <p:nvPr/>
        </p:nvCxnSpPr>
        <p:spPr>
          <a:xfrm>
            <a:off x="2577193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E4465C-E0C9-4AF3-85E2-9838A532381A}"/>
              </a:ext>
            </a:extLst>
          </p:cNvPr>
          <p:cNvSpPr txBox="1"/>
          <p:nvPr/>
        </p:nvSpPr>
        <p:spPr>
          <a:xfrm>
            <a:off x="1532669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Layer1</a:t>
            </a:r>
            <a:endParaRPr lang="en-US" altLang="ko-KR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2CA814-6670-47D6-BE27-8649011A8FFE}"/>
              </a:ext>
            </a:extLst>
          </p:cNvPr>
          <p:cNvSpPr txBox="1"/>
          <p:nvPr/>
        </p:nvSpPr>
        <p:spPr>
          <a:xfrm>
            <a:off x="1487844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5C6269-3CB7-429F-A48F-9E2EA87F5EE3}"/>
              </a:ext>
            </a:extLst>
          </p:cNvPr>
          <p:cNvSpPr txBox="1"/>
          <p:nvPr/>
        </p:nvSpPr>
        <p:spPr>
          <a:xfrm>
            <a:off x="1460136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53CB68B-7BAA-4F28-B8C2-E89C76FA3324}"/>
              </a:ext>
            </a:extLst>
          </p:cNvPr>
          <p:cNvSpPr/>
          <p:nvPr/>
        </p:nvSpPr>
        <p:spPr>
          <a:xfrm>
            <a:off x="4176752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1C51DBA-1C31-4ACA-B02F-FDCF6D022B8B}"/>
              </a:ext>
            </a:extLst>
          </p:cNvPr>
          <p:cNvSpPr/>
          <p:nvPr/>
        </p:nvSpPr>
        <p:spPr>
          <a:xfrm>
            <a:off x="4176752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74F945-B937-4983-8AD1-68C9352DA279}"/>
              </a:ext>
            </a:extLst>
          </p:cNvPr>
          <p:cNvCxnSpPr>
            <a:cxnSpLocks/>
          </p:cNvCxnSpPr>
          <p:nvPr/>
        </p:nvCxnSpPr>
        <p:spPr>
          <a:xfrm>
            <a:off x="5166400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7C7329C-A303-4C1E-9C6A-167264AA1DFC}"/>
              </a:ext>
            </a:extLst>
          </p:cNvPr>
          <p:cNvSpPr/>
          <p:nvPr/>
        </p:nvSpPr>
        <p:spPr>
          <a:xfrm>
            <a:off x="5091739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E8A43C1-F8C0-4833-8145-3B896CF0EE32}"/>
              </a:ext>
            </a:extLst>
          </p:cNvPr>
          <p:cNvCxnSpPr>
            <a:cxnSpLocks/>
          </p:cNvCxnSpPr>
          <p:nvPr/>
        </p:nvCxnSpPr>
        <p:spPr>
          <a:xfrm>
            <a:off x="5166400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6A1F764-8796-4B5B-9764-B5711AEF7D52}"/>
              </a:ext>
            </a:extLst>
          </p:cNvPr>
          <p:cNvSpPr txBox="1"/>
          <p:nvPr/>
        </p:nvSpPr>
        <p:spPr>
          <a:xfrm>
            <a:off x="4121876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Layer2</a:t>
            </a:r>
            <a:endParaRPr lang="en-US" altLang="ko-KR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A9B404-CB13-4EE1-B71A-074F206CF553}"/>
              </a:ext>
            </a:extLst>
          </p:cNvPr>
          <p:cNvSpPr txBox="1"/>
          <p:nvPr/>
        </p:nvSpPr>
        <p:spPr>
          <a:xfrm>
            <a:off x="4077051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782642-528B-439B-8EF4-7212DF8F0A06}"/>
              </a:ext>
            </a:extLst>
          </p:cNvPr>
          <p:cNvSpPr txBox="1"/>
          <p:nvPr/>
        </p:nvSpPr>
        <p:spPr>
          <a:xfrm>
            <a:off x="4049343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H/4, W/4)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9EA0009-B538-461A-B507-E4F5BC0EB577}"/>
              </a:ext>
            </a:extLst>
          </p:cNvPr>
          <p:cNvSpPr/>
          <p:nvPr/>
        </p:nvSpPr>
        <p:spPr>
          <a:xfrm>
            <a:off x="1587545" y="477217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550DD38-B314-47AB-97D0-EE5C3DB26BDF}"/>
              </a:ext>
            </a:extLst>
          </p:cNvPr>
          <p:cNvSpPr/>
          <p:nvPr/>
        </p:nvSpPr>
        <p:spPr>
          <a:xfrm>
            <a:off x="1587545" y="538825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8A9B55-F4CF-4887-B749-5C2A4345176F}"/>
              </a:ext>
            </a:extLst>
          </p:cNvPr>
          <p:cNvCxnSpPr>
            <a:cxnSpLocks/>
          </p:cNvCxnSpPr>
          <p:nvPr/>
        </p:nvCxnSpPr>
        <p:spPr>
          <a:xfrm>
            <a:off x="2577193" y="4479474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A11CDC-C157-4205-B31D-D12F2503109E}"/>
              </a:ext>
            </a:extLst>
          </p:cNvPr>
          <p:cNvSpPr/>
          <p:nvPr/>
        </p:nvSpPr>
        <p:spPr>
          <a:xfrm>
            <a:off x="2502532" y="5209556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2678AD9-99EF-48E2-A630-8F638A7AA845}"/>
              </a:ext>
            </a:extLst>
          </p:cNvPr>
          <p:cNvCxnSpPr>
            <a:cxnSpLocks/>
          </p:cNvCxnSpPr>
          <p:nvPr/>
        </p:nvCxnSpPr>
        <p:spPr>
          <a:xfrm>
            <a:off x="2577193" y="5826599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8BC60B-88D4-4AD4-A066-2BC7644A42B6}"/>
              </a:ext>
            </a:extLst>
          </p:cNvPr>
          <p:cNvSpPr txBox="1"/>
          <p:nvPr/>
        </p:nvSpPr>
        <p:spPr>
          <a:xfrm>
            <a:off x="1532669" y="3543180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Layer3</a:t>
            </a:r>
            <a:endParaRPr lang="en-US" altLang="ko-KR" sz="2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A0FC0CA-58E3-4FF0-B6CE-4AA6B8174C67}"/>
              </a:ext>
            </a:extLst>
          </p:cNvPr>
          <p:cNvSpPr txBox="1"/>
          <p:nvPr/>
        </p:nvSpPr>
        <p:spPr>
          <a:xfrm>
            <a:off x="1487844" y="4021967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H, W)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2BDE48-2D17-4926-ADCB-547BD687B53F}"/>
              </a:ext>
            </a:extLst>
          </p:cNvPr>
          <p:cNvSpPr txBox="1"/>
          <p:nvPr/>
        </p:nvSpPr>
        <p:spPr>
          <a:xfrm>
            <a:off x="1460136" y="6015602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H/4, W/4)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0BACE9-8987-4CC7-A0FE-65AC7D77F88B}"/>
              </a:ext>
            </a:extLst>
          </p:cNvPr>
          <p:cNvSpPr/>
          <p:nvPr/>
        </p:nvSpPr>
        <p:spPr>
          <a:xfrm>
            <a:off x="4182780" y="47715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72B2B6F-C8E0-4813-8DF4-72FA0AD6BA97}"/>
              </a:ext>
            </a:extLst>
          </p:cNvPr>
          <p:cNvSpPr/>
          <p:nvPr/>
        </p:nvSpPr>
        <p:spPr>
          <a:xfrm>
            <a:off x="4182780" y="53876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600972-7500-450A-B9B3-91C5C8A9983A}"/>
              </a:ext>
            </a:extLst>
          </p:cNvPr>
          <p:cNvCxnSpPr>
            <a:cxnSpLocks/>
          </p:cNvCxnSpPr>
          <p:nvPr/>
        </p:nvCxnSpPr>
        <p:spPr>
          <a:xfrm>
            <a:off x="5172428" y="4478861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A1A9C18-353A-458A-B90F-7F87D63A6173}"/>
              </a:ext>
            </a:extLst>
          </p:cNvPr>
          <p:cNvSpPr/>
          <p:nvPr/>
        </p:nvSpPr>
        <p:spPr>
          <a:xfrm>
            <a:off x="5097767" y="5208943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85F4156-9626-428E-B814-F89F62FA3137}"/>
              </a:ext>
            </a:extLst>
          </p:cNvPr>
          <p:cNvCxnSpPr>
            <a:cxnSpLocks/>
          </p:cNvCxnSpPr>
          <p:nvPr/>
        </p:nvCxnSpPr>
        <p:spPr>
          <a:xfrm>
            <a:off x="5172428" y="58259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46EA2E-3C57-4C9F-992B-1CE9DF0A62F3}"/>
              </a:ext>
            </a:extLst>
          </p:cNvPr>
          <p:cNvSpPr txBox="1"/>
          <p:nvPr/>
        </p:nvSpPr>
        <p:spPr>
          <a:xfrm>
            <a:off x="4127904" y="3542567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Layer4</a:t>
            </a:r>
            <a:endParaRPr lang="en-US" altLang="ko-KR" sz="2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B102803-A252-47BC-95B7-E98A61C011FC}"/>
              </a:ext>
            </a:extLst>
          </p:cNvPr>
          <p:cNvSpPr txBox="1"/>
          <p:nvPr/>
        </p:nvSpPr>
        <p:spPr>
          <a:xfrm>
            <a:off x="4083079" y="4021354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H, W)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2DFAEF4-51BE-4AF7-B300-852CE46D59CB}"/>
              </a:ext>
            </a:extLst>
          </p:cNvPr>
          <p:cNvSpPr txBox="1"/>
          <p:nvPr/>
        </p:nvSpPr>
        <p:spPr>
          <a:xfrm>
            <a:off x="4055371" y="6014989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H/4, W/4)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0B88ACA-C290-463A-AA21-D4DDA0C0A225}"/>
              </a:ext>
            </a:extLst>
          </p:cNvPr>
          <p:cNvCxnSpPr>
            <a:cxnSpLocks/>
          </p:cNvCxnSpPr>
          <p:nvPr/>
        </p:nvCxnSpPr>
        <p:spPr>
          <a:xfrm flipH="1" flipV="1">
            <a:off x="1238713" y="5286686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F447ED-9FA7-4B57-BDE9-6F87090EFE93}"/>
              </a:ext>
            </a:extLst>
          </p:cNvPr>
          <p:cNvSpPr txBox="1"/>
          <p:nvPr/>
        </p:nvSpPr>
        <p:spPr>
          <a:xfrm>
            <a:off x="123803" y="51635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5C302D8-1ED5-4958-93C0-101C02D607EB}"/>
              </a:ext>
            </a:extLst>
          </p:cNvPr>
          <p:cNvCxnSpPr>
            <a:cxnSpLocks/>
          </p:cNvCxnSpPr>
          <p:nvPr/>
        </p:nvCxnSpPr>
        <p:spPr>
          <a:xfrm flipV="1">
            <a:off x="5218875" y="1979703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FB62A76-158F-4F96-8004-18A252EE8FA6}"/>
              </a:ext>
            </a:extLst>
          </p:cNvPr>
          <p:cNvSpPr txBox="1"/>
          <p:nvPr/>
        </p:nvSpPr>
        <p:spPr>
          <a:xfrm>
            <a:off x="6454341" y="1856592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204B95E1-4899-41D2-95D1-3BD1A3E09580}"/>
              </a:ext>
            </a:extLst>
          </p:cNvPr>
          <p:cNvCxnSpPr>
            <a:cxnSpLocks/>
          </p:cNvCxnSpPr>
          <p:nvPr/>
        </p:nvCxnSpPr>
        <p:spPr>
          <a:xfrm flipV="1">
            <a:off x="5236805" y="5277478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F96A1F8-0231-46F7-A009-88BBBF6DE560}"/>
              </a:ext>
            </a:extLst>
          </p:cNvPr>
          <p:cNvSpPr txBox="1"/>
          <p:nvPr/>
        </p:nvSpPr>
        <p:spPr>
          <a:xfrm>
            <a:off x="6472271" y="5154367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29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CFE1B-EADE-4DD7-95B6-5621B41FA0C6}"/>
              </a:ext>
            </a:extLst>
          </p:cNvPr>
          <p:cNvSpPr txBox="1"/>
          <p:nvPr/>
        </p:nvSpPr>
        <p:spPr>
          <a:xfrm>
            <a:off x="2129115" y="1813440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validation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- 12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10</a:t>
            </a:r>
            <a:r>
              <a:rPr lang="ko-KR" altLang="en-US" sz="1500"/>
              <a:t>개 데이터</a:t>
            </a:r>
            <a:r>
              <a:rPr lang="en-US" altLang="ko-KR" sz="1500"/>
              <a:t>(10048, 10013, 10025, 10054, 10029, 10033, 10062, 10078, 10034, 10006)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1E7A-4A65-49C4-92D5-2B367AE68229}"/>
              </a:ext>
            </a:extLst>
          </p:cNvPr>
          <p:cNvSpPr txBox="1"/>
          <p:nvPr/>
        </p:nvSpPr>
        <p:spPr>
          <a:xfrm>
            <a:off x="2129117" y="2660495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- vcc2018 test set (12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35</a:t>
            </a:r>
            <a:r>
              <a:rPr lang="ko-KR" altLang="en-US" sz="1500"/>
              <a:t>개 데이터</a:t>
            </a:r>
            <a:r>
              <a:rPr lang="en-US" altLang="ko-KR" sz="1500"/>
              <a:t>, </a:t>
            </a:r>
            <a:r>
              <a:rPr lang="ko-KR" altLang="en-US" sz="1500"/>
              <a:t>총</a:t>
            </a:r>
            <a:r>
              <a:rPr lang="en-US" altLang="ko-KR" sz="1500"/>
              <a:t> 420</a:t>
            </a:r>
            <a:r>
              <a:rPr lang="ko-KR" altLang="en-US" sz="1500"/>
              <a:t>개 데이터</a:t>
            </a:r>
            <a:r>
              <a:rPr lang="en-US" altLang="ko-KR" sz="1500"/>
              <a:t>)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F61EC7A-FE7C-4EBD-858A-5384A851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54008"/>
              </p:ext>
            </p:extLst>
          </p:nvPr>
        </p:nvGraphicFramePr>
        <p:xfrm>
          <a:off x="4381439" y="3695194"/>
          <a:ext cx="26655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823507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762039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correct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+mn-ea"/>
                        </a:rPr>
                        <a:t>417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+mn-ea"/>
                        </a:rPr>
                        <a:t>417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acc(%)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99.29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2FA664-7E8B-4601-AD27-F57A876EBB21}"/>
              </a:ext>
            </a:extLst>
          </p:cNvPr>
          <p:cNvSpPr txBox="1"/>
          <p:nvPr/>
        </p:nvSpPr>
        <p:spPr>
          <a:xfrm>
            <a:off x="2129116" y="998266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training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- 12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71</a:t>
            </a:r>
            <a:r>
              <a:rPr lang="ko-KR" altLang="en-US" sz="1500"/>
              <a:t>개 데이터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1515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10F216-3D7D-453E-8FD3-A4497387B245}"/>
              </a:ext>
            </a:extLst>
          </p:cNvPr>
          <p:cNvSpPr txBox="1"/>
          <p:nvPr/>
        </p:nvSpPr>
        <p:spPr>
          <a:xfrm>
            <a:off x="2191870" y="2015036"/>
            <a:ext cx="9690847" cy="245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실험 데이터 </a:t>
            </a:r>
            <a:r>
              <a:rPr lang="en-US" altLang="ko-KR" sz="1500" b="1"/>
              <a:t>(</a:t>
            </a:r>
            <a:r>
              <a:rPr lang="ko-KR" altLang="en-US" sz="1500" b="1"/>
              <a:t>각 화자별 </a:t>
            </a:r>
            <a:r>
              <a:rPr lang="en-US" altLang="ko-KR" sz="1500" b="1"/>
              <a:t>35</a:t>
            </a:r>
            <a:r>
              <a:rPr lang="ko-KR" altLang="en-US" sz="1500" b="1"/>
              <a:t>개 데이터 </a:t>
            </a:r>
            <a:r>
              <a:rPr lang="en-US" altLang="ko-KR" sz="1500" b="1"/>
              <a:t>- untrained: 70</a:t>
            </a:r>
            <a:r>
              <a:rPr lang="ko-KR" altLang="en-US" sz="1500" b="1"/>
              <a:t>개 데이터</a:t>
            </a:r>
            <a:r>
              <a:rPr lang="en-US" altLang="ko-KR" sz="1500" b="1"/>
              <a:t>, trained: 350</a:t>
            </a:r>
            <a:r>
              <a:rPr lang="ko-KR" altLang="en-US" sz="1500" b="1"/>
              <a:t>개 데이터</a:t>
            </a:r>
            <a:r>
              <a:rPr lang="en-US" altLang="ko-KR" sz="1500" b="1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CASE1 - untrained: TF2, TM2 / trained: SF1, SF2, SF3, SF4, SM1, SM2, SM3, SM4, TF1, TM1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CASE2 - untrained: TF1, TM1 / trained: SF1, SF2, SF3, SF4, SM1, SM2, SM3, SM4, TF2,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CASE3 - untrained: SF4, SM4 / trained: SF1, SF2, SF3, SM1, SM2, SM3,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CASE4 - untrained: SF3, SM3 / trained: SF1, SF2, SF4, SM1, SM2,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CASE5 - untrained: SF2, SM2 / trained: SF1, SF3, SF4, SM1, SM3,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CASE6 - untrained: SF1, SM1 / trained: SF2, SF3, SF4, SM2, SM3, SM4, TF1, TF2, TM1, TM2</a:t>
            </a:r>
          </a:p>
        </p:txBody>
      </p:sp>
    </p:spTree>
    <p:extLst>
      <p:ext uri="{BB962C8B-B14F-4D97-AF65-F5344CB8AC3E}">
        <p14:creationId xmlns:p14="http://schemas.microsoft.com/office/powerpoint/2010/main" val="42221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38912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33910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947A9DD4-F835-4F72-A6A6-5D2CEA30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53038"/>
              </p:ext>
            </p:extLst>
          </p:nvPr>
        </p:nvGraphicFramePr>
        <p:xfrm>
          <a:off x="812799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4EE9E9F0-A656-4710-9A4B-B21CB549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71169"/>
              </p:ext>
            </p:extLst>
          </p:nvPr>
        </p:nvGraphicFramePr>
        <p:xfrm>
          <a:off x="6442634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1114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CASE5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25493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CASE6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E3ED76BE-A1A7-43B7-9003-FB877276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54827"/>
              </p:ext>
            </p:extLst>
          </p:nvPr>
        </p:nvGraphicFramePr>
        <p:xfrm>
          <a:off x="3573929" y="3500720"/>
          <a:ext cx="4680000" cy="2653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1D337D-48EA-4184-961B-185FB2EC53F4}"/>
              </a:ext>
            </a:extLst>
          </p:cNvPr>
          <p:cNvSpPr txBox="1"/>
          <p:nvPr/>
        </p:nvSpPr>
        <p:spPr>
          <a:xfrm>
            <a:off x="4955172" y="6153970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[ CASE 1,2,3,4,5,6 ]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64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C6301-3BA0-4DA0-9510-7ABFF0E1376F}"/>
              </a:ext>
            </a:extLst>
          </p:cNvPr>
          <p:cNvSpPr txBox="1"/>
          <p:nvPr/>
        </p:nvSpPr>
        <p:spPr>
          <a:xfrm>
            <a:off x="5179050" y="3059668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VAE3</a:t>
            </a:r>
            <a:r>
              <a:rPr lang="ko-KR" altLang="en-US" b="1"/>
              <a:t> 재현 실험</a:t>
            </a:r>
          </a:p>
        </p:txBody>
      </p:sp>
    </p:spTree>
    <p:extLst>
      <p:ext uri="{BB962C8B-B14F-4D97-AF65-F5344CB8AC3E}">
        <p14:creationId xmlns:p14="http://schemas.microsoft.com/office/powerpoint/2010/main" val="204912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2C1A35-2838-4FA4-A1C2-CE7CBD4423D7}"/>
              </a:ext>
            </a:extLst>
          </p:cNvPr>
          <p:cNvSpPr/>
          <p:nvPr/>
        </p:nvSpPr>
        <p:spPr>
          <a:xfrm>
            <a:off x="3435732" y="2481817"/>
            <a:ext cx="7776864" cy="18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Helvetica" pitchFamily="2" charset="0"/>
              </a:rPr>
              <a:t>VAE3</a:t>
            </a:r>
            <a:r>
              <a:rPr lang="ko-KR" altLang="en-US" sz="200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with shared weight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Epoch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Learning rate : Linear decay [ 1e-2 , 1e-0 ]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Reconstruction : KL divergence</a:t>
            </a:r>
            <a:r>
              <a:rPr lang="ko-KR" alt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ko-KR" alt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5:1</a:t>
            </a:r>
          </a:p>
        </p:txBody>
      </p:sp>
    </p:spTree>
    <p:extLst>
      <p:ext uri="{BB962C8B-B14F-4D97-AF65-F5344CB8AC3E}">
        <p14:creationId xmlns:p14="http://schemas.microsoft.com/office/powerpoint/2010/main" val="428216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1075</Words>
  <Application>Microsoft Office PowerPoint</Application>
  <PresentationFormat>와이드스크린</PresentationFormat>
  <Paragraphs>415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47</cp:revision>
  <dcterms:created xsi:type="dcterms:W3CDTF">2020-11-15T05:48:23Z</dcterms:created>
  <dcterms:modified xsi:type="dcterms:W3CDTF">2021-07-29T12:02:10Z</dcterms:modified>
</cp:coreProperties>
</file>