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2" r:id="rId5"/>
    <p:sldId id="263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99B50-E61A-4C04-A260-53E8A9BBB64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B629-8CCD-4D9D-8041-66CCC624E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239C0-C9DE-4648-B5F1-039A8CEE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570CA-25CD-499B-8A8D-84FC4B7DB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EB688-DE8E-4986-99E1-57D207E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D775-1013-465E-AED4-42B9144C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B4AF-9688-4427-ABFA-D948EAA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E2360-FC89-4D5D-9C2D-189D2DC2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04132-9B38-4B4D-8575-ED94E13D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0691C-E946-492B-A689-CB8B6DA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D6451-8593-4414-8997-1112414D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29CE5-2969-4D21-AB77-9AF377D5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67698-EBD5-46EE-9BB9-2A669621B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E631E-596B-4602-96C2-C458D1B2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C7F9-372A-4910-86A1-7330DB15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8426-5107-4DB5-8E07-0C1B8145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C691-1922-4C74-9F8E-3E5860DB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7E75-0680-447C-B62F-7B5EAF9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06BB-6E23-49A3-B8FE-BCE68027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3FC6-0CCD-4F39-BC6F-8E76665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E5921-073B-4A75-A606-F91AB2D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1FA0F-5511-423F-8830-83198308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0FE2-85E9-42CC-90A0-4E33274D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B0B46-BE7D-438C-BBC6-AB3123C3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D290-4818-4A34-A8FE-975C86F3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98A3-056C-4D85-9F27-A1F567D3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66567-0322-4E03-ABF1-BCF70D0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B168-8EDB-4E59-89A6-960DFFBB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A606C-1757-4F64-8B00-BCE7E52E1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3B419-48C5-466F-A626-69B69544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B3793-2624-41B3-AC31-1D59898E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360E2-F972-413D-95B3-13B7DCC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93227-3C20-427C-8DF7-D28F530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B79AB-5BF6-4BA6-BAD8-0FECA958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8F777-2EE5-416A-922D-205361C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56F89-E9B9-4B81-B057-8C51FE9E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DFFDB-3AA6-42ED-9FD4-E834B6B0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5DC17-CC7D-4E9C-AD2D-A89FF4FB5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9992E6-5B99-4ADB-B468-02E72AB3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E9A10D-6BD0-4F0E-98A7-9AB013D9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087BB9-F407-4A9D-967E-85F5EED9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BAD54-E259-4C9C-860D-FE2F2AD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7DE5B4-775F-43FF-97C8-143818A0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46863-0807-4A5B-A27B-559ABE79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C6DAE-4355-4F2F-82F4-B4EB008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1C4DF-24D1-417E-8804-F278F2C6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AF3F3-ED3F-4CBC-B82E-4ACB17E8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40556-4936-4ACA-A65B-3307A774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A920-5BC9-4EBF-A9F7-DC0CB8F5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27C94-1B7E-48AB-9582-4B191DB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0308B-7F5A-41C2-803D-D1A04490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097A2-5F37-45B6-ADD2-21F1C5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81F31-B43F-4A37-A0FD-38474EFD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F964B-7FB6-449E-BF60-69E0BBFD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AB82-5082-4C6D-BF31-8D23BED0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D1FA2-10B9-4561-A29B-2E374A610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5D78CF-44FD-4558-BD2C-8766EB5E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F15FD-B542-4B20-84F7-4A129258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9A428-0E93-4BE3-872A-93DC8EE9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05FAD-2781-42FE-8145-62906839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C69CD-F1E2-4464-B12B-365873C2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9C5B4-7AD3-4A25-8528-81872949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DDC2-552E-4F9D-A29B-DDF8ACA74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80D4A-819A-491F-8676-A10FD270C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5B800-8C09-4571-9ACE-335BE329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554EC-D4A0-4EB0-A472-08AB25D9A740}"/>
              </a:ext>
            </a:extLst>
          </p:cNvPr>
          <p:cNvSpPr txBox="1"/>
          <p:nvPr/>
        </p:nvSpPr>
        <p:spPr>
          <a:xfrm>
            <a:off x="4448626" y="3059668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CCGAN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ko-KR" altLang="en-US" b="1" dirty="0"/>
              <a:t> </a:t>
            </a:r>
            <a:r>
              <a:rPr lang="en-US" altLang="ko-KR" b="1"/>
              <a:t>cycleVAE</a:t>
            </a:r>
            <a:r>
              <a:rPr lang="en-US" altLang="ko-KR" b="1" dirty="0"/>
              <a:t> </a:t>
            </a:r>
            <a:r>
              <a:rPr lang="ko-KR" altLang="en-US" b="1" dirty="0"/>
              <a:t>비교 실험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AA341-E231-4C95-AED6-EE9D8EB7525E}"/>
              </a:ext>
            </a:extLst>
          </p:cNvPr>
          <p:cNvSpPr txBox="1"/>
          <p:nvPr/>
        </p:nvSpPr>
        <p:spPr>
          <a:xfrm>
            <a:off x="1909469" y="3429000"/>
            <a:ext cx="837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Many-to-many voice conversion experiments using Korean speech corpus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921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3DBD4F7-DE08-4789-B3DF-9A42B4AC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1" y="1386027"/>
            <a:ext cx="3567643" cy="40859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ED19DD0-D65E-4E99-8C62-49A7DAD08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833" y="1457747"/>
            <a:ext cx="3607332" cy="40859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B95279-0D46-46FA-BC74-3D312A1C3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869" y="1439817"/>
            <a:ext cx="3547842" cy="42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2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7C76-E9DC-4D16-AEF6-9D604A50ABF5}"/>
              </a:ext>
            </a:extLst>
          </p:cNvPr>
          <p:cNvSpPr txBox="1"/>
          <p:nvPr/>
        </p:nvSpPr>
        <p:spPr>
          <a:xfrm>
            <a:off x="267954" y="157789"/>
            <a:ext cx="1524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cycleVAE</a:t>
            </a:r>
            <a:endParaRPr lang="ko-KR" altLang="en-US" sz="2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B6FDC-12E3-4355-A8A0-7D43FB783352}"/>
              </a:ext>
            </a:extLst>
          </p:cNvPr>
          <p:cNvSpPr txBox="1"/>
          <p:nvPr/>
        </p:nvSpPr>
        <p:spPr>
          <a:xfrm>
            <a:off x="8014448" y="634843"/>
            <a:ext cx="50202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>
                <a:latin typeface="+mj-lt"/>
              </a:rPr>
              <a:t>- epoch: 2000</a:t>
            </a:r>
          </a:p>
          <a:p>
            <a:endParaRPr lang="en-US" altLang="ko-KR" sz="1700">
              <a:latin typeface="+mj-lt"/>
            </a:endParaRPr>
          </a:p>
          <a:p>
            <a:r>
              <a:rPr lang="en-US" altLang="ko-KR" sz="1700">
                <a:latin typeface="+mj-lt"/>
              </a:rPr>
              <a:t>- VAE3</a:t>
            </a:r>
          </a:p>
          <a:p>
            <a:r>
              <a:rPr lang="en-US" altLang="ko-KR" sz="1700">
                <a:latin typeface="+mj-lt"/>
              </a:rPr>
              <a:t>  </a:t>
            </a:r>
            <a:r>
              <a:rPr lang="en-US" altLang="ko-KR" sz="1700">
                <a:solidFill>
                  <a:srgbClr val="000000"/>
                </a:solidFill>
                <a:latin typeface="+mj-lt"/>
              </a:rPr>
              <a:t>Reconstruction : KL divergence</a:t>
            </a:r>
            <a:r>
              <a:rPr lang="ko-KR" altLang="en-US" sz="170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700">
                <a:solidFill>
                  <a:srgbClr val="000000"/>
                </a:solidFill>
                <a:latin typeface="+mj-lt"/>
              </a:rPr>
              <a:t>=</a:t>
            </a:r>
            <a:r>
              <a:rPr lang="ko-KR" altLang="en-US" sz="170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700">
                <a:solidFill>
                  <a:srgbClr val="000000"/>
                </a:solidFill>
                <a:latin typeface="+mj-lt"/>
              </a:rPr>
              <a:t>5 : 1</a:t>
            </a:r>
            <a:endParaRPr lang="en-US" altLang="ko-KR" sz="1700">
              <a:latin typeface="+mj-lt"/>
            </a:endParaRPr>
          </a:p>
          <a:p>
            <a:endParaRPr lang="en-US" altLang="ko-KR" sz="1700">
              <a:latin typeface="+mj-lt"/>
            </a:endParaRPr>
          </a:p>
          <a:p>
            <a:r>
              <a:rPr lang="en-US" altLang="ko-KR" sz="1700">
                <a:latin typeface="+mj-lt"/>
              </a:rPr>
              <a:t>- VAE3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:</a:t>
            </a:r>
            <a:r>
              <a:rPr lang="ko-KR" altLang="en-US" sz="1700">
                <a:latin typeface="+mj-lt"/>
              </a:rPr>
              <a:t> </a:t>
            </a:r>
            <a:r>
              <a:rPr lang="en-US" altLang="ko-KR" sz="1700">
                <a:latin typeface="+mj-lt"/>
              </a:rPr>
              <a:t>CC = 10 : 1</a:t>
            </a:r>
            <a:endParaRPr lang="ko-KR" altLang="en-US" sz="170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A3D35E-EB5A-441A-AEC4-7F4E42267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4" y="697596"/>
            <a:ext cx="7673570" cy="27429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B9D9FD-E2F5-45AD-B461-E91AF8B6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54" y="3610847"/>
            <a:ext cx="6303175" cy="27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6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7C76-E9DC-4D16-AEF6-9D604A50ABF5}"/>
              </a:ext>
            </a:extLst>
          </p:cNvPr>
          <p:cNvSpPr txBox="1"/>
          <p:nvPr/>
        </p:nvSpPr>
        <p:spPr>
          <a:xfrm>
            <a:off x="267954" y="157789"/>
            <a:ext cx="1524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cycleVAE</a:t>
            </a:r>
            <a:endParaRPr lang="ko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84A5B-4260-4000-BB7C-D0726458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062"/>
            <a:ext cx="12192000" cy="52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7C76-E9DC-4D16-AEF6-9D604A50ABF5}"/>
              </a:ext>
            </a:extLst>
          </p:cNvPr>
          <p:cNvSpPr txBox="1"/>
          <p:nvPr/>
        </p:nvSpPr>
        <p:spPr>
          <a:xfrm>
            <a:off x="267954" y="157789"/>
            <a:ext cx="1524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cycleVAE</a:t>
            </a:r>
            <a:endParaRPr lang="ko-KR" altLang="en-US" sz="25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224072-6FB5-4919-A2F4-B9B6308BE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17865"/>
              </p:ext>
            </p:extLst>
          </p:nvPr>
        </p:nvGraphicFramePr>
        <p:xfrm>
          <a:off x="1857885" y="1992543"/>
          <a:ext cx="8476230" cy="199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9977">
                  <a:extLst>
                    <a:ext uri="{9D8B030D-6E8A-4147-A177-3AD203B41FA5}">
                      <a16:colId xmlns:a16="http://schemas.microsoft.com/office/drawing/2014/main" val="2241513412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886802010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192439308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62686661"/>
                    </a:ext>
                  </a:extLst>
                </a:gridCol>
                <a:gridCol w="1379069">
                  <a:extLst>
                    <a:ext uri="{9D8B030D-6E8A-4147-A177-3AD203B41FA5}">
                      <a16:colId xmlns:a16="http://schemas.microsoft.com/office/drawing/2014/main" val="1126497450"/>
                    </a:ext>
                  </a:extLst>
                </a:gridCol>
                <a:gridCol w="1379069">
                  <a:extLst>
                    <a:ext uri="{9D8B030D-6E8A-4147-A177-3AD203B41FA5}">
                      <a16:colId xmlns:a16="http://schemas.microsoft.com/office/drawing/2014/main" val="4045466620"/>
                    </a:ext>
                  </a:extLst>
                </a:gridCol>
              </a:tblGrid>
              <a:tr h="1114207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    min value</a:t>
                      </a:r>
                    </a:p>
                    <a:p>
                      <a:pPr algn="r"/>
                      <a:r>
                        <a:rPr lang="en-US" altLang="ko-Kore-KR" sz="1200" dirty="0"/>
                        <a:t>(epoch)</a:t>
                      </a:r>
                    </a:p>
                    <a:p>
                      <a:pPr algn="l"/>
                      <a:r>
                        <a:rPr lang="en-US" altLang="ko-Kore-KR" sz="1200" dirty="0"/>
                        <a:t>exp type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Total loss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Reconstruction</a:t>
                      </a:r>
                    </a:p>
                    <a:p>
                      <a:pPr algn="ctr"/>
                      <a:r>
                        <a:rPr lang="en-US" altLang="ko-Kore-KR" sz="1200" dirty="0"/>
                        <a:t>loss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MCD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MCD</a:t>
                      </a:r>
                    </a:p>
                    <a:p>
                      <a:pPr algn="ctr"/>
                      <a:r>
                        <a:rPr lang="en-US" altLang="ko-Kore-KR" sz="1200" dirty="0"/>
                        <a:t>at 2000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MSD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90888"/>
                  </a:ext>
                </a:extLst>
              </a:tr>
              <a:tr h="879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/>
                        <a:t>VAE3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+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CC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/>
                        <a:t>(test set)</a:t>
                      </a:r>
                      <a:endParaRPr lang="ko-Kore-KR" altLang="en-US" sz="12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1.4685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(167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1.1754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6.5449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1826</a:t>
                      </a:r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6.5609</a:t>
                      </a:r>
                    </a:p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(2000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2.0232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949</a:t>
                      </a:r>
                      <a:r>
                        <a:rPr lang="en-US" altLang="ko-Kore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9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56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47BD53-19E6-4D8F-AAA2-2571C643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76" y="1393271"/>
            <a:ext cx="3248025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3D8FC-0EA2-4A97-BE5B-94239462644C}"/>
              </a:ext>
            </a:extLst>
          </p:cNvPr>
          <p:cNvSpPr txBox="1"/>
          <p:nvPr/>
        </p:nvSpPr>
        <p:spPr>
          <a:xfrm>
            <a:off x="267954" y="157789"/>
            <a:ext cx="12879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CCGAN</a:t>
            </a:r>
            <a:endParaRPr lang="ko-KR" altLang="en-US" sz="2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21775-FF07-4BA9-80E1-A9B630519CAC}"/>
              </a:ext>
            </a:extLst>
          </p:cNvPr>
          <p:cNvSpPr txBox="1"/>
          <p:nvPr/>
        </p:nvSpPr>
        <p:spPr>
          <a:xfrm>
            <a:off x="6315875" y="3318590"/>
            <a:ext cx="5311069" cy="245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/>
              <a:t>* data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- training</a:t>
            </a:r>
            <a:r>
              <a:rPr lang="ko-KR" altLang="en-US" sz="1500"/>
              <a:t> </a:t>
            </a:r>
            <a:r>
              <a:rPr lang="en-US" altLang="ko-KR" sz="1500"/>
              <a:t>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  F1~F59, M1~M56 / 115</a:t>
            </a:r>
            <a:r>
              <a:rPr lang="ko-KR" altLang="en-US" sz="1500"/>
              <a:t>명 화자에</a:t>
            </a:r>
            <a:r>
              <a:rPr lang="en-US" altLang="ko-KR" sz="1500"/>
              <a:t> </a:t>
            </a:r>
            <a:r>
              <a:rPr lang="ko-KR" altLang="en-US" sz="1500"/>
              <a:t>대해 각각 </a:t>
            </a:r>
            <a:r>
              <a:rPr lang="en-US" altLang="ko-KR" sz="1500"/>
              <a:t>200</a:t>
            </a:r>
            <a:r>
              <a:rPr lang="ko-KR" altLang="en-US" sz="1500"/>
              <a:t>개 파일</a:t>
            </a:r>
            <a:endParaRPr lang="en-US" altLang="ko-KR" sz="1500"/>
          </a:p>
          <a:p>
            <a:pPr>
              <a:lnSpc>
                <a:spcPct val="130000"/>
              </a:lnSpc>
            </a:pPr>
            <a:r>
              <a:rPr lang="en-US" altLang="ko-KR" sz="1500"/>
              <a:t>    (=&gt; </a:t>
            </a:r>
            <a:r>
              <a:rPr lang="ko-KR" altLang="en-US" sz="1500"/>
              <a:t>총 </a:t>
            </a:r>
            <a:r>
              <a:rPr lang="en-US" altLang="ko-KR" sz="1500"/>
              <a:t>23,000</a:t>
            </a:r>
            <a:r>
              <a:rPr lang="ko-KR" altLang="en-US" sz="1500"/>
              <a:t>개 파일</a:t>
            </a:r>
            <a:r>
              <a:rPr lang="en-US" altLang="ko-KR" sz="1500"/>
              <a:t>)</a:t>
            </a:r>
          </a:p>
          <a:p>
            <a:pPr>
              <a:lnSpc>
                <a:spcPct val="130000"/>
              </a:lnSpc>
            </a:pPr>
            <a:endParaRPr lang="en-US" altLang="ko-KR" sz="1500"/>
          </a:p>
          <a:p>
            <a:pPr>
              <a:lnSpc>
                <a:spcPct val="130000"/>
              </a:lnSpc>
            </a:pPr>
            <a:r>
              <a:rPr lang="en-US" altLang="ko-KR" sz="1500"/>
              <a:t>  - test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  F1~F59, M1~M56 / 115</a:t>
            </a:r>
            <a:r>
              <a:rPr lang="ko-KR" altLang="en-US" sz="1500"/>
              <a:t>명 화자에</a:t>
            </a:r>
            <a:r>
              <a:rPr lang="en-US" altLang="ko-KR" sz="1500"/>
              <a:t> </a:t>
            </a:r>
            <a:r>
              <a:rPr lang="ko-KR" altLang="en-US" sz="1500"/>
              <a:t>대해 각각 </a:t>
            </a:r>
            <a:r>
              <a:rPr lang="en-US" altLang="ko-KR" sz="1500"/>
              <a:t>15</a:t>
            </a:r>
            <a:r>
              <a:rPr lang="ko-KR" altLang="en-US" sz="1500"/>
              <a:t>개 파일</a:t>
            </a:r>
            <a:endParaRPr lang="en-US" altLang="ko-KR" sz="1500"/>
          </a:p>
          <a:p>
            <a:pPr>
              <a:lnSpc>
                <a:spcPct val="130000"/>
              </a:lnSpc>
            </a:pPr>
            <a:r>
              <a:rPr lang="en-US" altLang="ko-KR" sz="1500"/>
              <a:t>    (=&gt; </a:t>
            </a:r>
            <a:r>
              <a:rPr lang="ko-KR" altLang="en-US" sz="1500"/>
              <a:t>총 </a:t>
            </a:r>
            <a:r>
              <a:rPr lang="en-US" altLang="ko-KR" sz="1500"/>
              <a:t>1,725</a:t>
            </a:r>
            <a:r>
              <a:rPr lang="ko-KR" altLang="en-US" sz="1500"/>
              <a:t>개 파일</a:t>
            </a:r>
            <a:r>
              <a:rPr lang="en-US" altLang="ko-KR" sz="1500"/>
              <a:t>)</a:t>
            </a:r>
            <a:endParaRPr lang="ko-KR" altLang="en-US" sz="15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9C11F8-0159-4E38-81AC-29B51158613C}"/>
              </a:ext>
            </a:extLst>
          </p:cNvPr>
          <p:cNvGrpSpPr/>
          <p:nvPr/>
        </p:nvGrpSpPr>
        <p:grpSpPr>
          <a:xfrm>
            <a:off x="6315875" y="748715"/>
            <a:ext cx="4894897" cy="2146784"/>
            <a:chOff x="6548958" y="1062480"/>
            <a:chExt cx="4894897" cy="214678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AEBDE29-BE16-4E31-BB06-BE8A76E776AC}"/>
                </a:ext>
              </a:extLst>
            </p:cNvPr>
            <p:cNvGrpSpPr/>
            <p:nvPr/>
          </p:nvGrpSpPr>
          <p:grpSpPr>
            <a:xfrm>
              <a:off x="6714126" y="2517565"/>
              <a:ext cx="3175347" cy="369332"/>
              <a:chOff x="5665694" y="1769845"/>
              <a:chExt cx="3175347" cy="369332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54A47CB-6C78-47B4-9EEF-3E36EC8CD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5694" y="1851211"/>
                <a:ext cx="1891553" cy="258611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4B8D2D-3739-464F-9EC7-4BEA57630E46}"/>
                  </a:ext>
                </a:extLst>
              </p:cNvPr>
              <p:cNvSpPr txBox="1"/>
              <p:nvPr/>
            </p:nvSpPr>
            <p:spPr>
              <a:xfrm>
                <a:off x="7476565" y="1769845"/>
                <a:ext cx="1364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= 3 : 10 : 5</a:t>
                </a:r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2B532E-459A-4767-B214-3F27F718CFAD}"/>
                </a:ext>
              </a:extLst>
            </p:cNvPr>
            <p:cNvSpPr txBox="1"/>
            <p:nvPr/>
          </p:nvSpPr>
          <p:spPr>
            <a:xfrm>
              <a:off x="6669301" y="1752600"/>
              <a:ext cx="2917402" cy="659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500"/>
                <a:t>- </a:t>
              </a:r>
              <a:r>
                <a:rPr lang="ko-KR" altLang="en-US" sz="1500"/>
                <a:t>생성자 </a:t>
              </a:r>
              <a:r>
                <a:rPr lang="en-US" altLang="ko-KR" sz="1500"/>
                <a:t>learning rate = 0.0002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500"/>
                <a:t>- </a:t>
              </a:r>
              <a:r>
                <a:rPr lang="ko-KR" altLang="en-US" sz="1500"/>
                <a:t>구분자 </a:t>
              </a:r>
              <a:r>
                <a:rPr lang="en-US" altLang="ko-KR" sz="1500"/>
                <a:t>learning rate = 0.0001</a:t>
              </a:r>
              <a:endParaRPr lang="ko-KR" altLang="en-US" sz="15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D65F966-2B00-48CF-AC00-4FAF1B22F021}"/>
                </a:ext>
              </a:extLst>
            </p:cNvPr>
            <p:cNvGrpSpPr/>
            <p:nvPr/>
          </p:nvGrpSpPr>
          <p:grpSpPr>
            <a:xfrm>
              <a:off x="6714126" y="2841326"/>
              <a:ext cx="4729729" cy="367938"/>
              <a:chOff x="6391395" y="2992993"/>
              <a:chExt cx="4729729" cy="3679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86C205-70AA-44F9-A6E2-3D9CF209EECE}"/>
                  </a:ext>
                </a:extLst>
              </p:cNvPr>
              <p:cNvSpPr txBox="1"/>
              <p:nvPr/>
            </p:nvSpPr>
            <p:spPr>
              <a:xfrm>
                <a:off x="7007497" y="2992993"/>
                <a:ext cx="4113627" cy="359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500"/>
                  <a:t>는 </a:t>
                </a:r>
                <a:r>
                  <a:rPr lang="en-US" altLang="ko-KR" sz="1500"/>
                  <a:t>450 epoch(=1800*0.25 epoch)</a:t>
                </a:r>
                <a:r>
                  <a:rPr lang="ko-KR" altLang="en-US" sz="1500"/>
                  <a:t>까지만 사용</a:t>
                </a: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095C3D08-CBF4-4514-9EDC-B4E9F3481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395" y="3008506"/>
                <a:ext cx="704850" cy="352425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43E6FF-1E5D-4C61-9DD0-54DA8139C39C}"/>
                </a:ext>
              </a:extLst>
            </p:cNvPr>
            <p:cNvSpPr txBox="1"/>
            <p:nvPr/>
          </p:nvSpPr>
          <p:spPr>
            <a:xfrm>
              <a:off x="6669301" y="1393271"/>
              <a:ext cx="2010487" cy="359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500"/>
                <a:t>- </a:t>
              </a:r>
              <a:r>
                <a:rPr lang="ko-KR" altLang="en-US" sz="1500"/>
                <a:t>전체 </a:t>
              </a:r>
              <a:r>
                <a:rPr lang="en-US" altLang="ko-KR" sz="1500"/>
                <a:t>epoch = 1800</a:t>
              </a:r>
              <a:endParaRPr lang="ko-KR" altLang="en-US" sz="15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3F9EA9-F381-4572-A4D1-CA78113DF291}"/>
                </a:ext>
              </a:extLst>
            </p:cNvPr>
            <p:cNvSpPr txBox="1"/>
            <p:nvPr/>
          </p:nvSpPr>
          <p:spPr>
            <a:xfrm>
              <a:off x="6548958" y="1062480"/>
              <a:ext cx="1167307" cy="359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500"/>
                <a:t>* </a:t>
              </a:r>
              <a:r>
                <a:rPr lang="ko-KR" altLang="en-US" sz="1500"/>
                <a:t>실험 세팅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57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2ADB1F-E9A8-4433-B136-CAA410A2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33" y="1386027"/>
            <a:ext cx="3567643" cy="4085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14E764-7174-4190-8D33-D840611E7905}"/>
              </a:ext>
            </a:extLst>
          </p:cNvPr>
          <p:cNvSpPr txBox="1"/>
          <p:nvPr/>
        </p:nvSpPr>
        <p:spPr>
          <a:xfrm>
            <a:off x="267954" y="157789"/>
            <a:ext cx="12879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CCGAN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EA88-183C-4DCB-810D-E7FFB1BA954D}"/>
              </a:ext>
            </a:extLst>
          </p:cNvPr>
          <p:cNvSpPr txBox="1"/>
          <p:nvPr/>
        </p:nvSpPr>
        <p:spPr>
          <a:xfrm>
            <a:off x="6096000" y="1427348"/>
            <a:ext cx="4701928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/>
              <a:t>- training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F1, F2, M1, M2 / 4</a:t>
            </a:r>
            <a:r>
              <a:rPr lang="ko-KR" altLang="en-US" sz="1500"/>
              <a:t>명의 화자에 대해 각 </a:t>
            </a:r>
            <a:r>
              <a:rPr lang="en-US" altLang="ko-KR" sz="1500"/>
              <a:t>200</a:t>
            </a:r>
            <a:r>
              <a:rPr lang="ko-KR" altLang="en-US" sz="1500"/>
              <a:t>개 파일</a:t>
            </a:r>
            <a:endParaRPr lang="en-US" altLang="ko-KR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5934F-7814-4082-ACA5-CE4B6EA05E17}"/>
              </a:ext>
            </a:extLst>
          </p:cNvPr>
          <p:cNvSpPr txBox="1"/>
          <p:nvPr/>
        </p:nvSpPr>
        <p:spPr>
          <a:xfrm>
            <a:off x="6096000" y="2086759"/>
            <a:ext cx="4596130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/>
              <a:t>- test set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  F1, F2, M1, M2 / 4</a:t>
            </a:r>
            <a:r>
              <a:rPr lang="ko-KR" altLang="en-US" sz="1500"/>
              <a:t>명의 화자에 대해 각 </a:t>
            </a:r>
            <a:r>
              <a:rPr lang="en-US" altLang="ko-KR" sz="1500"/>
              <a:t>15</a:t>
            </a:r>
            <a:r>
              <a:rPr lang="ko-KR" altLang="en-US" sz="1500"/>
              <a:t>개 파일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53168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14E764-7174-4190-8D33-D840611E7905}"/>
              </a:ext>
            </a:extLst>
          </p:cNvPr>
          <p:cNvSpPr txBox="1"/>
          <p:nvPr/>
        </p:nvSpPr>
        <p:spPr>
          <a:xfrm>
            <a:off x="267954" y="157789"/>
            <a:ext cx="12879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CCGAN</a:t>
            </a:r>
            <a:endParaRPr lang="ko-KR" altLang="en-US" sz="2500" b="1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0EBB6F1-B823-4553-B202-DCBF7789A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3459"/>
              </p:ext>
            </p:extLst>
          </p:nvPr>
        </p:nvGraphicFramePr>
        <p:xfrm>
          <a:off x="3267918" y="1082669"/>
          <a:ext cx="54445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311115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MCD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CC-GAN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CycleVAE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 to F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± 0.47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6.61 ± 0.29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 to F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± 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6.93 ± 0.28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 to 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 ± 0.84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6.36 ± 0.23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 to 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± 1.03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6.09 ± 0.19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Average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18.7 ± 0.36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6.54 ± 0.15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06E3F2E-3248-4AFC-BC02-4555F7CCA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02239"/>
              </p:ext>
            </p:extLst>
          </p:nvPr>
        </p:nvGraphicFramePr>
        <p:xfrm>
          <a:off x="3267919" y="3755535"/>
          <a:ext cx="54445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814855">
                  <a:extLst>
                    <a:ext uri="{9D8B030D-6E8A-4147-A177-3AD203B41FA5}">
                      <a16:colId xmlns:a16="http://schemas.microsoft.com/office/drawing/2014/main" val="311115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MSD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CC-GAN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CycleVAE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 to F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2.57 ± 0.14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2.02 ± 0.05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 to F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2.69 ± 0.16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2.08 ± 0.05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 to 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2.35 ± 0.12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1.97 ± 0.05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 to 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2.52 ± 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2.04 ± 0.06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Average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2.53 ± 0.08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2.03 ± 0.03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93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312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김수용</dc:creator>
  <cp:lastModifiedBy>김 수용</cp:lastModifiedBy>
  <cp:revision>74</cp:revision>
  <dcterms:created xsi:type="dcterms:W3CDTF">2020-11-15T05:48:23Z</dcterms:created>
  <dcterms:modified xsi:type="dcterms:W3CDTF">2021-07-29T12:02:42Z</dcterms:modified>
</cp:coreProperties>
</file>