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4" r:id="rId4"/>
    <p:sldId id="262" r:id="rId5"/>
    <p:sldId id="263" r:id="rId6"/>
    <p:sldId id="258" r:id="rId7"/>
    <p:sldId id="259" r:id="rId8"/>
    <p:sldId id="261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8" autoAdjust="0"/>
    <p:restoredTop sz="95208" autoAdjust="0"/>
  </p:normalViewPr>
  <p:slideViewPr>
    <p:cSldViewPr snapToGrid="0">
      <p:cViewPr varScale="1">
        <p:scale>
          <a:sx n="85" d="100"/>
          <a:sy n="85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F99B50-E61A-4C04-A260-53E8A9BBB64B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F5B629-8CCD-4D9D-8041-66CCC624EF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70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4239C0-C9DE-4648-B5F1-039A8CEEB5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7570CA-25CD-499B-8A8D-84FC4B7DBC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DEB688-DE8E-4986-99E1-57D207E50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244A-338C-4981-9EDE-D702F94BD3B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18D775-1013-465E-AED4-42B9144C8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61B4AF-9688-4427-ABFA-D948EAA1D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23C6-E30A-4902-ADE1-9C7941FEC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153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7E2360-FC89-4D5D-9C2D-189D2DC25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E04132-9B38-4B4D-8575-ED94E13DBA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10691C-E946-492B-A689-CB8B6DA0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244A-338C-4981-9EDE-D702F94BD3B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AD6451-8593-4414-8997-1112414D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629CE5-2969-4D21-AB77-9AF377D55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23C6-E30A-4902-ADE1-9C7941FEC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436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2367698-EBD5-46EE-9BB9-2A669621B0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7E631E-596B-4602-96C2-C458D1B28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A7C7F9-372A-4910-86A1-7330DB155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244A-338C-4981-9EDE-D702F94BD3B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18426-5107-4DB5-8E07-0C1B8145B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CAC691-1922-4C74-9F8E-3E5860DBE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23C6-E30A-4902-ADE1-9C7941FEC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74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417E75-0680-447C-B62F-7B5EAF921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5806BB-6E23-49A3-B8FE-BCE680272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A63FC6-0CCD-4F39-BC6F-8E76665CC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244A-338C-4981-9EDE-D702F94BD3B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BE5921-073B-4A75-A606-F91AB2D39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81FA0F-5511-423F-8830-831983086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23C6-E30A-4902-ADE1-9C7941FEC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814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20FE2-85E9-42CC-90A0-4E33274D2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6B0B46-BE7D-438C-BBC6-AB3123C34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D4D290-4818-4A34-A8FE-975C86F30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244A-338C-4981-9EDE-D702F94BD3B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E698A3-056C-4D85-9F27-A1F567D3F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066567-0322-4E03-ABF1-BCF70D0B7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23C6-E30A-4902-ADE1-9C7941FEC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271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2CB168-8EDB-4E59-89A6-960DFFBB5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9A606C-1757-4F64-8B00-BCE7E52E11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F3B419-48C5-466F-A626-69B69544B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5B3793-2624-41B3-AC31-1D59898EE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244A-338C-4981-9EDE-D702F94BD3B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8360E2-F972-413D-95B3-13B7DCC89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D93227-3C20-427C-8DF7-D28F530E0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23C6-E30A-4902-ADE1-9C7941FEC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106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B79AB-5BF6-4BA6-BAD8-0FECA9589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E8F777-2EE5-416A-922D-205361CF0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356F89-E9B9-4B81-B057-8C51FE9E1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1DFFDB-3AA6-42ED-9FD4-E834B6B074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35DC17-CC7D-4E9C-AD2D-A89FF4FB5E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69992E6-5B99-4ADB-B468-02E72AB39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244A-338C-4981-9EDE-D702F94BD3B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7E9A10D-6BD0-4F0E-98A7-9AB013D93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087BB9-F407-4A9D-967E-85F5EED95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23C6-E30A-4902-ADE1-9C7941FEC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855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CBAD54-E259-4C9C-860D-FE2F2AD69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B7DE5B4-775F-43FF-97C8-143818A0F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244A-338C-4981-9EDE-D702F94BD3B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046863-0807-4A5B-A27B-559ABE792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5C6DAE-4355-4F2F-82F4-B4EB00834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23C6-E30A-4902-ADE1-9C7941FEC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384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81C4DF-24D1-417E-8804-F278F2C6B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244A-338C-4981-9EDE-D702F94BD3B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CCAF3F3-ED3F-4CBC-B82E-4ACB17E84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C40556-4936-4ACA-A65B-3307A7744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23C6-E30A-4902-ADE1-9C7941FEC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09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15A920-5BC9-4EBF-A9F7-DC0CB8F59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27C94-1B7E-48AB-9582-4B191DBEB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D0308B-7F5A-41C2-803D-D1A044908E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7097A2-5F37-45B6-ADD2-21F1C5502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244A-338C-4981-9EDE-D702F94BD3B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381F31-B43F-4A37-A0FD-38474EFD9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0F964B-7FB6-449E-BF60-69E0BBFD2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23C6-E30A-4902-ADE1-9C7941FEC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592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5AB82-5082-4C6D-BF31-8D23BED0E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1FD1FA2-10B9-4561-A29B-2E374A6107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5D78CF-44FD-4558-BD2C-8766EB5E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FF15FD-B542-4B20-84F7-4A1292581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244A-338C-4981-9EDE-D702F94BD3B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79A428-0E93-4BE3-872A-93DC8EE93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405FAD-2781-42FE-8145-629068397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23C6-E30A-4902-ADE1-9C7941FEC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851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76C69CD-F1E2-4464-B12B-365873C2F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B9C5B4-7AD3-4A25-8528-818729490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29DDC2-552E-4F9D-A29B-DDF8ACA749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5244A-338C-4981-9EDE-D702F94BD3B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380D4A-819A-491F-8676-A10FD270C2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E5B800-8C09-4571-9ACE-335BE329B6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F23C6-E30A-4902-ADE1-9C7941FEC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449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8554EC-D4A0-4EB0-A472-08AB25D9A740}"/>
              </a:ext>
            </a:extLst>
          </p:cNvPr>
          <p:cNvSpPr txBox="1"/>
          <p:nvPr/>
        </p:nvSpPr>
        <p:spPr>
          <a:xfrm>
            <a:off x="4448626" y="3059668"/>
            <a:ext cx="3294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CCGAN</a:t>
            </a:r>
            <a:r>
              <a:rPr lang="ko-KR" altLang="en-US" b="1" dirty="0"/>
              <a:t> </a:t>
            </a:r>
            <a:r>
              <a:rPr lang="en-US" altLang="ko-KR" b="1" dirty="0"/>
              <a:t>/</a:t>
            </a:r>
            <a:r>
              <a:rPr lang="ko-KR" altLang="en-US" b="1" dirty="0"/>
              <a:t> </a:t>
            </a:r>
            <a:r>
              <a:rPr lang="en-US" altLang="ko-KR" b="1" dirty="0" err="1"/>
              <a:t>cycleVAE</a:t>
            </a:r>
            <a:r>
              <a:rPr lang="en-US" altLang="ko-KR" b="1" dirty="0"/>
              <a:t> </a:t>
            </a:r>
            <a:r>
              <a:rPr lang="ko-KR" altLang="en-US" b="1" dirty="0"/>
              <a:t>비교 실험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FAA341-E231-4C95-AED6-EE9D8EB7525E}"/>
              </a:ext>
            </a:extLst>
          </p:cNvPr>
          <p:cNvSpPr txBox="1"/>
          <p:nvPr/>
        </p:nvSpPr>
        <p:spPr>
          <a:xfrm>
            <a:off x="1909469" y="3429000"/>
            <a:ext cx="8373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Many-to-many voice conversion experiments using Korean speech corpus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592143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A3DBD4F7-DE08-4789-B3DF-9A42B4ACD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51" y="1386027"/>
            <a:ext cx="3567643" cy="408594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ED19DD0-D65E-4E99-8C62-49A7DAD08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3833" y="1457747"/>
            <a:ext cx="3607332" cy="408594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5B95279-0D46-46FA-BC74-3D312A1C34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5869" y="1439817"/>
            <a:ext cx="3547842" cy="421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423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957C76-E9DC-4D16-AEF6-9D604A50ABF5}"/>
              </a:ext>
            </a:extLst>
          </p:cNvPr>
          <p:cNvSpPr txBox="1"/>
          <p:nvPr/>
        </p:nvSpPr>
        <p:spPr>
          <a:xfrm>
            <a:off x="267954" y="157789"/>
            <a:ext cx="152400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/>
              <a:t>cycleVAE</a:t>
            </a:r>
            <a:endParaRPr lang="ko-KR" altLang="en-US" sz="25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FB6FDC-12E3-4355-A8A0-7D43FB783352}"/>
              </a:ext>
            </a:extLst>
          </p:cNvPr>
          <p:cNvSpPr txBox="1"/>
          <p:nvPr/>
        </p:nvSpPr>
        <p:spPr>
          <a:xfrm>
            <a:off x="1791961" y="2072645"/>
            <a:ext cx="5020235" cy="220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>
                <a:latin typeface="+mj-lt"/>
              </a:rPr>
              <a:t>- epoch: 2000</a:t>
            </a:r>
          </a:p>
          <a:p>
            <a:endParaRPr lang="en-US" altLang="ko-KR" sz="1700">
              <a:latin typeface="+mj-lt"/>
            </a:endParaRPr>
          </a:p>
          <a:p>
            <a:r>
              <a:rPr lang="en-US" altLang="ko-KR" sz="1700">
                <a:latin typeface="+mj-lt"/>
              </a:rPr>
              <a:t>- </a:t>
            </a:r>
            <a:r>
              <a:rPr lang="en-US" altLang="ko-KR" sz="1700">
                <a:solidFill>
                  <a:srgbClr val="000000"/>
                </a:solidFill>
                <a:latin typeface="+mj-lt"/>
              </a:rPr>
              <a:t>Learning rate : Linear decay [ 1e-2 , 1e-0 ]</a:t>
            </a:r>
          </a:p>
          <a:p>
            <a:endParaRPr lang="en-US" altLang="ko-KR" sz="1700">
              <a:latin typeface="+mj-lt"/>
            </a:endParaRPr>
          </a:p>
          <a:p>
            <a:r>
              <a:rPr lang="en-US" altLang="ko-KR" sz="1700">
                <a:latin typeface="+mj-lt"/>
              </a:rPr>
              <a:t>- VAE3(shared weight)</a:t>
            </a:r>
          </a:p>
          <a:p>
            <a:r>
              <a:rPr lang="en-US" altLang="ko-KR" sz="1700">
                <a:latin typeface="+mj-lt"/>
              </a:rPr>
              <a:t>  </a:t>
            </a:r>
            <a:r>
              <a:rPr lang="en-US" altLang="ko-KR" sz="1700">
                <a:solidFill>
                  <a:srgbClr val="000000"/>
                </a:solidFill>
                <a:latin typeface="+mj-lt"/>
              </a:rPr>
              <a:t>Reconstruction : KL divergence</a:t>
            </a:r>
            <a:r>
              <a:rPr lang="ko-KR" altLang="en-US" sz="170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700">
                <a:solidFill>
                  <a:srgbClr val="000000"/>
                </a:solidFill>
                <a:latin typeface="+mj-lt"/>
              </a:rPr>
              <a:t>=</a:t>
            </a:r>
            <a:r>
              <a:rPr lang="ko-KR" altLang="en-US" sz="170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700">
                <a:solidFill>
                  <a:srgbClr val="000000"/>
                </a:solidFill>
                <a:latin typeface="+mj-lt"/>
              </a:rPr>
              <a:t>5 : 1</a:t>
            </a:r>
            <a:endParaRPr lang="en-US" altLang="ko-KR" sz="1700">
              <a:latin typeface="+mj-lt"/>
            </a:endParaRPr>
          </a:p>
          <a:p>
            <a:endParaRPr lang="en-US" altLang="ko-KR" sz="1700">
              <a:latin typeface="+mj-lt"/>
            </a:endParaRPr>
          </a:p>
          <a:p>
            <a:r>
              <a:rPr lang="en-US" altLang="ko-KR" sz="1700">
                <a:latin typeface="+mj-lt"/>
              </a:rPr>
              <a:t>- VAE3</a:t>
            </a:r>
            <a:r>
              <a:rPr lang="ko-KR" altLang="en-US" sz="1700">
                <a:latin typeface="+mj-lt"/>
              </a:rPr>
              <a:t> </a:t>
            </a:r>
            <a:r>
              <a:rPr lang="en-US" altLang="ko-KR" sz="1700">
                <a:latin typeface="+mj-lt"/>
              </a:rPr>
              <a:t>:</a:t>
            </a:r>
            <a:r>
              <a:rPr lang="ko-KR" altLang="en-US" sz="1700">
                <a:latin typeface="+mj-lt"/>
              </a:rPr>
              <a:t> </a:t>
            </a:r>
            <a:r>
              <a:rPr lang="en-US" altLang="ko-KR" sz="1700">
                <a:latin typeface="+mj-lt"/>
              </a:rPr>
              <a:t>CC = 10 : 1</a:t>
            </a:r>
            <a:endParaRPr lang="ko-KR" altLang="en-US" sz="1700">
              <a:latin typeface="+mj-lt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919407E-83DA-4BC4-96C3-197141106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130" y="3337372"/>
            <a:ext cx="3838575" cy="4857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F3266E4-A437-44A7-B8DB-A2D9A9BBC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0180" y="2700246"/>
            <a:ext cx="3848100" cy="4857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53445F8-6896-462F-8DE4-2A41A75198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1130" y="2072645"/>
            <a:ext cx="38671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861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957C76-E9DC-4D16-AEF6-9D604A50ABF5}"/>
              </a:ext>
            </a:extLst>
          </p:cNvPr>
          <p:cNvSpPr txBox="1"/>
          <p:nvPr/>
        </p:nvSpPr>
        <p:spPr>
          <a:xfrm>
            <a:off x="267954" y="157789"/>
            <a:ext cx="152400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/>
              <a:t>cycleVAE</a:t>
            </a:r>
            <a:endParaRPr lang="ko-KR" altLang="en-US" sz="25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984A5B-4260-4000-BB7C-D07264587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8062"/>
            <a:ext cx="12192000" cy="528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475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957C76-E9DC-4D16-AEF6-9D604A50ABF5}"/>
              </a:ext>
            </a:extLst>
          </p:cNvPr>
          <p:cNvSpPr txBox="1"/>
          <p:nvPr/>
        </p:nvSpPr>
        <p:spPr>
          <a:xfrm>
            <a:off x="267954" y="157789"/>
            <a:ext cx="152400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/>
              <a:t>cycleVAE</a:t>
            </a:r>
            <a:endParaRPr lang="ko-KR" altLang="en-US" sz="2500" b="1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9224072-6FB5-4919-A2F4-B9B6308BE4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217865"/>
              </p:ext>
            </p:extLst>
          </p:nvPr>
        </p:nvGraphicFramePr>
        <p:xfrm>
          <a:off x="1857885" y="1992543"/>
          <a:ext cx="8476230" cy="1993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9977">
                  <a:extLst>
                    <a:ext uri="{9D8B030D-6E8A-4147-A177-3AD203B41FA5}">
                      <a16:colId xmlns:a16="http://schemas.microsoft.com/office/drawing/2014/main" val="2241513412"/>
                    </a:ext>
                  </a:extLst>
                </a:gridCol>
                <a:gridCol w="1412705">
                  <a:extLst>
                    <a:ext uri="{9D8B030D-6E8A-4147-A177-3AD203B41FA5}">
                      <a16:colId xmlns:a16="http://schemas.microsoft.com/office/drawing/2014/main" val="1886802010"/>
                    </a:ext>
                  </a:extLst>
                </a:gridCol>
                <a:gridCol w="1412705">
                  <a:extLst>
                    <a:ext uri="{9D8B030D-6E8A-4147-A177-3AD203B41FA5}">
                      <a16:colId xmlns:a16="http://schemas.microsoft.com/office/drawing/2014/main" val="1192439308"/>
                    </a:ext>
                  </a:extLst>
                </a:gridCol>
                <a:gridCol w="1412705">
                  <a:extLst>
                    <a:ext uri="{9D8B030D-6E8A-4147-A177-3AD203B41FA5}">
                      <a16:colId xmlns:a16="http://schemas.microsoft.com/office/drawing/2014/main" val="162686661"/>
                    </a:ext>
                  </a:extLst>
                </a:gridCol>
                <a:gridCol w="1379069">
                  <a:extLst>
                    <a:ext uri="{9D8B030D-6E8A-4147-A177-3AD203B41FA5}">
                      <a16:colId xmlns:a16="http://schemas.microsoft.com/office/drawing/2014/main" val="1126497450"/>
                    </a:ext>
                  </a:extLst>
                </a:gridCol>
                <a:gridCol w="1379069">
                  <a:extLst>
                    <a:ext uri="{9D8B030D-6E8A-4147-A177-3AD203B41FA5}">
                      <a16:colId xmlns:a16="http://schemas.microsoft.com/office/drawing/2014/main" val="4045466620"/>
                    </a:ext>
                  </a:extLst>
                </a:gridCol>
              </a:tblGrid>
              <a:tr h="1114207">
                <a:tc>
                  <a:txBody>
                    <a:bodyPr/>
                    <a:lstStyle/>
                    <a:p>
                      <a:pPr algn="r"/>
                      <a:r>
                        <a:rPr lang="en-US" altLang="ko-Kore-KR" sz="1200" dirty="0"/>
                        <a:t>    min value</a:t>
                      </a:r>
                    </a:p>
                    <a:p>
                      <a:pPr algn="r"/>
                      <a:r>
                        <a:rPr lang="en-US" altLang="ko-Kore-KR" sz="1200" dirty="0"/>
                        <a:t>(epoch)</a:t>
                      </a:r>
                    </a:p>
                    <a:p>
                      <a:pPr algn="l"/>
                      <a:r>
                        <a:rPr lang="en-US" altLang="ko-Kore-KR" sz="1200" dirty="0"/>
                        <a:t>exp type</a:t>
                      </a:r>
                      <a:endParaRPr lang="ko-Kore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200" dirty="0"/>
                        <a:t>Total loss</a:t>
                      </a:r>
                      <a:endParaRPr lang="ko-Kore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Reconstruction</a:t>
                      </a:r>
                    </a:p>
                    <a:p>
                      <a:pPr algn="ctr"/>
                      <a:r>
                        <a:rPr lang="en-US" altLang="ko-Kore-KR" sz="1200" dirty="0"/>
                        <a:t>loss</a:t>
                      </a:r>
                      <a:endParaRPr lang="ko-Kore-KR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200" dirty="0"/>
                        <a:t>MCD</a:t>
                      </a:r>
                      <a:endParaRPr lang="ko-Kore-KR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MCD</a:t>
                      </a:r>
                    </a:p>
                    <a:p>
                      <a:pPr algn="ctr"/>
                      <a:r>
                        <a:rPr lang="en-US" altLang="ko-Kore-KR" sz="1200" dirty="0"/>
                        <a:t>at 2000</a:t>
                      </a:r>
                      <a:endParaRPr lang="ko-Kore-KR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MSD</a:t>
                      </a:r>
                      <a:endParaRPr lang="ko-Kore-KR" altLang="en-US" sz="12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4890888"/>
                  </a:ext>
                </a:extLst>
              </a:tr>
              <a:tr h="8793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200"/>
                        <a:t>VAE3</a:t>
                      </a:r>
                      <a:r>
                        <a:rPr lang="ko-KR" altLang="en-US" sz="1200"/>
                        <a:t> </a:t>
                      </a:r>
                      <a:r>
                        <a:rPr lang="en-US" altLang="ko-KR" sz="1200"/>
                        <a:t>+</a:t>
                      </a:r>
                      <a:r>
                        <a:rPr lang="ko-KR" altLang="en-US" sz="1200"/>
                        <a:t> </a:t>
                      </a:r>
                      <a:r>
                        <a:rPr lang="en-US" altLang="ko-KR" sz="1200"/>
                        <a:t>CC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200"/>
                        <a:t>(test set)</a:t>
                      </a:r>
                      <a:endParaRPr lang="ko-Kore-KR" altLang="en-US" sz="120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1.4685</a:t>
                      </a:r>
                      <a:endParaRPr lang="en-US" altLang="ko-Kore-KR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ko-Kore-KR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(167</a:t>
                      </a:r>
                      <a:r>
                        <a:rPr lang="en-US" altLang="ko-KR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en-US" altLang="ko-Kore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ore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1.1754</a:t>
                      </a:r>
                      <a:endParaRPr lang="en-US" altLang="ko-Kore-KR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(19</a:t>
                      </a:r>
                      <a:r>
                        <a:rPr lang="en-US" altLang="ko-KR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  <a:r>
                        <a:rPr lang="en-US" altLang="ko-Kore-KR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ore-KR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6.5449</a:t>
                      </a:r>
                      <a:endParaRPr lang="en-US" altLang="ko-Kore-KR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ko-Kore-KR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1826</a:t>
                      </a:r>
                      <a:r>
                        <a:rPr lang="en-US" altLang="ko-Kore-KR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ore-KR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6.5609</a:t>
                      </a:r>
                    </a:p>
                    <a:p>
                      <a:pPr algn="ctr"/>
                      <a:r>
                        <a:rPr lang="en-US" altLang="ko-Kore-KR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(2000</a:t>
                      </a:r>
                      <a:r>
                        <a:rPr lang="en-US" altLang="ko-Kore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ore-KR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2.0232</a:t>
                      </a:r>
                      <a:endParaRPr lang="en-US" altLang="ko-Kore-KR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ko-Kore-KR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</a:t>
                      </a:r>
                      <a:r>
                        <a:rPr lang="en-US" altLang="ko-KR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949</a:t>
                      </a:r>
                      <a:r>
                        <a:rPr lang="en-US" altLang="ko-Kore-KR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ore-KR" altLang="en-US" sz="12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3795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6567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047BD53-19E6-4D8F-AAA2-2571C6431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976" y="1393271"/>
            <a:ext cx="3248025" cy="3352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D3D8FC-0EA2-4A97-BE5B-94239462644C}"/>
              </a:ext>
            </a:extLst>
          </p:cNvPr>
          <p:cNvSpPr txBox="1"/>
          <p:nvPr/>
        </p:nvSpPr>
        <p:spPr>
          <a:xfrm>
            <a:off x="267954" y="157789"/>
            <a:ext cx="128798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/>
              <a:t>CCGAN</a:t>
            </a:r>
            <a:endParaRPr lang="ko-KR" altLang="en-US" sz="25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D21775-FF07-4BA9-80E1-A9B630519CAC}"/>
              </a:ext>
            </a:extLst>
          </p:cNvPr>
          <p:cNvSpPr txBox="1"/>
          <p:nvPr/>
        </p:nvSpPr>
        <p:spPr>
          <a:xfrm>
            <a:off x="6315875" y="3318590"/>
            <a:ext cx="5311069" cy="2459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500"/>
              <a:t>* data set</a:t>
            </a:r>
          </a:p>
          <a:p>
            <a:pPr>
              <a:lnSpc>
                <a:spcPct val="130000"/>
              </a:lnSpc>
            </a:pPr>
            <a:r>
              <a:rPr lang="en-US" altLang="ko-KR" sz="1500"/>
              <a:t>  - training</a:t>
            </a:r>
            <a:r>
              <a:rPr lang="ko-KR" altLang="en-US" sz="1500"/>
              <a:t> </a:t>
            </a:r>
            <a:r>
              <a:rPr lang="en-US" altLang="ko-KR" sz="1500"/>
              <a:t>set</a:t>
            </a:r>
          </a:p>
          <a:p>
            <a:pPr>
              <a:lnSpc>
                <a:spcPct val="130000"/>
              </a:lnSpc>
            </a:pPr>
            <a:r>
              <a:rPr lang="en-US" altLang="ko-KR" sz="1500"/>
              <a:t>    F1~F59, M1~M56 / 115</a:t>
            </a:r>
            <a:r>
              <a:rPr lang="ko-KR" altLang="en-US" sz="1500"/>
              <a:t>명 화자에</a:t>
            </a:r>
            <a:r>
              <a:rPr lang="en-US" altLang="ko-KR" sz="1500"/>
              <a:t> </a:t>
            </a:r>
            <a:r>
              <a:rPr lang="ko-KR" altLang="en-US" sz="1500"/>
              <a:t>대해 각각 </a:t>
            </a:r>
            <a:r>
              <a:rPr lang="en-US" altLang="ko-KR" sz="1500"/>
              <a:t>200</a:t>
            </a:r>
            <a:r>
              <a:rPr lang="ko-KR" altLang="en-US" sz="1500"/>
              <a:t>개 파일</a:t>
            </a:r>
            <a:endParaRPr lang="en-US" altLang="ko-KR" sz="1500"/>
          </a:p>
          <a:p>
            <a:pPr>
              <a:lnSpc>
                <a:spcPct val="130000"/>
              </a:lnSpc>
            </a:pPr>
            <a:r>
              <a:rPr lang="en-US" altLang="ko-KR" sz="1500"/>
              <a:t>    (=&gt; </a:t>
            </a:r>
            <a:r>
              <a:rPr lang="ko-KR" altLang="en-US" sz="1500"/>
              <a:t>총 </a:t>
            </a:r>
            <a:r>
              <a:rPr lang="en-US" altLang="ko-KR" sz="1500"/>
              <a:t>23,000</a:t>
            </a:r>
            <a:r>
              <a:rPr lang="ko-KR" altLang="en-US" sz="1500"/>
              <a:t>개 파일</a:t>
            </a:r>
            <a:r>
              <a:rPr lang="en-US" altLang="ko-KR" sz="1500"/>
              <a:t>)</a:t>
            </a:r>
          </a:p>
          <a:p>
            <a:pPr>
              <a:lnSpc>
                <a:spcPct val="130000"/>
              </a:lnSpc>
            </a:pPr>
            <a:endParaRPr lang="en-US" altLang="ko-KR" sz="1500"/>
          </a:p>
          <a:p>
            <a:pPr>
              <a:lnSpc>
                <a:spcPct val="130000"/>
              </a:lnSpc>
            </a:pPr>
            <a:r>
              <a:rPr lang="en-US" altLang="ko-KR" sz="1500"/>
              <a:t>  - test set</a:t>
            </a:r>
          </a:p>
          <a:p>
            <a:pPr>
              <a:lnSpc>
                <a:spcPct val="130000"/>
              </a:lnSpc>
            </a:pPr>
            <a:r>
              <a:rPr lang="en-US" altLang="ko-KR" sz="1500"/>
              <a:t>    F1~F59, M1~M56 / 115</a:t>
            </a:r>
            <a:r>
              <a:rPr lang="ko-KR" altLang="en-US" sz="1500"/>
              <a:t>명 화자에</a:t>
            </a:r>
            <a:r>
              <a:rPr lang="en-US" altLang="ko-KR" sz="1500"/>
              <a:t> </a:t>
            </a:r>
            <a:r>
              <a:rPr lang="ko-KR" altLang="en-US" sz="1500"/>
              <a:t>대해 각각 </a:t>
            </a:r>
            <a:r>
              <a:rPr lang="en-US" altLang="ko-KR" sz="1500"/>
              <a:t>15</a:t>
            </a:r>
            <a:r>
              <a:rPr lang="ko-KR" altLang="en-US" sz="1500"/>
              <a:t>개 파일</a:t>
            </a:r>
            <a:endParaRPr lang="en-US" altLang="ko-KR" sz="1500"/>
          </a:p>
          <a:p>
            <a:pPr>
              <a:lnSpc>
                <a:spcPct val="130000"/>
              </a:lnSpc>
            </a:pPr>
            <a:r>
              <a:rPr lang="en-US" altLang="ko-KR" sz="1500"/>
              <a:t>    (=&gt; </a:t>
            </a:r>
            <a:r>
              <a:rPr lang="ko-KR" altLang="en-US" sz="1500"/>
              <a:t>총 </a:t>
            </a:r>
            <a:r>
              <a:rPr lang="en-US" altLang="ko-KR" sz="1500"/>
              <a:t>1,725</a:t>
            </a:r>
            <a:r>
              <a:rPr lang="ko-KR" altLang="en-US" sz="1500"/>
              <a:t>개 파일</a:t>
            </a:r>
            <a:r>
              <a:rPr lang="en-US" altLang="ko-KR" sz="1500"/>
              <a:t>)</a:t>
            </a:r>
            <a:endParaRPr lang="ko-KR" altLang="en-US" sz="150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D9C11F8-0159-4E38-81AC-29B51158613C}"/>
              </a:ext>
            </a:extLst>
          </p:cNvPr>
          <p:cNvGrpSpPr/>
          <p:nvPr/>
        </p:nvGrpSpPr>
        <p:grpSpPr>
          <a:xfrm>
            <a:off x="6315875" y="748715"/>
            <a:ext cx="4894897" cy="2146784"/>
            <a:chOff x="6548958" y="1062480"/>
            <a:chExt cx="4894897" cy="2146784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BAEBDE29-BE16-4E31-BB06-BE8A76E776AC}"/>
                </a:ext>
              </a:extLst>
            </p:cNvPr>
            <p:cNvGrpSpPr/>
            <p:nvPr/>
          </p:nvGrpSpPr>
          <p:grpSpPr>
            <a:xfrm>
              <a:off x="6714126" y="2517565"/>
              <a:ext cx="3175347" cy="369332"/>
              <a:chOff x="5665694" y="1769845"/>
              <a:chExt cx="3175347" cy="369332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354A47CB-6C78-47B4-9EEF-3E36EC8CD8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65694" y="1851211"/>
                <a:ext cx="1891553" cy="258611"/>
              </a:xfrm>
              <a:prstGeom prst="rect">
                <a:avLst/>
              </a:prstGeom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E4B8D2D-3739-464F-9EC7-4BEA57630E46}"/>
                  </a:ext>
                </a:extLst>
              </p:cNvPr>
              <p:cNvSpPr txBox="1"/>
              <p:nvPr/>
            </p:nvSpPr>
            <p:spPr>
              <a:xfrm>
                <a:off x="7476565" y="1769845"/>
                <a:ext cx="13644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/>
                  <a:t>= 3 : 10 : 5</a:t>
                </a:r>
                <a:endParaRPr lang="ko-KR" altLang="en-US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22B532E-459A-4767-B214-3F27F718CFAD}"/>
                </a:ext>
              </a:extLst>
            </p:cNvPr>
            <p:cNvSpPr txBox="1"/>
            <p:nvPr/>
          </p:nvSpPr>
          <p:spPr>
            <a:xfrm>
              <a:off x="6669301" y="1752600"/>
              <a:ext cx="2917402" cy="659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ko-KR" sz="1500"/>
                <a:t>- </a:t>
              </a:r>
              <a:r>
                <a:rPr lang="ko-KR" altLang="en-US" sz="1500"/>
                <a:t>생성자 </a:t>
              </a:r>
              <a:r>
                <a:rPr lang="en-US" altLang="ko-KR" sz="1500"/>
                <a:t>learning rate = 0.0002</a:t>
              </a:r>
            </a:p>
            <a:p>
              <a:pPr>
                <a:lnSpc>
                  <a:spcPct val="130000"/>
                </a:lnSpc>
              </a:pPr>
              <a:r>
                <a:rPr lang="en-US" altLang="ko-KR" sz="1500"/>
                <a:t>- </a:t>
              </a:r>
              <a:r>
                <a:rPr lang="ko-KR" altLang="en-US" sz="1500"/>
                <a:t>구분자 </a:t>
              </a:r>
              <a:r>
                <a:rPr lang="en-US" altLang="ko-KR" sz="1500"/>
                <a:t>learning rate = 0.0001</a:t>
              </a:r>
              <a:endParaRPr lang="ko-KR" altLang="en-US" sz="1500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4D65F966-2B00-48CF-AC00-4FAF1B22F021}"/>
                </a:ext>
              </a:extLst>
            </p:cNvPr>
            <p:cNvGrpSpPr/>
            <p:nvPr/>
          </p:nvGrpSpPr>
          <p:grpSpPr>
            <a:xfrm>
              <a:off x="6714126" y="2841326"/>
              <a:ext cx="4729729" cy="367938"/>
              <a:chOff x="6391395" y="2992993"/>
              <a:chExt cx="4729729" cy="367938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D86C205-70AA-44F9-A6E2-3D9CF209EECE}"/>
                  </a:ext>
                </a:extLst>
              </p:cNvPr>
              <p:cNvSpPr txBox="1"/>
              <p:nvPr/>
            </p:nvSpPr>
            <p:spPr>
              <a:xfrm>
                <a:off x="7007497" y="2992993"/>
                <a:ext cx="4113627" cy="359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ko-KR" altLang="en-US" sz="1500"/>
                  <a:t>는 </a:t>
                </a:r>
                <a:r>
                  <a:rPr lang="en-US" altLang="ko-KR" sz="1500"/>
                  <a:t>450 epoch(=1800*0.25 epoch)</a:t>
                </a:r>
                <a:r>
                  <a:rPr lang="ko-KR" altLang="en-US" sz="1500"/>
                  <a:t>까지만 사용</a:t>
                </a:r>
              </a:p>
            </p:txBody>
          </p:sp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095C3D08-CBF4-4514-9EDC-B4E9F3481A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91395" y="3008506"/>
                <a:ext cx="704850" cy="352425"/>
              </a:xfrm>
              <a:prstGeom prst="rect">
                <a:avLst/>
              </a:prstGeom>
            </p:spPr>
          </p:pic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D43E6FF-1E5D-4C61-9DD0-54DA8139C39C}"/>
                </a:ext>
              </a:extLst>
            </p:cNvPr>
            <p:cNvSpPr txBox="1"/>
            <p:nvPr/>
          </p:nvSpPr>
          <p:spPr>
            <a:xfrm>
              <a:off x="6669301" y="1393271"/>
              <a:ext cx="2010487" cy="359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ko-KR" sz="1500"/>
                <a:t>- </a:t>
              </a:r>
              <a:r>
                <a:rPr lang="ko-KR" altLang="en-US" sz="1500"/>
                <a:t>전체 </a:t>
              </a:r>
              <a:r>
                <a:rPr lang="en-US" altLang="ko-KR" sz="1500"/>
                <a:t>epoch = 1800</a:t>
              </a:r>
              <a:endParaRPr lang="ko-KR" altLang="en-US" sz="15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13F9EA9-F381-4572-A4D1-CA78113DF291}"/>
                </a:ext>
              </a:extLst>
            </p:cNvPr>
            <p:cNvSpPr txBox="1"/>
            <p:nvPr/>
          </p:nvSpPr>
          <p:spPr>
            <a:xfrm>
              <a:off x="6548958" y="1062480"/>
              <a:ext cx="1167307" cy="359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ko-KR" sz="1500"/>
                <a:t>* </a:t>
              </a:r>
              <a:r>
                <a:rPr lang="ko-KR" altLang="en-US" sz="1500"/>
                <a:t>실험 세팅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5574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62ADB1F-E9A8-4433-B136-CAA410A20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733" y="1386027"/>
            <a:ext cx="3567643" cy="40859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14E764-7174-4190-8D33-D840611E7905}"/>
              </a:ext>
            </a:extLst>
          </p:cNvPr>
          <p:cNvSpPr txBox="1"/>
          <p:nvPr/>
        </p:nvSpPr>
        <p:spPr>
          <a:xfrm>
            <a:off x="267954" y="157789"/>
            <a:ext cx="128798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/>
              <a:t>CCGAN</a:t>
            </a:r>
            <a:endParaRPr lang="ko-KR" altLang="en-US" sz="25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4EA88-183C-4DCB-810D-E7FFB1BA954D}"/>
              </a:ext>
            </a:extLst>
          </p:cNvPr>
          <p:cNvSpPr txBox="1"/>
          <p:nvPr/>
        </p:nvSpPr>
        <p:spPr>
          <a:xfrm>
            <a:off x="6096000" y="1427348"/>
            <a:ext cx="4701928" cy="6594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500"/>
              <a:t>- training set</a:t>
            </a:r>
          </a:p>
          <a:p>
            <a:pPr>
              <a:lnSpc>
                <a:spcPct val="130000"/>
              </a:lnSpc>
            </a:pPr>
            <a:r>
              <a:rPr lang="en-US" altLang="ko-KR" sz="1500"/>
              <a:t>  F1, F2, M1, M2 / 4</a:t>
            </a:r>
            <a:r>
              <a:rPr lang="ko-KR" altLang="en-US" sz="1500"/>
              <a:t>명의 화자에 대해 각 </a:t>
            </a:r>
            <a:r>
              <a:rPr lang="en-US" altLang="ko-KR" sz="1500"/>
              <a:t>200</a:t>
            </a:r>
            <a:r>
              <a:rPr lang="ko-KR" altLang="en-US" sz="1500"/>
              <a:t>개 파일</a:t>
            </a:r>
            <a:endParaRPr lang="en-US" altLang="ko-KR" sz="15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C5934F-7814-4082-ACA5-CE4B6EA05E17}"/>
              </a:ext>
            </a:extLst>
          </p:cNvPr>
          <p:cNvSpPr txBox="1"/>
          <p:nvPr/>
        </p:nvSpPr>
        <p:spPr>
          <a:xfrm>
            <a:off x="6096000" y="2086759"/>
            <a:ext cx="4596130" cy="6594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500"/>
              <a:t>- test set</a:t>
            </a:r>
          </a:p>
          <a:p>
            <a:pPr>
              <a:lnSpc>
                <a:spcPct val="130000"/>
              </a:lnSpc>
            </a:pPr>
            <a:r>
              <a:rPr lang="en-US" altLang="ko-KR" sz="1500"/>
              <a:t>  F1, F2, M1, M2 / 4</a:t>
            </a:r>
            <a:r>
              <a:rPr lang="ko-KR" altLang="en-US" sz="1500"/>
              <a:t>명의 화자에 대해 각 </a:t>
            </a:r>
            <a:r>
              <a:rPr lang="en-US" altLang="ko-KR" sz="1500"/>
              <a:t>15</a:t>
            </a:r>
            <a:r>
              <a:rPr lang="ko-KR" altLang="en-US" sz="1500"/>
              <a:t>개 파일</a:t>
            </a:r>
            <a:endParaRPr lang="en-US" altLang="ko-KR" sz="1500"/>
          </a:p>
        </p:txBody>
      </p:sp>
    </p:spTree>
    <p:extLst>
      <p:ext uri="{BB962C8B-B14F-4D97-AF65-F5344CB8AC3E}">
        <p14:creationId xmlns:p14="http://schemas.microsoft.com/office/powerpoint/2010/main" val="531682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14E764-7174-4190-8D33-D840611E7905}"/>
              </a:ext>
            </a:extLst>
          </p:cNvPr>
          <p:cNvSpPr txBox="1"/>
          <p:nvPr/>
        </p:nvSpPr>
        <p:spPr>
          <a:xfrm>
            <a:off x="267954" y="157789"/>
            <a:ext cx="128798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/>
              <a:t>CCGAN</a:t>
            </a:r>
            <a:endParaRPr lang="ko-KR" altLang="en-US" sz="2500" b="1" dirty="0"/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50EBB6F1-B823-4553-B202-DCBF7789A5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528194"/>
              </p:ext>
            </p:extLst>
          </p:nvPr>
        </p:nvGraphicFramePr>
        <p:xfrm>
          <a:off x="3267918" y="1082669"/>
          <a:ext cx="544456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855">
                  <a:extLst>
                    <a:ext uri="{9D8B030D-6E8A-4147-A177-3AD203B41FA5}">
                      <a16:colId xmlns:a16="http://schemas.microsoft.com/office/drawing/2014/main" val="876215876"/>
                    </a:ext>
                  </a:extLst>
                </a:gridCol>
                <a:gridCol w="1814855">
                  <a:extLst>
                    <a:ext uri="{9D8B030D-6E8A-4147-A177-3AD203B41FA5}">
                      <a16:colId xmlns:a16="http://schemas.microsoft.com/office/drawing/2014/main" val="3929789626"/>
                    </a:ext>
                  </a:extLst>
                </a:gridCol>
                <a:gridCol w="1814855">
                  <a:extLst>
                    <a:ext uri="{9D8B030D-6E8A-4147-A177-3AD203B41FA5}">
                      <a16:colId xmlns:a16="http://schemas.microsoft.com/office/drawing/2014/main" val="3111156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MCD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CC-GAN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cycleVAE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2891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F to F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 ± 0.47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6.61 ± 0.29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99793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M to F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 ± 0.27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6.93 ± 0.28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33926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F to M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17.5 ± 0.84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6.36 ± 0.23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03031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M to M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 ± 1.03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6.09 ± 0.19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16894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Average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18.7 ± 0.36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6.54 ± 0.15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94879231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C06E3F2E-3248-4AFC-BC02-4555F7CCA3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927417"/>
              </p:ext>
            </p:extLst>
          </p:nvPr>
        </p:nvGraphicFramePr>
        <p:xfrm>
          <a:off x="3267919" y="3755535"/>
          <a:ext cx="544456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855">
                  <a:extLst>
                    <a:ext uri="{9D8B030D-6E8A-4147-A177-3AD203B41FA5}">
                      <a16:colId xmlns:a16="http://schemas.microsoft.com/office/drawing/2014/main" val="876215876"/>
                    </a:ext>
                  </a:extLst>
                </a:gridCol>
                <a:gridCol w="1814855">
                  <a:extLst>
                    <a:ext uri="{9D8B030D-6E8A-4147-A177-3AD203B41FA5}">
                      <a16:colId xmlns:a16="http://schemas.microsoft.com/office/drawing/2014/main" val="3929789626"/>
                    </a:ext>
                  </a:extLst>
                </a:gridCol>
                <a:gridCol w="1814855">
                  <a:extLst>
                    <a:ext uri="{9D8B030D-6E8A-4147-A177-3AD203B41FA5}">
                      <a16:colId xmlns:a16="http://schemas.microsoft.com/office/drawing/2014/main" val="3111156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MSD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CC-GAN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cycleVAE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2891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F to F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2.57 ± 0.14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2.02 ± 0.05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99793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M to F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2.69 ± 0.16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2.08 ± 0.05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33926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F to M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2.35 ± 0.12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1.97 ± 0.05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03031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M to M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2.52 ± 0.15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2.04 ± 0.06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16894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Average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2.53 ± 0.08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2.03 ± 0.03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94879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7939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291719-8F23-4A40-B801-B1095A132B08}"/>
              </a:ext>
            </a:extLst>
          </p:cNvPr>
          <p:cNvSpPr txBox="1"/>
          <p:nvPr/>
        </p:nvSpPr>
        <p:spPr>
          <a:xfrm>
            <a:off x="3714835" y="2413337"/>
            <a:ext cx="502201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실험 계획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- 4</a:t>
            </a:r>
            <a:r>
              <a:rPr lang="ko-KR" altLang="en-US"/>
              <a:t>화자에 대한 </a:t>
            </a:r>
            <a:r>
              <a:rPr lang="en-US" altLang="ko-KR"/>
              <a:t>VAE3 + CC </a:t>
            </a:r>
            <a:r>
              <a:rPr lang="ko-KR" altLang="en-US"/>
              <a:t>의 람다 값 찾기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- 4</a:t>
            </a:r>
            <a:r>
              <a:rPr lang="ko-KR" altLang="en-US"/>
              <a:t>화자 </a:t>
            </a:r>
            <a:r>
              <a:rPr lang="en-US" altLang="ko-KR"/>
              <a:t>CCGAN </a:t>
            </a:r>
            <a:r>
              <a:rPr lang="ko-KR" altLang="en-US"/>
              <a:t>실험 마무리 </a:t>
            </a:r>
            <a:r>
              <a:rPr lang="en-US" altLang="ko-KR"/>
              <a:t>- </a:t>
            </a:r>
            <a:r>
              <a:rPr lang="ko-KR" altLang="en-US"/>
              <a:t>현재 </a:t>
            </a:r>
            <a:r>
              <a:rPr lang="en-US" altLang="ko-KR"/>
              <a:t>440 epoch</a:t>
            </a:r>
          </a:p>
          <a:p>
            <a:endParaRPr lang="en-US" altLang="ko-KR"/>
          </a:p>
          <a:p>
            <a:r>
              <a:rPr lang="en-US" altLang="ko-KR"/>
              <a:t>- 10</a:t>
            </a:r>
            <a:r>
              <a:rPr lang="ko-KR" altLang="en-US"/>
              <a:t>화자</a:t>
            </a:r>
            <a:r>
              <a:rPr lang="en-US" altLang="ko-KR"/>
              <a:t>, 100</a:t>
            </a:r>
            <a:r>
              <a:rPr lang="ko-KR" altLang="en-US"/>
              <a:t>화자 </a:t>
            </a:r>
            <a:r>
              <a:rPr lang="en-US" altLang="ko-KR"/>
              <a:t>CCGAN </a:t>
            </a:r>
            <a:r>
              <a:rPr lang="ko-KR" altLang="en-US"/>
              <a:t>동시에 실험 시작</a:t>
            </a:r>
          </a:p>
        </p:txBody>
      </p:sp>
    </p:spTree>
    <p:extLst>
      <p:ext uri="{BB962C8B-B14F-4D97-AF65-F5344CB8AC3E}">
        <p14:creationId xmlns:p14="http://schemas.microsoft.com/office/powerpoint/2010/main" val="4113192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1389</TotalTime>
  <Words>360</Words>
  <Application>Microsoft Office PowerPoint</Application>
  <PresentationFormat>와이드스크린</PresentationFormat>
  <Paragraphs>99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김수용</dc:creator>
  <cp:lastModifiedBy>김 수용</cp:lastModifiedBy>
  <cp:revision>80</cp:revision>
  <dcterms:created xsi:type="dcterms:W3CDTF">2020-11-15T05:48:23Z</dcterms:created>
  <dcterms:modified xsi:type="dcterms:W3CDTF">2021-07-29T11:03:53Z</dcterms:modified>
</cp:coreProperties>
</file>