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2" r:id="rId4"/>
    <p:sldId id="263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image" Target="../media/image7.png"/><Relationship Id="rId3" Type="http://schemas.microsoft.com/office/2007/relationships/media" Target="../media/media2.wav"/><Relationship Id="rId21" Type="http://schemas.microsoft.com/office/2007/relationships/media" Target="../media/media11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4448626" y="3059668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A341-E231-4C95-AED6-EE9D8EB7525E}"/>
              </a:ext>
            </a:extLst>
          </p:cNvPr>
          <p:cNvSpPr txBox="1"/>
          <p:nvPr/>
        </p:nvSpPr>
        <p:spPr>
          <a:xfrm>
            <a:off x="1909469" y="3429000"/>
            <a:ext cx="860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Many-to-many voice conversion experiments using Korean speech corpus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3549043" y="1943978"/>
            <a:ext cx="55770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+mj-lt"/>
              </a:rPr>
              <a:t>- epoch: 2000</a:t>
            </a:r>
          </a:p>
          <a:p>
            <a:r>
              <a:rPr lang="en-US" altLang="ko-KR" sz="1700">
                <a:latin typeface="+mj-lt"/>
              </a:rPr>
              <a:t>-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Learning rate : Linear decay [ 1e-2 , 1e-0 ]</a:t>
            </a:r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VAE3(shared weight)</a:t>
            </a:r>
          </a:p>
          <a:p>
            <a:r>
              <a:rPr lang="en-US" altLang="ko-KR" sz="1700">
                <a:latin typeface="+mj-lt"/>
              </a:rPr>
              <a:t> 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Reconstruction : KL divergence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=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5 : 1</a:t>
            </a:r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- 4</a:t>
            </a:r>
            <a:r>
              <a:rPr lang="ko-KR" altLang="en-US" sz="1700">
                <a:latin typeface="+mj-lt"/>
              </a:rPr>
              <a:t>화자</a:t>
            </a:r>
            <a:r>
              <a:rPr lang="en-US" altLang="ko-KR" sz="1700">
                <a:latin typeface="+mj-lt"/>
              </a:rPr>
              <a:t>(F1,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F2,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M1,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M2)</a:t>
            </a: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: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CC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=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1 : 1</a:t>
            </a:r>
          </a:p>
          <a:p>
            <a:r>
              <a:rPr lang="en-US" altLang="ko-KR" sz="1700">
                <a:latin typeface="+mj-lt"/>
              </a:rPr>
              <a:t>- VAE3 : CC = 2 : 1</a:t>
            </a:r>
          </a:p>
          <a:p>
            <a:r>
              <a:rPr lang="en-US" altLang="ko-KR" sz="1700">
                <a:latin typeface="+mj-lt"/>
              </a:rPr>
              <a:t>- VAE3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: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CC = 10 : 1</a:t>
            </a:r>
          </a:p>
          <a:p>
            <a:r>
              <a:rPr lang="en-US" altLang="ko-KR" sz="1700">
                <a:latin typeface="+mj-lt"/>
              </a:rPr>
              <a:t>- VAE3 : CC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=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50 : 1</a:t>
            </a:r>
            <a:endParaRPr lang="ko-KR" altLang="en-US" sz="1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8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D634A5-ED33-4E32-A3F1-D34A6791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596"/>
            <a:ext cx="12192000" cy="5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224072-6FB5-4919-A2F4-B9B6308B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8527"/>
              </p:ext>
            </p:extLst>
          </p:nvPr>
        </p:nvGraphicFramePr>
        <p:xfrm>
          <a:off x="1236000" y="1230543"/>
          <a:ext cx="9720000" cy="4714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2415134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86802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9243930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268666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2649745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045466620"/>
                    </a:ext>
                  </a:extLst>
                </a:gridCol>
              </a:tblGrid>
              <a:tr h="1114207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    min value</a:t>
                      </a:r>
                    </a:p>
                    <a:p>
                      <a:pPr algn="r"/>
                      <a:r>
                        <a:rPr lang="en-US" altLang="ko-Kore-KR" sz="1200" dirty="0"/>
                        <a:t>(epoch)</a:t>
                      </a:r>
                    </a:p>
                    <a:p>
                      <a:pPr algn="l"/>
                      <a:r>
                        <a:rPr lang="en-US" altLang="ko-Kore-KR" sz="1200" dirty="0"/>
                        <a:t>exp type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Total loss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Reconstruction</a:t>
                      </a:r>
                    </a:p>
                    <a:p>
                      <a:pPr algn="ctr"/>
                      <a:r>
                        <a:rPr lang="en-US" altLang="ko-Kore-KR" sz="1200" dirty="0"/>
                        <a:t>loss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MCD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MCD</a:t>
                      </a:r>
                    </a:p>
                    <a:p>
                      <a:pPr algn="ctr"/>
                      <a:r>
                        <a:rPr lang="en-US" altLang="ko-Kore-KR" sz="1200" dirty="0"/>
                        <a:t>at 2000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MSD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8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VAE3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(VAE3 : CC = 1 : 1)</a:t>
                      </a:r>
                      <a:endParaRPr lang="ko-Kore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/>
                        <a:t>3.10</a:t>
                      </a:r>
                      <a:r>
                        <a:rPr lang="en-US" altLang="en-US" sz="1200"/>
                        <a:t>62</a:t>
                      </a:r>
                    </a:p>
                    <a:p>
                      <a:pPr algn="ctr"/>
                      <a:r>
                        <a:rPr lang="en-US" altLang="en-US" sz="1200"/>
                        <a:t>(1434)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1.2390</a:t>
                      </a:r>
                    </a:p>
                    <a:p>
                      <a:pPr algn="ctr"/>
                      <a:r>
                        <a:rPr lang="en-US" altLang="en-US" sz="1200"/>
                        <a:t>(1796)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>
                          <a:solidFill>
                            <a:schemeClr val="tx1"/>
                          </a:solidFill>
                        </a:rPr>
                        <a:t>6.7007</a:t>
                      </a:r>
                    </a:p>
                    <a:p>
                      <a:pPr algn="ctr"/>
                      <a:r>
                        <a:rPr lang="en-US" altLang="en-US" sz="1200">
                          <a:solidFill>
                            <a:schemeClr val="tx1"/>
                          </a:solidFill>
                        </a:rPr>
                        <a:t>(1855)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/>
                        <a:t>6.7310</a:t>
                      </a:r>
                      <a:endParaRPr lang="en-US" altLang="en-US" sz="1200"/>
                    </a:p>
                    <a:p>
                      <a:pPr algn="ctr"/>
                      <a:r>
                        <a:rPr lang="en-US" altLang="en-US" sz="1200"/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2.0512</a:t>
                      </a:r>
                    </a:p>
                    <a:p>
                      <a:pPr algn="ctr"/>
                      <a:r>
                        <a:rPr lang="en-US" altLang="en-US" sz="1200"/>
                        <a:t>(1689)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9539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VAE3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(VAE3 : CC = 2 : 1)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2.2068</a:t>
                      </a:r>
                    </a:p>
                    <a:p>
                      <a:pPr algn="ctr"/>
                      <a:r>
                        <a:rPr lang="en-US" altLang="en-US" sz="1200"/>
                        <a:t>(1868)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1.2147</a:t>
                      </a:r>
                    </a:p>
                    <a:p>
                      <a:pPr algn="ctr"/>
                      <a:r>
                        <a:rPr lang="en-US" altLang="en-US" sz="1200"/>
                        <a:t>(1678)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6.5323</a:t>
                      </a:r>
                    </a:p>
                    <a:p>
                      <a:pPr algn="ctr"/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(1690)</a:t>
                      </a:r>
                      <a:endParaRPr lang="ko-Kore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6.5796</a:t>
                      </a:r>
                    </a:p>
                    <a:p>
                      <a:pPr algn="ctr"/>
                      <a:r>
                        <a:rPr lang="en-US" altLang="en-US" sz="1200"/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2.0417</a:t>
                      </a:r>
                    </a:p>
                    <a:p>
                      <a:pPr algn="ctr"/>
                      <a:r>
                        <a:rPr lang="en-US" altLang="en-US" sz="1200"/>
                        <a:t>(1607)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387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VAE3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(VAE3 : CC = 10 : 1)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1.4685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(167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6.5449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1826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6.5609</a:t>
                      </a: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2.0232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949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054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VAE3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(VAE3 : CC = 50 : 1)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1.3286</a:t>
                      </a:r>
                    </a:p>
                    <a:p>
                      <a:pPr algn="ctr"/>
                      <a:r>
                        <a:rPr lang="en-US" altLang="en-US" sz="1200"/>
                        <a:t>(1832)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1.1834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(1906)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6.5631</a:t>
                      </a:r>
                    </a:p>
                    <a:p>
                      <a:pPr algn="ctr"/>
                      <a:r>
                        <a:rPr lang="en-US" altLang="en-US" sz="1200"/>
                        <a:t>(1918)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6.6053</a:t>
                      </a:r>
                    </a:p>
                    <a:p>
                      <a:pPr algn="ctr"/>
                      <a:r>
                        <a:rPr lang="en-US" altLang="en-US" sz="1200"/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2.0165</a:t>
                      </a:r>
                    </a:p>
                    <a:p>
                      <a:pPr algn="ctr"/>
                      <a:r>
                        <a:rPr lang="en-US" altLang="en-US" sz="1200"/>
                        <a:t>(1912)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94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6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B4A22-3A6A-45DF-A634-4AD586F41227}"/>
              </a:ext>
            </a:extLst>
          </p:cNvPr>
          <p:cNvSpPr txBox="1"/>
          <p:nvPr/>
        </p:nvSpPr>
        <p:spPr>
          <a:xfrm>
            <a:off x="5942620" y="2381278"/>
            <a:ext cx="5917685" cy="209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700">
                <a:latin typeface="+mj-lt"/>
              </a:rPr>
              <a:t>현재 진행 중인 실험</a:t>
            </a:r>
            <a:endParaRPr lang="en-US" altLang="ko-KR" sz="1700">
              <a:latin typeface="+mj-lt"/>
            </a:endParaRPr>
          </a:p>
          <a:p>
            <a:pPr>
              <a:lnSpc>
                <a:spcPct val="130000"/>
              </a:lnSpc>
            </a:pPr>
            <a:endParaRPr lang="en-US" altLang="ko-KR" sz="170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ko-KR" sz="1700">
                <a:latin typeface="+mj-lt"/>
              </a:rPr>
              <a:t>VAE3 : CC = 1 : 1</a:t>
            </a:r>
          </a:p>
          <a:p>
            <a:pPr>
              <a:lnSpc>
                <a:spcPct val="130000"/>
              </a:lnSpc>
            </a:pPr>
            <a:r>
              <a:rPr lang="en-US" altLang="ko-KR" sz="1700">
                <a:latin typeface="+mj-lt"/>
              </a:rPr>
              <a:t>10</a:t>
            </a:r>
            <a:r>
              <a:rPr lang="ko-KR" altLang="en-US" sz="1700">
                <a:latin typeface="+mj-lt"/>
              </a:rPr>
              <a:t>화자</a:t>
            </a:r>
            <a:r>
              <a:rPr lang="en-US" altLang="ko-KR" sz="1700">
                <a:latin typeface="+mj-lt"/>
              </a:rPr>
              <a:t>(F1, F2, F3, F4, F5, M1, M2, M3, M4, M5)</a:t>
            </a:r>
          </a:p>
          <a:p>
            <a:pPr>
              <a:lnSpc>
                <a:spcPct val="130000"/>
              </a:lnSpc>
            </a:pPr>
            <a:r>
              <a:rPr lang="en-US" altLang="ko-KR" sz="1700">
                <a:latin typeface="+mj-lt"/>
              </a:rPr>
              <a:t>2000 epoch(30.5</a:t>
            </a:r>
            <a:r>
              <a:rPr lang="ko-KR" altLang="en-US" sz="1700">
                <a:latin typeface="+mj-lt"/>
              </a:rPr>
              <a:t>시간</a:t>
            </a:r>
            <a:r>
              <a:rPr lang="en-US" altLang="ko-KR" sz="1700">
                <a:latin typeface="+mj-lt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700">
                <a:latin typeface="+mj-lt"/>
              </a:rPr>
              <a:t>MCD: 8.7121</a:t>
            </a:r>
            <a:endParaRPr lang="ko-KR" altLang="en-US" sz="170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2F7BC-94B7-47BA-AE73-A6155EED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10" y="1320543"/>
            <a:ext cx="3547842" cy="4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47BD53-19E6-4D8F-AAA2-2571C643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76" y="1393271"/>
            <a:ext cx="3248025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3D8FC-0EA2-4A97-BE5B-94239462644C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21775-FF07-4BA9-80E1-A9B630519CAC}"/>
              </a:ext>
            </a:extLst>
          </p:cNvPr>
          <p:cNvSpPr txBox="1"/>
          <p:nvPr/>
        </p:nvSpPr>
        <p:spPr>
          <a:xfrm>
            <a:off x="6315875" y="3318590"/>
            <a:ext cx="5311069" cy="245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* data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- training</a:t>
            </a:r>
            <a:r>
              <a:rPr lang="ko-KR" altLang="en-US" sz="1500"/>
              <a:t> </a:t>
            </a:r>
            <a:r>
              <a:rPr lang="en-US" altLang="ko-KR" sz="1500"/>
              <a:t>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23,000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1,725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  <a:endParaRPr lang="ko-KR" altLang="en-US" sz="15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9C11F8-0159-4E38-81AC-29B51158613C}"/>
              </a:ext>
            </a:extLst>
          </p:cNvPr>
          <p:cNvGrpSpPr/>
          <p:nvPr/>
        </p:nvGrpSpPr>
        <p:grpSpPr>
          <a:xfrm>
            <a:off x="6315875" y="748715"/>
            <a:ext cx="4894897" cy="2146784"/>
            <a:chOff x="6548958" y="1062480"/>
            <a:chExt cx="4894897" cy="21467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EBDE29-BE16-4E31-BB06-BE8A76E776AC}"/>
                </a:ext>
              </a:extLst>
            </p:cNvPr>
            <p:cNvGrpSpPr/>
            <p:nvPr/>
          </p:nvGrpSpPr>
          <p:grpSpPr>
            <a:xfrm>
              <a:off x="6714126" y="2517565"/>
              <a:ext cx="3175347" cy="369332"/>
              <a:chOff x="5665694" y="1769845"/>
              <a:chExt cx="3175347" cy="36933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54A47CB-6C78-47B4-9EEF-3E36EC8CD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694" y="1851211"/>
                <a:ext cx="1891553" cy="25861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4B8D2D-3739-464F-9EC7-4BEA57630E46}"/>
                  </a:ext>
                </a:extLst>
              </p:cNvPr>
              <p:cNvSpPr txBox="1"/>
              <p:nvPr/>
            </p:nvSpPr>
            <p:spPr>
              <a:xfrm>
                <a:off x="7476565" y="176984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= 3 : 10 : 5</a:t>
                </a:r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B532E-459A-4767-B214-3F27F718CFAD}"/>
                </a:ext>
              </a:extLst>
            </p:cNvPr>
            <p:cNvSpPr txBox="1"/>
            <p:nvPr/>
          </p:nvSpPr>
          <p:spPr>
            <a:xfrm>
              <a:off x="6669301" y="1752600"/>
              <a:ext cx="2917402" cy="659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생성자 </a:t>
              </a:r>
              <a:r>
                <a:rPr lang="en-US" altLang="ko-KR" sz="1500"/>
                <a:t>learning rate = 0.0002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구분자 </a:t>
              </a:r>
              <a:r>
                <a:rPr lang="en-US" altLang="ko-KR" sz="1500"/>
                <a:t>learning rate = 0.0001</a:t>
              </a:r>
              <a:endParaRPr lang="ko-KR" altLang="en-US" sz="15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D65F966-2B00-48CF-AC00-4FAF1B22F021}"/>
                </a:ext>
              </a:extLst>
            </p:cNvPr>
            <p:cNvGrpSpPr/>
            <p:nvPr/>
          </p:nvGrpSpPr>
          <p:grpSpPr>
            <a:xfrm>
              <a:off x="6714126" y="2841326"/>
              <a:ext cx="4729729" cy="367938"/>
              <a:chOff x="6391395" y="2992993"/>
              <a:chExt cx="4729729" cy="3679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86C205-70AA-44F9-A6E2-3D9CF209EECE}"/>
                  </a:ext>
                </a:extLst>
              </p:cNvPr>
              <p:cNvSpPr txBox="1"/>
              <p:nvPr/>
            </p:nvSpPr>
            <p:spPr>
              <a:xfrm>
                <a:off x="7007497" y="2992993"/>
                <a:ext cx="4113627" cy="359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500"/>
                  <a:t>는 </a:t>
                </a:r>
                <a:r>
                  <a:rPr lang="en-US" altLang="ko-KR" sz="1500"/>
                  <a:t>450 epoch(=1800*0.25 epoch)</a:t>
                </a:r>
                <a:r>
                  <a:rPr lang="ko-KR" altLang="en-US" sz="1500"/>
                  <a:t>까지만 사용</a:t>
                </a: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95C3D08-CBF4-4514-9EDC-B4E9F348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395" y="3008506"/>
                <a:ext cx="704850" cy="352425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43E6FF-1E5D-4C61-9DD0-54DA8139C39C}"/>
                </a:ext>
              </a:extLst>
            </p:cNvPr>
            <p:cNvSpPr txBox="1"/>
            <p:nvPr/>
          </p:nvSpPr>
          <p:spPr>
            <a:xfrm>
              <a:off x="6669301" y="1393271"/>
              <a:ext cx="201048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전체 </a:t>
              </a:r>
              <a:r>
                <a:rPr lang="en-US" altLang="ko-KR" sz="1500"/>
                <a:t>epoch = 1800</a:t>
              </a:r>
              <a:endParaRPr lang="ko-KR" altLang="en-US" sz="15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F9EA9-F381-4572-A4D1-CA78113DF291}"/>
                </a:ext>
              </a:extLst>
            </p:cNvPr>
            <p:cNvSpPr txBox="1"/>
            <p:nvPr/>
          </p:nvSpPr>
          <p:spPr>
            <a:xfrm>
              <a:off x="6548958" y="1062480"/>
              <a:ext cx="116730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* </a:t>
              </a:r>
              <a:r>
                <a:rPr lang="ko-KR" altLang="en-US" sz="1500"/>
                <a:t>실험 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57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2ADB1F-E9A8-4433-B136-CAA410A2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33" y="1386027"/>
            <a:ext cx="3567643" cy="4085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EA88-183C-4DCB-810D-E7FFB1BA954D}"/>
              </a:ext>
            </a:extLst>
          </p:cNvPr>
          <p:cNvSpPr txBox="1"/>
          <p:nvPr/>
        </p:nvSpPr>
        <p:spPr>
          <a:xfrm>
            <a:off x="6096000" y="1427348"/>
            <a:ext cx="4701928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training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5934F-7814-4082-ACA5-CE4B6EA05E17}"/>
              </a:ext>
            </a:extLst>
          </p:cNvPr>
          <p:cNvSpPr txBox="1"/>
          <p:nvPr/>
        </p:nvSpPr>
        <p:spPr>
          <a:xfrm>
            <a:off x="6096000" y="2086759"/>
            <a:ext cx="459613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5316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28808"/>
              </p:ext>
            </p:extLst>
          </p:nvPr>
        </p:nvGraphicFramePr>
        <p:xfrm>
          <a:off x="399427" y="2316480"/>
          <a:ext cx="3629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MCD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CC-GAN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15.4235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16.3824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17.2218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17.6168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16.7081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78768386-47BB-4326-B7B8-E5E31CCC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6194"/>
              </p:ext>
            </p:extLst>
          </p:nvPr>
        </p:nvGraphicFramePr>
        <p:xfrm>
          <a:off x="4613835" y="729000"/>
          <a:ext cx="684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4293551185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628216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3959877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68208615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56221449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         tar</a:t>
                      </a:r>
                    </a:p>
                    <a:p>
                      <a:pPr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 src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51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07168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89222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0203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30612"/>
                  </a:ext>
                </a:extLst>
              </a:tr>
            </a:tbl>
          </a:graphicData>
        </a:graphic>
      </p:graphicFrame>
      <p:pic>
        <p:nvPicPr>
          <p:cNvPr id="14" name="F1toF2_t10_s27">
            <a:hlinkClick r:id="" action="ppaction://media"/>
            <a:extLst>
              <a:ext uri="{FF2B5EF4-FFF2-40B4-BE49-F238E27FC236}">
                <a16:creationId xmlns:a16="http://schemas.microsoft.com/office/drawing/2014/main" id="{4D0998D5-7AFD-4AE1-9034-2F14857937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7790154" y="1741862"/>
            <a:ext cx="487362" cy="487362"/>
          </a:xfrm>
          <a:prstGeom prst="rect">
            <a:avLst/>
          </a:prstGeom>
        </p:spPr>
      </p:pic>
      <p:pic>
        <p:nvPicPr>
          <p:cNvPr id="15" name="F1toM1_t10_s27">
            <a:hlinkClick r:id="" action="ppaction://media"/>
            <a:extLst>
              <a:ext uri="{FF2B5EF4-FFF2-40B4-BE49-F238E27FC236}">
                <a16:creationId xmlns:a16="http://schemas.microsoft.com/office/drawing/2014/main" id="{CE7427ED-8D22-42DC-9EBE-DC0C8866950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9134632" y="1741862"/>
            <a:ext cx="487362" cy="487362"/>
          </a:xfrm>
          <a:prstGeom prst="rect">
            <a:avLst/>
          </a:prstGeom>
        </p:spPr>
      </p:pic>
      <p:pic>
        <p:nvPicPr>
          <p:cNvPr id="16" name="F1toM2_t10_s27">
            <a:hlinkClick r:id="" action="ppaction://media"/>
            <a:extLst>
              <a:ext uri="{FF2B5EF4-FFF2-40B4-BE49-F238E27FC236}">
                <a16:creationId xmlns:a16="http://schemas.microsoft.com/office/drawing/2014/main" id="{23799627-5604-4617-B8EF-DF08B213806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10479110" y="1741862"/>
            <a:ext cx="487363" cy="487362"/>
          </a:xfrm>
          <a:prstGeom prst="rect">
            <a:avLst/>
          </a:prstGeom>
        </p:spPr>
      </p:pic>
      <p:pic>
        <p:nvPicPr>
          <p:cNvPr id="17" name="F2toF1_t10_s27">
            <a:hlinkClick r:id="" action="ppaction://media"/>
            <a:extLst>
              <a:ext uri="{FF2B5EF4-FFF2-40B4-BE49-F238E27FC236}">
                <a16:creationId xmlns:a16="http://schemas.microsoft.com/office/drawing/2014/main" id="{4837F92C-F5EA-4323-A65E-C8386134567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6384925" y="2783343"/>
            <a:ext cx="487363" cy="487363"/>
          </a:xfrm>
          <a:prstGeom prst="rect">
            <a:avLst/>
          </a:prstGeom>
        </p:spPr>
      </p:pic>
      <p:pic>
        <p:nvPicPr>
          <p:cNvPr id="18" name="F2toM1_t10_s27">
            <a:hlinkClick r:id="" action="ppaction://media"/>
            <a:extLst>
              <a:ext uri="{FF2B5EF4-FFF2-40B4-BE49-F238E27FC236}">
                <a16:creationId xmlns:a16="http://schemas.microsoft.com/office/drawing/2014/main" id="{29CAC19A-00E4-4151-AE44-7B3E7A1408B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9134632" y="2783344"/>
            <a:ext cx="487362" cy="487362"/>
          </a:xfrm>
          <a:prstGeom prst="rect">
            <a:avLst/>
          </a:prstGeom>
        </p:spPr>
      </p:pic>
      <p:pic>
        <p:nvPicPr>
          <p:cNvPr id="19" name="F2toM2_t10_s27">
            <a:hlinkClick r:id="" action="ppaction://media"/>
            <a:extLst>
              <a:ext uri="{FF2B5EF4-FFF2-40B4-BE49-F238E27FC236}">
                <a16:creationId xmlns:a16="http://schemas.microsoft.com/office/drawing/2014/main" id="{B8551BA1-3603-41AC-8826-DE3A9BBB853D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10479111" y="2783344"/>
            <a:ext cx="487362" cy="487362"/>
          </a:xfrm>
          <a:prstGeom prst="rect">
            <a:avLst/>
          </a:prstGeom>
        </p:spPr>
      </p:pic>
      <p:pic>
        <p:nvPicPr>
          <p:cNvPr id="20" name="M1toF1_t10_s27">
            <a:hlinkClick r:id="" action="ppaction://media"/>
            <a:extLst>
              <a:ext uri="{FF2B5EF4-FFF2-40B4-BE49-F238E27FC236}">
                <a16:creationId xmlns:a16="http://schemas.microsoft.com/office/drawing/2014/main" id="{25E2FB5E-04CC-43F3-9936-2522CEF46F75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6384925" y="3910947"/>
            <a:ext cx="487363" cy="487362"/>
          </a:xfrm>
          <a:prstGeom prst="rect">
            <a:avLst/>
          </a:prstGeom>
        </p:spPr>
      </p:pic>
      <p:pic>
        <p:nvPicPr>
          <p:cNvPr id="21" name="M1toF2_t10_s27">
            <a:hlinkClick r:id="" action="ppaction://media"/>
            <a:extLst>
              <a:ext uri="{FF2B5EF4-FFF2-40B4-BE49-F238E27FC236}">
                <a16:creationId xmlns:a16="http://schemas.microsoft.com/office/drawing/2014/main" id="{56FD47F7-9E4C-4E60-9757-6AC2C0ACD456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7790154" y="3910947"/>
            <a:ext cx="487363" cy="487362"/>
          </a:xfrm>
          <a:prstGeom prst="rect">
            <a:avLst/>
          </a:prstGeom>
        </p:spPr>
      </p:pic>
      <p:pic>
        <p:nvPicPr>
          <p:cNvPr id="22" name="M1toM2_t10_s27">
            <a:hlinkClick r:id="" action="ppaction://media"/>
            <a:extLst>
              <a:ext uri="{FF2B5EF4-FFF2-40B4-BE49-F238E27FC236}">
                <a16:creationId xmlns:a16="http://schemas.microsoft.com/office/drawing/2014/main" id="{175D7E02-C315-4BA8-BF94-A277A97FD58C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10479109" y="3910947"/>
            <a:ext cx="487363" cy="487362"/>
          </a:xfrm>
          <a:prstGeom prst="rect">
            <a:avLst/>
          </a:prstGeom>
        </p:spPr>
      </p:pic>
      <p:pic>
        <p:nvPicPr>
          <p:cNvPr id="23" name="M2toF1_t10_s27">
            <a:hlinkClick r:id="" action="ppaction://media"/>
            <a:extLst>
              <a:ext uri="{FF2B5EF4-FFF2-40B4-BE49-F238E27FC236}">
                <a16:creationId xmlns:a16="http://schemas.microsoft.com/office/drawing/2014/main" id="{B9D1BEAB-24CA-4C13-AB6E-A38B85BE58E7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6384926" y="5011670"/>
            <a:ext cx="487362" cy="487363"/>
          </a:xfrm>
          <a:prstGeom prst="rect">
            <a:avLst/>
          </a:prstGeom>
        </p:spPr>
      </p:pic>
      <p:pic>
        <p:nvPicPr>
          <p:cNvPr id="24" name="M2toF2_t10_s27">
            <a:hlinkClick r:id="" action="ppaction://media"/>
            <a:extLst>
              <a:ext uri="{FF2B5EF4-FFF2-40B4-BE49-F238E27FC236}">
                <a16:creationId xmlns:a16="http://schemas.microsoft.com/office/drawing/2014/main" id="{40D8960B-DFD1-4BBA-B8C1-5D497681634B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7790154" y="5052983"/>
            <a:ext cx="487362" cy="487362"/>
          </a:xfrm>
          <a:prstGeom prst="rect">
            <a:avLst/>
          </a:prstGeom>
        </p:spPr>
      </p:pic>
      <p:pic>
        <p:nvPicPr>
          <p:cNvPr id="25" name="M2toM1_t10_s27">
            <a:hlinkClick r:id="" action="ppaction://media"/>
            <a:extLst>
              <a:ext uri="{FF2B5EF4-FFF2-40B4-BE49-F238E27FC236}">
                <a16:creationId xmlns:a16="http://schemas.microsoft.com/office/drawing/2014/main" id="{CCA75E95-4AC7-45BB-A25F-C086EDAB5E5F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9195382" y="5011671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8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6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6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46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8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08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308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04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04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304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278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10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449</Words>
  <Application>Microsoft Office PowerPoint</Application>
  <PresentationFormat>와이드스크린</PresentationFormat>
  <Paragraphs>123</Paragraphs>
  <Slides>8</Slides>
  <Notes>0</Notes>
  <HiddenSlides>0</HiddenSlides>
  <MMClips>12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100</cp:revision>
  <dcterms:created xsi:type="dcterms:W3CDTF">2020-11-15T05:48:23Z</dcterms:created>
  <dcterms:modified xsi:type="dcterms:W3CDTF">2021-07-29T11:04:16Z</dcterms:modified>
</cp:coreProperties>
</file>