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4448626" y="3059668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CCGAN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 err="1"/>
              <a:t>cycleVAE</a:t>
            </a:r>
            <a:r>
              <a:rPr lang="en-US" altLang="ko-KR" b="1" dirty="0"/>
              <a:t> </a:t>
            </a:r>
            <a:r>
              <a:rPr lang="ko-KR" altLang="en-US" b="1" dirty="0"/>
              <a:t>비교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A341-E231-4C95-AED6-EE9D8EB7525E}"/>
              </a:ext>
            </a:extLst>
          </p:cNvPr>
          <p:cNvSpPr txBox="1"/>
          <p:nvPr/>
        </p:nvSpPr>
        <p:spPr>
          <a:xfrm>
            <a:off x="1909469" y="3429000"/>
            <a:ext cx="837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Many-to-many voice conversion experiments using Korean speech corpus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FB6FDC-12E3-4355-A8A0-7D43FB783352}"/>
              </a:ext>
            </a:extLst>
          </p:cNvPr>
          <p:cNvSpPr txBox="1"/>
          <p:nvPr/>
        </p:nvSpPr>
        <p:spPr>
          <a:xfrm>
            <a:off x="4526685" y="2367171"/>
            <a:ext cx="4555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+mj-lt"/>
              </a:rPr>
              <a:t>실험환경</a:t>
            </a:r>
            <a:endParaRPr lang="en-US" altLang="ko-KR" sz="1500" b="1">
              <a:latin typeface="+mj-lt"/>
            </a:endParaRPr>
          </a:p>
          <a:p>
            <a:endParaRPr lang="en-US" altLang="ko-KR" sz="1300" b="1">
              <a:latin typeface="+mj-lt"/>
            </a:endParaRPr>
          </a:p>
          <a:p>
            <a:r>
              <a:rPr lang="en-US" altLang="ko-KR" sz="1300">
                <a:latin typeface="+mj-lt"/>
              </a:rPr>
              <a:t>CPU:</a:t>
            </a:r>
            <a:r>
              <a:rPr lang="ko-KR" altLang="en-US" sz="1300">
                <a:latin typeface="+mj-lt"/>
              </a:rPr>
              <a:t> </a:t>
            </a:r>
            <a:r>
              <a:rPr lang="en-US" altLang="ko-KR" sz="1300">
                <a:latin typeface="+mj-lt"/>
              </a:rPr>
              <a:t>i5-8500</a:t>
            </a:r>
          </a:p>
          <a:p>
            <a:r>
              <a:rPr lang="en-US" altLang="ko-KR" sz="1300">
                <a:latin typeface="+mj-lt"/>
              </a:rPr>
              <a:t>RAM: 16GB</a:t>
            </a:r>
          </a:p>
          <a:p>
            <a:r>
              <a:rPr lang="en-US" altLang="ko-KR" sz="1300">
                <a:latin typeface="+mj-lt"/>
              </a:rPr>
              <a:t>GPU: GTX 1080 Ti</a:t>
            </a: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- speech001: cycleVAE 10</a:t>
            </a:r>
            <a:r>
              <a:rPr lang="ko-KR" altLang="en-US" sz="1300">
                <a:latin typeface="+mj-lt"/>
              </a:rPr>
              <a:t>화자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- speech002: cycleVAE 100</a:t>
            </a:r>
            <a:r>
              <a:rPr lang="ko-KR" altLang="en-US" sz="1300">
                <a:latin typeface="+mj-lt"/>
              </a:rPr>
              <a:t>화자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- speech003: ccgan 10</a:t>
            </a:r>
            <a:r>
              <a:rPr lang="ko-KR" altLang="en-US" sz="1300">
                <a:latin typeface="+mj-lt"/>
              </a:rPr>
              <a:t>화자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- speech004: ccgan</a:t>
            </a:r>
            <a:r>
              <a:rPr lang="ko-KR" altLang="en-US" sz="1300">
                <a:latin typeface="+mj-lt"/>
              </a:rPr>
              <a:t> </a:t>
            </a:r>
            <a:r>
              <a:rPr lang="en-US" altLang="ko-KR" sz="1300">
                <a:latin typeface="+mj-lt"/>
              </a:rPr>
              <a:t>100</a:t>
            </a:r>
            <a:r>
              <a:rPr lang="ko-KR" altLang="en-US" sz="1300">
                <a:latin typeface="+mj-lt"/>
              </a:rPr>
              <a:t>화자</a:t>
            </a:r>
            <a:endParaRPr lang="en-US" altLang="ko-KR" sz="13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50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0EBB6F1-B823-4553-B202-DCBF7789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20228"/>
              </p:ext>
            </p:extLst>
          </p:nvPr>
        </p:nvGraphicFramePr>
        <p:xfrm>
          <a:off x="171961" y="217882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868302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MCD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 to 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6.52 ± 0.31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6.61 ± 0.32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 to 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6.16 ± 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6.32 ± 0.23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 to 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6.43 ± 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6.95 ± 0.32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 to 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5.82 ± 0.22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6.04 ± 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Total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 ± 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6.53 ± 0.16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32A129EA-79C7-4128-9B53-84125A93D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11141"/>
              </p:ext>
            </p:extLst>
          </p:nvPr>
        </p:nvGraphicFramePr>
        <p:xfrm>
          <a:off x="3852038" y="2178820"/>
          <a:ext cx="370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Training Time(hour)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6.65 ± 0.15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id="{1F3E0E2D-0C92-4512-93A4-6B96E4B71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02837"/>
              </p:ext>
            </p:extLst>
          </p:nvPr>
        </p:nvGraphicFramePr>
        <p:xfrm>
          <a:off x="8000115" y="2170252"/>
          <a:ext cx="370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932270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Training Time(hour)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B15608-6897-40C0-88DE-77BCD86DDFAF}"/>
              </a:ext>
            </a:extLst>
          </p:cNvPr>
          <p:cNvSpPr txBox="1"/>
          <p:nvPr/>
        </p:nvSpPr>
        <p:spPr>
          <a:xfrm>
            <a:off x="724588" y="1716228"/>
            <a:ext cx="21347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4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F1,F2,M1,M2</a:t>
            </a:r>
            <a:endParaRPr lang="ko-KR" altLang="en-US" sz="150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D74B29-0010-437F-91E4-C345394DF388}"/>
              </a:ext>
            </a:extLst>
          </p:cNvPr>
          <p:cNvSpPr txBox="1"/>
          <p:nvPr/>
        </p:nvSpPr>
        <p:spPr>
          <a:xfrm>
            <a:off x="4723765" y="1749426"/>
            <a:ext cx="251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10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F1~5, M1~5</a:t>
            </a:r>
            <a:endParaRPr lang="ko-KR" altLang="en-US" sz="150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59EC64-6AB8-469C-AB84-68D88B9394B8}"/>
              </a:ext>
            </a:extLst>
          </p:cNvPr>
          <p:cNvSpPr txBox="1"/>
          <p:nvPr/>
        </p:nvSpPr>
        <p:spPr>
          <a:xfrm>
            <a:off x="8576043" y="1749425"/>
            <a:ext cx="27194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100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F1~50, M1~50</a:t>
            </a:r>
            <a:endParaRPr lang="ko-KR" altLang="en-US" sz="15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69E4FE-434C-457A-B6A0-F7AC1321684F}"/>
              </a:ext>
            </a:extLst>
          </p:cNvPr>
          <p:cNvSpPr txBox="1"/>
          <p:nvPr/>
        </p:nvSpPr>
        <p:spPr>
          <a:xfrm>
            <a:off x="3852038" y="4502368"/>
            <a:ext cx="3967767" cy="58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>
                <a:latin typeface="+mj-lt"/>
              </a:rPr>
              <a:t>ccgan: 1epoch</a:t>
            </a:r>
            <a:r>
              <a:rPr lang="ko-KR" altLang="en-US" sz="1300">
                <a:latin typeface="+mj-lt"/>
              </a:rPr>
              <a:t>당</a:t>
            </a:r>
            <a:r>
              <a:rPr lang="en-US" altLang="ko-KR" sz="1300">
                <a:latin typeface="+mj-lt"/>
              </a:rPr>
              <a:t> </a:t>
            </a:r>
            <a:r>
              <a:rPr lang="ko-KR" altLang="en-US" sz="1300">
                <a:latin typeface="+mj-lt"/>
              </a:rPr>
              <a:t>약 </a:t>
            </a:r>
            <a:r>
              <a:rPr lang="en-US" altLang="ko-KR" sz="1300">
                <a:latin typeface="+mj-lt"/>
              </a:rPr>
              <a:t>42</a:t>
            </a:r>
            <a:r>
              <a:rPr lang="ko-KR" altLang="en-US" sz="1300">
                <a:latin typeface="+mj-lt"/>
              </a:rPr>
              <a:t>분 </a:t>
            </a:r>
            <a:r>
              <a:rPr lang="en-US" altLang="ko-KR" sz="1300">
                <a:latin typeface="+mj-lt"/>
              </a:rPr>
              <a:t>/ </a:t>
            </a:r>
            <a:r>
              <a:rPr lang="ko-KR" altLang="en-US" sz="1300">
                <a:latin typeface="+mj-lt"/>
              </a:rPr>
              <a:t>현재 </a:t>
            </a:r>
            <a:r>
              <a:rPr lang="en-US" altLang="ko-KR" sz="1300">
                <a:latin typeface="+mj-lt"/>
              </a:rPr>
              <a:t>160 epoch</a:t>
            </a:r>
          </a:p>
          <a:p>
            <a:pPr>
              <a:lnSpc>
                <a:spcPct val="130000"/>
              </a:lnSpc>
            </a:pPr>
            <a:r>
              <a:rPr lang="en-US" altLang="ko-KR" sz="1300">
                <a:latin typeface="+mj-lt"/>
              </a:rPr>
              <a:t>cycleVAE: 1epoch</a:t>
            </a:r>
            <a:r>
              <a:rPr lang="ko-KR" altLang="en-US" sz="1300">
                <a:latin typeface="+mj-lt"/>
              </a:rPr>
              <a:t>당 약 </a:t>
            </a:r>
            <a:r>
              <a:rPr lang="en-US" altLang="ko-KR" sz="1300">
                <a:latin typeface="+mj-lt"/>
              </a:rPr>
              <a:t>54</a:t>
            </a:r>
            <a:r>
              <a:rPr lang="ko-KR" altLang="en-US" sz="1300">
                <a:latin typeface="+mj-lt"/>
              </a:rPr>
              <a:t>초 </a:t>
            </a:r>
            <a:r>
              <a:rPr lang="en-US" altLang="ko-KR" sz="1300">
                <a:latin typeface="+mj-lt"/>
              </a:rPr>
              <a:t>/ </a:t>
            </a:r>
            <a:r>
              <a:rPr lang="ko-KR" altLang="en-US" sz="1300">
                <a:latin typeface="+mj-lt"/>
              </a:rPr>
              <a:t>현재 </a:t>
            </a:r>
            <a:r>
              <a:rPr lang="en-US" altLang="ko-KR" sz="1300">
                <a:latin typeface="+mj-lt"/>
              </a:rPr>
              <a:t>7725 epoch</a:t>
            </a:r>
            <a:endParaRPr lang="ko-KR" altLang="en-US" sz="13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17EC1-0506-4B56-9444-9A9FDFB89BF5}"/>
              </a:ext>
            </a:extLst>
          </p:cNvPr>
          <p:cNvSpPr txBox="1"/>
          <p:nvPr/>
        </p:nvSpPr>
        <p:spPr>
          <a:xfrm>
            <a:off x="8000115" y="4502368"/>
            <a:ext cx="4362214" cy="58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>
                <a:latin typeface="+mj-lt"/>
              </a:rPr>
              <a:t>ccgan: 0.58epoch</a:t>
            </a:r>
            <a:r>
              <a:rPr lang="ko-KR" altLang="en-US" sz="1300">
                <a:latin typeface="+mj-lt"/>
              </a:rPr>
              <a:t>당</a:t>
            </a:r>
            <a:r>
              <a:rPr lang="en-US" altLang="ko-KR" sz="1300">
                <a:latin typeface="+mj-lt"/>
              </a:rPr>
              <a:t> </a:t>
            </a:r>
            <a:r>
              <a:rPr lang="ko-KR" altLang="en-US" sz="1300">
                <a:latin typeface="+mj-lt"/>
              </a:rPr>
              <a:t>약 </a:t>
            </a:r>
            <a:r>
              <a:rPr lang="en-US" altLang="ko-KR" sz="1300">
                <a:latin typeface="+mj-lt"/>
              </a:rPr>
              <a:t>74</a:t>
            </a:r>
            <a:r>
              <a:rPr lang="ko-KR" altLang="en-US" sz="1300">
                <a:latin typeface="+mj-lt"/>
              </a:rPr>
              <a:t>시간 </a:t>
            </a:r>
            <a:r>
              <a:rPr lang="en-US" altLang="ko-KR" sz="1300">
                <a:latin typeface="+mj-lt"/>
              </a:rPr>
              <a:t>/ </a:t>
            </a:r>
            <a:r>
              <a:rPr lang="ko-KR" altLang="en-US" sz="1300">
                <a:latin typeface="+mj-lt"/>
              </a:rPr>
              <a:t>현재 </a:t>
            </a:r>
            <a:r>
              <a:rPr lang="en-US" altLang="ko-KR" sz="1300">
                <a:latin typeface="+mj-lt"/>
              </a:rPr>
              <a:t>0.58 epoch</a:t>
            </a:r>
          </a:p>
          <a:p>
            <a:pPr>
              <a:lnSpc>
                <a:spcPct val="130000"/>
              </a:lnSpc>
            </a:pPr>
            <a:r>
              <a:rPr lang="en-US" altLang="ko-KR" sz="1300">
                <a:latin typeface="+mj-lt"/>
              </a:rPr>
              <a:t>cycleVAE: 1epoch</a:t>
            </a:r>
            <a:r>
              <a:rPr lang="ko-KR" altLang="en-US" sz="1300">
                <a:latin typeface="+mj-lt"/>
              </a:rPr>
              <a:t>당 약 </a:t>
            </a:r>
            <a:r>
              <a:rPr lang="en-US" altLang="ko-KR" sz="1300">
                <a:latin typeface="+mj-lt"/>
              </a:rPr>
              <a:t>93</a:t>
            </a:r>
            <a:r>
              <a:rPr lang="ko-KR" altLang="en-US" sz="1300">
                <a:latin typeface="+mj-lt"/>
              </a:rPr>
              <a:t>분 </a:t>
            </a:r>
            <a:r>
              <a:rPr lang="en-US" altLang="ko-KR" sz="1300">
                <a:latin typeface="+mj-lt"/>
              </a:rPr>
              <a:t>/ </a:t>
            </a:r>
            <a:r>
              <a:rPr lang="ko-KR" altLang="en-US" sz="1300">
                <a:latin typeface="+mj-lt"/>
              </a:rPr>
              <a:t>현재 </a:t>
            </a:r>
            <a:r>
              <a:rPr lang="en-US" altLang="ko-KR" sz="1300">
                <a:latin typeface="+mj-lt"/>
              </a:rPr>
              <a:t>72 epoch</a:t>
            </a:r>
            <a:endParaRPr lang="ko-KR" altLang="en-US" sz="13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0B9AB-1359-4130-B721-DC868DF33A0E}"/>
              </a:ext>
            </a:extLst>
          </p:cNvPr>
          <p:cNvSpPr txBox="1"/>
          <p:nvPr/>
        </p:nvSpPr>
        <p:spPr>
          <a:xfrm>
            <a:off x="267954" y="1577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실험결과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65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3818474" y="684525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CCGAN 100 </a:t>
            </a:r>
            <a:r>
              <a:rPr lang="ko-KR" altLang="en-US" sz="2000" b="1"/>
              <a:t>화자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6FDC-12E3-4355-A8A0-7D43FB783352}"/>
              </a:ext>
            </a:extLst>
          </p:cNvPr>
          <p:cNvSpPr txBox="1"/>
          <p:nvPr/>
        </p:nvSpPr>
        <p:spPr>
          <a:xfrm>
            <a:off x="3818474" y="1237835"/>
            <a:ext cx="71363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+mj-lt"/>
              </a:rPr>
              <a:t>data loader </a:t>
            </a:r>
            <a:r>
              <a:rPr lang="ko-KR" altLang="en-US" sz="1300" b="1">
                <a:latin typeface="+mj-lt"/>
              </a:rPr>
              <a:t>부분</a:t>
            </a:r>
            <a:r>
              <a:rPr lang="en-US" altLang="ko-KR" sz="1300" b="1">
                <a:latin typeface="+mj-lt"/>
              </a:rPr>
              <a:t>: (200, 10000, 36, 128) -&gt; 68.7GB</a:t>
            </a:r>
          </a:p>
          <a:p>
            <a:r>
              <a:rPr lang="en-US" altLang="ko-KR" sz="1300" b="1">
                <a:latin typeface="+mj-lt"/>
              </a:rPr>
              <a:t>-&gt; Unable to allocate 68.7GiB for an array with shape (200, 10000, 36, 128) ~</a:t>
            </a:r>
          </a:p>
          <a:p>
            <a:endParaRPr lang="en-US" altLang="ko-KR" sz="1300">
              <a:latin typeface="+mj-lt"/>
            </a:endParaRPr>
          </a:p>
          <a:p>
            <a:r>
              <a:rPr lang="ko-KR" altLang="en-US" sz="1300" b="1">
                <a:latin typeface="+mj-lt"/>
              </a:rPr>
              <a:t>데이터 </a:t>
            </a:r>
            <a:r>
              <a:rPr lang="en-US" altLang="ko-KR" sz="1300" b="1">
                <a:latin typeface="+mj-lt"/>
              </a:rPr>
              <a:t>2</a:t>
            </a:r>
            <a:r>
              <a:rPr lang="ko-KR" altLang="en-US" sz="1300" b="1">
                <a:latin typeface="+mj-lt"/>
              </a:rPr>
              <a:t>개씩 </a:t>
            </a:r>
            <a:r>
              <a:rPr lang="en-US" altLang="ko-KR" sz="1300" b="1">
                <a:latin typeface="+mj-lt"/>
              </a:rPr>
              <a:t>100</a:t>
            </a:r>
            <a:r>
              <a:rPr lang="ko-KR" altLang="en-US" sz="1300" b="1">
                <a:latin typeface="+mj-lt"/>
              </a:rPr>
              <a:t>번 반복</a:t>
            </a:r>
            <a:endParaRPr lang="en-US" altLang="ko-KR" sz="1300" b="1">
              <a:latin typeface="+mj-lt"/>
            </a:endParaRPr>
          </a:p>
          <a:p>
            <a:r>
              <a:rPr lang="en-US" altLang="ko-KR" sz="1300" b="1">
                <a:latin typeface="+mj-lt"/>
              </a:rPr>
              <a:t>(2, 10000, 36, 128) x100</a:t>
            </a:r>
          </a:p>
          <a:p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-------------- data loader source --------------</a:t>
            </a: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num_samples</a:t>
            </a:r>
            <a:r>
              <a:rPr lang="ko-KR" altLang="en-US" sz="1300">
                <a:latin typeface="+mj-lt"/>
              </a:rPr>
              <a:t> </a:t>
            </a:r>
            <a:r>
              <a:rPr lang="en-US" altLang="ko-KR" sz="1300">
                <a:latin typeface="+mj-lt"/>
              </a:rPr>
              <a:t>=</a:t>
            </a:r>
            <a:r>
              <a:rPr lang="ko-KR" altLang="en-US" sz="1300">
                <a:latin typeface="+mj-lt"/>
              </a:rPr>
              <a:t> </a:t>
            </a:r>
            <a:r>
              <a:rPr lang="en-US" altLang="ko-KR" sz="1300">
                <a:latin typeface="+mj-lt"/>
              </a:rPr>
              <a:t>200</a:t>
            </a:r>
          </a:p>
          <a:p>
            <a:r>
              <a:rPr lang="pt-BR" altLang="ko-KR" sz="1300">
                <a:latin typeface="+mj-lt"/>
              </a:rPr>
              <a:t>train_data_idx_src = np.arange(num_samples)</a:t>
            </a:r>
          </a:p>
          <a:p>
            <a:r>
              <a:rPr lang="pt-BR" altLang="ko-KR" sz="1300">
                <a:latin typeface="+mj-lt"/>
              </a:rPr>
              <a:t>train_data_idx_tar = np.arange(num_samples)</a:t>
            </a:r>
          </a:p>
          <a:p>
            <a:endParaRPr lang="pt-BR" altLang="ko-KR" sz="1300">
              <a:latin typeface="+mj-lt"/>
            </a:endParaRPr>
          </a:p>
          <a:p>
            <a:r>
              <a:rPr lang="pt-BR" altLang="ko-KR" sz="1300">
                <a:latin typeface="+mj-lt"/>
              </a:rPr>
              <a:t>np.random.shuffle(train_data_idx_src)</a:t>
            </a:r>
          </a:p>
          <a:p>
            <a:r>
              <a:rPr lang="pt-BR" altLang="ko-KR" sz="1300">
                <a:latin typeface="+mj-lt"/>
              </a:rPr>
              <a:t>np.random.shuffle(train_data_idx_tar)</a:t>
            </a:r>
          </a:p>
          <a:p>
            <a:endParaRPr lang="pt-BR" altLang="ko-KR" sz="1300">
              <a:latin typeface="+mj-lt"/>
            </a:endParaRPr>
          </a:p>
          <a:p>
            <a:r>
              <a:rPr lang="pt-BR" altLang="ko-KR" sz="1300">
                <a:latin typeface="+mj-lt"/>
              </a:rPr>
              <a:t>interval = 2</a:t>
            </a:r>
          </a:p>
          <a:p>
            <a:r>
              <a:rPr lang="pt-BR" altLang="ko-KR" sz="1300">
                <a:latin typeface="+mj-lt"/>
              </a:rPr>
              <a:t>for st in range(0, num_samples, interval):</a:t>
            </a:r>
          </a:p>
          <a:p>
            <a:r>
              <a:rPr lang="pt-BR" altLang="ko-KR" sz="1300">
                <a:latin typeface="+mj-lt"/>
              </a:rPr>
              <a:t>    </a:t>
            </a:r>
            <a:r>
              <a:rPr lang="en-US" altLang="ko-KR" sz="1300">
                <a:latin typeface="+mj-lt"/>
              </a:rPr>
              <a:t>idx_</a:t>
            </a:r>
            <a:r>
              <a:rPr lang="pt-BR" altLang="ko-KR" sz="1300">
                <a:latin typeface="+mj-lt"/>
              </a:rPr>
              <a:t>src = train_data_idx_src[st:st+interval]</a:t>
            </a:r>
          </a:p>
          <a:p>
            <a:r>
              <a:rPr lang="pt-BR" altLang="ko-KR" sz="1300">
                <a:latin typeface="+mj-lt"/>
              </a:rPr>
              <a:t>    idx_tar = train_data_idx_tar[st:st+interval]</a:t>
            </a:r>
          </a:p>
          <a:p>
            <a:endParaRPr lang="pt-BR" altLang="ko-KR" sz="1300">
              <a:latin typeface="+mj-lt"/>
            </a:endParaRPr>
          </a:p>
          <a:p>
            <a:r>
              <a:rPr lang="pt-BR" altLang="ko-KR" sz="1300">
                <a:latin typeface="+mj-lt"/>
              </a:rPr>
              <a:t>    np.random.shuffle(src)</a:t>
            </a:r>
          </a:p>
          <a:p>
            <a:r>
              <a:rPr lang="pt-BR" altLang="ko-KR" sz="1300">
                <a:latin typeface="+mj-lt"/>
              </a:rPr>
              <a:t>    np.random.shuffle(tar)</a:t>
            </a:r>
          </a:p>
          <a:p>
            <a:endParaRPr lang="pt-BR" altLang="ko-KR" sz="1300">
              <a:latin typeface="+mj-lt"/>
            </a:endParaRPr>
          </a:p>
          <a:p>
            <a:r>
              <a:rPr lang="pt-BR" altLang="ko-KR" sz="1300">
                <a:latin typeface="+mj-lt"/>
              </a:rPr>
              <a:t>    </a:t>
            </a:r>
            <a:r>
              <a:rPr lang="ko-KR" altLang="en-US" sz="1300">
                <a:latin typeface="+mj-lt"/>
              </a:rPr>
              <a:t>모든 화자쌍에 대해 </a:t>
            </a:r>
            <a:r>
              <a:rPr lang="en-US" altLang="ko-KR" sz="1300">
                <a:latin typeface="+mj-lt"/>
              </a:rPr>
              <a:t>idx_src-&gt;idx_tar </a:t>
            </a:r>
            <a:r>
              <a:rPr lang="ko-KR" altLang="en-US" sz="1300">
                <a:latin typeface="+mj-lt"/>
              </a:rPr>
              <a:t>과정 학습</a:t>
            </a:r>
            <a:endParaRPr lang="pt-BR" altLang="ko-KR" sz="1300">
              <a:latin typeface="+mj-lt"/>
            </a:endParaRPr>
          </a:p>
          <a:p>
            <a:endParaRPr lang="pt-BR" altLang="ko-KR" sz="1300">
              <a:latin typeface="+mj-lt"/>
            </a:endParaRPr>
          </a:p>
          <a:p>
            <a:endParaRPr lang="ko-KR" altLang="en-US" sz="13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87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2100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mini-batch</a:t>
            </a:r>
            <a:r>
              <a:rPr lang="ko-KR" altLang="en-US" sz="2000" b="1"/>
              <a:t> 단위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6FDC-12E3-4355-A8A0-7D43FB783352}"/>
              </a:ext>
            </a:extLst>
          </p:cNvPr>
          <p:cNvSpPr txBox="1"/>
          <p:nvPr/>
        </p:nvSpPr>
        <p:spPr>
          <a:xfrm>
            <a:off x="1012032" y="981066"/>
            <a:ext cx="490467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+mj-lt"/>
              </a:rPr>
              <a:t>cycleVAE</a:t>
            </a: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ex)</a:t>
            </a:r>
            <a:r>
              <a:rPr lang="ko-KR" altLang="en-US" sz="1300">
                <a:latin typeface="+mj-lt"/>
              </a:rPr>
              <a:t> </a:t>
            </a:r>
            <a:r>
              <a:rPr lang="en-US" altLang="ko-KR" sz="1300">
                <a:latin typeface="+mj-lt"/>
              </a:rPr>
              <a:t>10</a:t>
            </a:r>
            <a:r>
              <a:rPr lang="ko-KR" altLang="en-US" sz="1300">
                <a:latin typeface="+mj-lt"/>
              </a:rPr>
              <a:t>화자 실험</a:t>
            </a:r>
            <a:endParaRPr lang="en-US" altLang="ko-KR" sz="1300">
              <a:latin typeface="+mj-lt"/>
            </a:endParaRPr>
          </a:p>
          <a:p>
            <a:r>
              <a:rPr lang="ko-KR" altLang="en-US" sz="1300">
                <a:latin typeface="+mj-lt"/>
              </a:rPr>
              <a:t>데이터</a:t>
            </a:r>
            <a:r>
              <a:rPr lang="en-US" altLang="ko-KR" sz="1300">
                <a:latin typeface="+mj-lt"/>
              </a:rPr>
              <a:t>: 200</a:t>
            </a:r>
            <a:r>
              <a:rPr lang="ko-KR" altLang="en-US" sz="1300">
                <a:latin typeface="+mj-lt"/>
              </a:rPr>
              <a:t>개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batch size: 8</a:t>
            </a:r>
          </a:p>
          <a:p>
            <a:r>
              <a:rPr lang="en-US" altLang="ko-KR" sz="1300">
                <a:latin typeface="+mj-lt"/>
              </a:rPr>
              <a:t>1epoch </a:t>
            </a:r>
            <a:r>
              <a:rPr lang="ko-KR" altLang="en-US" sz="1300">
                <a:latin typeface="+mj-lt"/>
              </a:rPr>
              <a:t>당 </a:t>
            </a:r>
            <a:r>
              <a:rPr lang="en-US" altLang="ko-KR" sz="1300">
                <a:latin typeface="+mj-lt"/>
              </a:rPr>
              <a:t>54</a:t>
            </a:r>
            <a:r>
              <a:rPr lang="ko-KR" altLang="en-US" sz="1300">
                <a:latin typeface="+mj-lt"/>
              </a:rPr>
              <a:t>초</a:t>
            </a:r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1epoch</a:t>
            </a:r>
            <a:r>
              <a:rPr lang="ko-KR" altLang="en-US" sz="1300">
                <a:latin typeface="+mj-lt"/>
              </a:rPr>
              <a:t>당 </a:t>
            </a:r>
            <a:r>
              <a:rPr lang="en-US" altLang="ko-KR" sz="1300">
                <a:latin typeface="+mj-lt"/>
              </a:rPr>
              <a:t>54</a:t>
            </a:r>
            <a:r>
              <a:rPr lang="ko-KR" altLang="en-US" sz="1300">
                <a:latin typeface="+mj-lt"/>
              </a:rPr>
              <a:t>초 </a:t>
            </a:r>
            <a:r>
              <a:rPr lang="en-US" altLang="ko-KR" sz="1300">
                <a:latin typeface="+mj-lt"/>
              </a:rPr>
              <a:t>-&gt; 500</a:t>
            </a:r>
            <a:r>
              <a:rPr lang="ko-KR" altLang="en-US" sz="1300">
                <a:latin typeface="+mj-lt"/>
              </a:rPr>
              <a:t>시간에 약 </a:t>
            </a:r>
            <a:r>
              <a:rPr lang="en-US" altLang="ko-KR" sz="1300">
                <a:latin typeface="+mj-lt"/>
              </a:rPr>
              <a:t>33333epoch</a:t>
            </a:r>
          </a:p>
          <a:p>
            <a:r>
              <a:rPr lang="en-US" altLang="ko-KR" sz="1300">
                <a:latin typeface="+mj-lt"/>
              </a:rPr>
              <a:t>-&gt; </a:t>
            </a:r>
            <a:r>
              <a:rPr lang="ko-KR" altLang="en-US" sz="1300">
                <a:latin typeface="+mj-lt"/>
              </a:rPr>
              <a:t>총</a:t>
            </a:r>
            <a:r>
              <a:rPr lang="en-US" altLang="ko-KR" sz="1300">
                <a:latin typeface="+mj-lt"/>
              </a:rPr>
              <a:t> 34000epoch</a:t>
            </a:r>
          </a:p>
          <a:p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1epoch</a:t>
            </a:r>
            <a:r>
              <a:rPr lang="ko-KR" altLang="en-US" sz="1300">
                <a:latin typeface="+mj-lt"/>
              </a:rPr>
              <a:t> 학습할때</a:t>
            </a:r>
            <a:r>
              <a:rPr lang="en-US" altLang="ko-KR" sz="1300">
                <a:latin typeface="+mj-lt"/>
              </a:rPr>
              <a:t> (8</a:t>
            </a:r>
            <a:r>
              <a:rPr lang="ko-KR" altLang="en-US" sz="1300">
                <a:latin typeface="+mj-lt"/>
              </a:rPr>
              <a:t>개 </a:t>
            </a:r>
            <a:r>
              <a:rPr lang="en-US" altLang="ko-KR" sz="1300">
                <a:latin typeface="+mj-lt"/>
              </a:rPr>
              <a:t>src, 81</a:t>
            </a:r>
            <a:r>
              <a:rPr lang="ko-KR" altLang="en-US" sz="1300">
                <a:latin typeface="+mj-lt"/>
              </a:rPr>
              <a:t>개 </a:t>
            </a:r>
            <a:r>
              <a:rPr lang="en-US" altLang="ko-KR" sz="1300">
                <a:latin typeface="+mj-lt"/>
              </a:rPr>
              <a:t>tar) </a:t>
            </a:r>
            <a:r>
              <a:rPr lang="ko-KR" altLang="en-US" sz="1300">
                <a:latin typeface="+mj-lt"/>
              </a:rPr>
              <a:t>데이터 사용</a:t>
            </a:r>
            <a:r>
              <a:rPr lang="en-US" altLang="ko-KR" sz="1300">
                <a:latin typeface="+mj-lt"/>
              </a:rPr>
              <a:t>.</a:t>
            </a:r>
          </a:p>
          <a:p>
            <a:r>
              <a:rPr lang="en-US" altLang="ko-KR" sz="1300">
                <a:latin typeface="+mj-lt"/>
              </a:rPr>
              <a:t>(8</a:t>
            </a:r>
            <a:r>
              <a:rPr lang="ko-KR" altLang="en-US" sz="1300">
                <a:latin typeface="+mj-lt"/>
              </a:rPr>
              <a:t>개 </a:t>
            </a:r>
            <a:r>
              <a:rPr lang="en-US" altLang="ko-KR" sz="1300">
                <a:latin typeface="+mj-lt"/>
              </a:rPr>
              <a:t>src) -&gt; self conversion</a:t>
            </a:r>
          </a:p>
          <a:p>
            <a:r>
              <a:rPr lang="en-US" altLang="ko-KR" sz="1300">
                <a:latin typeface="+mj-lt"/>
              </a:rPr>
              <a:t>(8</a:t>
            </a:r>
            <a:r>
              <a:rPr lang="ko-KR" altLang="en-US" sz="1300">
                <a:latin typeface="+mj-lt"/>
              </a:rPr>
              <a:t>개 </a:t>
            </a:r>
            <a:r>
              <a:rPr lang="en-US" altLang="ko-KR" sz="1300">
                <a:latin typeface="+mj-lt"/>
              </a:rPr>
              <a:t>src, 81</a:t>
            </a:r>
            <a:r>
              <a:rPr lang="ko-KR" altLang="en-US" sz="1300">
                <a:latin typeface="+mj-lt"/>
              </a:rPr>
              <a:t>개 </a:t>
            </a:r>
            <a:r>
              <a:rPr lang="en-US" altLang="ko-KR" sz="1300">
                <a:latin typeface="+mj-lt"/>
              </a:rPr>
              <a:t>tar) -&gt; CC</a:t>
            </a:r>
          </a:p>
          <a:p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r>
              <a:rPr lang="ko-KR" altLang="en-US" sz="1300">
                <a:latin typeface="+mj-lt"/>
              </a:rPr>
              <a:t>전체 </a:t>
            </a:r>
            <a:r>
              <a:rPr lang="en-US" altLang="ko-KR" sz="1300">
                <a:latin typeface="+mj-lt"/>
              </a:rPr>
              <a:t>iteration</a:t>
            </a:r>
          </a:p>
          <a:p>
            <a:r>
              <a:rPr lang="en-US" altLang="ko-KR" sz="1300">
                <a:latin typeface="+mj-lt"/>
              </a:rPr>
              <a:t>= </a:t>
            </a:r>
            <a:r>
              <a:rPr lang="ko-KR" altLang="en-US" sz="1300">
                <a:latin typeface="+mj-lt"/>
              </a:rPr>
              <a:t>전체 </a:t>
            </a:r>
            <a:r>
              <a:rPr lang="en-US" altLang="ko-KR" sz="1300">
                <a:latin typeface="+mj-lt"/>
              </a:rPr>
              <a:t>epoch * </a:t>
            </a:r>
            <a:r>
              <a:rPr lang="ko-KR" altLang="en-US" sz="1300">
                <a:latin typeface="+mj-lt"/>
              </a:rPr>
              <a:t>데이터개수 </a:t>
            </a:r>
            <a:r>
              <a:rPr lang="en-US" altLang="ko-KR" sz="1300">
                <a:latin typeface="+mj-lt"/>
              </a:rPr>
              <a:t>* src</a:t>
            </a:r>
            <a:r>
              <a:rPr lang="ko-KR" altLang="en-US" sz="1300">
                <a:latin typeface="+mj-lt"/>
              </a:rPr>
              <a:t>개수 </a:t>
            </a:r>
            <a:r>
              <a:rPr lang="en-US" altLang="ko-KR" sz="1300">
                <a:latin typeface="+mj-lt"/>
              </a:rPr>
              <a:t>/ batch size</a:t>
            </a:r>
          </a:p>
          <a:p>
            <a:r>
              <a:rPr lang="en-US" altLang="ko-KR" sz="1300">
                <a:latin typeface="+mj-lt"/>
              </a:rPr>
              <a:t>= 34000 * 200 * 10 / 8 = 8,500,000</a:t>
            </a: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4,250,000 iteration</a:t>
            </a:r>
            <a:r>
              <a:rPr lang="ko-KR" altLang="en-US" sz="1300">
                <a:latin typeface="+mj-lt"/>
              </a:rPr>
              <a:t>부터 </a:t>
            </a:r>
            <a:r>
              <a:rPr lang="en-US" altLang="ko-KR" sz="1300">
                <a:latin typeface="+mj-lt"/>
              </a:rPr>
              <a:t>learning rate </a:t>
            </a:r>
            <a:r>
              <a:rPr lang="ko-KR" altLang="en-US" sz="1300">
                <a:latin typeface="+mj-lt"/>
              </a:rPr>
              <a:t>선형 감소</a:t>
            </a:r>
            <a:r>
              <a:rPr lang="en-US" altLang="ko-KR" sz="1300">
                <a:latin typeface="+mj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59FFE-5797-44BD-82A5-206616AB4E50}"/>
              </a:ext>
            </a:extLst>
          </p:cNvPr>
          <p:cNvSpPr txBox="1"/>
          <p:nvPr/>
        </p:nvSpPr>
        <p:spPr>
          <a:xfrm>
            <a:off x="6194612" y="981066"/>
            <a:ext cx="490467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+mj-lt"/>
              </a:rPr>
              <a:t>CCGAN</a:t>
            </a: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ex)</a:t>
            </a:r>
            <a:r>
              <a:rPr lang="ko-KR" altLang="en-US" sz="1300">
                <a:latin typeface="+mj-lt"/>
              </a:rPr>
              <a:t> </a:t>
            </a:r>
            <a:r>
              <a:rPr lang="en-US" altLang="ko-KR" sz="1300">
                <a:latin typeface="+mj-lt"/>
              </a:rPr>
              <a:t>10</a:t>
            </a:r>
            <a:r>
              <a:rPr lang="ko-KR" altLang="en-US" sz="1300">
                <a:latin typeface="+mj-lt"/>
              </a:rPr>
              <a:t>화자 실험</a:t>
            </a:r>
            <a:endParaRPr lang="en-US" altLang="ko-KR" sz="1300">
              <a:latin typeface="+mj-lt"/>
            </a:endParaRPr>
          </a:p>
          <a:p>
            <a:r>
              <a:rPr lang="ko-KR" altLang="en-US" sz="1300">
                <a:latin typeface="+mj-lt"/>
              </a:rPr>
              <a:t>데이터</a:t>
            </a:r>
            <a:r>
              <a:rPr lang="en-US" altLang="ko-KR" sz="1300">
                <a:latin typeface="+mj-lt"/>
              </a:rPr>
              <a:t>: 200</a:t>
            </a:r>
            <a:r>
              <a:rPr lang="ko-KR" altLang="en-US" sz="1300">
                <a:latin typeface="+mj-lt"/>
              </a:rPr>
              <a:t>개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batch size: 1</a:t>
            </a:r>
          </a:p>
          <a:p>
            <a:r>
              <a:rPr lang="en-US" altLang="ko-KR" sz="1300">
                <a:latin typeface="+mj-lt"/>
              </a:rPr>
              <a:t>1epoch </a:t>
            </a:r>
            <a:r>
              <a:rPr lang="ko-KR" altLang="en-US" sz="1300">
                <a:latin typeface="+mj-lt"/>
              </a:rPr>
              <a:t>당 </a:t>
            </a:r>
            <a:r>
              <a:rPr lang="en-US" altLang="ko-KR" sz="1300">
                <a:latin typeface="+mj-lt"/>
              </a:rPr>
              <a:t>42</a:t>
            </a:r>
            <a:r>
              <a:rPr lang="ko-KR" altLang="en-US" sz="1300">
                <a:latin typeface="+mj-lt"/>
              </a:rPr>
              <a:t>분</a:t>
            </a:r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1epoch</a:t>
            </a:r>
            <a:r>
              <a:rPr lang="ko-KR" altLang="en-US" sz="1300">
                <a:latin typeface="+mj-lt"/>
              </a:rPr>
              <a:t>당 </a:t>
            </a:r>
            <a:r>
              <a:rPr lang="en-US" altLang="ko-KR" sz="1300">
                <a:latin typeface="+mj-lt"/>
              </a:rPr>
              <a:t>42</a:t>
            </a:r>
            <a:r>
              <a:rPr lang="ko-KR" altLang="en-US" sz="1300">
                <a:latin typeface="+mj-lt"/>
              </a:rPr>
              <a:t>초 </a:t>
            </a:r>
            <a:r>
              <a:rPr lang="en-US" altLang="ko-KR" sz="1300">
                <a:latin typeface="+mj-lt"/>
              </a:rPr>
              <a:t>-&gt; 500</a:t>
            </a:r>
            <a:r>
              <a:rPr lang="ko-KR" altLang="en-US" sz="1300">
                <a:latin typeface="+mj-lt"/>
              </a:rPr>
              <a:t>시간에 약 </a:t>
            </a:r>
            <a:r>
              <a:rPr lang="en-US" altLang="ko-KR" sz="1300">
                <a:latin typeface="+mj-lt"/>
              </a:rPr>
              <a:t>705epoch</a:t>
            </a:r>
          </a:p>
          <a:p>
            <a:r>
              <a:rPr lang="en-US" altLang="ko-KR" sz="1300">
                <a:latin typeface="+mj-lt"/>
              </a:rPr>
              <a:t>-&gt; </a:t>
            </a:r>
            <a:r>
              <a:rPr lang="ko-KR" altLang="en-US" sz="1300">
                <a:latin typeface="+mj-lt"/>
              </a:rPr>
              <a:t>총</a:t>
            </a:r>
            <a:r>
              <a:rPr lang="en-US" altLang="ko-KR" sz="1300">
                <a:latin typeface="+mj-lt"/>
              </a:rPr>
              <a:t> 800epoch</a:t>
            </a:r>
          </a:p>
          <a:p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for epoch in range(num_epochs): // </a:t>
            </a:r>
            <a:r>
              <a:rPr lang="ko-KR" altLang="en-US" sz="1300">
                <a:latin typeface="+mj-lt"/>
              </a:rPr>
              <a:t>전체 </a:t>
            </a:r>
            <a:r>
              <a:rPr lang="en-US" altLang="ko-KR" sz="1300">
                <a:latin typeface="+mj-lt"/>
              </a:rPr>
              <a:t>epoch</a:t>
            </a:r>
          </a:p>
          <a:p>
            <a:r>
              <a:rPr lang="en-US" altLang="ko-KR" sz="1300">
                <a:latin typeface="+mj-lt"/>
              </a:rPr>
              <a:t>    for sentence_idx in range(n_samples): // </a:t>
            </a:r>
            <a:r>
              <a:rPr lang="ko-KR" altLang="en-US" sz="1300">
                <a:latin typeface="+mj-lt"/>
              </a:rPr>
              <a:t>데이터 개수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        for case_src in src_list:  // src</a:t>
            </a:r>
            <a:r>
              <a:rPr lang="ko-KR" altLang="en-US" sz="1300">
                <a:latin typeface="+mj-lt"/>
              </a:rPr>
              <a:t> 개수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            for case_tar in tar_list:  // tar</a:t>
            </a:r>
            <a:r>
              <a:rPr lang="ko-KR" altLang="en-US" sz="1300">
                <a:latin typeface="+mj-lt"/>
              </a:rPr>
              <a:t> 개수</a:t>
            </a:r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endParaRPr lang="en-US" altLang="ko-KR" sz="1300">
              <a:latin typeface="+mj-lt"/>
            </a:endParaRPr>
          </a:p>
          <a:p>
            <a:r>
              <a:rPr lang="ko-KR" altLang="en-US" sz="1300">
                <a:latin typeface="+mj-lt"/>
              </a:rPr>
              <a:t>전체 </a:t>
            </a:r>
            <a:r>
              <a:rPr lang="en-US" altLang="ko-KR" sz="1300">
                <a:latin typeface="+mj-lt"/>
              </a:rPr>
              <a:t>iteration</a:t>
            </a:r>
          </a:p>
          <a:p>
            <a:r>
              <a:rPr lang="en-US" altLang="ko-KR" sz="1300">
                <a:latin typeface="+mj-lt"/>
              </a:rPr>
              <a:t>= </a:t>
            </a:r>
            <a:r>
              <a:rPr lang="ko-KR" altLang="en-US" sz="1300">
                <a:latin typeface="+mj-lt"/>
              </a:rPr>
              <a:t>전체 </a:t>
            </a:r>
            <a:r>
              <a:rPr lang="en-US" altLang="ko-KR" sz="1300">
                <a:latin typeface="+mj-lt"/>
              </a:rPr>
              <a:t>epoch * </a:t>
            </a:r>
            <a:r>
              <a:rPr lang="ko-KR" altLang="en-US" sz="1300">
                <a:latin typeface="+mj-lt"/>
              </a:rPr>
              <a:t>데이터개수 </a:t>
            </a:r>
            <a:r>
              <a:rPr lang="en-US" altLang="ko-KR" sz="1300">
                <a:latin typeface="+mj-lt"/>
              </a:rPr>
              <a:t>* src</a:t>
            </a:r>
            <a:r>
              <a:rPr lang="ko-KR" altLang="en-US" sz="1300">
                <a:latin typeface="+mj-lt"/>
              </a:rPr>
              <a:t>개수 </a:t>
            </a:r>
            <a:r>
              <a:rPr lang="en-US" altLang="ko-KR" sz="1300">
                <a:latin typeface="+mj-lt"/>
              </a:rPr>
              <a:t>* tar</a:t>
            </a:r>
            <a:r>
              <a:rPr lang="ko-KR" altLang="en-US" sz="1300">
                <a:latin typeface="+mj-lt"/>
              </a:rPr>
              <a:t>개수</a:t>
            </a: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= 800 * 200 * 10 * 10 = 16,000,000</a:t>
            </a:r>
          </a:p>
          <a:p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8,000,000 iteration</a:t>
            </a:r>
            <a:r>
              <a:rPr lang="ko-KR" altLang="en-US" sz="1300">
                <a:latin typeface="+mj-lt"/>
              </a:rPr>
              <a:t>부터 </a:t>
            </a:r>
            <a:r>
              <a:rPr lang="en-US" altLang="ko-KR" sz="1300">
                <a:latin typeface="+mj-lt"/>
              </a:rPr>
              <a:t>learning rate </a:t>
            </a:r>
            <a:r>
              <a:rPr lang="ko-KR" altLang="en-US" sz="1300">
                <a:latin typeface="+mj-lt"/>
              </a:rPr>
              <a:t>선형 감소</a:t>
            </a:r>
            <a:r>
              <a:rPr lang="en-US" altLang="ko-KR" sz="130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65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608</Words>
  <Application>Microsoft Office PowerPoint</Application>
  <PresentationFormat>와이드스크린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141</cp:revision>
  <dcterms:created xsi:type="dcterms:W3CDTF">2020-11-15T05:48:23Z</dcterms:created>
  <dcterms:modified xsi:type="dcterms:W3CDTF">2021-07-29T12:03:05Z</dcterms:modified>
</cp:coreProperties>
</file>