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8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0EBB6F1-B823-4553-B202-DCBF7789A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20228"/>
              </p:ext>
            </p:extLst>
          </p:nvPr>
        </p:nvGraphicFramePr>
        <p:xfrm>
          <a:off x="171961" y="2178820"/>
          <a:ext cx="32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868302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MCD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CCGAN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cycleVAE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 to 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6.52 ± 0.31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6.61 ± 0.32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 to 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6.16 ± 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6.32 ± 0.23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 to 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6.43 ± 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6.95 ± 0.32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 to 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5.82 ± 0.22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6.04 ± 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Total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6.25 ± 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6.53 ± 0.16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32A129EA-79C7-4128-9B53-84125A93D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20825"/>
              </p:ext>
            </p:extLst>
          </p:nvPr>
        </p:nvGraphicFramePr>
        <p:xfrm>
          <a:off x="3852038" y="2178820"/>
          <a:ext cx="370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Training Time(hour)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CCGAN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cycleVAE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6.86 ± 0.13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6.65 ± 0.15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6.67 ± 0.13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6.64 ± 0.15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id="{1F3E0E2D-0C92-4512-93A4-6B96E4B71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4378"/>
              </p:ext>
            </p:extLst>
          </p:nvPr>
        </p:nvGraphicFramePr>
        <p:xfrm>
          <a:off x="8000115" y="2170252"/>
          <a:ext cx="370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932270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Training Time(hour)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CCGAN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cycleVAE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6.67 ± 0.16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6.66 ± 0.16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87923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B15608-6897-40C0-88DE-77BCD86DDFAF}"/>
              </a:ext>
            </a:extLst>
          </p:cNvPr>
          <p:cNvSpPr txBox="1"/>
          <p:nvPr/>
        </p:nvSpPr>
        <p:spPr>
          <a:xfrm>
            <a:off x="724588" y="1716228"/>
            <a:ext cx="21347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j-lt"/>
              </a:rPr>
              <a:t>4</a:t>
            </a:r>
            <a:r>
              <a:rPr lang="ko-KR" altLang="en-US" sz="1500">
                <a:latin typeface="+mj-lt"/>
              </a:rPr>
              <a:t>화자</a:t>
            </a:r>
            <a:r>
              <a:rPr lang="en-US" altLang="ko-KR" sz="1500">
                <a:latin typeface="+mj-lt"/>
              </a:rPr>
              <a:t>: F1,F2,M1,M2</a:t>
            </a:r>
            <a:endParaRPr lang="ko-KR" altLang="en-US" sz="150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D74B29-0010-437F-91E4-C345394DF388}"/>
              </a:ext>
            </a:extLst>
          </p:cNvPr>
          <p:cNvSpPr txBox="1"/>
          <p:nvPr/>
        </p:nvSpPr>
        <p:spPr>
          <a:xfrm>
            <a:off x="4723765" y="1749426"/>
            <a:ext cx="2517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j-lt"/>
              </a:rPr>
              <a:t>10</a:t>
            </a:r>
            <a:r>
              <a:rPr lang="ko-KR" altLang="en-US" sz="1500">
                <a:latin typeface="+mj-lt"/>
              </a:rPr>
              <a:t>화자</a:t>
            </a:r>
            <a:r>
              <a:rPr lang="en-US" altLang="ko-KR" sz="1500">
                <a:latin typeface="+mj-lt"/>
              </a:rPr>
              <a:t>: F1~5, M1~5</a:t>
            </a:r>
            <a:endParaRPr lang="ko-KR" altLang="en-US" sz="150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59EC64-6AB8-469C-AB84-68D88B9394B8}"/>
              </a:ext>
            </a:extLst>
          </p:cNvPr>
          <p:cNvSpPr txBox="1"/>
          <p:nvPr/>
        </p:nvSpPr>
        <p:spPr>
          <a:xfrm>
            <a:off x="8576043" y="1749425"/>
            <a:ext cx="27194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+mj-lt"/>
              </a:rPr>
              <a:t>100</a:t>
            </a:r>
            <a:r>
              <a:rPr lang="ko-KR" altLang="en-US" sz="1500">
                <a:latin typeface="+mj-lt"/>
              </a:rPr>
              <a:t>화자</a:t>
            </a:r>
            <a:r>
              <a:rPr lang="en-US" altLang="ko-KR" sz="1500">
                <a:latin typeface="+mj-lt"/>
              </a:rPr>
              <a:t>: F1~50, M1~50</a:t>
            </a:r>
            <a:endParaRPr lang="ko-KR" altLang="en-US" sz="150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EC1D9-2B22-4986-8F86-5F41C87A3B46}"/>
              </a:ext>
            </a:extLst>
          </p:cNvPr>
          <p:cNvSpPr txBox="1"/>
          <p:nvPr/>
        </p:nvSpPr>
        <p:spPr>
          <a:xfrm>
            <a:off x="171961" y="179879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CCGAN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err="1"/>
              <a:t>cycleVAE</a:t>
            </a:r>
            <a:r>
              <a:rPr lang="en-US" altLang="ko-KR" b="1"/>
              <a:t> </a:t>
            </a:r>
            <a:r>
              <a:rPr lang="ko-KR" altLang="en-US" b="1"/>
              <a:t>비교 실험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657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6EC1D9-2B22-4986-8F86-5F41C87A3B46}"/>
              </a:ext>
            </a:extLst>
          </p:cNvPr>
          <p:cNvSpPr txBox="1"/>
          <p:nvPr/>
        </p:nvSpPr>
        <p:spPr>
          <a:xfrm>
            <a:off x="171961" y="1798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청진음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D929B-6239-4707-9DF0-375B962A217B}"/>
              </a:ext>
            </a:extLst>
          </p:cNvPr>
          <p:cNvSpPr txBox="1"/>
          <p:nvPr/>
        </p:nvSpPr>
        <p:spPr>
          <a:xfrm>
            <a:off x="831687" y="4181862"/>
            <a:ext cx="49035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/>
              <a:t>1000ms</a:t>
            </a:r>
            <a:r>
              <a:rPr lang="ko-KR" altLang="en-US" sz="1300" b="1"/>
              <a:t> </a:t>
            </a:r>
            <a:r>
              <a:rPr lang="en-US" altLang="ko-KR" sz="1300" b="1"/>
              <a:t>segment</a:t>
            </a:r>
          </a:p>
          <a:p>
            <a:endParaRPr lang="en-US" altLang="ko-KR" sz="1300"/>
          </a:p>
          <a:p>
            <a:r>
              <a:rPr lang="ko-KR" altLang="en-US" sz="1300"/>
              <a:t>총 </a:t>
            </a:r>
            <a:r>
              <a:rPr lang="en-US" altLang="ko-KR" sz="1300"/>
              <a:t>466</a:t>
            </a:r>
            <a:r>
              <a:rPr lang="ko-KR" altLang="en-US" sz="1300"/>
              <a:t> </a:t>
            </a:r>
            <a:r>
              <a:rPr lang="en-US" altLang="ko-KR" sz="1300"/>
              <a:t>segment(normal: 443, rale: 15, rhonchi: 3, wheezing: 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A858C-7084-4F71-8CAF-E23D2D15A787}"/>
              </a:ext>
            </a:extLst>
          </p:cNvPr>
          <p:cNvSpPr txBox="1"/>
          <p:nvPr/>
        </p:nvSpPr>
        <p:spPr>
          <a:xfrm>
            <a:off x="831687" y="4874359"/>
            <a:ext cx="109517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300"/>
          </a:p>
          <a:p>
            <a:r>
              <a:rPr lang="en-US" altLang="ko-KR" sz="1300"/>
              <a:t>- train set</a:t>
            </a:r>
          </a:p>
          <a:p>
            <a:r>
              <a:rPr lang="en-US" altLang="ko-KR" sz="1100"/>
              <a:t>   normal: 7</a:t>
            </a:r>
          </a:p>
          <a:p>
            <a:r>
              <a:rPr lang="en-US" altLang="ko-KR" sz="1100"/>
              <a:t>   rale: 2</a:t>
            </a:r>
          </a:p>
          <a:p>
            <a:r>
              <a:rPr lang="en-US" altLang="ko-KR" sz="1100"/>
              <a:t>   rhonchi: 2</a:t>
            </a:r>
          </a:p>
          <a:p>
            <a:r>
              <a:rPr lang="en-US" altLang="ko-KR" sz="1100"/>
              <a:t>   wheezing: 2</a:t>
            </a:r>
          </a:p>
          <a:p>
            <a:endParaRPr lang="ko-KR" altLang="en-US" sz="13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7AAFC-91B1-4194-A70B-FA7761194C27}"/>
              </a:ext>
            </a:extLst>
          </p:cNvPr>
          <p:cNvSpPr txBox="1"/>
          <p:nvPr/>
        </p:nvSpPr>
        <p:spPr>
          <a:xfrm>
            <a:off x="2188308" y="4874359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300"/>
          </a:p>
          <a:p>
            <a:r>
              <a:rPr lang="en-US" altLang="ko-KR" sz="1300"/>
              <a:t>- test set</a:t>
            </a:r>
          </a:p>
          <a:p>
            <a:r>
              <a:rPr lang="en-US" altLang="ko-KR" sz="1100"/>
              <a:t>   normal: 2</a:t>
            </a:r>
          </a:p>
          <a:p>
            <a:r>
              <a:rPr lang="en-US" altLang="ko-KR" sz="1100"/>
              <a:t>   rale: 1</a:t>
            </a:r>
          </a:p>
          <a:p>
            <a:r>
              <a:rPr lang="en-US" altLang="ko-KR" sz="1100"/>
              <a:t>   rhonchi: 1</a:t>
            </a:r>
          </a:p>
          <a:p>
            <a:r>
              <a:rPr lang="en-US" altLang="ko-KR" sz="1100"/>
              <a:t>   wheezing: 1</a:t>
            </a:r>
            <a:endParaRPr lang="ko-KR" alt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11150-9F65-4DA8-9EFD-88C90DC16DC4}"/>
              </a:ext>
            </a:extLst>
          </p:cNvPr>
          <p:cNvSpPr txBox="1"/>
          <p:nvPr/>
        </p:nvSpPr>
        <p:spPr>
          <a:xfrm>
            <a:off x="6143316" y="4201197"/>
            <a:ext cx="508632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/>
              <a:t>500ms</a:t>
            </a:r>
            <a:r>
              <a:rPr lang="ko-KR" altLang="en-US" sz="1300" b="1"/>
              <a:t> </a:t>
            </a:r>
            <a:r>
              <a:rPr lang="en-US" altLang="ko-KR" sz="1300" b="1"/>
              <a:t>segment</a:t>
            </a:r>
          </a:p>
          <a:p>
            <a:endParaRPr lang="en-US" altLang="ko-KR" sz="1300"/>
          </a:p>
          <a:p>
            <a:r>
              <a:rPr lang="ko-KR" altLang="en-US" sz="1300"/>
              <a:t>총 </a:t>
            </a:r>
            <a:r>
              <a:rPr lang="en-US" altLang="ko-KR" sz="1300"/>
              <a:t>971</a:t>
            </a:r>
            <a:r>
              <a:rPr lang="ko-KR" altLang="en-US" sz="1300"/>
              <a:t> </a:t>
            </a:r>
            <a:r>
              <a:rPr lang="en-US" altLang="ko-KR" sz="1300"/>
              <a:t>segment(normal: 900, rale: 41, rhonchi: 14, wheezing: 23)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31C74-530D-4ADA-830E-BFC8C56836F1}"/>
              </a:ext>
            </a:extLst>
          </p:cNvPr>
          <p:cNvSpPr txBox="1"/>
          <p:nvPr/>
        </p:nvSpPr>
        <p:spPr>
          <a:xfrm>
            <a:off x="6143316" y="4893694"/>
            <a:ext cx="1172116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300"/>
          </a:p>
          <a:p>
            <a:r>
              <a:rPr lang="en-US" altLang="ko-KR" sz="1300"/>
              <a:t>- train set</a:t>
            </a:r>
          </a:p>
          <a:p>
            <a:r>
              <a:rPr lang="en-US" altLang="ko-KR" sz="1100"/>
              <a:t>   normal: 34</a:t>
            </a:r>
          </a:p>
          <a:p>
            <a:r>
              <a:rPr lang="en-US" altLang="ko-KR" sz="1100"/>
              <a:t>   rale: 11</a:t>
            </a:r>
          </a:p>
          <a:p>
            <a:r>
              <a:rPr lang="en-US" altLang="ko-KR" sz="1100"/>
              <a:t>   rhonchi: 11</a:t>
            </a:r>
          </a:p>
          <a:p>
            <a:r>
              <a:rPr lang="en-US" altLang="ko-KR" sz="1100"/>
              <a:t>   wheezing: 11</a:t>
            </a:r>
          </a:p>
          <a:p>
            <a:endParaRPr lang="ko-KR" alt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2017D-EA0B-4751-B3A1-92A19C62C995}"/>
              </a:ext>
            </a:extLst>
          </p:cNvPr>
          <p:cNvSpPr txBox="1"/>
          <p:nvPr/>
        </p:nvSpPr>
        <p:spPr>
          <a:xfrm>
            <a:off x="7499937" y="4893694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300"/>
          </a:p>
          <a:p>
            <a:r>
              <a:rPr lang="en-US" altLang="ko-KR" sz="1300"/>
              <a:t>- test set</a:t>
            </a:r>
          </a:p>
          <a:p>
            <a:r>
              <a:rPr lang="en-US" altLang="ko-KR" sz="1100"/>
              <a:t>   normal: 8</a:t>
            </a:r>
          </a:p>
          <a:p>
            <a:r>
              <a:rPr lang="en-US" altLang="ko-KR" sz="1100"/>
              <a:t>   rale: 3</a:t>
            </a:r>
          </a:p>
          <a:p>
            <a:r>
              <a:rPr lang="en-US" altLang="ko-KR" sz="1100"/>
              <a:t>   rhonchi: 3</a:t>
            </a:r>
          </a:p>
          <a:p>
            <a:r>
              <a:rPr lang="en-US" altLang="ko-KR" sz="1100"/>
              <a:t>   wheezing: 3</a:t>
            </a:r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3E0D2-C41C-4D66-9390-406D4B3F9972}"/>
              </a:ext>
            </a:extLst>
          </p:cNvPr>
          <p:cNvSpPr txBox="1"/>
          <p:nvPr/>
        </p:nvSpPr>
        <p:spPr>
          <a:xfrm>
            <a:off x="5825933" y="1036157"/>
            <a:ext cx="49968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엑셀파일을 참조하여 </a:t>
            </a:r>
            <a:r>
              <a:rPr lang="en-US" altLang="ko-KR" sz="1100"/>
              <a:t>1000ms, 500ms segment</a:t>
            </a:r>
            <a:r>
              <a:rPr lang="ko-KR" altLang="en-US" sz="1100"/>
              <a:t>를 추출</a:t>
            </a:r>
          </a:p>
          <a:p>
            <a:endParaRPr lang="en-US" altLang="ko-KR" sz="1100"/>
          </a:p>
          <a:p>
            <a:r>
              <a:rPr lang="en-US" altLang="ko-KR" sz="1100"/>
              <a:t>25ms</a:t>
            </a:r>
            <a:r>
              <a:rPr lang="ko-KR" altLang="en-US" sz="1100"/>
              <a:t>마다 </a:t>
            </a:r>
            <a:r>
              <a:rPr lang="en-US" altLang="ko-KR" sz="1100"/>
              <a:t>1 frame</a:t>
            </a:r>
            <a:r>
              <a:rPr lang="ko-KR" altLang="en-US" sz="1100"/>
              <a:t>을 추출</a:t>
            </a:r>
            <a:r>
              <a:rPr lang="en-US" altLang="ko-KR" sz="1100"/>
              <a:t>, 10ms</a:t>
            </a:r>
            <a:r>
              <a:rPr lang="ko-KR" altLang="en-US" sz="1100"/>
              <a:t>씩 </a:t>
            </a:r>
            <a:r>
              <a:rPr lang="en-US" altLang="ko-KR" sz="1100"/>
              <a:t>shift</a:t>
            </a:r>
            <a:r>
              <a:rPr lang="ko-KR" altLang="en-US" sz="1100"/>
              <a:t>하면서 </a:t>
            </a:r>
            <a:r>
              <a:rPr lang="en-US" altLang="ko-KR" sz="1100"/>
              <a:t>log mel-spectrogram</a:t>
            </a:r>
            <a:r>
              <a:rPr lang="ko-KR" altLang="en-US" sz="1100"/>
              <a:t>을 계산</a:t>
            </a:r>
            <a:endParaRPr lang="en-US" altLang="ko-KR" sz="1100"/>
          </a:p>
          <a:p>
            <a:r>
              <a:rPr lang="en-US" altLang="ko-KR" sz="1100"/>
              <a:t>=&gt; 10ms=1frame</a:t>
            </a:r>
          </a:p>
          <a:p>
            <a:endParaRPr lang="en-US" altLang="ko-KR" sz="1100"/>
          </a:p>
          <a:p>
            <a:r>
              <a:rPr lang="en-US" altLang="ko-KR" sz="1100"/>
              <a:t>strict</a:t>
            </a:r>
            <a:r>
              <a:rPr lang="ko-KR" altLang="en-US" sz="1100"/>
              <a:t>하게 구간 설정</a:t>
            </a:r>
            <a:endParaRPr lang="en-US" altLang="ko-KR" sz="1100"/>
          </a:p>
          <a:p>
            <a:r>
              <a:rPr lang="en-US" altLang="ko-KR" sz="1100"/>
              <a:t>ex) w005</a:t>
            </a:r>
            <a:r>
              <a:rPr lang="ko-KR" altLang="en-US" sz="1100"/>
              <a:t>파일 </a:t>
            </a:r>
            <a:r>
              <a:rPr lang="en-US" altLang="ko-KR" sz="1100"/>
              <a:t>[8549, 9681] -&gt; [8550, 9680] -&gt; [855, 968] frame</a:t>
            </a:r>
          </a:p>
          <a:p>
            <a:r>
              <a:rPr lang="en-US" altLang="ko-KR" sz="1100"/>
              <a:t>=&gt; [855, 904] frame, [905, 954] frame </a:t>
            </a:r>
            <a:r>
              <a:rPr lang="ko-KR" altLang="en-US" sz="1100"/>
              <a:t>저장</a:t>
            </a:r>
            <a:endParaRPr lang="en-US" altLang="ko-KR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0575A-9F5D-4254-B597-D21D045A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12" y="979285"/>
            <a:ext cx="2499876" cy="26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32A129EA-79C7-4128-9B53-84125A93D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2251"/>
              </p:ext>
            </p:extLst>
          </p:nvPr>
        </p:nvGraphicFramePr>
        <p:xfrm>
          <a:off x="501119" y="2436534"/>
          <a:ext cx="5040000" cy="19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210653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kernel:40x5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padding:2</a:t>
                      </a:r>
                    </a:p>
                    <a:p>
                      <a:pPr algn="ctr" latinLnBrk="1"/>
                      <a:r>
                        <a:rPr lang="en-US" altLang="ko-KR" sz="1000"/>
                        <a:t>stride:1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kernel:40x10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padding:5</a:t>
                      </a:r>
                    </a:p>
                    <a:p>
                      <a:pPr algn="ctr" latinLnBrk="1"/>
                      <a:r>
                        <a:rPr lang="en-US" altLang="ko-KR" sz="1000"/>
                        <a:t>stride:1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kernel:40x15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padding:7</a:t>
                      </a:r>
                    </a:p>
                    <a:p>
                      <a:pPr algn="ctr" latinLnBrk="1"/>
                      <a:r>
                        <a:rPr lang="en-US" altLang="ko-KR" sz="1000"/>
                        <a:t>stride:1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kernel:40x20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padding:10</a:t>
                      </a:r>
                    </a:p>
                    <a:p>
                      <a:pPr algn="ctr" latinLnBrk="1"/>
                      <a:r>
                        <a:rPr lang="en-US" altLang="ko-KR" sz="1000"/>
                        <a:t>stride:1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3D74B29-0010-437F-91E4-C345394DF388}"/>
              </a:ext>
            </a:extLst>
          </p:cNvPr>
          <p:cNvSpPr txBox="1"/>
          <p:nvPr/>
        </p:nvSpPr>
        <p:spPr>
          <a:xfrm>
            <a:off x="1762452" y="1808148"/>
            <a:ext cx="2517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1000ms</a:t>
            </a:r>
            <a:r>
              <a:rPr lang="ko-KR" altLang="en-US" sz="1600" b="1"/>
              <a:t> </a:t>
            </a:r>
            <a:r>
              <a:rPr lang="en-US" altLang="ko-KR" sz="1600" b="1"/>
              <a:t>segment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59EC64-6AB8-469C-AB84-68D88B9394B8}"/>
              </a:ext>
            </a:extLst>
          </p:cNvPr>
          <p:cNvSpPr txBox="1"/>
          <p:nvPr/>
        </p:nvSpPr>
        <p:spPr>
          <a:xfrm>
            <a:off x="7297476" y="1816715"/>
            <a:ext cx="271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500ms</a:t>
            </a:r>
            <a:r>
              <a:rPr lang="ko-KR" altLang="en-US" sz="1600" b="1"/>
              <a:t> </a:t>
            </a:r>
            <a:r>
              <a:rPr lang="en-US" altLang="ko-KR" sz="1600" b="1"/>
              <a:t>segment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EC1D9-2B22-4986-8F86-5F41C87A3B46}"/>
              </a:ext>
            </a:extLst>
          </p:cNvPr>
          <p:cNvSpPr txBox="1"/>
          <p:nvPr/>
        </p:nvSpPr>
        <p:spPr>
          <a:xfrm>
            <a:off x="171961" y="179879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CCGAN</a:t>
            </a:r>
            <a:r>
              <a:rPr lang="ko-KR" altLang="en-US" b="1"/>
              <a:t> </a:t>
            </a:r>
            <a:r>
              <a:rPr lang="en-US" altLang="ko-KR" b="1"/>
              <a:t>/</a:t>
            </a:r>
            <a:r>
              <a:rPr lang="ko-KR" altLang="en-US" b="1"/>
              <a:t> </a:t>
            </a:r>
            <a:r>
              <a:rPr lang="en-US" altLang="ko-KR" b="1"/>
              <a:t>cycleVAE </a:t>
            </a:r>
            <a:r>
              <a:rPr lang="ko-KR" altLang="en-US" b="1"/>
              <a:t>비교 실험</a:t>
            </a:r>
            <a:endParaRPr lang="ko-KR" altLang="en-US" b="1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10F891F-56EE-42A2-97F5-FB44C2C5E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94876"/>
              </p:ext>
            </p:extLst>
          </p:nvPr>
        </p:nvGraphicFramePr>
        <p:xfrm>
          <a:off x="6198642" y="2434680"/>
          <a:ext cx="5040000" cy="19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62158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97896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783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943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210653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epoch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kernel:40x5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padding:2</a:t>
                      </a:r>
                    </a:p>
                    <a:p>
                      <a:pPr algn="ctr" latinLnBrk="1"/>
                      <a:r>
                        <a:rPr lang="en-US" altLang="ko-KR" sz="1000"/>
                        <a:t>stride:1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kernel:40x10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padding:5</a:t>
                      </a:r>
                    </a:p>
                    <a:p>
                      <a:pPr algn="ctr" latinLnBrk="1"/>
                      <a:r>
                        <a:rPr lang="en-US" altLang="ko-KR" sz="1000"/>
                        <a:t>stride:1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kernel:40x15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padding:7</a:t>
                      </a:r>
                    </a:p>
                    <a:p>
                      <a:pPr algn="ctr" latinLnBrk="1"/>
                      <a:r>
                        <a:rPr lang="en-US" altLang="ko-KR" sz="1000"/>
                        <a:t>stride:1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kernel:40x20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padding:10</a:t>
                      </a:r>
                    </a:p>
                    <a:p>
                      <a:pPr algn="ctr" latinLnBrk="1"/>
                      <a:r>
                        <a:rPr lang="en-US" altLang="ko-KR" sz="1000"/>
                        <a:t>stride:1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8916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70.59%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88.24%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7934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70.59%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58.82%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76.47%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26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70.59%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47.59%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76.47%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30313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89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6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466</Words>
  <Application>Microsoft Office PowerPoint</Application>
  <PresentationFormat>와이드스크린</PresentationFormat>
  <Paragraphs>144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151</cp:revision>
  <dcterms:created xsi:type="dcterms:W3CDTF">2020-11-15T05:48:23Z</dcterms:created>
  <dcterms:modified xsi:type="dcterms:W3CDTF">2021-07-29T12:03:26Z</dcterms:modified>
</cp:coreProperties>
</file>