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99B50-E61A-4C04-A260-53E8A9BBB64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B629-8CCD-4D9D-8041-66CCC624E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239C0-C9DE-4648-B5F1-039A8CEE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570CA-25CD-499B-8A8D-84FC4B7DB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EB688-DE8E-4986-99E1-57D207E5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8D775-1013-465E-AED4-42B9144C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1B4AF-9688-4427-ABFA-D948EAA1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E2360-FC89-4D5D-9C2D-189D2DC2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04132-9B38-4B4D-8575-ED94E13D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0691C-E946-492B-A689-CB8B6DA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D6451-8593-4414-8997-1112414D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29CE5-2969-4D21-AB77-9AF377D5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67698-EBD5-46EE-9BB9-2A669621B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E631E-596B-4602-96C2-C458D1B2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C7F9-372A-4910-86A1-7330DB15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18426-5107-4DB5-8E07-0C1B8145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C691-1922-4C74-9F8E-3E5860DB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7E75-0680-447C-B62F-7B5EAF92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06BB-6E23-49A3-B8FE-BCE68027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3FC6-0CCD-4F39-BC6F-8E76665C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E5921-073B-4A75-A606-F91AB2D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1FA0F-5511-423F-8830-83198308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0FE2-85E9-42CC-90A0-4E33274D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B0B46-BE7D-438C-BBC6-AB3123C3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4D290-4818-4A34-A8FE-975C86F3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98A3-056C-4D85-9F27-A1F567D3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66567-0322-4E03-ABF1-BCF70D0B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7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B168-8EDB-4E59-89A6-960DFFBB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A606C-1757-4F64-8B00-BCE7E52E1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3B419-48C5-466F-A626-69B69544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B3793-2624-41B3-AC31-1D59898E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360E2-F972-413D-95B3-13B7DCC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93227-3C20-427C-8DF7-D28F530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B79AB-5BF6-4BA6-BAD8-0FECA958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8F777-2EE5-416A-922D-205361C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56F89-E9B9-4B81-B057-8C51FE9E1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1DFFDB-3AA6-42ED-9FD4-E834B6B0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5DC17-CC7D-4E9C-AD2D-A89FF4FB5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9992E6-5B99-4ADB-B468-02E72AB3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E9A10D-6BD0-4F0E-98A7-9AB013D9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087BB9-F407-4A9D-967E-85F5EED9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5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BAD54-E259-4C9C-860D-FE2F2AD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7DE5B4-775F-43FF-97C8-143818A0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46863-0807-4A5B-A27B-559ABE79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C6DAE-4355-4F2F-82F4-B4EB008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1C4DF-24D1-417E-8804-F278F2C6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CAF3F3-ED3F-4CBC-B82E-4ACB17E8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40556-4936-4ACA-A65B-3307A774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A920-5BC9-4EBF-A9F7-DC0CB8F5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27C94-1B7E-48AB-9582-4B191DB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0308B-7F5A-41C2-803D-D1A044908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097A2-5F37-45B6-ADD2-21F1C5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81F31-B43F-4A37-A0FD-38474EFD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F964B-7FB6-449E-BF60-69E0BBFD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AB82-5082-4C6D-BF31-8D23BED0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FD1FA2-10B9-4561-A29B-2E374A610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5D78CF-44FD-4558-BD2C-8766EB5E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F15FD-B542-4B20-84F7-4A129258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9A428-0E93-4BE3-872A-93DC8EE9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05FAD-2781-42FE-8145-62906839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C69CD-F1E2-4464-B12B-365873C2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9C5B4-7AD3-4A25-8528-81872949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DDC2-552E-4F9D-A29B-DDF8ACA74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80D4A-819A-491F-8676-A10FD270C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5B800-8C09-4571-9ACE-335BE329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0EBB6F1-B823-4553-B202-DCBF7789A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13836"/>
              </p:ext>
            </p:extLst>
          </p:nvPr>
        </p:nvGraphicFramePr>
        <p:xfrm>
          <a:off x="171961" y="2178820"/>
          <a:ext cx="324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868302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MCD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CCGAN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cycleVAE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 to F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6.52 ± 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6.61 ± 0.15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 to 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6.16 ± 0.12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6.32 ± 0.12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 to F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6.43 ± 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6.95 ± 0.16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 to 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5.82 ± 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6.04 ± 0.1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Total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6.25 ± 0.07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6.53 ± 0.08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4879231"/>
                  </a:ext>
                </a:extLst>
              </a:tr>
            </a:tbl>
          </a:graphicData>
        </a:graphic>
      </p:graphicFrame>
      <p:graphicFrame>
        <p:nvGraphicFramePr>
          <p:cNvPr id="27" name="표 9">
            <a:extLst>
              <a:ext uri="{FF2B5EF4-FFF2-40B4-BE49-F238E27FC236}">
                <a16:creationId xmlns:a16="http://schemas.microsoft.com/office/drawing/2014/main" id="{32A129EA-79C7-4128-9B53-84125A93D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50910"/>
              </p:ext>
            </p:extLst>
          </p:nvPr>
        </p:nvGraphicFramePr>
        <p:xfrm>
          <a:off x="3852038" y="2178820"/>
          <a:ext cx="3708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94360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Training Time(hour)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CCGAN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cycleVAE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6.86 ± 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6.66 ± 0.03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6.67 ± 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6.64 ± 0.03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9.xx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6.65 ± 0.03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10.xx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6.64 ± 0.03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4879231"/>
                  </a:ext>
                </a:extLst>
              </a:tr>
            </a:tbl>
          </a:graphicData>
        </a:graphic>
      </p:graphicFrame>
      <p:graphicFrame>
        <p:nvGraphicFramePr>
          <p:cNvPr id="28" name="표 9">
            <a:extLst>
              <a:ext uri="{FF2B5EF4-FFF2-40B4-BE49-F238E27FC236}">
                <a16:creationId xmlns:a16="http://schemas.microsoft.com/office/drawing/2014/main" id="{1F3E0E2D-0C92-4512-93A4-6B96E4B71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32750"/>
              </p:ext>
            </p:extLst>
          </p:nvPr>
        </p:nvGraphicFramePr>
        <p:xfrm>
          <a:off x="8000115" y="2170252"/>
          <a:ext cx="3708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932270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Training Time(hour)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CCGAN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cycleVAE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 ± 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6.67 ± 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9.xx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6.66 ± 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6.65 ± 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6.62 ± 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487923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4B15608-6897-40C0-88DE-77BCD86DDFAF}"/>
              </a:ext>
            </a:extLst>
          </p:cNvPr>
          <p:cNvSpPr txBox="1"/>
          <p:nvPr/>
        </p:nvSpPr>
        <p:spPr>
          <a:xfrm>
            <a:off x="724588" y="1716228"/>
            <a:ext cx="21347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+mj-lt"/>
              </a:rPr>
              <a:t>4</a:t>
            </a:r>
            <a:r>
              <a:rPr lang="ko-KR" altLang="en-US" sz="1500">
                <a:latin typeface="+mj-lt"/>
              </a:rPr>
              <a:t>화자</a:t>
            </a:r>
            <a:r>
              <a:rPr lang="en-US" altLang="ko-KR" sz="1500">
                <a:latin typeface="+mj-lt"/>
              </a:rPr>
              <a:t>: F1,F2,M1,M2</a:t>
            </a:r>
            <a:endParaRPr lang="ko-KR" altLang="en-US" sz="150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D74B29-0010-437F-91E4-C345394DF388}"/>
              </a:ext>
            </a:extLst>
          </p:cNvPr>
          <p:cNvSpPr txBox="1"/>
          <p:nvPr/>
        </p:nvSpPr>
        <p:spPr>
          <a:xfrm>
            <a:off x="4723765" y="1749426"/>
            <a:ext cx="2517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+mj-lt"/>
              </a:rPr>
              <a:t>10</a:t>
            </a:r>
            <a:r>
              <a:rPr lang="ko-KR" altLang="en-US" sz="1500">
                <a:latin typeface="+mj-lt"/>
              </a:rPr>
              <a:t>화자</a:t>
            </a:r>
            <a:r>
              <a:rPr lang="en-US" altLang="ko-KR" sz="1500">
                <a:latin typeface="+mj-lt"/>
              </a:rPr>
              <a:t>: F1~5, M1~5</a:t>
            </a:r>
            <a:endParaRPr lang="ko-KR" altLang="en-US" sz="150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59EC64-6AB8-469C-AB84-68D88B9394B8}"/>
              </a:ext>
            </a:extLst>
          </p:cNvPr>
          <p:cNvSpPr txBox="1"/>
          <p:nvPr/>
        </p:nvSpPr>
        <p:spPr>
          <a:xfrm>
            <a:off x="8576043" y="1749425"/>
            <a:ext cx="27194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+mj-lt"/>
              </a:rPr>
              <a:t>100</a:t>
            </a:r>
            <a:r>
              <a:rPr lang="ko-KR" altLang="en-US" sz="1500">
                <a:latin typeface="+mj-lt"/>
              </a:rPr>
              <a:t>화자</a:t>
            </a:r>
            <a:r>
              <a:rPr lang="en-US" altLang="ko-KR" sz="1500">
                <a:latin typeface="+mj-lt"/>
              </a:rPr>
              <a:t>: F1~50, M1~50</a:t>
            </a:r>
            <a:endParaRPr lang="ko-KR" altLang="en-US" sz="150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EC1D9-2B22-4986-8F86-5F41C87A3B46}"/>
              </a:ext>
            </a:extLst>
          </p:cNvPr>
          <p:cNvSpPr txBox="1"/>
          <p:nvPr/>
        </p:nvSpPr>
        <p:spPr>
          <a:xfrm>
            <a:off x="171961" y="144021"/>
            <a:ext cx="32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CCGAN</a:t>
            </a:r>
            <a:r>
              <a:rPr lang="ko-KR" altLang="en-US" b="1" dirty="0"/>
              <a:t> </a:t>
            </a:r>
            <a:r>
              <a:rPr lang="en-US" altLang="ko-KR" b="1" dirty="0"/>
              <a:t>/</a:t>
            </a:r>
            <a:r>
              <a:rPr lang="ko-KR" altLang="en-US" b="1" dirty="0"/>
              <a:t> </a:t>
            </a:r>
            <a:r>
              <a:rPr lang="en-US" altLang="ko-KR" b="1" err="1"/>
              <a:t>cycleVAE</a:t>
            </a:r>
            <a:r>
              <a:rPr lang="en-US" altLang="ko-KR" b="1"/>
              <a:t> </a:t>
            </a:r>
            <a:r>
              <a:rPr lang="ko-KR" altLang="en-US" b="1"/>
              <a:t>비교 실험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61E9FF-EE6F-49D7-ACE7-E7442F46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038" y="4765733"/>
            <a:ext cx="3648075" cy="514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DFDE01-49B0-40A6-A2C0-BC24637ED2B7}"/>
              </a:ext>
            </a:extLst>
          </p:cNvPr>
          <p:cNvSpPr txBox="1"/>
          <p:nvPr/>
        </p:nvSpPr>
        <p:spPr>
          <a:xfrm>
            <a:off x="3852038" y="5353053"/>
            <a:ext cx="47240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>
                <a:latin typeface="+mj-lt"/>
              </a:rPr>
              <a:t>ex)</a:t>
            </a:r>
            <a:r>
              <a:rPr lang="ko-KR" altLang="en-US" sz="1300">
                <a:latin typeface="+mj-lt"/>
              </a:rPr>
              <a:t> </a:t>
            </a:r>
            <a:r>
              <a:rPr lang="en-US" altLang="ko-KR" sz="1300">
                <a:latin typeface="+mj-lt"/>
              </a:rPr>
              <a:t>F to F: test data 15</a:t>
            </a:r>
            <a:r>
              <a:rPr lang="ko-KR" altLang="en-US" sz="1300">
                <a:latin typeface="+mj-lt"/>
              </a:rPr>
              <a:t>개 </a:t>
            </a:r>
            <a:r>
              <a:rPr lang="en-US" altLang="ko-KR" sz="1300">
                <a:latin typeface="+mj-lt"/>
              </a:rPr>
              <a:t>* F 5</a:t>
            </a:r>
            <a:r>
              <a:rPr lang="ko-KR" altLang="en-US" sz="1300">
                <a:latin typeface="+mj-lt"/>
              </a:rPr>
              <a:t>개 </a:t>
            </a:r>
            <a:r>
              <a:rPr lang="en-US" altLang="ko-KR" sz="1300">
                <a:latin typeface="+mj-lt"/>
              </a:rPr>
              <a:t>* F 5</a:t>
            </a:r>
            <a:r>
              <a:rPr lang="ko-KR" altLang="en-US" sz="1300">
                <a:latin typeface="+mj-lt"/>
              </a:rPr>
              <a:t>개</a:t>
            </a:r>
            <a:r>
              <a:rPr lang="en-US" altLang="ko-KR" sz="1300">
                <a:latin typeface="+mj-lt"/>
              </a:rPr>
              <a:t>=375</a:t>
            </a:r>
            <a:br>
              <a:rPr lang="en-US" altLang="ko-KR" sz="1300">
                <a:latin typeface="+mj-lt"/>
              </a:rPr>
            </a:br>
            <a:endParaRPr lang="en-US" altLang="ko-KR" sz="1300">
              <a:latin typeface="+mj-lt"/>
            </a:endParaRPr>
          </a:p>
          <a:p>
            <a:r>
              <a:rPr lang="en-US" altLang="ko-KR" sz="1300">
                <a:latin typeface="+mj-lt"/>
              </a:rPr>
              <a:t>10</a:t>
            </a:r>
            <a:r>
              <a:rPr lang="ko-KR" altLang="en-US" sz="1300">
                <a:latin typeface="+mj-lt"/>
              </a:rPr>
              <a:t>화자</a:t>
            </a:r>
            <a:r>
              <a:rPr lang="en-US" altLang="ko-KR" sz="1300">
                <a:latin typeface="+mj-lt"/>
              </a:rPr>
              <a:t>: n=15*5*5*4=1,500</a:t>
            </a:r>
          </a:p>
          <a:p>
            <a:r>
              <a:rPr lang="en-US" altLang="ko-KR" sz="1300">
                <a:latin typeface="+mj-lt"/>
              </a:rPr>
              <a:t>100</a:t>
            </a:r>
            <a:r>
              <a:rPr lang="ko-KR" altLang="en-US" sz="1300">
                <a:latin typeface="+mj-lt"/>
              </a:rPr>
              <a:t>화자</a:t>
            </a:r>
            <a:r>
              <a:rPr lang="en-US" altLang="ko-KR" sz="1300">
                <a:latin typeface="+mj-lt"/>
              </a:rPr>
              <a:t>: n=15*50*50*4=150,000</a:t>
            </a:r>
            <a:endParaRPr lang="ko-KR" altLang="en-US" sz="13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657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76EC1D9-2B22-4986-8F86-5F41C87A3B46}"/>
              </a:ext>
            </a:extLst>
          </p:cNvPr>
          <p:cNvSpPr txBox="1"/>
          <p:nvPr/>
        </p:nvSpPr>
        <p:spPr>
          <a:xfrm>
            <a:off x="171961" y="1798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청진음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D929B-6239-4707-9DF0-375B962A217B}"/>
              </a:ext>
            </a:extLst>
          </p:cNvPr>
          <p:cNvSpPr txBox="1"/>
          <p:nvPr/>
        </p:nvSpPr>
        <p:spPr>
          <a:xfrm>
            <a:off x="2925366" y="2264929"/>
            <a:ext cx="15424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/>
              <a:t>1000ms</a:t>
            </a:r>
            <a:r>
              <a:rPr lang="ko-KR" altLang="en-US" sz="1300" b="1"/>
              <a:t> </a:t>
            </a:r>
            <a:r>
              <a:rPr lang="en-US" altLang="ko-KR" sz="1300" b="1"/>
              <a:t>segment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A858C-7084-4F71-8CAF-E23D2D15A787}"/>
              </a:ext>
            </a:extLst>
          </p:cNvPr>
          <p:cNvSpPr txBox="1"/>
          <p:nvPr/>
        </p:nvSpPr>
        <p:spPr>
          <a:xfrm>
            <a:off x="2926194" y="2557317"/>
            <a:ext cx="1095172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300"/>
          </a:p>
          <a:p>
            <a:r>
              <a:rPr lang="en-US" altLang="ko-KR" sz="1300"/>
              <a:t>- train set</a:t>
            </a:r>
          </a:p>
          <a:p>
            <a:r>
              <a:rPr lang="en-US" altLang="ko-KR" sz="1100"/>
              <a:t>   normal: 6</a:t>
            </a:r>
          </a:p>
          <a:p>
            <a:r>
              <a:rPr lang="en-US" altLang="ko-KR" sz="1100"/>
              <a:t>   rale: 2</a:t>
            </a:r>
          </a:p>
          <a:p>
            <a:r>
              <a:rPr lang="en-US" altLang="ko-KR" sz="1100"/>
              <a:t>   rhonchi: 2</a:t>
            </a:r>
          </a:p>
          <a:p>
            <a:r>
              <a:rPr lang="en-US" altLang="ko-KR" sz="1100"/>
              <a:t>   wheezing: 2</a:t>
            </a:r>
          </a:p>
          <a:p>
            <a:endParaRPr lang="ko-KR" altLang="en-US" sz="13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7AAFC-91B1-4194-A70B-FA7761194C27}"/>
              </a:ext>
            </a:extLst>
          </p:cNvPr>
          <p:cNvSpPr txBox="1"/>
          <p:nvPr/>
        </p:nvSpPr>
        <p:spPr>
          <a:xfrm>
            <a:off x="4282815" y="2557317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300"/>
          </a:p>
          <a:p>
            <a:r>
              <a:rPr lang="en-US" altLang="ko-KR" sz="1300"/>
              <a:t>- test set</a:t>
            </a:r>
          </a:p>
          <a:p>
            <a:r>
              <a:rPr lang="en-US" altLang="ko-KR" sz="1100"/>
              <a:t>   normal: 3</a:t>
            </a:r>
          </a:p>
          <a:p>
            <a:r>
              <a:rPr lang="en-US" altLang="ko-KR" sz="1100"/>
              <a:t>   rale: 1</a:t>
            </a:r>
          </a:p>
          <a:p>
            <a:r>
              <a:rPr lang="en-US" altLang="ko-KR" sz="1100"/>
              <a:t>   rhonchi: 1</a:t>
            </a:r>
          </a:p>
          <a:p>
            <a:r>
              <a:rPr lang="en-US" altLang="ko-KR" sz="1100"/>
              <a:t>   wheezing: 1</a:t>
            </a:r>
            <a:endParaRPr lang="ko-KR" altLang="en-US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48E89-15CC-4694-B14D-EFE550393B6F}"/>
              </a:ext>
            </a:extLst>
          </p:cNvPr>
          <p:cNvSpPr txBox="1"/>
          <p:nvPr/>
        </p:nvSpPr>
        <p:spPr>
          <a:xfrm>
            <a:off x="6403376" y="2264929"/>
            <a:ext cx="1446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/>
              <a:t>500ms</a:t>
            </a:r>
            <a:r>
              <a:rPr lang="ko-KR" altLang="en-US" sz="1300" b="1"/>
              <a:t> </a:t>
            </a:r>
            <a:r>
              <a:rPr lang="en-US" altLang="ko-KR" sz="1300" b="1"/>
              <a:t>segment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E84D1-920E-43FF-9D5F-16F12CD3AE02}"/>
              </a:ext>
            </a:extLst>
          </p:cNvPr>
          <p:cNvSpPr txBox="1"/>
          <p:nvPr/>
        </p:nvSpPr>
        <p:spPr>
          <a:xfrm>
            <a:off x="6404204" y="2557317"/>
            <a:ext cx="1172116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300"/>
          </a:p>
          <a:p>
            <a:r>
              <a:rPr lang="en-US" altLang="ko-KR" sz="1300"/>
              <a:t>- train set</a:t>
            </a:r>
          </a:p>
          <a:p>
            <a:r>
              <a:rPr lang="en-US" altLang="ko-KR" sz="1100"/>
              <a:t>   normal: 33</a:t>
            </a:r>
          </a:p>
          <a:p>
            <a:r>
              <a:rPr lang="en-US" altLang="ko-KR" sz="1100"/>
              <a:t>   rale: 11</a:t>
            </a:r>
          </a:p>
          <a:p>
            <a:r>
              <a:rPr lang="en-US" altLang="ko-KR" sz="1100"/>
              <a:t>   rhonchi: 11</a:t>
            </a:r>
          </a:p>
          <a:p>
            <a:r>
              <a:rPr lang="en-US" altLang="ko-KR" sz="1100"/>
              <a:t>   wheezing: 11</a:t>
            </a:r>
          </a:p>
          <a:p>
            <a:endParaRPr lang="ko-KR" altLang="en-US" sz="13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6981E8-14F8-47B4-B518-B613305E0C36}"/>
              </a:ext>
            </a:extLst>
          </p:cNvPr>
          <p:cNvSpPr txBox="1"/>
          <p:nvPr/>
        </p:nvSpPr>
        <p:spPr>
          <a:xfrm>
            <a:off x="7760825" y="2557317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300"/>
          </a:p>
          <a:p>
            <a:r>
              <a:rPr lang="en-US" altLang="ko-KR" sz="1300"/>
              <a:t>- test set</a:t>
            </a:r>
          </a:p>
          <a:p>
            <a:r>
              <a:rPr lang="en-US" altLang="ko-KR" sz="1100"/>
              <a:t>   normal: 9</a:t>
            </a:r>
          </a:p>
          <a:p>
            <a:r>
              <a:rPr lang="en-US" altLang="ko-KR" sz="1100"/>
              <a:t>   rale: 3</a:t>
            </a:r>
          </a:p>
          <a:p>
            <a:r>
              <a:rPr lang="en-US" altLang="ko-KR" sz="1100"/>
              <a:t>   rhonchi: 3</a:t>
            </a:r>
          </a:p>
          <a:p>
            <a:r>
              <a:rPr lang="en-US" altLang="ko-KR" sz="1100"/>
              <a:t>   wheezing: 3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20703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9">
            <a:extLst>
              <a:ext uri="{FF2B5EF4-FFF2-40B4-BE49-F238E27FC236}">
                <a16:creationId xmlns:a16="http://schemas.microsoft.com/office/drawing/2014/main" id="{32A129EA-79C7-4128-9B53-84125A93D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10922"/>
              </p:ext>
            </p:extLst>
          </p:nvPr>
        </p:nvGraphicFramePr>
        <p:xfrm>
          <a:off x="501119" y="2436534"/>
          <a:ext cx="5040000" cy="18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78331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943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210653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epoch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(5,2,1) - (5,2,1)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(10,5,1) - (10,5,1)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(15,7,1) - (15,7,1)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(20,10,1) - (20,10,1)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 /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66.67 / 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66.67 / 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 /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66.67 / 91.67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6EC1D9-2B22-4986-8F86-5F41C87A3B46}"/>
              </a:ext>
            </a:extLst>
          </p:cNvPr>
          <p:cNvSpPr txBox="1"/>
          <p:nvPr/>
        </p:nvSpPr>
        <p:spPr>
          <a:xfrm>
            <a:off x="171961" y="179879"/>
            <a:ext cx="32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CCGAN</a:t>
            </a:r>
            <a:r>
              <a:rPr lang="ko-KR" altLang="en-US" b="1"/>
              <a:t> </a:t>
            </a:r>
            <a:r>
              <a:rPr lang="en-US" altLang="ko-KR" b="1"/>
              <a:t>/</a:t>
            </a:r>
            <a:r>
              <a:rPr lang="ko-KR" altLang="en-US" b="1"/>
              <a:t> </a:t>
            </a:r>
            <a:r>
              <a:rPr lang="en-US" altLang="ko-KR" b="1"/>
              <a:t>cycleVAE </a:t>
            </a:r>
            <a:r>
              <a:rPr lang="ko-KR" altLang="en-US" b="1"/>
              <a:t>비교 실험</a:t>
            </a:r>
            <a:endParaRPr lang="ko-KR" altLang="en-US" b="1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D10F891F-56EE-42A2-97F5-FB44C2C5E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03130"/>
              </p:ext>
            </p:extLst>
          </p:nvPr>
        </p:nvGraphicFramePr>
        <p:xfrm>
          <a:off x="6198642" y="2434680"/>
          <a:ext cx="5040000" cy="18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78331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943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210653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epoch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(5,2,1) - (5,2,1)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(10,5,1) - (10,5,1)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(15,7,1) - (15,7,1)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(20,10,1) - (20,10,1)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/ 95.45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/ 96.97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61.11 / 100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72.22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96.97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44.44 / 96.97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55.56 / 92.42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55.56 / 98.48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55.56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38.89 / 98.48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44.44 / 96.97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61.11 / 98.48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55.56 / 92.42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/ 96.97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33.33 / 86.36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55.6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4BFFEDD-6C83-4217-BAC7-24962BB511A0}"/>
              </a:ext>
            </a:extLst>
          </p:cNvPr>
          <p:cNvSpPr txBox="1"/>
          <p:nvPr/>
        </p:nvSpPr>
        <p:spPr>
          <a:xfrm>
            <a:off x="501119" y="1696016"/>
            <a:ext cx="5608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1000ms</a:t>
            </a:r>
            <a:r>
              <a:rPr lang="ko-KR" altLang="en-US" sz="1600" b="1"/>
              <a:t> </a:t>
            </a:r>
            <a:r>
              <a:rPr lang="en-US" altLang="ko-KR" sz="1600" b="1"/>
              <a:t>segment</a:t>
            </a:r>
          </a:p>
          <a:p>
            <a:r>
              <a:rPr lang="en-US" altLang="ko-KR" sz="1300" b="1"/>
              <a:t>conv - relu - batchnorm - maxpooling -</a:t>
            </a:r>
          </a:p>
          <a:p>
            <a:r>
              <a:rPr lang="en-US" altLang="ko-KR" sz="1300" b="1"/>
              <a:t>conv - relu - batchnorm - maxpooling - fc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72809-083F-4EC2-8795-4A37FA71FBF4}"/>
              </a:ext>
            </a:extLst>
          </p:cNvPr>
          <p:cNvSpPr txBox="1"/>
          <p:nvPr/>
        </p:nvSpPr>
        <p:spPr>
          <a:xfrm>
            <a:off x="6198642" y="1696016"/>
            <a:ext cx="5608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500ms</a:t>
            </a:r>
            <a:r>
              <a:rPr lang="ko-KR" altLang="en-US" sz="1600" b="1"/>
              <a:t> </a:t>
            </a:r>
            <a:r>
              <a:rPr lang="en-US" altLang="ko-KR" sz="1600" b="1"/>
              <a:t>segment</a:t>
            </a:r>
          </a:p>
          <a:p>
            <a:r>
              <a:rPr lang="en-US" altLang="ko-KR" sz="1300" b="1"/>
              <a:t>conv - relu - batchnorm - maxpooling -</a:t>
            </a:r>
          </a:p>
          <a:p>
            <a:r>
              <a:rPr lang="en-US" altLang="ko-KR" sz="1300" b="1"/>
              <a:t>conv - relu - batchnorm - maxpooling - fc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AF3CB-F74F-40A2-B09A-C4FC24322CD0}"/>
              </a:ext>
            </a:extLst>
          </p:cNvPr>
          <p:cNvSpPr txBox="1"/>
          <p:nvPr/>
        </p:nvSpPr>
        <p:spPr>
          <a:xfrm>
            <a:off x="8502233" y="140641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1000ms</a:t>
            </a:r>
            <a:r>
              <a:rPr lang="ko-KR" altLang="en-US" sz="900" b="1"/>
              <a:t> </a:t>
            </a:r>
            <a:r>
              <a:rPr lang="en-US" altLang="ko-KR" sz="900" b="1"/>
              <a:t>segment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4FB11-A15A-47F4-8AAD-D509ADD1C448}"/>
              </a:ext>
            </a:extLst>
          </p:cNvPr>
          <p:cNvSpPr txBox="1"/>
          <p:nvPr/>
        </p:nvSpPr>
        <p:spPr>
          <a:xfrm>
            <a:off x="8502233" y="173794"/>
            <a:ext cx="10951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train set</a:t>
            </a:r>
          </a:p>
          <a:p>
            <a:r>
              <a:rPr lang="en-US" altLang="ko-KR" sz="900"/>
              <a:t>   normal: 6</a:t>
            </a:r>
          </a:p>
          <a:p>
            <a:r>
              <a:rPr lang="en-US" altLang="ko-KR" sz="900"/>
              <a:t>   rale: 2</a:t>
            </a:r>
          </a:p>
          <a:p>
            <a:r>
              <a:rPr lang="en-US" altLang="ko-KR" sz="900"/>
              <a:t>   rhonchi: 2</a:t>
            </a:r>
          </a:p>
          <a:p>
            <a:r>
              <a:rPr lang="en-US" altLang="ko-KR" sz="900"/>
              <a:t>   wheezing: 2</a:t>
            </a:r>
          </a:p>
          <a:p>
            <a:endParaRPr lang="ko-KR" altLang="en-US" sz="9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7A47A-7E98-4903-91DA-CFBF24CE5B62}"/>
              </a:ext>
            </a:extLst>
          </p:cNvPr>
          <p:cNvSpPr txBox="1"/>
          <p:nvPr/>
        </p:nvSpPr>
        <p:spPr>
          <a:xfrm>
            <a:off x="9313593" y="163844"/>
            <a:ext cx="930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test set</a:t>
            </a:r>
          </a:p>
          <a:p>
            <a:r>
              <a:rPr lang="en-US" altLang="ko-KR" sz="900"/>
              <a:t>   normal: 3</a:t>
            </a:r>
          </a:p>
          <a:p>
            <a:r>
              <a:rPr lang="en-US" altLang="ko-KR" sz="900"/>
              <a:t>   rale: 1</a:t>
            </a:r>
          </a:p>
          <a:p>
            <a:r>
              <a:rPr lang="en-US" altLang="ko-KR" sz="900"/>
              <a:t>   rhonchi: 1</a:t>
            </a:r>
          </a:p>
          <a:p>
            <a:r>
              <a:rPr lang="en-US" altLang="ko-KR" sz="900"/>
              <a:t>   wheezing: 1</a:t>
            </a:r>
            <a:endParaRPr lang="ko-KR" alt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B0ECE-1C5B-4965-B1B1-4B74F4C2B55F}"/>
              </a:ext>
            </a:extLst>
          </p:cNvPr>
          <p:cNvSpPr txBox="1"/>
          <p:nvPr/>
        </p:nvSpPr>
        <p:spPr>
          <a:xfrm>
            <a:off x="10200451" y="14672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500ms</a:t>
            </a:r>
            <a:r>
              <a:rPr lang="ko-KR" altLang="en-US" sz="900" b="1"/>
              <a:t> </a:t>
            </a:r>
            <a:r>
              <a:rPr lang="en-US" altLang="ko-KR" sz="900" b="1"/>
              <a:t>segment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F0C9B-BCCD-420C-9A7A-91F142DE9747}"/>
              </a:ext>
            </a:extLst>
          </p:cNvPr>
          <p:cNvSpPr txBox="1"/>
          <p:nvPr/>
        </p:nvSpPr>
        <p:spPr>
          <a:xfrm>
            <a:off x="10200451" y="179879"/>
            <a:ext cx="99418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train set</a:t>
            </a:r>
          </a:p>
          <a:p>
            <a:r>
              <a:rPr lang="en-US" altLang="ko-KR" sz="900"/>
              <a:t>   normal: 33</a:t>
            </a:r>
          </a:p>
          <a:p>
            <a:r>
              <a:rPr lang="en-US" altLang="ko-KR" sz="900"/>
              <a:t>   rale: 11</a:t>
            </a:r>
          </a:p>
          <a:p>
            <a:r>
              <a:rPr lang="en-US" altLang="ko-KR" sz="900"/>
              <a:t>   rhonchi: 11</a:t>
            </a:r>
          </a:p>
          <a:p>
            <a:r>
              <a:rPr lang="en-US" altLang="ko-KR" sz="900"/>
              <a:t>   wheezing: 11</a:t>
            </a:r>
          </a:p>
          <a:p>
            <a:endParaRPr lang="ko-KR" altLang="en-US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A69932-3D16-4FE9-A257-213954716A2A}"/>
              </a:ext>
            </a:extLst>
          </p:cNvPr>
          <p:cNvSpPr txBox="1"/>
          <p:nvPr/>
        </p:nvSpPr>
        <p:spPr>
          <a:xfrm>
            <a:off x="11089976" y="179879"/>
            <a:ext cx="930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test set</a:t>
            </a:r>
          </a:p>
          <a:p>
            <a:r>
              <a:rPr lang="en-US" altLang="ko-KR" sz="900"/>
              <a:t>   normal: 9</a:t>
            </a:r>
          </a:p>
          <a:p>
            <a:r>
              <a:rPr lang="en-US" altLang="ko-KR" sz="900"/>
              <a:t>   rale: 3</a:t>
            </a:r>
          </a:p>
          <a:p>
            <a:r>
              <a:rPr lang="en-US" altLang="ko-KR" sz="900"/>
              <a:t>   rhonchi: 3</a:t>
            </a:r>
          </a:p>
          <a:p>
            <a:r>
              <a:rPr lang="en-US" altLang="ko-KR" sz="900"/>
              <a:t>   wheezing: 3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64656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459EC64-6AB8-469C-AB84-68D88B9394B8}"/>
              </a:ext>
            </a:extLst>
          </p:cNvPr>
          <p:cNvSpPr txBox="1"/>
          <p:nvPr/>
        </p:nvSpPr>
        <p:spPr>
          <a:xfrm>
            <a:off x="515910" y="1687627"/>
            <a:ext cx="5608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500ms</a:t>
            </a:r>
            <a:r>
              <a:rPr lang="ko-KR" altLang="en-US" sz="1600" b="1"/>
              <a:t> </a:t>
            </a:r>
            <a:r>
              <a:rPr lang="en-US" altLang="ko-KR" sz="1600" b="1"/>
              <a:t>segment / padding: 0</a:t>
            </a:r>
          </a:p>
          <a:p>
            <a:r>
              <a:rPr lang="en-US" altLang="ko-KR" sz="1300" b="1"/>
              <a:t>conv - relu - batchnorm - maxpooling -</a:t>
            </a:r>
          </a:p>
          <a:p>
            <a:r>
              <a:rPr lang="en-US" altLang="ko-KR" sz="1300" b="1"/>
              <a:t>conv - relu - batchnorm - maxpooling - fc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EC1D9-2B22-4986-8F86-5F41C87A3B46}"/>
              </a:ext>
            </a:extLst>
          </p:cNvPr>
          <p:cNvSpPr txBox="1"/>
          <p:nvPr/>
        </p:nvSpPr>
        <p:spPr>
          <a:xfrm>
            <a:off x="171961" y="179879"/>
            <a:ext cx="32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CCGAN</a:t>
            </a:r>
            <a:r>
              <a:rPr lang="ko-KR" altLang="en-US" b="1"/>
              <a:t> </a:t>
            </a:r>
            <a:r>
              <a:rPr lang="en-US" altLang="ko-KR" b="1"/>
              <a:t>/</a:t>
            </a:r>
            <a:r>
              <a:rPr lang="ko-KR" altLang="en-US" b="1"/>
              <a:t> </a:t>
            </a:r>
            <a:r>
              <a:rPr lang="en-US" altLang="ko-KR" b="1"/>
              <a:t>cycleVAE </a:t>
            </a:r>
            <a:r>
              <a:rPr lang="ko-KR" altLang="en-US" b="1"/>
              <a:t>비교 실험</a:t>
            </a:r>
            <a:endParaRPr lang="ko-KR" altLang="en-US" b="1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D10F891F-56EE-42A2-97F5-FB44C2C5E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79607"/>
              </p:ext>
            </p:extLst>
          </p:nvPr>
        </p:nvGraphicFramePr>
        <p:xfrm>
          <a:off x="515910" y="2426291"/>
          <a:ext cx="5040000" cy="18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78331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943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210653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epoch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(5,0,1) - (5,0,1)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(10,0,1) - (10,0,1)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(15,0,1) - (15,0,1)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(20,0,1) - (5,0,1)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61.11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95.45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50.0 / 84.85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27.78 / 84.85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50.0 / 90.91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38.89 / 98.48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61.11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96.97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55.56 / 72.73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55.56 / 96.97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33.33 / 96.97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50.0 / 98.48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50.0 / 86.36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27.78 / 95.45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55.56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38.89 / 98.48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33.33 / 83.33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50.0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</a:tbl>
          </a:graphicData>
        </a:graphic>
      </p:graphicFrame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175A9075-B2E1-4987-8A39-CEEB348CD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7253"/>
              </p:ext>
            </p:extLst>
          </p:nvPr>
        </p:nvGraphicFramePr>
        <p:xfrm>
          <a:off x="6439949" y="2426291"/>
          <a:ext cx="396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78331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94360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epoch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(30,0,1)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(40,0,1)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(50,0,1)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72.22 / 100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77.78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100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77.78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77.78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72.22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77.78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77.78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77.78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72.22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50.0 100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1D873F7-102D-4C5B-822D-1197FB57587E}"/>
              </a:ext>
            </a:extLst>
          </p:cNvPr>
          <p:cNvSpPr txBox="1"/>
          <p:nvPr/>
        </p:nvSpPr>
        <p:spPr>
          <a:xfrm>
            <a:off x="6439949" y="1687627"/>
            <a:ext cx="560817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500ms</a:t>
            </a:r>
            <a:r>
              <a:rPr lang="ko-KR" altLang="en-US" sz="1600" b="1"/>
              <a:t> </a:t>
            </a:r>
            <a:r>
              <a:rPr lang="en-US" altLang="ko-KR" sz="1600" b="1"/>
              <a:t>segment / padding: 0, kernel size</a:t>
            </a:r>
          </a:p>
          <a:p>
            <a:r>
              <a:rPr lang="en-US" altLang="ko-KR" sz="1300" b="1"/>
              <a:t>conv - relu - fc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5203E-6C4C-41A3-AA57-5EF80DE0FFEB}"/>
              </a:ext>
            </a:extLst>
          </p:cNvPr>
          <p:cNvSpPr txBox="1"/>
          <p:nvPr/>
        </p:nvSpPr>
        <p:spPr>
          <a:xfrm>
            <a:off x="8502233" y="140641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1000ms</a:t>
            </a:r>
            <a:r>
              <a:rPr lang="ko-KR" altLang="en-US" sz="900" b="1"/>
              <a:t> </a:t>
            </a:r>
            <a:r>
              <a:rPr lang="en-US" altLang="ko-KR" sz="900" b="1"/>
              <a:t>segment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766F1B-4995-4384-B232-0F042F963202}"/>
              </a:ext>
            </a:extLst>
          </p:cNvPr>
          <p:cNvSpPr txBox="1"/>
          <p:nvPr/>
        </p:nvSpPr>
        <p:spPr>
          <a:xfrm>
            <a:off x="8502233" y="173794"/>
            <a:ext cx="10951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train set</a:t>
            </a:r>
          </a:p>
          <a:p>
            <a:r>
              <a:rPr lang="en-US" altLang="ko-KR" sz="900"/>
              <a:t>   normal: 6</a:t>
            </a:r>
          </a:p>
          <a:p>
            <a:r>
              <a:rPr lang="en-US" altLang="ko-KR" sz="900"/>
              <a:t>   rale: 2</a:t>
            </a:r>
          </a:p>
          <a:p>
            <a:r>
              <a:rPr lang="en-US" altLang="ko-KR" sz="900"/>
              <a:t>   rhonchi: 2</a:t>
            </a:r>
          </a:p>
          <a:p>
            <a:r>
              <a:rPr lang="en-US" altLang="ko-KR" sz="900"/>
              <a:t>   wheezing: 2</a:t>
            </a:r>
          </a:p>
          <a:p>
            <a:endParaRPr lang="ko-KR" altLang="en-US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2C384D-6D68-411B-B40B-D673D920C040}"/>
              </a:ext>
            </a:extLst>
          </p:cNvPr>
          <p:cNvSpPr txBox="1"/>
          <p:nvPr/>
        </p:nvSpPr>
        <p:spPr>
          <a:xfrm>
            <a:off x="9313593" y="163844"/>
            <a:ext cx="930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test set</a:t>
            </a:r>
          </a:p>
          <a:p>
            <a:r>
              <a:rPr lang="en-US" altLang="ko-KR" sz="900"/>
              <a:t>   normal: 3</a:t>
            </a:r>
          </a:p>
          <a:p>
            <a:r>
              <a:rPr lang="en-US" altLang="ko-KR" sz="900"/>
              <a:t>   rale: 1</a:t>
            </a:r>
          </a:p>
          <a:p>
            <a:r>
              <a:rPr lang="en-US" altLang="ko-KR" sz="900"/>
              <a:t>   rhonchi: 1</a:t>
            </a:r>
          </a:p>
          <a:p>
            <a:r>
              <a:rPr lang="en-US" altLang="ko-KR" sz="900"/>
              <a:t>   wheezing: 1</a:t>
            </a:r>
            <a:endParaRPr lang="ko-KR" altLang="en-US" sz="9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87DAD-7DD4-48DA-8584-BC47FFEC9551}"/>
              </a:ext>
            </a:extLst>
          </p:cNvPr>
          <p:cNvSpPr txBox="1"/>
          <p:nvPr/>
        </p:nvSpPr>
        <p:spPr>
          <a:xfrm>
            <a:off x="10200451" y="14672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500ms</a:t>
            </a:r>
            <a:r>
              <a:rPr lang="ko-KR" altLang="en-US" sz="900" b="1"/>
              <a:t> </a:t>
            </a:r>
            <a:r>
              <a:rPr lang="en-US" altLang="ko-KR" sz="900" b="1"/>
              <a:t>segment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43235A-AAA6-4ECA-B556-5C867B1EADF1}"/>
              </a:ext>
            </a:extLst>
          </p:cNvPr>
          <p:cNvSpPr txBox="1"/>
          <p:nvPr/>
        </p:nvSpPr>
        <p:spPr>
          <a:xfrm>
            <a:off x="10200451" y="179879"/>
            <a:ext cx="99418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train set</a:t>
            </a:r>
          </a:p>
          <a:p>
            <a:r>
              <a:rPr lang="en-US" altLang="ko-KR" sz="900"/>
              <a:t>   normal: 33</a:t>
            </a:r>
          </a:p>
          <a:p>
            <a:r>
              <a:rPr lang="en-US" altLang="ko-KR" sz="900"/>
              <a:t>   rale: 11</a:t>
            </a:r>
          </a:p>
          <a:p>
            <a:r>
              <a:rPr lang="en-US" altLang="ko-KR" sz="900"/>
              <a:t>   rhonchi: 11</a:t>
            </a:r>
          </a:p>
          <a:p>
            <a:r>
              <a:rPr lang="en-US" altLang="ko-KR" sz="900"/>
              <a:t>   wheezing: 11</a:t>
            </a:r>
          </a:p>
          <a:p>
            <a:endParaRPr lang="ko-KR" altLang="en-US" sz="9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5697F-1AEA-43CF-A52C-94C51E17B28F}"/>
              </a:ext>
            </a:extLst>
          </p:cNvPr>
          <p:cNvSpPr txBox="1"/>
          <p:nvPr/>
        </p:nvSpPr>
        <p:spPr>
          <a:xfrm>
            <a:off x="11089976" y="179879"/>
            <a:ext cx="930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test set</a:t>
            </a:r>
          </a:p>
          <a:p>
            <a:r>
              <a:rPr lang="en-US" altLang="ko-KR" sz="900"/>
              <a:t>   normal: 9</a:t>
            </a:r>
          </a:p>
          <a:p>
            <a:r>
              <a:rPr lang="en-US" altLang="ko-KR" sz="900"/>
              <a:t>   rale: 3</a:t>
            </a:r>
          </a:p>
          <a:p>
            <a:r>
              <a:rPr lang="en-US" altLang="ko-KR" sz="900"/>
              <a:t>   rhonchi: 3</a:t>
            </a:r>
          </a:p>
          <a:p>
            <a:r>
              <a:rPr lang="en-US" altLang="ko-KR" sz="900"/>
              <a:t>   wheezing: 3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00177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459EC64-6AB8-469C-AB84-68D88B9394B8}"/>
              </a:ext>
            </a:extLst>
          </p:cNvPr>
          <p:cNvSpPr txBox="1"/>
          <p:nvPr/>
        </p:nvSpPr>
        <p:spPr>
          <a:xfrm>
            <a:off x="515910" y="1687627"/>
            <a:ext cx="5608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1000ms</a:t>
            </a:r>
            <a:r>
              <a:rPr lang="ko-KR" altLang="en-US" sz="1600" b="1"/>
              <a:t> </a:t>
            </a:r>
            <a:r>
              <a:rPr lang="en-US" altLang="ko-KR" sz="1600" b="1"/>
              <a:t>segment / padding: 0</a:t>
            </a:r>
          </a:p>
          <a:p>
            <a:r>
              <a:rPr lang="en-US" altLang="ko-KR" sz="1300" b="1"/>
              <a:t>conv - relu - batchnorm - maxpooling -</a:t>
            </a:r>
          </a:p>
          <a:p>
            <a:r>
              <a:rPr lang="en-US" altLang="ko-KR" sz="1300" b="1"/>
              <a:t>conv - relu - batchnorm - maxpooling - fc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EC1D9-2B22-4986-8F86-5F41C87A3B46}"/>
              </a:ext>
            </a:extLst>
          </p:cNvPr>
          <p:cNvSpPr txBox="1"/>
          <p:nvPr/>
        </p:nvSpPr>
        <p:spPr>
          <a:xfrm>
            <a:off x="171961" y="179879"/>
            <a:ext cx="32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CCGAN</a:t>
            </a:r>
            <a:r>
              <a:rPr lang="ko-KR" altLang="en-US" b="1"/>
              <a:t> </a:t>
            </a:r>
            <a:r>
              <a:rPr lang="en-US" altLang="ko-KR" b="1"/>
              <a:t>/</a:t>
            </a:r>
            <a:r>
              <a:rPr lang="ko-KR" altLang="en-US" b="1"/>
              <a:t> </a:t>
            </a:r>
            <a:r>
              <a:rPr lang="en-US" altLang="ko-KR" b="1"/>
              <a:t>cycleVAE </a:t>
            </a:r>
            <a:r>
              <a:rPr lang="ko-KR" altLang="en-US" b="1"/>
              <a:t>비교 실험</a:t>
            </a:r>
            <a:endParaRPr lang="ko-KR" altLang="en-US" b="1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D10F891F-56EE-42A2-97F5-FB44C2C5E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66175"/>
              </p:ext>
            </p:extLst>
          </p:nvPr>
        </p:nvGraphicFramePr>
        <p:xfrm>
          <a:off x="515910" y="2426291"/>
          <a:ext cx="5040000" cy="18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78331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943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210653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epoch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(5,0,1) - (5,0,1)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(10,0,1) - (10,0,1)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(15,0,1) - (15,0,1)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(20,0,1) - (5,0,1)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50.0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 /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 / 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 / 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 /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</a:tbl>
          </a:graphicData>
        </a:graphic>
      </p:graphicFrame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175A9075-B2E1-4987-8A39-CEEB348CD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350021"/>
              </p:ext>
            </p:extLst>
          </p:nvPr>
        </p:nvGraphicFramePr>
        <p:xfrm>
          <a:off x="6439949" y="2426291"/>
          <a:ext cx="396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78331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94360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epoch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(30,0,1)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(40,0,1)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(50,0,1)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/ 100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66.67 / 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50.0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50.0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1D873F7-102D-4C5B-822D-1197FB57587E}"/>
              </a:ext>
            </a:extLst>
          </p:cNvPr>
          <p:cNvSpPr txBox="1"/>
          <p:nvPr/>
        </p:nvSpPr>
        <p:spPr>
          <a:xfrm>
            <a:off x="6439949" y="1687627"/>
            <a:ext cx="560817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1000ms</a:t>
            </a:r>
            <a:r>
              <a:rPr lang="ko-KR" altLang="en-US" sz="1600" b="1"/>
              <a:t> </a:t>
            </a:r>
            <a:r>
              <a:rPr lang="en-US" altLang="ko-KR" sz="1600" b="1"/>
              <a:t>segment / padding: 0, kernel size</a:t>
            </a:r>
          </a:p>
          <a:p>
            <a:r>
              <a:rPr lang="en-US" altLang="ko-KR" sz="1300" b="1"/>
              <a:t>conv - relu - fc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B507D-B894-436A-B268-32FBAD37B4B2}"/>
              </a:ext>
            </a:extLst>
          </p:cNvPr>
          <p:cNvSpPr txBox="1"/>
          <p:nvPr/>
        </p:nvSpPr>
        <p:spPr>
          <a:xfrm>
            <a:off x="8502233" y="140641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1000ms</a:t>
            </a:r>
            <a:r>
              <a:rPr lang="ko-KR" altLang="en-US" sz="900" b="1"/>
              <a:t> </a:t>
            </a:r>
            <a:r>
              <a:rPr lang="en-US" altLang="ko-KR" sz="900" b="1"/>
              <a:t>segment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4A043-7057-490E-929E-3888BFC91EA4}"/>
              </a:ext>
            </a:extLst>
          </p:cNvPr>
          <p:cNvSpPr txBox="1"/>
          <p:nvPr/>
        </p:nvSpPr>
        <p:spPr>
          <a:xfrm>
            <a:off x="8502233" y="173794"/>
            <a:ext cx="10951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train set</a:t>
            </a:r>
          </a:p>
          <a:p>
            <a:r>
              <a:rPr lang="en-US" altLang="ko-KR" sz="900"/>
              <a:t>   normal: 6</a:t>
            </a:r>
          </a:p>
          <a:p>
            <a:r>
              <a:rPr lang="en-US" altLang="ko-KR" sz="900"/>
              <a:t>   rale: 2</a:t>
            </a:r>
          </a:p>
          <a:p>
            <a:r>
              <a:rPr lang="en-US" altLang="ko-KR" sz="900"/>
              <a:t>   rhonchi: 2</a:t>
            </a:r>
          </a:p>
          <a:p>
            <a:r>
              <a:rPr lang="en-US" altLang="ko-KR" sz="900"/>
              <a:t>   wheezing: 2</a:t>
            </a:r>
          </a:p>
          <a:p>
            <a:endParaRPr lang="ko-KR" alt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B359A-9421-4BDD-84AE-25621E5B214A}"/>
              </a:ext>
            </a:extLst>
          </p:cNvPr>
          <p:cNvSpPr txBox="1"/>
          <p:nvPr/>
        </p:nvSpPr>
        <p:spPr>
          <a:xfrm>
            <a:off x="9313593" y="163844"/>
            <a:ext cx="930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test set</a:t>
            </a:r>
          </a:p>
          <a:p>
            <a:r>
              <a:rPr lang="en-US" altLang="ko-KR" sz="900"/>
              <a:t>   normal: 3</a:t>
            </a:r>
          </a:p>
          <a:p>
            <a:r>
              <a:rPr lang="en-US" altLang="ko-KR" sz="900"/>
              <a:t>   rale: 1</a:t>
            </a:r>
          </a:p>
          <a:p>
            <a:r>
              <a:rPr lang="en-US" altLang="ko-KR" sz="900"/>
              <a:t>   rhonchi: 1</a:t>
            </a:r>
          </a:p>
          <a:p>
            <a:r>
              <a:rPr lang="en-US" altLang="ko-KR" sz="900"/>
              <a:t>   wheezing: 1</a:t>
            </a:r>
            <a:endParaRPr lang="ko-KR" altLang="en-US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6F74A6-70A1-41AD-B84C-9D04F3396CE9}"/>
              </a:ext>
            </a:extLst>
          </p:cNvPr>
          <p:cNvSpPr txBox="1"/>
          <p:nvPr/>
        </p:nvSpPr>
        <p:spPr>
          <a:xfrm>
            <a:off x="10200451" y="14672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500ms</a:t>
            </a:r>
            <a:r>
              <a:rPr lang="ko-KR" altLang="en-US" sz="900" b="1"/>
              <a:t> </a:t>
            </a:r>
            <a:r>
              <a:rPr lang="en-US" altLang="ko-KR" sz="900" b="1"/>
              <a:t>segment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FFEB22-ED22-4B0F-8DC9-A054E11258BE}"/>
              </a:ext>
            </a:extLst>
          </p:cNvPr>
          <p:cNvSpPr txBox="1"/>
          <p:nvPr/>
        </p:nvSpPr>
        <p:spPr>
          <a:xfrm>
            <a:off x="10200451" y="179879"/>
            <a:ext cx="99418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train set</a:t>
            </a:r>
          </a:p>
          <a:p>
            <a:r>
              <a:rPr lang="en-US" altLang="ko-KR" sz="900"/>
              <a:t>   normal: 33</a:t>
            </a:r>
          </a:p>
          <a:p>
            <a:r>
              <a:rPr lang="en-US" altLang="ko-KR" sz="900"/>
              <a:t>   rale: 11</a:t>
            </a:r>
          </a:p>
          <a:p>
            <a:r>
              <a:rPr lang="en-US" altLang="ko-KR" sz="900"/>
              <a:t>   rhonchi: 11</a:t>
            </a:r>
          </a:p>
          <a:p>
            <a:r>
              <a:rPr lang="en-US" altLang="ko-KR" sz="900"/>
              <a:t>   wheezing: 11</a:t>
            </a:r>
          </a:p>
          <a:p>
            <a:endParaRPr lang="ko-KR" altLang="en-US" sz="9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A7604-B3A4-46B0-A412-B71F8EEA0DC9}"/>
              </a:ext>
            </a:extLst>
          </p:cNvPr>
          <p:cNvSpPr txBox="1"/>
          <p:nvPr/>
        </p:nvSpPr>
        <p:spPr>
          <a:xfrm>
            <a:off x="11089976" y="179879"/>
            <a:ext cx="930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test set</a:t>
            </a:r>
          </a:p>
          <a:p>
            <a:r>
              <a:rPr lang="en-US" altLang="ko-KR" sz="900"/>
              <a:t>   normal: 9</a:t>
            </a:r>
          </a:p>
          <a:p>
            <a:r>
              <a:rPr lang="en-US" altLang="ko-KR" sz="900"/>
              <a:t>   rale: 3</a:t>
            </a:r>
          </a:p>
          <a:p>
            <a:r>
              <a:rPr lang="en-US" altLang="ko-KR" sz="900"/>
              <a:t>   rhonchi: 3</a:t>
            </a:r>
          </a:p>
          <a:p>
            <a:r>
              <a:rPr lang="en-US" altLang="ko-KR" sz="900"/>
              <a:t>   wheezing: 3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39074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9">
            <a:extLst>
              <a:ext uri="{FF2B5EF4-FFF2-40B4-BE49-F238E27FC236}">
                <a16:creationId xmlns:a16="http://schemas.microsoft.com/office/drawing/2014/main" id="{32A129EA-79C7-4128-9B53-84125A93D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89327"/>
              </p:ext>
            </p:extLst>
          </p:nvPr>
        </p:nvGraphicFramePr>
        <p:xfrm>
          <a:off x="501119" y="2436534"/>
          <a:ext cx="5040000" cy="18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78331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943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210653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epoch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(5,2,1) - (5,2,1)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(10,5,1) - (10,5,1)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(15,7,1) - (15,7,1)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(20,10,1) - (20,10,1)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50.0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50.0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66.67 / 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50.0 / 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50.0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66.67 /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6EC1D9-2B22-4986-8F86-5F41C87A3B46}"/>
              </a:ext>
            </a:extLst>
          </p:cNvPr>
          <p:cNvSpPr txBox="1"/>
          <p:nvPr/>
        </p:nvSpPr>
        <p:spPr>
          <a:xfrm>
            <a:off x="171961" y="179879"/>
            <a:ext cx="32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CCGAN</a:t>
            </a:r>
            <a:r>
              <a:rPr lang="ko-KR" altLang="en-US" b="1"/>
              <a:t> </a:t>
            </a:r>
            <a:r>
              <a:rPr lang="en-US" altLang="ko-KR" b="1"/>
              <a:t>/</a:t>
            </a:r>
            <a:r>
              <a:rPr lang="ko-KR" altLang="en-US" b="1"/>
              <a:t> </a:t>
            </a:r>
            <a:r>
              <a:rPr lang="en-US" altLang="ko-KR" b="1"/>
              <a:t>cycleVAE </a:t>
            </a:r>
            <a:r>
              <a:rPr lang="ko-KR" altLang="en-US" b="1"/>
              <a:t>비교 실험</a:t>
            </a:r>
            <a:endParaRPr lang="ko-KR" altLang="en-US" b="1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D10F891F-56EE-42A2-97F5-FB44C2C5E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09527"/>
              </p:ext>
            </p:extLst>
          </p:nvPr>
        </p:nvGraphicFramePr>
        <p:xfrm>
          <a:off x="6198642" y="2434680"/>
          <a:ext cx="5040000" cy="18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78331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943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210653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epoch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(5,2,1) - (5,2,1)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(10,5,1) - (10,5,1)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(15,7,1) - (15,7,1)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kps: (20,10,1) - (20,10,1)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72.22 / 100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77.78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83.33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100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72.22 /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77.78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83.33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72.22 / 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72.22 / 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72.22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77.78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72.22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66.67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77.78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77.78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72.22 / 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77.78 / 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4BFFEDD-6C83-4217-BAC7-24962BB511A0}"/>
              </a:ext>
            </a:extLst>
          </p:cNvPr>
          <p:cNvSpPr txBox="1"/>
          <p:nvPr/>
        </p:nvSpPr>
        <p:spPr>
          <a:xfrm>
            <a:off x="501119" y="1696016"/>
            <a:ext cx="5608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1000ms</a:t>
            </a:r>
            <a:r>
              <a:rPr lang="ko-KR" altLang="en-US" sz="1600" b="1"/>
              <a:t> </a:t>
            </a:r>
            <a:r>
              <a:rPr lang="en-US" altLang="ko-KR" sz="1600" b="1"/>
              <a:t>segment</a:t>
            </a:r>
          </a:p>
          <a:p>
            <a:r>
              <a:rPr lang="en-US" altLang="ko-KR" sz="1300" b="1"/>
              <a:t>conv - relu - maxpooling -</a:t>
            </a:r>
          </a:p>
          <a:p>
            <a:r>
              <a:rPr lang="en-US" altLang="ko-KR" sz="1300" b="1"/>
              <a:t>conv - relu - maxpooling - fc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72809-083F-4EC2-8795-4A37FA71FBF4}"/>
              </a:ext>
            </a:extLst>
          </p:cNvPr>
          <p:cNvSpPr txBox="1"/>
          <p:nvPr/>
        </p:nvSpPr>
        <p:spPr>
          <a:xfrm>
            <a:off x="6198642" y="1696016"/>
            <a:ext cx="5608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500ms</a:t>
            </a:r>
            <a:r>
              <a:rPr lang="ko-KR" altLang="en-US" sz="1600" b="1"/>
              <a:t> </a:t>
            </a:r>
            <a:r>
              <a:rPr lang="en-US" altLang="ko-KR" sz="1600" b="1"/>
              <a:t>segment</a:t>
            </a:r>
          </a:p>
          <a:p>
            <a:r>
              <a:rPr lang="en-US" altLang="ko-KR" sz="1300" b="1"/>
              <a:t>conv - relu - maxpooling -</a:t>
            </a:r>
          </a:p>
          <a:p>
            <a:r>
              <a:rPr lang="en-US" altLang="ko-KR" sz="1300" b="1"/>
              <a:t>conv - relu - maxpooling - fc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AF3CB-F74F-40A2-B09A-C4FC24322CD0}"/>
              </a:ext>
            </a:extLst>
          </p:cNvPr>
          <p:cNvSpPr txBox="1"/>
          <p:nvPr/>
        </p:nvSpPr>
        <p:spPr>
          <a:xfrm>
            <a:off x="8502233" y="140641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1000ms</a:t>
            </a:r>
            <a:r>
              <a:rPr lang="ko-KR" altLang="en-US" sz="900" b="1"/>
              <a:t> </a:t>
            </a:r>
            <a:r>
              <a:rPr lang="en-US" altLang="ko-KR" sz="900" b="1"/>
              <a:t>segment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4FB11-A15A-47F4-8AAD-D509ADD1C448}"/>
              </a:ext>
            </a:extLst>
          </p:cNvPr>
          <p:cNvSpPr txBox="1"/>
          <p:nvPr/>
        </p:nvSpPr>
        <p:spPr>
          <a:xfrm>
            <a:off x="8502233" y="173794"/>
            <a:ext cx="10951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train set</a:t>
            </a:r>
          </a:p>
          <a:p>
            <a:r>
              <a:rPr lang="en-US" altLang="ko-KR" sz="900"/>
              <a:t>   normal: 6</a:t>
            </a:r>
          </a:p>
          <a:p>
            <a:r>
              <a:rPr lang="en-US" altLang="ko-KR" sz="900"/>
              <a:t>   rale: 2</a:t>
            </a:r>
          </a:p>
          <a:p>
            <a:r>
              <a:rPr lang="en-US" altLang="ko-KR" sz="900"/>
              <a:t>   rhonchi: 2</a:t>
            </a:r>
          </a:p>
          <a:p>
            <a:r>
              <a:rPr lang="en-US" altLang="ko-KR" sz="900"/>
              <a:t>   wheezing: 2</a:t>
            </a:r>
          </a:p>
          <a:p>
            <a:endParaRPr lang="ko-KR" altLang="en-US" sz="9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7A47A-7E98-4903-91DA-CFBF24CE5B62}"/>
              </a:ext>
            </a:extLst>
          </p:cNvPr>
          <p:cNvSpPr txBox="1"/>
          <p:nvPr/>
        </p:nvSpPr>
        <p:spPr>
          <a:xfrm>
            <a:off x="9313593" y="163844"/>
            <a:ext cx="930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test set</a:t>
            </a:r>
          </a:p>
          <a:p>
            <a:r>
              <a:rPr lang="en-US" altLang="ko-KR" sz="900"/>
              <a:t>   normal: 3</a:t>
            </a:r>
          </a:p>
          <a:p>
            <a:r>
              <a:rPr lang="en-US" altLang="ko-KR" sz="900"/>
              <a:t>   rale: 1</a:t>
            </a:r>
          </a:p>
          <a:p>
            <a:r>
              <a:rPr lang="en-US" altLang="ko-KR" sz="900"/>
              <a:t>   rhonchi: 1</a:t>
            </a:r>
          </a:p>
          <a:p>
            <a:r>
              <a:rPr lang="en-US" altLang="ko-KR" sz="900"/>
              <a:t>   wheezing: 1</a:t>
            </a:r>
            <a:endParaRPr lang="ko-KR" alt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B0ECE-1C5B-4965-B1B1-4B74F4C2B55F}"/>
              </a:ext>
            </a:extLst>
          </p:cNvPr>
          <p:cNvSpPr txBox="1"/>
          <p:nvPr/>
        </p:nvSpPr>
        <p:spPr>
          <a:xfrm>
            <a:off x="10200451" y="14672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500ms</a:t>
            </a:r>
            <a:r>
              <a:rPr lang="ko-KR" altLang="en-US" sz="900" b="1"/>
              <a:t> </a:t>
            </a:r>
            <a:r>
              <a:rPr lang="en-US" altLang="ko-KR" sz="900" b="1"/>
              <a:t>segment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F0C9B-BCCD-420C-9A7A-91F142DE9747}"/>
              </a:ext>
            </a:extLst>
          </p:cNvPr>
          <p:cNvSpPr txBox="1"/>
          <p:nvPr/>
        </p:nvSpPr>
        <p:spPr>
          <a:xfrm>
            <a:off x="10200451" y="179879"/>
            <a:ext cx="99418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train set</a:t>
            </a:r>
          </a:p>
          <a:p>
            <a:r>
              <a:rPr lang="en-US" altLang="ko-KR" sz="900"/>
              <a:t>   normal: 33</a:t>
            </a:r>
          </a:p>
          <a:p>
            <a:r>
              <a:rPr lang="en-US" altLang="ko-KR" sz="900"/>
              <a:t>   rale: 11</a:t>
            </a:r>
          </a:p>
          <a:p>
            <a:r>
              <a:rPr lang="en-US" altLang="ko-KR" sz="900"/>
              <a:t>   rhonchi: 11</a:t>
            </a:r>
          </a:p>
          <a:p>
            <a:r>
              <a:rPr lang="en-US" altLang="ko-KR" sz="900"/>
              <a:t>   wheezing: 11</a:t>
            </a:r>
          </a:p>
          <a:p>
            <a:endParaRPr lang="ko-KR" altLang="en-US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A69932-3D16-4FE9-A257-213954716A2A}"/>
              </a:ext>
            </a:extLst>
          </p:cNvPr>
          <p:cNvSpPr txBox="1"/>
          <p:nvPr/>
        </p:nvSpPr>
        <p:spPr>
          <a:xfrm>
            <a:off x="11089976" y="179879"/>
            <a:ext cx="930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test set</a:t>
            </a:r>
          </a:p>
          <a:p>
            <a:r>
              <a:rPr lang="en-US" altLang="ko-KR" sz="900"/>
              <a:t>   normal: 9</a:t>
            </a:r>
          </a:p>
          <a:p>
            <a:r>
              <a:rPr lang="en-US" altLang="ko-KR" sz="900"/>
              <a:t>   rale: 3</a:t>
            </a:r>
          </a:p>
          <a:p>
            <a:r>
              <a:rPr lang="en-US" altLang="ko-KR" sz="900"/>
              <a:t>   rhonchi: 3</a:t>
            </a:r>
          </a:p>
          <a:p>
            <a:r>
              <a:rPr lang="en-US" altLang="ko-KR" sz="900"/>
              <a:t>   wheezing: 3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86436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1377</Words>
  <Application>Microsoft Office PowerPoint</Application>
  <PresentationFormat>와이드스크린</PresentationFormat>
  <Paragraphs>402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김수용</dc:creator>
  <cp:lastModifiedBy>김 수용</cp:lastModifiedBy>
  <cp:revision>173</cp:revision>
  <dcterms:created xsi:type="dcterms:W3CDTF">2020-11-15T05:48:23Z</dcterms:created>
  <dcterms:modified xsi:type="dcterms:W3CDTF">2021-07-29T11:04:52Z</dcterms:modified>
</cp:coreProperties>
</file>