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3"/>
  </p:notesMasterIdLst>
  <p:sldIdLst>
    <p:sldId id="256" r:id="rId2"/>
    <p:sldId id="297" r:id="rId3"/>
    <p:sldId id="263" r:id="rId4"/>
    <p:sldId id="271" r:id="rId5"/>
    <p:sldId id="301" r:id="rId6"/>
    <p:sldId id="306" r:id="rId7"/>
    <p:sldId id="303" r:id="rId8"/>
    <p:sldId id="309" r:id="rId9"/>
    <p:sldId id="311" r:id="rId10"/>
    <p:sldId id="321" r:id="rId11"/>
    <p:sldId id="322" r:id="rId12"/>
    <p:sldId id="312" r:id="rId13"/>
    <p:sldId id="305" r:id="rId14"/>
    <p:sldId id="313" r:id="rId15"/>
    <p:sldId id="323" r:id="rId16"/>
    <p:sldId id="315" r:id="rId17"/>
    <p:sldId id="324" r:id="rId18"/>
    <p:sldId id="308" r:id="rId19"/>
    <p:sldId id="334" r:id="rId20"/>
    <p:sldId id="335" r:id="rId21"/>
    <p:sldId id="336" r:id="rId22"/>
    <p:sldId id="317" r:id="rId23"/>
    <p:sldId id="320" r:id="rId24"/>
    <p:sldId id="326" r:id="rId25"/>
    <p:sldId id="327" r:id="rId26"/>
    <p:sldId id="329" r:id="rId27"/>
    <p:sldId id="328" r:id="rId28"/>
    <p:sldId id="330" r:id="rId29"/>
    <p:sldId id="331" r:id="rId30"/>
    <p:sldId id="333" r:id="rId31"/>
    <p:sldId id="278" r:id="rId32"/>
  </p:sldIdLst>
  <p:sldSz cx="9144000" cy="5143500" type="screen16x9"/>
  <p:notesSz cx="6858000" cy="9144000"/>
  <p:embeddedFontLst>
    <p:embeddedFont>
      <p:font typeface="한컴 고딕" panose="020B0600000101010101" charset="-127"/>
      <p:regular r:id="rId34"/>
      <p:bold r:id="rId35"/>
    </p:embeddedFont>
    <p:embeddedFont>
      <p:font typeface="Advent Pro SemiBold" panose="020B0600000101010101" charset="0"/>
      <p:regular r:id="rId36"/>
      <p:bold r:id="rId37"/>
    </p:embeddedFont>
    <p:embeddedFont>
      <p:font typeface="Fira Sans Extra Condensed Medium" panose="020B0600000101010101" charset="0"/>
      <p:regular r:id="rId38"/>
      <p:bold r:id="rId39"/>
      <p:italic r:id="rId40"/>
      <p:boldItalic r:id="rId41"/>
    </p:embeddedFont>
    <p:embeddedFont>
      <p:font typeface="Maven Pro" panose="020B0600000101010101" charset="0"/>
      <p:regular r:id="rId42"/>
      <p:bold r:id="rId43"/>
    </p:embeddedFont>
    <p:embeddedFont>
      <p:font typeface="Share Tech" panose="020B0600000101010101" charset="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수용[ 학부재학 / 보건환경융합과학부 ]" initials="김학/보]" lastIdx="1" clrIdx="0">
    <p:extLst>
      <p:ext uri="{19B8F6BF-5375-455C-9EA6-DF929625EA0E}">
        <p15:presenceInfo xmlns:p15="http://schemas.microsoft.com/office/powerpoint/2012/main" userId="김수용[ 학부재학 / 보건환경융합과학부 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45"/>
    <a:srgbClr val="AA72D4"/>
    <a:srgbClr val="68E67D"/>
    <a:srgbClr val="00A249"/>
    <a:srgbClr val="9148C8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B3907A7C-11F7-4066-AA92-02DC2DFAAECC}">
  <a:tblStyle styleId="{B3907A7C-11F7-4066-AA92-02DC2DFAAE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3T14:50:21.491" idx="1">
    <p:pos x="5685" y="9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02769-6CF6-4E08-AB55-55853993FEBC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FD2CAD6-0FF8-4435-9203-271B0DA91EF8}">
      <dgm:prSet phldrT="[텍스트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rPr>
            <a:t>데이터 분석 시작하기</a:t>
          </a:r>
        </a:p>
      </dgm:t>
    </dgm:pt>
    <dgm:pt modelId="{1925F13D-D244-4636-994F-53B40ED67627}" type="parTrans" cxnId="{923C456F-8966-492A-8162-EB09FAB0262C}">
      <dgm:prSet/>
      <dgm:spPr/>
      <dgm:t>
        <a:bodyPr/>
        <a:lstStyle/>
        <a:p>
          <a:pPr latinLnBrk="1"/>
          <a:endParaRPr lang="ko-KR" altLang="en-US"/>
        </a:p>
      </dgm:t>
    </dgm:pt>
    <dgm:pt modelId="{64838660-5719-46F9-A155-2059416915D2}" type="sibTrans" cxnId="{923C456F-8966-492A-8162-EB09FAB0262C}">
      <dgm:prSet/>
      <dgm:spPr/>
      <dgm:t>
        <a:bodyPr/>
        <a:lstStyle/>
        <a:p>
          <a:pPr latinLnBrk="1"/>
          <a:endParaRPr lang="ko-KR" altLang="en-US"/>
        </a:p>
      </dgm:t>
    </dgm:pt>
    <dgm:pt modelId="{7576AA5C-9406-47E8-B0DF-2AE645688C36}">
      <dgm:prSet phldrT="[텍스트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solidFill>
                <a:schemeClr val="bg1"/>
              </a:solidFill>
            </a:rPr>
            <a:t>데이터 </a:t>
          </a:r>
          <a:r>
            <a:rPr lang="ko-KR" altLang="en-US" sz="1400" b="1" dirty="0" err="1">
              <a:solidFill>
                <a:schemeClr val="bg1"/>
              </a:solidFill>
            </a:rPr>
            <a:t>읽어오기</a:t>
          </a:r>
          <a:endParaRPr lang="ko-KR" altLang="en-US" sz="1400" b="1" dirty="0">
            <a:solidFill>
              <a:schemeClr val="bg1"/>
            </a:solidFill>
          </a:endParaRPr>
        </a:p>
      </dgm:t>
    </dgm:pt>
    <dgm:pt modelId="{35B167B8-D1CF-4B18-A9AE-4FA5B1FEBFA9}" type="parTrans" cxnId="{39487115-2B16-4D79-9E56-1F7DDCF8C933}">
      <dgm:prSet/>
      <dgm:spPr/>
      <dgm:t>
        <a:bodyPr/>
        <a:lstStyle/>
        <a:p>
          <a:pPr latinLnBrk="1"/>
          <a:endParaRPr lang="ko-KR" altLang="en-US"/>
        </a:p>
      </dgm:t>
    </dgm:pt>
    <dgm:pt modelId="{2489EA63-0561-459A-BB56-6FE5BF7480DE}" type="sibTrans" cxnId="{39487115-2B16-4D79-9E56-1F7DDCF8C933}">
      <dgm:prSet/>
      <dgm:spPr/>
      <dgm:t>
        <a:bodyPr/>
        <a:lstStyle/>
        <a:p>
          <a:pPr latinLnBrk="1"/>
          <a:endParaRPr lang="ko-KR" altLang="en-US"/>
        </a:p>
      </dgm:t>
    </dgm:pt>
    <dgm:pt modelId="{DE8BD088-70FD-499F-9622-C82C8FF9E0E3}">
      <dgm:prSet phldrT="[텍스트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solidFill>
                <a:schemeClr val="bg1"/>
              </a:solidFill>
            </a:rPr>
            <a:t>데이터 변형하기</a:t>
          </a:r>
        </a:p>
      </dgm:t>
    </dgm:pt>
    <dgm:pt modelId="{8A4FD830-529D-4783-9957-D0F011DC0E25}" type="parTrans" cxnId="{548E9CF3-4B7F-4E52-89DB-82DA8472155B}">
      <dgm:prSet/>
      <dgm:spPr/>
      <dgm:t>
        <a:bodyPr/>
        <a:lstStyle/>
        <a:p>
          <a:pPr latinLnBrk="1"/>
          <a:endParaRPr lang="ko-KR" altLang="en-US"/>
        </a:p>
      </dgm:t>
    </dgm:pt>
    <dgm:pt modelId="{F26AAE56-DC70-4DCC-AC52-B5DF85C050B1}" type="sibTrans" cxnId="{548E9CF3-4B7F-4E52-89DB-82DA8472155B}">
      <dgm:prSet/>
      <dgm:spPr/>
      <dgm:t>
        <a:bodyPr/>
        <a:lstStyle/>
        <a:p>
          <a:pPr latinLnBrk="1"/>
          <a:endParaRPr lang="ko-KR" altLang="en-US"/>
        </a:p>
      </dgm:t>
    </dgm:pt>
    <dgm:pt modelId="{ECEC5DB7-5AF6-4389-AC48-220C1A160A7A}">
      <dgm:prSet phldrT="[텍스트]" custT="1"/>
      <dgm:spPr>
        <a:solidFill>
          <a:schemeClr val="bg2">
            <a:lumMod val="75000"/>
            <a:lumOff val="25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solidFill>
                <a:schemeClr val="bg1"/>
              </a:solidFill>
            </a:rPr>
            <a:t>데이터 클리닝</a:t>
          </a:r>
        </a:p>
      </dgm:t>
    </dgm:pt>
    <dgm:pt modelId="{8037C85C-F9F3-4802-98AA-B992776F502E}" type="parTrans" cxnId="{97A05E67-E90F-4EBB-811B-4EC9A8A5E61B}">
      <dgm:prSet/>
      <dgm:spPr/>
      <dgm:t>
        <a:bodyPr/>
        <a:lstStyle/>
        <a:p>
          <a:pPr latinLnBrk="1"/>
          <a:endParaRPr lang="ko-KR" altLang="en-US"/>
        </a:p>
      </dgm:t>
    </dgm:pt>
    <dgm:pt modelId="{9B2B33F1-557B-4E54-AD32-697EEFCECCE5}" type="sibTrans" cxnId="{97A05E67-E90F-4EBB-811B-4EC9A8A5E61B}">
      <dgm:prSet/>
      <dgm:spPr/>
      <dgm:t>
        <a:bodyPr/>
        <a:lstStyle/>
        <a:p>
          <a:pPr latinLnBrk="1"/>
          <a:endParaRPr lang="ko-KR" altLang="en-US"/>
        </a:p>
      </dgm:t>
    </dgm:pt>
    <dgm:pt modelId="{6018743B-59AA-486C-8512-F5CC063FFA2E}">
      <dgm:prSet phldrT="[텍스트]" custT="1"/>
      <dgm:spPr>
        <a:solidFill>
          <a:schemeClr val="bg2">
            <a:lumMod val="75000"/>
            <a:lumOff val="25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 err="1">
              <a:solidFill>
                <a:schemeClr val="bg1"/>
              </a:solidFill>
            </a:rPr>
            <a:t>결측치</a:t>
          </a:r>
          <a:r>
            <a:rPr lang="ko-KR" altLang="en-US" sz="1400" b="1" dirty="0">
              <a:solidFill>
                <a:schemeClr val="bg1"/>
              </a:solidFill>
            </a:rPr>
            <a:t> 처리</a:t>
          </a:r>
        </a:p>
      </dgm:t>
    </dgm:pt>
    <dgm:pt modelId="{DA86AF4D-15DE-4E38-BB01-C5FFFC6C46BC}" type="parTrans" cxnId="{48BB1220-4A12-4151-A19B-8E3691271068}">
      <dgm:prSet/>
      <dgm:spPr>
        <a:solidFill>
          <a:schemeClr val="accent1">
            <a:lumMod val="75000"/>
          </a:schemeClr>
        </a:solidFill>
        <a:ln>
          <a:solidFill>
            <a:schemeClr val="bg2">
              <a:lumMod val="25000"/>
              <a:lumOff val="75000"/>
            </a:schemeClr>
          </a:solidFill>
        </a:ln>
      </dgm:spPr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0A1D6422-5389-407B-9EBD-7BCA9C019B41}" type="sibTrans" cxnId="{48BB1220-4A12-4151-A19B-8E3691271068}">
      <dgm:prSet/>
      <dgm:spPr/>
      <dgm:t>
        <a:bodyPr/>
        <a:lstStyle/>
        <a:p>
          <a:pPr latinLnBrk="1"/>
          <a:endParaRPr lang="ko-KR" altLang="en-US"/>
        </a:p>
      </dgm:t>
    </dgm:pt>
    <dgm:pt modelId="{FCDC2DC9-9708-471B-8BDA-55F9ACC94A30}">
      <dgm:prSet phldrT="[텍스트]" custT="1"/>
      <dgm:spPr>
        <a:solidFill>
          <a:schemeClr val="bg2">
            <a:lumMod val="75000"/>
            <a:lumOff val="25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solidFill>
                <a:schemeClr val="bg1"/>
              </a:solidFill>
            </a:rPr>
            <a:t>이상치 제거 </a:t>
          </a:r>
        </a:p>
      </dgm:t>
    </dgm:pt>
    <dgm:pt modelId="{DF857EB8-2D01-4B78-9D83-880D77CB0A6D}" type="parTrans" cxnId="{093D94EA-927C-443F-BA0E-30C6C8184B33}">
      <dgm:prSet/>
      <dgm:spPr>
        <a:solidFill>
          <a:schemeClr val="bg2">
            <a:lumMod val="25000"/>
            <a:lumOff val="75000"/>
          </a:schemeClr>
        </a:solidFill>
        <a:ln>
          <a:solidFill>
            <a:schemeClr val="bg2">
              <a:lumMod val="25000"/>
              <a:lumOff val="75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D3DE523-0143-49BF-8DF6-F056B0A3F4CA}" type="sibTrans" cxnId="{093D94EA-927C-443F-BA0E-30C6C8184B33}">
      <dgm:prSet/>
      <dgm:spPr/>
      <dgm:t>
        <a:bodyPr/>
        <a:lstStyle/>
        <a:p>
          <a:pPr latinLnBrk="1"/>
          <a:endParaRPr lang="ko-KR" altLang="en-US"/>
        </a:p>
      </dgm:t>
    </dgm:pt>
    <dgm:pt modelId="{80A50217-DDFA-49DE-AA2A-9BF142FAFCF5}">
      <dgm:prSet phldrT="[텍스트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rPr>
            <a:t>데이터 추가</a:t>
          </a:r>
          <a:r>
            <a:rPr lang="en-US" altLang="ko-KR" sz="14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rPr>
            <a:t>, </a:t>
          </a:r>
          <a:r>
            <a:rPr lang="ko-KR" altLang="en-US" sz="14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rPr>
            <a:t>삭제</a:t>
          </a:r>
        </a:p>
      </dgm:t>
    </dgm:pt>
    <dgm:pt modelId="{2A4E10B6-AD7F-470B-9114-9BB1072689EC}" type="parTrans" cxnId="{8F6C4532-08FF-4968-9D18-1CB54337A96F}">
      <dgm:prSet/>
      <dgm:spPr/>
      <dgm:t>
        <a:bodyPr/>
        <a:lstStyle/>
        <a:p>
          <a:pPr latinLnBrk="1"/>
          <a:endParaRPr lang="ko-KR" altLang="en-US"/>
        </a:p>
      </dgm:t>
    </dgm:pt>
    <dgm:pt modelId="{6CBA0BFE-3780-475E-9366-5BBD9CA5866A}" type="sibTrans" cxnId="{8F6C4532-08FF-4968-9D18-1CB54337A96F}">
      <dgm:prSet/>
      <dgm:spPr/>
      <dgm:t>
        <a:bodyPr/>
        <a:lstStyle/>
        <a:p>
          <a:pPr latinLnBrk="1"/>
          <a:endParaRPr lang="ko-KR" altLang="en-US"/>
        </a:p>
      </dgm:t>
    </dgm:pt>
    <dgm:pt modelId="{DE70F31D-5E32-4760-A60C-8801C35B461E}">
      <dgm:prSet phldrT="[텍스트]" custT="1"/>
      <dgm:spPr>
        <a:solidFill>
          <a:schemeClr val="bg2">
            <a:lumMod val="75000"/>
            <a:lumOff val="25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solidFill>
                <a:schemeClr val="bg1"/>
              </a:solidFill>
            </a:rPr>
            <a:t>중복 처리 </a:t>
          </a:r>
        </a:p>
      </dgm:t>
    </dgm:pt>
    <dgm:pt modelId="{800EFD7A-3024-4D88-A61F-679CF79E03DB}" type="parTrans" cxnId="{C97FAF6A-E534-4816-A6C6-173F34F33055}">
      <dgm:prSet/>
      <dgm:spPr>
        <a:solidFill>
          <a:schemeClr val="accent1">
            <a:lumMod val="75000"/>
          </a:schemeClr>
        </a:solidFill>
        <a:ln>
          <a:solidFill>
            <a:schemeClr val="bg2">
              <a:lumMod val="25000"/>
              <a:lumOff val="75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08E32B2A-B1C2-4D36-A86D-5DBC31EEC4C5}" type="sibTrans" cxnId="{C97FAF6A-E534-4816-A6C6-173F34F33055}">
      <dgm:prSet/>
      <dgm:spPr/>
      <dgm:t>
        <a:bodyPr/>
        <a:lstStyle/>
        <a:p>
          <a:pPr latinLnBrk="1"/>
          <a:endParaRPr lang="ko-KR" altLang="en-US"/>
        </a:p>
      </dgm:t>
    </dgm:pt>
    <dgm:pt modelId="{EDE813E2-B1FF-4FC8-A98D-B88B49B52EDC}" type="pres">
      <dgm:prSet presAssocID="{D4402769-6CF6-4E08-AB55-55853993FEB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086122A-3A2E-47F3-BF5D-C77FDAC99B7B}" type="pres">
      <dgm:prSet presAssocID="{8FD2CAD6-0FF8-4435-9203-271B0DA91EF8}" presName="root" presStyleCnt="0"/>
      <dgm:spPr/>
    </dgm:pt>
    <dgm:pt modelId="{564107D1-E215-439D-B4E5-338FD7F20105}" type="pres">
      <dgm:prSet presAssocID="{8FD2CAD6-0FF8-4435-9203-271B0DA91EF8}" presName="rootComposite" presStyleCnt="0"/>
      <dgm:spPr/>
    </dgm:pt>
    <dgm:pt modelId="{5571610B-250C-40E0-A487-35981F5638DE}" type="pres">
      <dgm:prSet presAssocID="{8FD2CAD6-0FF8-4435-9203-271B0DA91EF8}" presName="rootText" presStyleLbl="node1" presStyleIdx="0" presStyleCnt="2" custScaleY="81556" custLinFactNeighborX="-94" custLinFactNeighborY="-35831"/>
      <dgm:spPr/>
    </dgm:pt>
    <dgm:pt modelId="{0C9E5F57-26E4-4738-A70D-C36C1780AF2A}" type="pres">
      <dgm:prSet presAssocID="{8FD2CAD6-0FF8-4435-9203-271B0DA91EF8}" presName="rootConnector" presStyleLbl="node1" presStyleIdx="0" presStyleCnt="2"/>
      <dgm:spPr/>
    </dgm:pt>
    <dgm:pt modelId="{D0CFEA2C-32C6-4305-A022-D57EC7E41FCB}" type="pres">
      <dgm:prSet presAssocID="{8FD2CAD6-0FF8-4435-9203-271B0DA91EF8}" presName="childShape" presStyleCnt="0"/>
      <dgm:spPr/>
    </dgm:pt>
    <dgm:pt modelId="{29E6A7B6-A55D-4BB3-A20A-D225CEBC38C4}" type="pres">
      <dgm:prSet presAssocID="{35B167B8-D1CF-4B18-A9AE-4FA5B1FEBFA9}" presName="Name13" presStyleLbl="parChTrans1D2" presStyleIdx="0" presStyleCnt="6"/>
      <dgm:spPr/>
    </dgm:pt>
    <dgm:pt modelId="{CA89EFE4-44BC-4997-B84F-2AAD485A9552}" type="pres">
      <dgm:prSet presAssocID="{7576AA5C-9406-47E8-B0DF-2AE645688C36}" presName="childText" presStyleLbl="bgAcc1" presStyleIdx="0" presStyleCnt="6" custScaleX="108436" custScaleY="48906" custLinFactNeighborX="1014" custLinFactNeighborY="-7994">
        <dgm:presLayoutVars>
          <dgm:bulletEnabled val="1"/>
        </dgm:presLayoutVars>
      </dgm:prSet>
      <dgm:spPr/>
    </dgm:pt>
    <dgm:pt modelId="{977BD02E-28EF-4E17-9E5C-F3FA97F642B4}" type="pres">
      <dgm:prSet presAssocID="{2A4E10B6-AD7F-470B-9114-9BB1072689EC}" presName="Name13" presStyleLbl="parChTrans1D2" presStyleIdx="1" presStyleCnt="6"/>
      <dgm:spPr/>
    </dgm:pt>
    <dgm:pt modelId="{A43456EC-6A8F-4470-9B1E-5F2B67DE5909}" type="pres">
      <dgm:prSet presAssocID="{80A50217-DDFA-49DE-AA2A-9BF142FAFCF5}" presName="childText" presStyleLbl="bgAcc1" presStyleIdx="1" presStyleCnt="6" custAng="0" custScaleX="108436" custScaleY="48906" custLinFactNeighborX="1014" custLinFactNeighborY="-7994">
        <dgm:presLayoutVars>
          <dgm:bulletEnabled val="1"/>
        </dgm:presLayoutVars>
      </dgm:prSet>
      <dgm:spPr/>
    </dgm:pt>
    <dgm:pt modelId="{2C869D4D-3C55-4A30-932D-8013DBE9C88B}" type="pres">
      <dgm:prSet presAssocID="{8A4FD830-529D-4783-9957-D0F011DC0E25}" presName="Name13" presStyleLbl="parChTrans1D2" presStyleIdx="2" presStyleCnt="6"/>
      <dgm:spPr/>
    </dgm:pt>
    <dgm:pt modelId="{D0901485-7D5E-4BAE-BE3C-C0B90CA5DBA7}" type="pres">
      <dgm:prSet presAssocID="{DE8BD088-70FD-499F-9622-C82C8FF9E0E3}" presName="childText" presStyleLbl="bgAcc1" presStyleIdx="2" presStyleCnt="6" custScaleX="108436" custScaleY="48906" custLinFactNeighborX="1014" custLinFactNeighborY="-7994">
        <dgm:presLayoutVars>
          <dgm:bulletEnabled val="1"/>
        </dgm:presLayoutVars>
      </dgm:prSet>
      <dgm:spPr/>
    </dgm:pt>
    <dgm:pt modelId="{6BFB4956-5633-4920-8EA2-369953162473}" type="pres">
      <dgm:prSet presAssocID="{ECEC5DB7-5AF6-4389-AC48-220C1A160A7A}" presName="root" presStyleCnt="0"/>
      <dgm:spPr/>
    </dgm:pt>
    <dgm:pt modelId="{11080AF3-0E18-4F53-A82D-75599B7ABCD8}" type="pres">
      <dgm:prSet presAssocID="{ECEC5DB7-5AF6-4389-AC48-220C1A160A7A}" presName="rootComposite" presStyleCnt="0"/>
      <dgm:spPr/>
    </dgm:pt>
    <dgm:pt modelId="{87A101D3-1B3C-4A70-91B1-973E574E8927}" type="pres">
      <dgm:prSet presAssocID="{ECEC5DB7-5AF6-4389-AC48-220C1A160A7A}" presName="rootText" presStyleLbl="node1" presStyleIdx="1" presStyleCnt="2" custScaleY="81556" custLinFactNeighborX="-2306" custLinFactNeighborY="-40170"/>
      <dgm:spPr/>
    </dgm:pt>
    <dgm:pt modelId="{0E58B88A-96D9-4CA3-80C3-871628B08541}" type="pres">
      <dgm:prSet presAssocID="{ECEC5DB7-5AF6-4389-AC48-220C1A160A7A}" presName="rootConnector" presStyleLbl="node1" presStyleIdx="1" presStyleCnt="2"/>
      <dgm:spPr/>
    </dgm:pt>
    <dgm:pt modelId="{D9B7059C-5545-47E6-8B39-A0A6463AB7AB}" type="pres">
      <dgm:prSet presAssocID="{ECEC5DB7-5AF6-4389-AC48-220C1A160A7A}" presName="childShape" presStyleCnt="0"/>
      <dgm:spPr/>
    </dgm:pt>
    <dgm:pt modelId="{905368C2-BD5B-4D92-8E50-0FB8773D708F}" type="pres">
      <dgm:prSet presAssocID="{DA86AF4D-15DE-4E38-BB01-C5FFFC6C46BC}" presName="Name13" presStyleLbl="parChTrans1D2" presStyleIdx="3" presStyleCnt="6"/>
      <dgm:spPr/>
    </dgm:pt>
    <dgm:pt modelId="{69CE849D-02A2-46C9-9D0A-943F5AFEB05A}" type="pres">
      <dgm:prSet presAssocID="{6018743B-59AA-486C-8512-F5CC063FFA2E}" presName="childText" presStyleLbl="bgAcc1" presStyleIdx="3" presStyleCnt="6" custScaleX="108436" custScaleY="48906" custLinFactNeighborX="-3432" custLinFactNeighborY="-14025">
        <dgm:presLayoutVars>
          <dgm:bulletEnabled val="1"/>
        </dgm:presLayoutVars>
      </dgm:prSet>
      <dgm:spPr/>
    </dgm:pt>
    <dgm:pt modelId="{93F365AF-E3DB-4AE2-8A3E-264625536A4B}" type="pres">
      <dgm:prSet presAssocID="{DF857EB8-2D01-4B78-9D83-880D77CB0A6D}" presName="Name13" presStyleLbl="parChTrans1D2" presStyleIdx="4" presStyleCnt="6"/>
      <dgm:spPr/>
    </dgm:pt>
    <dgm:pt modelId="{2D95F41F-F098-4E93-8C59-72E7FE6A0B38}" type="pres">
      <dgm:prSet presAssocID="{FCDC2DC9-9708-471B-8BDA-55F9ACC94A30}" presName="childText" presStyleLbl="bgAcc1" presStyleIdx="4" presStyleCnt="6" custScaleX="108436" custScaleY="48906" custLinFactNeighborX="-3432" custLinFactNeighborY="-7980">
        <dgm:presLayoutVars>
          <dgm:bulletEnabled val="1"/>
        </dgm:presLayoutVars>
      </dgm:prSet>
      <dgm:spPr/>
    </dgm:pt>
    <dgm:pt modelId="{72A95373-BB27-4B86-96F6-F5D7F0CF14D2}" type="pres">
      <dgm:prSet presAssocID="{800EFD7A-3024-4D88-A61F-679CF79E03DB}" presName="Name13" presStyleLbl="parChTrans1D2" presStyleIdx="5" presStyleCnt="6"/>
      <dgm:spPr/>
    </dgm:pt>
    <dgm:pt modelId="{9AE6DAA3-2A59-4031-A79A-575165BBCB6C}" type="pres">
      <dgm:prSet presAssocID="{DE70F31D-5E32-4760-A60C-8801C35B461E}" presName="childText" presStyleLbl="bgAcc1" presStyleIdx="5" presStyleCnt="6" custScaleX="108436" custScaleY="48906" custLinFactNeighborX="-3432" custLinFactNeighborY="-7980">
        <dgm:presLayoutVars>
          <dgm:bulletEnabled val="1"/>
        </dgm:presLayoutVars>
      </dgm:prSet>
      <dgm:spPr/>
    </dgm:pt>
  </dgm:ptLst>
  <dgm:cxnLst>
    <dgm:cxn modelId="{63EB6001-055D-4CF5-B1E8-51F2D49AEE2A}" type="presOf" srcId="{ECEC5DB7-5AF6-4389-AC48-220C1A160A7A}" destId="{87A101D3-1B3C-4A70-91B1-973E574E8927}" srcOrd="0" destOrd="0" presId="urn:microsoft.com/office/officeart/2005/8/layout/hierarchy3"/>
    <dgm:cxn modelId="{39487115-2B16-4D79-9E56-1F7DDCF8C933}" srcId="{8FD2CAD6-0FF8-4435-9203-271B0DA91EF8}" destId="{7576AA5C-9406-47E8-B0DF-2AE645688C36}" srcOrd="0" destOrd="0" parTransId="{35B167B8-D1CF-4B18-A9AE-4FA5B1FEBFA9}" sibTransId="{2489EA63-0561-459A-BB56-6FE5BF7480DE}"/>
    <dgm:cxn modelId="{48BB1220-4A12-4151-A19B-8E3691271068}" srcId="{ECEC5DB7-5AF6-4389-AC48-220C1A160A7A}" destId="{6018743B-59AA-486C-8512-F5CC063FFA2E}" srcOrd="0" destOrd="0" parTransId="{DA86AF4D-15DE-4E38-BB01-C5FFFC6C46BC}" sibTransId="{0A1D6422-5389-407B-9EBD-7BCA9C019B41}"/>
    <dgm:cxn modelId="{99F0C530-D0B0-4584-B9FD-013B31C65C0A}" type="presOf" srcId="{800EFD7A-3024-4D88-A61F-679CF79E03DB}" destId="{72A95373-BB27-4B86-96F6-F5D7F0CF14D2}" srcOrd="0" destOrd="0" presId="urn:microsoft.com/office/officeart/2005/8/layout/hierarchy3"/>
    <dgm:cxn modelId="{8F6C4532-08FF-4968-9D18-1CB54337A96F}" srcId="{8FD2CAD6-0FF8-4435-9203-271B0DA91EF8}" destId="{80A50217-DDFA-49DE-AA2A-9BF142FAFCF5}" srcOrd="1" destOrd="0" parTransId="{2A4E10B6-AD7F-470B-9114-9BB1072689EC}" sibTransId="{6CBA0BFE-3780-475E-9366-5BBD9CA5866A}"/>
    <dgm:cxn modelId="{2F47843A-BF9F-4A33-827E-EA7B26B96719}" type="presOf" srcId="{DE70F31D-5E32-4760-A60C-8801C35B461E}" destId="{9AE6DAA3-2A59-4031-A79A-575165BBCB6C}" srcOrd="0" destOrd="0" presId="urn:microsoft.com/office/officeart/2005/8/layout/hierarchy3"/>
    <dgm:cxn modelId="{C0E34F41-05C1-45BE-BFB4-59EFDF10459A}" type="presOf" srcId="{ECEC5DB7-5AF6-4389-AC48-220C1A160A7A}" destId="{0E58B88A-96D9-4CA3-80C3-871628B08541}" srcOrd="1" destOrd="0" presId="urn:microsoft.com/office/officeart/2005/8/layout/hierarchy3"/>
    <dgm:cxn modelId="{F2489541-044E-4349-BBA4-02786E3CC1CD}" type="presOf" srcId="{D4402769-6CF6-4E08-AB55-55853993FEBC}" destId="{EDE813E2-B1FF-4FC8-A98D-B88B49B52EDC}" srcOrd="0" destOrd="0" presId="urn:microsoft.com/office/officeart/2005/8/layout/hierarchy3"/>
    <dgm:cxn modelId="{02203844-BEDC-4ED7-ABB3-F5744565BAA0}" type="presOf" srcId="{DF857EB8-2D01-4B78-9D83-880D77CB0A6D}" destId="{93F365AF-E3DB-4AE2-8A3E-264625536A4B}" srcOrd="0" destOrd="0" presId="urn:microsoft.com/office/officeart/2005/8/layout/hierarchy3"/>
    <dgm:cxn modelId="{97A05E67-E90F-4EBB-811B-4EC9A8A5E61B}" srcId="{D4402769-6CF6-4E08-AB55-55853993FEBC}" destId="{ECEC5DB7-5AF6-4389-AC48-220C1A160A7A}" srcOrd="1" destOrd="0" parTransId="{8037C85C-F9F3-4802-98AA-B992776F502E}" sibTransId="{9B2B33F1-557B-4E54-AD32-697EEFCECCE5}"/>
    <dgm:cxn modelId="{C97FAF6A-E534-4816-A6C6-173F34F33055}" srcId="{ECEC5DB7-5AF6-4389-AC48-220C1A160A7A}" destId="{DE70F31D-5E32-4760-A60C-8801C35B461E}" srcOrd="2" destOrd="0" parTransId="{800EFD7A-3024-4D88-A61F-679CF79E03DB}" sibTransId="{08E32B2A-B1C2-4D36-A86D-5DBC31EEC4C5}"/>
    <dgm:cxn modelId="{74AA0E4D-FE31-41B6-BE0C-19577FD33035}" type="presOf" srcId="{8FD2CAD6-0FF8-4435-9203-271B0DA91EF8}" destId="{5571610B-250C-40E0-A487-35981F5638DE}" srcOrd="0" destOrd="0" presId="urn:microsoft.com/office/officeart/2005/8/layout/hierarchy3"/>
    <dgm:cxn modelId="{923C456F-8966-492A-8162-EB09FAB0262C}" srcId="{D4402769-6CF6-4E08-AB55-55853993FEBC}" destId="{8FD2CAD6-0FF8-4435-9203-271B0DA91EF8}" srcOrd="0" destOrd="0" parTransId="{1925F13D-D244-4636-994F-53B40ED67627}" sibTransId="{64838660-5719-46F9-A155-2059416915D2}"/>
    <dgm:cxn modelId="{9B72E057-4027-4903-A373-810D9349076F}" type="presOf" srcId="{7576AA5C-9406-47E8-B0DF-2AE645688C36}" destId="{CA89EFE4-44BC-4997-B84F-2AAD485A9552}" srcOrd="0" destOrd="0" presId="urn:microsoft.com/office/officeart/2005/8/layout/hierarchy3"/>
    <dgm:cxn modelId="{402E3C80-A42B-4CA6-93A6-B6FC349BF8CF}" type="presOf" srcId="{35B167B8-D1CF-4B18-A9AE-4FA5B1FEBFA9}" destId="{29E6A7B6-A55D-4BB3-A20A-D225CEBC38C4}" srcOrd="0" destOrd="0" presId="urn:microsoft.com/office/officeart/2005/8/layout/hierarchy3"/>
    <dgm:cxn modelId="{6C1C86A8-9EAC-4868-A13D-B094511BEEFB}" type="presOf" srcId="{2A4E10B6-AD7F-470B-9114-9BB1072689EC}" destId="{977BD02E-28EF-4E17-9E5C-F3FA97F642B4}" srcOrd="0" destOrd="0" presId="urn:microsoft.com/office/officeart/2005/8/layout/hierarchy3"/>
    <dgm:cxn modelId="{E8E314A9-A55C-4828-9972-9FD56DF13AE0}" type="presOf" srcId="{80A50217-DDFA-49DE-AA2A-9BF142FAFCF5}" destId="{A43456EC-6A8F-4470-9B1E-5F2B67DE5909}" srcOrd="0" destOrd="0" presId="urn:microsoft.com/office/officeart/2005/8/layout/hierarchy3"/>
    <dgm:cxn modelId="{2EA196B6-C161-490A-8A11-5C4B0AD331C0}" type="presOf" srcId="{8A4FD830-529D-4783-9957-D0F011DC0E25}" destId="{2C869D4D-3C55-4A30-932D-8013DBE9C88B}" srcOrd="0" destOrd="0" presId="urn:microsoft.com/office/officeart/2005/8/layout/hierarchy3"/>
    <dgm:cxn modelId="{6BD48AC1-5DAC-4E92-8BAD-84A802E41A82}" type="presOf" srcId="{DE8BD088-70FD-499F-9622-C82C8FF9E0E3}" destId="{D0901485-7D5E-4BAE-BE3C-C0B90CA5DBA7}" srcOrd="0" destOrd="0" presId="urn:microsoft.com/office/officeart/2005/8/layout/hierarchy3"/>
    <dgm:cxn modelId="{3566B4CC-0C2A-447D-AD3D-7120DBD0014B}" type="presOf" srcId="{6018743B-59AA-486C-8512-F5CC063FFA2E}" destId="{69CE849D-02A2-46C9-9D0A-943F5AFEB05A}" srcOrd="0" destOrd="0" presId="urn:microsoft.com/office/officeart/2005/8/layout/hierarchy3"/>
    <dgm:cxn modelId="{093D94EA-927C-443F-BA0E-30C6C8184B33}" srcId="{ECEC5DB7-5AF6-4389-AC48-220C1A160A7A}" destId="{FCDC2DC9-9708-471B-8BDA-55F9ACC94A30}" srcOrd="1" destOrd="0" parTransId="{DF857EB8-2D01-4B78-9D83-880D77CB0A6D}" sibTransId="{9D3DE523-0143-49BF-8DF6-F056B0A3F4CA}"/>
    <dgm:cxn modelId="{111F58F2-E7BD-40EA-9B5B-E8F54D20E22F}" type="presOf" srcId="{8FD2CAD6-0FF8-4435-9203-271B0DA91EF8}" destId="{0C9E5F57-26E4-4738-A70D-C36C1780AF2A}" srcOrd="1" destOrd="0" presId="urn:microsoft.com/office/officeart/2005/8/layout/hierarchy3"/>
    <dgm:cxn modelId="{548E9CF3-4B7F-4E52-89DB-82DA8472155B}" srcId="{8FD2CAD6-0FF8-4435-9203-271B0DA91EF8}" destId="{DE8BD088-70FD-499F-9622-C82C8FF9E0E3}" srcOrd="2" destOrd="0" parTransId="{8A4FD830-529D-4783-9957-D0F011DC0E25}" sibTransId="{F26AAE56-DC70-4DCC-AC52-B5DF85C050B1}"/>
    <dgm:cxn modelId="{3B5AA2F4-ED11-4AD9-8552-0E6148313025}" type="presOf" srcId="{DA86AF4D-15DE-4E38-BB01-C5FFFC6C46BC}" destId="{905368C2-BD5B-4D92-8E50-0FB8773D708F}" srcOrd="0" destOrd="0" presId="urn:microsoft.com/office/officeart/2005/8/layout/hierarchy3"/>
    <dgm:cxn modelId="{C41B6AFE-43FA-428E-A138-F13A704F1EA9}" type="presOf" srcId="{FCDC2DC9-9708-471B-8BDA-55F9ACC94A30}" destId="{2D95F41F-F098-4E93-8C59-72E7FE6A0B38}" srcOrd="0" destOrd="0" presId="urn:microsoft.com/office/officeart/2005/8/layout/hierarchy3"/>
    <dgm:cxn modelId="{F9FA4EA0-544B-49A9-A40B-EF3D90EE8AF4}" type="presParOf" srcId="{EDE813E2-B1FF-4FC8-A98D-B88B49B52EDC}" destId="{F086122A-3A2E-47F3-BF5D-C77FDAC99B7B}" srcOrd="0" destOrd="0" presId="urn:microsoft.com/office/officeart/2005/8/layout/hierarchy3"/>
    <dgm:cxn modelId="{7CEC1D36-A083-4C3A-99D3-C76997694F7C}" type="presParOf" srcId="{F086122A-3A2E-47F3-BF5D-C77FDAC99B7B}" destId="{564107D1-E215-439D-B4E5-338FD7F20105}" srcOrd="0" destOrd="0" presId="urn:microsoft.com/office/officeart/2005/8/layout/hierarchy3"/>
    <dgm:cxn modelId="{2603C861-F9CE-4F1E-A278-778592AAD2D6}" type="presParOf" srcId="{564107D1-E215-439D-B4E5-338FD7F20105}" destId="{5571610B-250C-40E0-A487-35981F5638DE}" srcOrd="0" destOrd="0" presId="urn:microsoft.com/office/officeart/2005/8/layout/hierarchy3"/>
    <dgm:cxn modelId="{2133224D-4BEC-40AA-AA5F-423C8BE86E7B}" type="presParOf" srcId="{564107D1-E215-439D-B4E5-338FD7F20105}" destId="{0C9E5F57-26E4-4738-A70D-C36C1780AF2A}" srcOrd="1" destOrd="0" presId="urn:microsoft.com/office/officeart/2005/8/layout/hierarchy3"/>
    <dgm:cxn modelId="{5C82EDFC-3C64-484F-A438-F077D192E714}" type="presParOf" srcId="{F086122A-3A2E-47F3-BF5D-C77FDAC99B7B}" destId="{D0CFEA2C-32C6-4305-A022-D57EC7E41FCB}" srcOrd="1" destOrd="0" presId="urn:microsoft.com/office/officeart/2005/8/layout/hierarchy3"/>
    <dgm:cxn modelId="{0B50BBF3-8FAB-4C0A-8F34-F64B1534F1AA}" type="presParOf" srcId="{D0CFEA2C-32C6-4305-A022-D57EC7E41FCB}" destId="{29E6A7B6-A55D-4BB3-A20A-D225CEBC38C4}" srcOrd="0" destOrd="0" presId="urn:microsoft.com/office/officeart/2005/8/layout/hierarchy3"/>
    <dgm:cxn modelId="{EC46BB69-BC7C-459A-BABE-12A5AFCE8CEB}" type="presParOf" srcId="{D0CFEA2C-32C6-4305-A022-D57EC7E41FCB}" destId="{CA89EFE4-44BC-4997-B84F-2AAD485A9552}" srcOrd="1" destOrd="0" presId="urn:microsoft.com/office/officeart/2005/8/layout/hierarchy3"/>
    <dgm:cxn modelId="{4F2F5E0E-3866-471E-A2F5-96B234685758}" type="presParOf" srcId="{D0CFEA2C-32C6-4305-A022-D57EC7E41FCB}" destId="{977BD02E-28EF-4E17-9E5C-F3FA97F642B4}" srcOrd="2" destOrd="0" presId="urn:microsoft.com/office/officeart/2005/8/layout/hierarchy3"/>
    <dgm:cxn modelId="{7542D95C-F27A-4E49-8F01-24D45BA21C0F}" type="presParOf" srcId="{D0CFEA2C-32C6-4305-A022-D57EC7E41FCB}" destId="{A43456EC-6A8F-4470-9B1E-5F2B67DE5909}" srcOrd="3" destOrd="0" presId="urn:microsoft.com/office/officeart/2005/8/layout/hierarchy3"/>
    <dgm:cxn modelId="{277409BC-BF76-4719-91F5-30419D752803}" type="presParOf" srcId="{D0CFEA2C-32C6-4305-A022-D57EC7E41FCB}" destId="{2C869D4D-3C55-4A30-932D-8013DBE9C88B}" srcOrd="4" destOrd="0" presId="urn:microsoft.com/office/officeart/2005/8/layout/hierarchy3"/>
    <dgm:cxn modelId="{2FF25018-7A72-4A3E-9C56-FD675D69024B}" type="presParOf" srcId="{D0CFEA2C-32C6-4305-A022-D57EC7E41FCB}" destId="{D0901485-7D5E-4BAE-BE3C-C0B90CA5DBA7}" srcOrd="5" destOrd="0" presId="urn:microsoft.com/office/officeart/2005/8/layout/hierarchy3"/>
    <dgm:cxn modelId="{FC29AFD8-C528-49CA-A491-C9A68AD76E9D}" type="presParOf" srcId="{EDE813E2-B1FF-4FC8-A98D-B88B49B52EDC}" destId="{6BFB4956-5633-4920-8EA2-369953162473}" srcOrd="1" destOrd="0" presId="urn:microsoft.com/office/officeart/2005/8/layout/hierarchy3"/>
    <dgm:cxn modelId="{F58BC3ED-75D5-44F5-AA89-31043BB7CBFB}" type="presParOf" srcId="{6BFB4956-5633-4920-8EA2-369953162473}" destId="{11080AF3-0E18-4F53-A82D-75599B7ABCD8}" srcOrd="0" destOrd="0" presId="urn:microsoft.com/office/officeart/2005/8/layout/hierarchy3"/>
    <dgm:cxn modelId="{08ACA490-F926-4305-8F77-CA68B94ACB96}" type="presParOf" srcId="{11080AF3-0E18-4F53-A82D-75599B7ABCD8}" destId="{87A101D3-1B3C-4A70-91B1-973E574E8927}" srcOrd="0" destOrd="0" presId="urn:microsoft.com/office/officeart/2005/8/layout/hierarchy3"/>
    <dgm:cxn modelId="{9A5788CF-D075-406C-A9B7-1EC07957BD36}" type="presParOf" srcId="{11080AF3-0E18-4F53-A82D-75599B7ABCD8}" destId="{0E58B88A-96D9-4CA3-80C3-871628B08541}" srcOrd="1" destOrd="0" presId="urn:microsoft.com/office/officeart/2005/8/layout/hierarchy3"/>
    <dgm:cxn modelId="{36DCDBBB-07F3-4491-AAB2-D64D6627E6C8}" type="presParOf" srcId="{6BFB4956-5633-4920-8EA2-369953162473}" destId="{D9B7059C-5545-47E6-8B39-A0A6463AB7AB}" srcOrd="1" destOrd="0" presId="urn:microsoft.com/office/officeart/2005/8/layout/hierarchy3"/>
    <dgm:cxn modelId="{8CB66B2D-399A-4C1F-A8E8-268EC313811D}" type="presParOf" srcId="{D9B7059C-5545-47E6-8B39-A0A6463AB7AB}" destId="{905368C2-BD5B-4D92-8E50-0FB8773D708F}" srcOrd="0" destOrd="0" presId="urn:microsoft.com/office/officeart/2005/8/layout/hierarchy3"/>
    <dgm:cxn modelId="{74BBBA09-EA47-4A85-9B66-534E442B3D76}" type="presParOf" srcId="{D9B7059C-5545-47E6-8B39-A0A6463AB7AB}" destId="{69CE849D-02A2-46C9-9D0A-943F5AFEB05A}" srcOrd="1" destOrd="0" presId="urn:microsoft.com/office/officeart/2005/8/layout/hierarchy3"/>
    <dgm:cxn modelId="{169962AE-C6A8-4911-B0DC-05F40E27D9C8}" type="presParOf" srcId="{D9B7059C-5545-47E6-8B39-A0A6463AB7AB}" destId="{93F365AF-E3DB-4AE2-8A3E-264625536A4B}" srcOrd="2" destOrd="0" presId="urn:microsoft.com/office/officeart/2005/8/layout/hierarchy3"/>
    <dgm:cxn modelId="{03B2C492-BA66-4BA0-9CB2-85E0B6134D86}" type="presParOf" srcId="{D9B7059C-5545-47E6-8B39-A0A6463AB7AB}" destId="{2D95F41F-F098-4E93-8C59-72E7FE6A0B38}" srcOrd="3" destOrd="0" presId="urn:microsoft.com/office/officeart/2005/8/layout/hierarchy3"/>
    <dgm:cxn modelId="{D318C48A-74A0-45AD-BCBD-116ECAEBD21B}" type="presParOf" srcId="{D9B7059C-5545-47E6-8B39-A0A6463AB7AB}" destId="{72A95373-BB27-4B86-96F6-F5D7F0CF14D2}" srcOrd="4" destOrd="0" presId="urn:microsoft.com/office/officeart/2005/8/layout/hierarchy3"/>
    <dgm:cxn modelId="{4756C45A-EF6C-42D2-B296-0A48EA462235}" type="presParOf" srcId="{D9B7059C-5545-47E6-8B39-A0A6463AB7AB}" destId="{9AE6DAA3-2A59-4031-A79A-575165BBCB6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402769-6CF6-4E08-AB55-55853993FEBC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FD2CAD6-0FF8-4435-9203-271B0DA91EF8}">
      <dgm:prSet phldrT="[텍스트]" custT="1"/>
      <dgm:spPr>
        <a:solidFill>
          <a:srgbClr val="00A249"/>
        </a:solidFill>
        <a:ln>
          <a:noFill/>
        </a:ln>
      </dgm:spPr>
      <dgm:t>
        <a:bodyPr/>
        <a:lstStyle/>
        <a:p>
          <a:pPr latinLnBrk="1"/>
          <a:r>
            <a:rPr lang="en-US" altLang="ko-KR" sz="1400" b="1" dirty="0">
              <a:latin typeface="한컴 고딕" panose="02000500000000000000" pitchFamily="2" charset="-127"/>
              <a:ea typeface="한컴 고딕" panose="02000500000000000000" pitchFamily="2" charset="-127"/>
            </a:rPr>
            <a:t>EDA</a:t>
          </a:r>
          <a:endParaRPr lang="ko-KR" altLang="en-US" sz="1400" b="1" dirty="0">
            <a:latin typeface="한컴 고딕" panose="02000500000000000000" pitchFamily="2" charset="-127"/>
            <a:ea typeface="한컴 고딕" panose="02000500000000000000" pitchFamily="2" charset="-127"/>
          </a:endParaRPr>
        </a:p>
      </dgm:t>
    </dgm:pt>
    <dgm:pt modelId="{1925F13D-D244-4636-994F-53B40ED67627}" type="parTrans" cxnId="{923C456F-8966-492A-8162-EB09FAB0262C}">
      <dgm:prSet/>
      <dgm:spPr/>
      <dgm:t>
        <a:bodyPr/>
        <a:lstStyle/>
        <a:p>
          <a:pPr latinLnBrk="1"/>
          <a:endParaRPr lang="ko-KR" altLang="en-US">
            <a:latin typeface="한컴 고딕" panose="02000500000000000000" pitchFamily="2" charset="-127"/>
            <a:ea typeface="한컴 고딕" panose="02000500000000000000" pitchFamily="2" charset="-127"/>
          </a:endParaRPr>
        </a:p>
      </dgm:t>
    </dgm:pt>
    <dgm:pt modelId="{64838660-5719-46F9-A155-2059416915D2}" type="sibTrans" cxnId="{923C456F-8966-492A-8162-EB09FAB0262C}">
      <dgm:prSet/>
      <dgm:spPr/>
      <dgm:t>
        <a:bodyPr/>
        <a:lstStyle/>
        <a:p>
          <a:pPr latinLnBrk="1"/>
          <a:endParaRPr lang="ko-KR" altLang="en-US">
            <a:latin typeface="한컴 고딕" panose="02000500000000000000" pitchFamily="2" charset="-127"/>
            <a:ea typeface="한컴 고딕" panose="02000500000000000000" pitchFamily="2" charset="-127"/>
          </a:endParaRPr>
        </a:p>
      </dgm:t>
    </dgm:pt>
    <dgm:pt modelId="{7576AA5C-9406-47E8-B0DF-2AE645688C36}">
      <dgm:prSet phldrT="[텍스트]" custT="1"/>
      <dgm:spPr>
        <a:solidFill>
          <a:srgbClr val="00A249"/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rPr>
            <a:t>통계분석</a:t>
          </a:r>
        </a:p>
      </dgm:t>
    </dgm:pt>
    <dgm:pt modelId="{35B167B8-D1CF-4B18-A9AE-4FA5B1FEBFA9}" type="parTrans" cxnId="{39487115-2B16-4D79-9E56-1F7DDCF8C933}">
      <dgm:prSet/>
      <dgm:spPr>
        <a:ln>
          <a:solidFill>
            <a:srgbClr val="68E67D"/>
          </a:solidFill>
        </a:ln>
      </dgm:spPr>
      <dgm:t>
        <a:bodyPr/>
        <a:lstStyle/>
        <a:p>
          <a:pPr latinLnBrk="1"/>
          <a:endParaRPr lang="ko-KR" altLang="en-US">
            <a:latin typeface="한컴 고딕" panose="02000500000000000000" pitchFamily="2" charset="-127"/>
            <a:ea typeface="한컴 고딕" panose="02000500000000000000" pitchFamily="2" charset="-127"/>
          </a:endParaRPr>
        </a:p>
      </dgm:t>
    </dgm:pt>
    <dgm:pt modelId="{2489EA63-0561-459A-BB56-6FE5BF7480DE}" type="sibTrans" cxnId="{39487115-2B16-4D79-9E56-1F7DDCF8C933}">
      <dgm:prSet/>
      <dgm:spPr/>
      <dgm:t>
        <a:bodyPr/>
        <a:lstStyle/>
        <a:p>
          <a:pPr latinLnBrk="1"/>
          <a:endParaRPr lang="ko-KR" altLang="en-US">
            <a:latin typeface="한컴 고딕" panose="02000500000000000000" pitchFamily="2" charset="-127"/>
            <a:ea typeface="한컴 고딕" panose="02000500000000000000" pitchFamily="2" charset="-127"/>
          </a:endParaRPr>
        </a:p>
      </dgm:t>
    </dgm:pt>
    <dgm:pt modelId="{ECEC5DB7-5AF6-4389-AC48-220C1A160A7A}">
      <dgm:prSet phldrT="[텍스트]" custT="1"/>
      <dgm:spPr>
        <a:solidFill>
          <a:srgbClr val="7030A0"/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rPr>
            <a:t>인사이트 발견</a:t>
          </a:r>
        </a:p>
      </dgm:t>
    </dgm:pt>
    <dgm:pt modelId="{8037C85C-F9F3-4802-98AA-B992776F502E}" type="parTrans" cxnId="{97A05E67-E90F-4EBB-811B-4EC9A8A5E61B}">
      <dgm:prSet/>
      <dgm:spPr/>
      <dgm:t>
        <a:bodyPr/>
        <a:lstStyle/>
        <a:p>
          <a:pPr latinLnBrk="1"/>
          <a:endParaRPr lang="ko-KR" altLang="en-US">
            <a:latin typeface="한컴 고딕" panose="02000500000000000000" pitchFamily="2" charset="-127"/>
            <a:ea typeface="한컴 고딕" panose="02000500000000000000" pitchFamily="2" charset="-127"/>
          </a:endParaRPr>
        </a:p>
      </dgm:t>
    </dgm:pt>
    <dgm:pt modelId="{9B2B33F1-557B-4E54-AD32-697EEFCECCE5}" type="sibTrans" cxnId="{97A05E67-E90F-4EBB-811B-4EC9A8A5E61B}">
      <dgm:prSet/>
      <dgm:spPr/>
      <dgm:t>
        <a:bodyPr/>
        <a:lstStyle/>
        <a:p>
          <a:pPr latinLnBrk="1"/>
          <a:endParaRPr lang="ko-KR" altLang="en-US">
            <a:latin typeface="한컴 고딕" panose="02000500000000000000" pitchFamily="2" charset="-127"/>
            <a:ea typeface="한컴 고딕" panose="02000500000000000000" pitchFamily="2" charset="-127"/>
          </a:endParaRPr>
        </a:p>
      </dgm:t>
    </dgm:pt>
    <dgm:pt modelId="{6018743B-59AA-486C-8512-F5CC063FFA2E}">
      <dgm:prSet phldrT="[텍스트]" custT="1"/>
      <dgm:spPr>
        <a:solidFill>
          <a:srgbClr val="7030A0"/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rPr>
            <a:t>비교분석</a:t>
          </a:r>
        </a:p>
      </dgm:t>
    </dgm:pt>
    <dgm:pt modelId="{DA86AF4D-15DE-4E38-BB01-C5FFFC6C46BC}" type="parTrans" cxnId="{48BB1220-4A12-4151-A19B-8E3691271068}">
      <dgm:prSet/>
      <dgm:spPr>
        <a:ln>
          <a:solidFill>
            <a:srgbClr val="AA72D4"/>
          </a:solidFill>
        </a:ln>
      </dgm:spPr>
      <dgm:t>
        <a:bodyPr/>
        <a:lstStyle/>
        <a:p>
          <a:pPr latinLnBrk="1"/>
          <a:endParaRPr lang="ko-KR" altLang="en-US">
            <a:latin typeface="한컴 고딕" panose="02000500000000000000" pitchFamily="2" charset="-127"/>
            <a:ea typeface="한컴 고딕" panose="02000500000000000000" pitchFamily="2" charset="-127"/>
          </a:endParaRPr>
        </a:p>
      </dgm:t>
    </dgm:pt>
    <dgm:pt modelId="{0A1D6422-5389-407B-9EBD-7BCA9C019B41}" type="sibTrans" cxnId="{48BB1220-4A12-4151-A19B-8E3691271068}">
      <dgm:prSet/>
      <dgm:spPr/>
      <dgm:t>
        <a:bodyPr/>
        <a:lstStyle/>
        <a:p>
          <a:pPr latinLnBrk="1"/>
          <a:endParaRPr lang="ko-KR" altLang="en-US">
            <a:latin typeface="한컴 고딕" panose="02000500000000000000" pitchFamily="2" charset="-127"/>
            <a:ea typeface="한컴 고딕" panose="02000500000000000000" pitchFamily="2" charset="-127"/>
          </a:endParaRPr>
        </a:p>
      </dgm:t>
    </dgm:pt>
    <dgm:pt modelId="{FCDC2DC9-9708-471B-8BDA-55F9ACC94A30}">
      <dgm:prSet phldrT="[텍스트]" custT="1"/>
      <dgm:spPr>
        <a:solidFill>
          <a:srgbClr val="7030A0"/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rPr>
            <a:t>마케팅 전략 수립 </a:t>
          </a:r>
        </a:p>
      </dgm:t>
    </dgm:pt>
    <dgm:pt modelId="{DF857EB8-2D01-4B78-9D83-880D77CB0A6D}" type="parTrans" cxnId="{093D94EA-927C-443F-BA0E-30C6C8184B33}">
      <dgm:prSet/>
      <dgm:spPr>
        <a:solidFill>
          <a:srgbClr val="7030A0"/>
        </a:solidFill>
        <a:ln>
          <a:solidFill>
            <a:srgbClr val="AA72D4"/>
          </a:solidFill>
        </a:ln>
      </dgm:spPr>
      <dgm:t>
        <a:bodyPr/>
        <a:lstStyle/>
        <a:p>
          <a:pPr latinLnBrk="1"/>
          <a:endParaRPr lang="ko-KR" altLang="en-US">
            <a:latin typeface="한컴 고딕" panose="02000500000000000000" pitchFamily="2" charset="-127"/>
            <a:ea typeface="한컴 고딕" panose="02000500000000000000" pitchFamily="2" charset="-127"/>
          </a:endParaRPr>
        </a:p>
      </dgm:t>
    </dgm:pt>
    <dgm:pt modelId="{9D3DE523-0143-49BF-8DF6-F056B0A3F4CA}" type="sibTrans" cxnId="{093D94EA-927C-443F-BA0E-30C6C8184B33}">
      <dgm:prSet/>
      <dgm:spPr/>
      <dgm:t>
        <a:bodyPr/>
        <a:lstStyle/>
        <a:p>
          <a:pPr latinLnBrk="1"/>
          <a:endParaRPr lang="ko-KR" altLang="en-US">
            <a:latin typeface="한컴 고딕" panose="02000500000000000000" pitchFamily="2" charset="-127"/>
            <a:ea typeface="한컴 고딕" panose="02000500000000000000" pitchFamily="2" charset="-127"/>
          </a:endParaRPr>
        </a:p>
      </dgm:t>
    </dgm:pt>
    <dgm:pt modelId="{80A50217-DDFA-49DE-AA2A-9BF142FAFCF5}">
      <dgm:prSet phldrT="[텍스트]" custT="1"/>
      <dgm:spPr>
        <a:solidFill>
          <a:srgbClr val="00A249"/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rPr>
            <a:t>시각화</a:t>
          </a:r>
        </a:p>
      </dgm:t>
    </dgm:pt>
    <dgm:pt modelId="{2A4E10B6-AD7F-470B-9114-9BB1072689EC}" type="parTrans" cxnId="{8F6C4532-08FF-4968-9D18-1CB54337A96F}">
      <dgm:prSet/>
      <dgm:spPr>
        <a:solidFill>
          <a:srgbClr val="00B050"/>
        </a:solidFill>
        <a:ln>
          <a:solidFill>
            <a:srgbClr val="68E67D"/>
          </a:solidFill>
        </a:ln>
      </dgm:spPr>
      <dgm:t>
        <a:bodyPr/>
        <a:lstStyle/>
        <a:p>
          <a:pPr latinLnBrk="1"/>
          <a:endParaRPr lang="ko-KR" altLang="en-US">
            <a:latin typeface="한컴 고딕" panose="02000500000000000000" pitchFamily="2" charset="-127"/>
            <a:ea typeface="한컴 고딕" panose="02000500000000000000" pitchFamily="2" charset="-127"/>
          </a:endParaRPr>
        </a:p>
      </dgm:t>
    </dgm:pt>
    <dgm:pt modelId="{6CBA0BFE-3780-475E-9366-5BBD9CA5866A}" type="sibTrans" cxnId="{8F6C4532-08FF-4968-9D18-1CB54337A96F}">
      <dgm:prSet/>
      <dgm:spPr/>
      <dgm:t>
        <a:bodyPr/>
        <a:lstStyle/>
        <a:p>
          <a:pPr latinLnBrk="1"/>
          <a:endParaRPr lang="ko-KR" altLang="en-US">
            <a:latin typeface="한컴 고딕" panose="02000500000000000000" pitchFamily="2" charset="-127"/>
            <a:ea typeface="한컴 고딕" panose="02000500000000000000" pitchFamily="2" charset="-127"/>
          </a:endParaRPr>
        </a:p>
      </dgm:t>
    </dgm:pt>
    <dgm:pt modelId="{EDE813E2-B1FF-4FC8-A98D-B88B49B52EDC}" type="pres">
      <dgm:prSet presAssocID="{D4402769-6CF6-4E08-AB55-55853993FEB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086122A-3A2E-47F3-BF5D-C77FDAC99B7B}" type="pres">
      <dgm:prSet presAssocID="{8FD2CAD6-0FF8-4435-9203-271B0DA91EF8}" presName="root" presStyleCnt="0"/>
      <dgm:spPr/>
    </dgm:pt>
    <dgm:pt modelId="{564107D1-E215-439D-B4E5-338FD7F20105}" type="pres">
      <dgm:prSet presAssocID="{8FD2CAD6-0FF8-4435-9203-271B0DA91EF8}" presName="rootComposite" presStyleCnt="0"/>
      <dgm:spPr/>
    </dgm:pt>
    <dgm:pt modelId="{5571610B-250C-40E0-A487-35981F5638DE}" type="pres">
      <dgm:prSet presAssocID="{8FD2CAD6-0FF8-4435-9203-271B0DA91EF8}" presName="rootText" presStyleLbl="node1" presStyleIdx="0" presStyleCnt="2" custScaleX="85672" custScaleY="69201" custLinFactNeighborX="4479" custLinFactNeighborY="1341"/>
      <dgm:spPr/>
    </dgm:pt>
    <dgm:pt modelId="{0C9E5F57-26E4-4738-A70D-C36C1780AF2A}" type="pres">
      <dgm:prSet presAssocID="{8FD2CAD6-0FF8-4435-9203-271B0DA91EF8}" presName="rootConnector" presStyleLbl="node1" presStyleIdx="0" presStyleCnt="2"/>
      <dgm:spPr/>
    </dgm:pt>
    <dgm:pt modelId="{D0CFEA2C-32C6-4305-A022-D57EC7E41FCB}" type="pres">
      <dgm:prSet presAssocID="{8FD2CAD6-0FF8-4435-9203-271B0DA91EF8}" presName="childShape" presStyleCnt="0"/>
      <dgm:spPr/>
    </dgm:pt>
    <dgm:pt modelId="{29E6A7B6-A55D-4BB3-A20A-D225CEBC38C4}" type="pres">
      <dgm:prSet presAssocID="{35B167B8-D1CF-4B18-A9AE-4FA5B1FEBFA9}" presName="Name13" presStyleLbl="parChTrans1D2" presStyleIdx="0" presStyleCnt="4"/>
      <dgm:spPr/>
    </dgm:pt>
    <dgm:pt modelId="{CA89EFE4-44BC-4997-B84F-2AAD485A9552}" type="pres">
      <dgm:prSet presAssocID="{7576AA5C-9406-47E8-B0DF-2AE645688C36}" presName="childText" presStyleLbl="bgAcc1" presStyleIdx="0" presStyleCnt="4" custScaleX="94970" custScaleY="40516" custLinFactNeighborX="4959" custLinFactNeighborY="16663">
        <dgm:presLayoutVars>
          <dgm:bulletEnabled val="1"/>
        </dgm:presLayoutVars>
      </dgm:prSet>
      <dgm:spPr/>
    </dgm:pt>
    <dgm:pt modelId="{977BD02E-28EF-4E17-9E5C-F3FA97F642B4}" type="pres">
      <dgm:prSet presAssocID="{2A4E10B6-AD7F-470B-9114-9BB1072689EC}" presName="Name13" presStyleLbl="parChTrans1D2" presStyleIdx="1" presStyleCnt="4"/>
      <dgm:spPr/>
    </dgm:pt>
    <dgm:pt modelId="{A43456EC-6A8F-4470-9B1E-5F2B67DE5909}" type="pres">
      <dgm:prSet presAssocID="{80A50217-DDFA-49DE-AA2A-9BF142FAFCF5}" presName="childText" presStyleLbl="bgAcc1" presStyleIdx="1" presStyleCnt="4" custAng="0" custScaleX="94970" custScaleY="40516" custLinFactNeighborX="5843" custLinFactNeighborY="28388">
        <dgm:presLayoutVars>
          <dgm:bulletEnabled val="1"/>
        </dgm:presLayoutVars>
      </dgm:prSet>
      <dgm:spPr/>
    </dgm:pt>
    <dgm:pt modelId="{6BFB4956-5633-4920-8EA2-369953162473}" type="pres">
      <dgm:prSet presAssocID="{ECEC5DB7-5AF6-4389-AC48-220C1A160A7A}" presName="root" presStyleCnt="0"/>
      <dgm:spPr/>
    </dgm:pt>
    <dgm:pt modelId="{11080AF3-0E18-4F53-A82D-75599B7ABCD8}" type="pres">
      <dgm:prSet presAssocID="{ECEC5DB7-5AF6-4389-AC48-220C1A160A7A}" presName="rootComposite" presStyleCnt="0"/>
      <dgm:spPr/>
    </dgm:pt>
    <dgm:pt modelId="{87A101D3-1B3C-4A70-91B1-973E574E8927}" type="pres">
      <dgm:prSet presAssocID="{ECEC5DB7-5AF6-4389-AC48-220C1A160A7A}" presName="rootText" presStyleLbl="node1" presStyleIdx="1" presStyleCnt="2" custScaleX="92830" custScaleY="71118" custLinFactNeighborX="-5247"/>
      <dgm:spPr/>
    </dgm:pt>
    <dgm:pt modelId="{0E58B88A-96D9-4CA3-80C3-871628B08541}" type="pres">
      <dgm:prSet presAssocID="{ECEC5DB7-5AF6-4389-AC48-220C1A160A7A}" presName="rootConnector" presStyleLbl="node1" presStyleIdx="1" presStyleCnt="2"/>
      <dgm:spPr/>
    </dgm:pt>
    <dgm:pt modelId="{D9B7059C-5545-47E6-8B39-A0A6463AB7AB}" type="pres">
      <dgm:prSet presAssocID="{ECEC5DB7-5AF6-4389-AC48-220C1A160A7A}" presName="childShape" presStyleCnt="0"/>
      <dgm:spPr/>
    </dgm:pt>
    <dgm:pt modelId="{905368C2-BD5B-4D92-8E50-0FB8773D708F}" type="pres">
      <dgm:prSet presAssocID="{DA86AF4D-15DE-4E38-BB01-C5FFFC6C46BC}" presName="Name13" presStyleLbl="parChTrans1D2" presStyleIdx="2" presStyleCnt="4"/>
      <dgm:spPr/>
    </dgm:pt>
    <dgm:pt modelId="{69CE849D-02A2-46C9-9D0A-943F5AFEB05A}" type="pres">
      <dgm:prSet presAssocID="{6018743B-59AA-486C-8512-F5CC063FFA2E}" presName="childText" presStyleLbl="bgAcc1" presStyleIdx="2" presStyleCnt="4" custScaleX="94970" custScaleY="40516" custLinFactNeighborX="-6915" custLinFactNeighborY="14157">
        <dgm:presLayoutVars>
          <dgm:bulletEnabled val="1"/>
        </dgm:presLayoutVars>
      </dgm:prSet>
      <dgm:spPr/>
    </dgm:pt>
    <dgm:pt modelId="{93F365AF-E3DB-4AE2-8A3E-264625536A4B}" type="pres">
      <dgm:prSet presAssocID="{DF857EB8-2D01-4B78-9D83-880D77CB0A6D}" presName="Name13" presStyleLbl="parChTrans1D2" presStyleIdx="3" presStyleCnt="4"/>
      <dgm:spPr/>
    </dgm:pt>
    <dgm:pt modelId="{2D95F41F-F098-4E93-8C59-72E7FE6A0B38}" type="pres">
      <dgm:prSet presAssocID="{FCDC2DC9-9708-471B-8BDA-55F9ACC94A30}" presName="childText" presStyleLbl="bgAcc1" presStyleIdx="3" presStyleCnt="4" custScaleX="94970" custScaleY="40516" custLinFactNeighborX="-6905" custLinFactNeighborY="24972">
        <dgm:presLayoutVars>
          <dgm:bulletEnabled val="1"/>
        </dgm:presLayoutVars>
      </dgm:prSet>
      <dgm:spPr/>
    </dgm:pt>
  </dgm:ptLst>
  <dgm:cxnLst>
    <dgm:cxn modelId="{63EB6001-055D-4CF5-B1E8-51F2D49AEE2A}" type="presOf" srcId="{ECEC5DB7-5AF6-4389-AC48-220C1A160A7A}" destId="{87A101D3-1B3C-4A70-91B1-973E574E8927}" srcOrd="0" destOrd="0" presId="urn:microsoft.com/office/officeart/2005/8/layout/hierarchy3"/>
    <dgm:cxn modelId="{39487115-2B16-4D79-9E56-1F7DDCF8C933}" srcId="{8FD2CAD6-0FF8-4435-9203-271B0DA91EF8}" destId="{7576AA5C-9406-47E8-B0DF-2AE645688C36}" srcOrd="0" destOrd="0" parTransId="{35B167B8-D1CF-4B18-A9AE-4FA5B1FEBFA9}" sibTransId="{2489EA63-0561-459A-BB56-6FE5BF7480DE}"/>
    <dgm:cxn modelId="{48BB1220-4A12-4151-A19B-8E3691271068}" srcId="{ECEC5DB7-5AF6-4389-AC48-220C1A160A7A}" destId="{6018743B-59AA-486C-8512-F5CC063FFA2E}" srcOrd="0" destOrd="0" parTransId="{DA86AF4D-15DE-4E38-BB01-C5FFFC6C46BC}" sibTransId="{0A1D6422-5389-407B-9EBD-7BCA9C019B41}"/>
    <dgm:cxn modelId="{8F6C4532-08FF-4968-9D18-1CB54337A96F}" srcId="{8FD2CAD6-0FF8-4435-9203-271B0DA91EF8}" destId="{80A50217-DDFA-49DE-AA2A-9BF142FAFCF5}" srcOrd="1" destOrd="0" parTransId="{2A4E10B6-AD7F-470B-9114-9BB1072689EC}" sibTransId="{6CBA0BFE-3780-475E-9366-5BBD9CA5866A}"/>
    <dgm:cxn modelId="{C0E34F41-05C1-45BE-BFB4-59EFDF10459A}" type="presOf" srcId="{ECEC5DB7-5AF6-4389-AC48-220C1A160A7A}" destId="{0E58B88A-96D9-4CA3-80C3-871628B08541}" srcOrd="1" destOrd="0" presId="urn:microsoft.com/office/officeart/2005/8/layout/hierarchy3"/>
    <dgm:cxn modelId="{F2489541-044E-4349-BBA4-02786E3CC1CD}" type="presOf" srcId="{D4402769-6CF6-4E08-AB55-55853993FEBC}" destId="{EDE813E2-B1FF-4FC8-A98D-B88B49B52EDC}" srcOrd="0" destOrd="0" presId="urn:microsoft.com/office/officeart/2005/8/layout/hierarchy3"/>
    <dgm:cxn modelId="{02203844-BEDC-4ED7-ABB3-F5744565BAA0}" type="presOf" srcId="{DF857EB8-2D01-4B78-9D83-880D77CB0A6D}" destId="{93F365AF-E3DB-4AE2-8A3E-264625536A4B}" srcOrd="0" destOrd="0" presId="urn:microsoft.com/office/officeart/2005/8/layout/hierarchy3"/>
    <dgm:cxn modelId="{97A05E67-E90F-4EBB-811B-4EC9A8A5E61B}" srcId="{D4402769-6CF6-4E08-AB55-55853993FEBC}" destId="{ECEC5DB7-5AF6-4389-AC48-220C1A160A7A}" srcOrd="1" destOrd="0" parTransId="{8037C85C-F9F3-4802-98AA-B992776F502E}" sibTransId="{9B2B33F1-557B-4E54-AD32-697EEFCECCE5}"/>
    <dgm:cxn modelId="{74AA0E4D-FE31-41B6-BE0C-19577FD33035}" type="presOf" srcId="{8FD2CAD6-0FF8-4435-9203-271B0DA91EF8}" destId="{5571610B-250C-40E0-A487-35981F5638DE}" srcOrd="0" destOrd="0" presId="urn:microsoft.com/office/officeart/2005/8/layout/hierarchy3"/>
    <dgm:cxn modelId="{923C456F-8966-492A-8162-EB09FAB0262C}" srcId="{D4402769-6CF6-4E08-AB55-55853993FEBC}" destId="{8FD2CAD6-0FF8-4435-9203-271B0DA91EF8}" srcOrd="0" destOrd="0" parTransId="{1925F13D-D244-4636-994F-53B40ED67627}" sibTransId="{64838660-5719-46F9-A155-2059416915D2}"/>
    <dgm:cxn modelId="{9B72E057-4027-4903-A373-810D9349076F}" type="presOf" srcId="{7576AA5C-9406-47E8-B0DF-2AE645688C36}" destId="{CA89EFE4-44BC-4997-B84F-2AAD485A9552}" srcOrd="0" destOrd="0" presId="urn:microsoft.com/office/officeart/2005/8/layout/hierarchy3"/>
    <dgm:cxn modelId="{402E3C80-A42B-4CA6-93A6-B6FC349BF8CF}" type="presOf" srcId="{35B167B8-D1CF-4B18-A9AE-4FA5B1FEBFA9}" destId="{29E6A7B6-A55D-4BB3-A20A-D225CEBC38C4}" srcOrd="0" destOrd="0" presId="urn:microsoft.com/office/officeart/2005/8/layout/hierarchy3"/>
    <dgm:cxn modelId="{6C1C86A8-9EAC-4868-A13D-B094511BEEFB}" type="presOf" srcId="{2A4E10B6-AD7F-470B-9114-9BB1072689EC}" destId="{977BD02E-28EF-4E17-9E5C-F3FA97F642B4}" srcOrd="0" destOrd="0" presId="urn:microsoft.com/office/officeart/2005/8/layout/hierarchy3"/>
    <dgm:cxn modelId="{E8E314A9-A55C-4828-9972-9FD56DF13AE0}" type="presOf" srcId="{80A50217-DDFA-49DE-AA2A-9BF142FAFCF5}" destId="{A43456EC-6A8F-4470-9B1E-5F2B67DE5909}" srcOrd="0" destOrd="0" presId="urn:microsoft.com/office/officeart/2005/8/layout/hierarchy3"/>
    <dgm:cxn modelId="{3566B4CC-0C2A-447D-AD3D-7120DBD0014B}" type="presOf" srcId="{6018743B-59AA-486C-8512-F5CC063FFA2E}" destId="{69CE849D-02A2-46C9-9D0A-943F5AFEB05A}" srcOrd="0" destOrd="0" presId="urn:microsoft.com/office/officeart/2005/8/layout/hierarchy3"/>
    <dgm:cxn modelId="{093D94EA-927C-443F-BA0E-30C6C8184B33}" srcId="{ECEC5DB7-5AF6-4389-AC48-220C1A160A7A}" destId="{FCDC2DC9-9708-471B-8BDA-55F9ACC94A30}" srcOrd="1" destOrd="0" parTransId="{DF857EB8-2D01-4B78-9D83-880D77CB0A6D}" sibTransId="{9D3DE523-0143-49BF-8DF6-F056B0A3F4CA}"/>
    <dgm:cxn modelId="{111F58F2-E7BD-40EA-9B5B-E8F54D20E22F}" type="presOf" srcId="{8FD2CAD6-0FF8-4435-9203-271B0DA91EF8}" destId="{0C9E5F57-26E4-4738-A70D-C36C1780AF2A}" srcOrd="1" destOrd="0" presId="urn:microsoft.com/office/officeart/2005/8/layout/hierarchy3"/>
    <dgm:cxn modelId="{3B5AA2F4-ED11-4AD9-8552-0E6148313025}" type="presOf" srcId="{DA86AF4D-15DE-4E38-BB01-C5FFFC6C46BC}" destId="{905368C2-BD5B-4D92-8E50-0FB8773D708F}" srcOrd="0" destOrd="0" presId="urn:microsoft.com/office/officeart/2005/8/layout/hierarchy3"/>
    <dgm:cxn modelId="{C41B6AFE-43FA-428E-A138-F13A704F1EA9}" type="presOf" srcId="{FCDC2DC9-9708-471B-8BDA-55F9ACC94A30}" destId="{2D95F41F-F098-4E93-8C59-72E7FE6A0B38}" srcOrd="0" destOrd="0" presId="urn:microsoft.com/office/officeart/2005/8/layout/hierarchy3"/>
    <dgm:cxn modelId="{F9FA4EA0-544B-49A9-A40B-EF3D90EE8AF4}" type="presParOf" srcId="{EDE813E2-B1FF-4FC8-A98D-B88B49B52EDC}" destId="{F086122A-3A2E-47F3-BF5D-C77FDAC99B7B}" srcOrd="0" destOrd="0" presId="urn:microsoft.com/office/officeart/2005/8/layout/hierarchy3"/>
    <dgm:cxn modelId="{7CEC1D36-A083-4C3A-99D3-C76997694F7C}" type="presParOf" srcId="{F086122A-3A2E-47F3-BF5D-C77FDAC99B7B}" destId="{564107D1-E215-439D-B4E5-338FD7F20105}" srcOrd="0" destOrd="0" presId="urn:microsoft.com/office/officeart/2005/8/layout/hierarchy3"/>
    <dgm:cxn modelId="{2603C861-F9CE-4F1E-A278-778592AAD2D6}" type="presParOf" srcId="{564107D1-E215-439D-B4E5-338FD7F20105}" destId="{5571610B-250C-40E0-A487-35981F5638DE}" srcOrd="0" destOrd="0" presId="urn:microsoft.com/office/officeart/2005/8/layout/hierarchy3"/>
    <dgm:cxn modelId="{2133224D-4BEC-40AA-AA5F-423C8BE86E7B}" type="presParOf" srcId="{564107D1-E215-439D-B4E5-338FD7F20105}" destId="{0C9E5F57-26E4-4738-A70D-C36C1780AF2A}" srcOrd="1" destOrd="0" presId="urn:microsoft.com/office/officeart/2005/8/layout/hierarchy3"/>
    <dgm:cxn modelId="{5C82EDFC-3C64-484F-A438-F077D192E714}" type="presParOf" srcId="{F086122A-3A2E-47F3-BF5D-C77FDAC99B7B}" destId="{D0CFEA2C-32C6-4305-A022-D57EC7E41FCB}" srcOrd="1" destOrd="0" presId="urn:microsoft.com/office/officeart/2005/8/layout/hierarchy3"/>
    <dgm:cxn modelId="{0B50BBF3-8FAB-4C0A-8F34-F64B1534F1AA}" type="presParOf" srcId="{D0CFEA2C-32C6-4305-A022-D57EC7E41FCB}" destId="{29E6A7B6-A55D-4BB3-A20A-D225CEBC38C4}" srcOrd="0" destOrd="0" presId="urn:microsoft.com/office/officeart/2005/8/layout/hierarchy3"/>
    <dgm:cxn modelId="{EC46BB69-BC7C-459A-BABE-12A5AFCE8CEB}" type="presParOf" srcId="{D0CFEA2C-32C6-4305-A022-D57EC7E41FCB}" destId="{CA89EFE4-44BC-4997-B84F-2AAD485A9552}" srcOrd="1" destOrd="0" presId="urn:microsoft.com/office/officeart/2005/8/layout/hierarchy3"/>
    <dgm:cxn modelId="{4F2F5E0E-3866-471E-A2F5-96B234685758}" type="presParOf" srcId="{D0CFEA2C-32C6-4305-A022-D57EC7E41FCB}" destId="{977BD02E-28EF-4E17-9E5C-F3FA97F642B4}" srcOrd="2" destOrd="0" presId="urn:microsoft.com/office/officeart/2005/8/layout/hierarchy3"/>
    <dgm:cxn modelId="{7542D95C-F27A-4E49-8F01-24D45BA21C0F}" type="presParOf" srcId="{D0CFEA2C-32C6-4305-A022-D57EC7E41FCB}" destId="{A43456EC-6A8F-4470-9B1E-5F2B67DE5909}" srcOrd="3" destOrd="0" presId="urn:microsoft.com/office/officeart/2005/8/layout/hierarchy3"/>
    <dgm:cxn modelId="{FC29AFD8-C528-49CA-A491-C9A68AD76E9D}" type="presParOf" srcId="{EDE813E2-B1FF-4FC8-A98D-B88B49B52EDC}" destId="{6BFB4956-5633-4920-8EA2-369953162473}" srcOrd="1" destOrd="0" presId="urn:microsoft.com/office/officeart/2005/8/layout/hierarchy3"/>
    <dgm:cxn modelId="{F58BC3ED-75D5-44F5-AA89-31043BB7CBFB}" type="presParOf" srcId="{6BFB4956-5633-4920-8EA2-369953162473}" destId="{11080AF3-0E18-4F53-A82D-75599B7ABCD8}" srcOrd="0" destOrd="0" presId="urn:microsoft.com/office/officeart/2005/8/layout/hierarchy3"/>
    <dgm:cxn modelId="{08ACA490-F926-4305-8F77-CA68B94ACB96}" type="presParOf" srcId="{11080AF3-0E18-4F53-A82D-75599B7ABCD8}" destId="{87A101D3-1B3C-4A70-91B1-973E574E8927}" srcOrd="0" destOrd="0" presId="urn:microsoft.com/office/officeart/2005/8/layout/hierarchy3"/>
    <dgm:cxn modelId="{9A5788CF-D075-406C-A9B7-1EC07957BD36}" type="presParOf" srcId="{11080AF3-0E18-4F53-A82D-75599B7ABCD8}" destId="{0E58B88A-96D9-4CA3-80C3-871628B08541}" srcOrd="1" destOrd="0" presId="urn:microsoft.com/office/officeart/2005/8/layout/hierarchy3"/>
    <dgm:cxn modelId="{36DCDBBB-07F3-4491-AAB2-D64D6627E6C8}" type="presParOf" srcId="{6BFB4956-5633-4920-8EA2-369953162473}" destId="{D9B7059C-5545-47E6-8B39-A0A6463AB7AB}" srcOrd="1" destOrd="0" presId="urn:microsoft.com/office/officeart/2005/8/layout/hierarchy3"/>
    <dgm:cxn modelId="{8CB66B2D-399A-4C1F-A8E8-268EC313811D}" type="presParOf" srcId="{D9B7059C-5545-47E6-8B39-A0A6463AB7AB}" destId="{905368C2-BD5B-4D92-8E50-0FB8773D708F}" srcOrd="0" destOrd="0" presId="urn:microsoft.com/office/officeart/2005/8/layout/hierarchy3"/>
    <dgm:cxn modelId="{74BBBA09-EA47-4A85-9B66-534E442B3D76}" type="presParOf" srcId="{D9B7059C-5545-47E6-8B39-A0A6463AB7AB}" destId="{69CE849D-02A2-46C9-9D0A-943F5AFEB05A}" srcOrd="1" destOrd="0" presId="urn:microsoft.com/office/officeart/2005/8/layout/hierarchy3"/>
    <dgm:cxn modelId="{169962AE-C6A8-4911-B0DC-05F40E27D9C8}" type="presParOf" srcId="{D9B7059C-5545-47E6-8B39-A0A6463AB7AB}" destId="{93F365AF-E3DB-4AE2-8A3E-264625536A4B}" srcOrd="2" destOrd="0" presId="urn:microsoft.com/office/officeart/2005/8/layout/hierarchy3"/>
    <dgm:cxn modelId="{03B2C492-BA66-4BA0-9CB2-85E0B6134D86}" type="presParOf" srcId="{D9B7059C-5545-47E6-8B39-A0A6463AB7AB}" destId="{2D95F41F-F098-4E93-8C59-72E7FE6A0B38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1610B-250C-40E0-A487-35981F5638DE}">
      <dsp:nvSpPr>
        <dsp:cNvPr id="0" name=""/>
        <dsp:cNvSpPr/>
      </dsp:nvSpPr>
      <dsp:spPr>
        <a:xfrm>
          <a:off x="0" y="215492"/>
          <a:ext cx="1761390" cy="718260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rPr>
            <a:t>데이터 분석 시작하기</a:t>
          </a:r>
        </a:p>
      </dsp:txBody>
      <dsp:txXfrm>
        <a:off x="21037" y="236529"/>
        <a:ext cx="1719316" cy="676186"/>
      </dsp:txXfrm>
    </dsp:sp>
    <dsp:sp modelId="{29E6A7B6-A55D-4BB3-A20A-D225CEBC38C4}">
      <dsp:nvSpPr>
        <dsp:cNvPr id="0" name=""/>
        <dsp:cNvSpPr/>
      </dsp:nvSpPr>
      <dsp:spPr>
        <a:xfrm>
          <a:off x="176139" y="933752"/>
          <a:ext cx="192081" cy="680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0689"/>
              </a:lnTo>
              <a:lnTo>
                <a:pt x="192081" y="6806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89EFE4-44BC-4997-B84F-2AAD485A9552}">
      <dsp:nvSpPr>
        <dsp:cNvPr id="0" name=""/>
        <dsp:cNvSpPr/>
      </dsp:nvSpPr>
      <dsp:spPr>
        <a:xfrm>
          <a:off x="368220" y="1399085"/>
          <a:ext cx="1527985" cy="430712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>
              <a:solidFill>
                <a:schemeClr val="bg1"/>
              </a:solidFill>
            </a:rPr>
            <a:t>데이터 </a:t>
          </a:r>
          <a:r>
            <a:rPr lang="ko-KR" altLang="en-US" sz="1400" b="1" kern="1200" dirty="0" err="1">
              <a:solidFill>
                <a:schemeClr val="bg1"/>
              </a:solidFill>
            </a:rPr>
            <a:t>읽어오기</a:t>
          </a:r>
          <a:endParaRPr lang="ko-KR" altLang="en-US" sz="1400" b="1" kern="1200" dirty="0">
            <a:solidFill>
              <a:schemeClr val="bg1"/>
            </a:solidFill>
          </a:endParaRPr>
        </a:p>
      </dsp:txBody>
      <dsp:txXfrm>
        <a:off x="380835" y="1411700"/>
        <a:ext cx="1502755" cy="405482"/>
      </dsp:txXfrm>
    </dsp:sp>
    <dsp:sp modelId="{977BD02E-28EF-4E17-9E5C-F3FA97F642B4}">
      <dsp:nvSpPr>
        <dsp:cNvPr id="0" name=""/>
        <dsp:cNvSpPr/>
      </dsp:nvSpPr>
      <dsp:spPr>
        <a:xfrm>
          <a:off x="176139" y="933752"/>
          <a:ext cx="192081" cy="1331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1576"/>
              </a:lnTo>
              <a:lnTo>
                <a:pt x="192081" y="13315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456EC-6A8F-4470-9B1E-5F2B67DE5909}">
      <dsp:nvSpPr>
        <dsp:cNvPr id="0" name=""/>
        <dsp:cNvSpPr/>
      </dsp:nvSpPr>
      <dsp:spPr>
        <a:xfrm>
          <a:off x="368220" y="2049972"/>
          <a:ext cx="1527985" cy="430712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rPr>
            <a:t>데이터 추가</a:t>
          </a:r>
          <a:r>
            <a:rPr lang="en-US" altLang="ko-KR" sz="1400" b="1" kern="12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rPr>
            <a:t>, </a:t>
          </a:r>
          <a:r>
            <a:rPr lang="ko-KR" altLang="en-US" sz="1400" b="1" kern="12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rPr>
            <a:t>삭제</a:t>
          </a:r>
        </a:p>
      </dsp:txBody>
      <dsp:txXfrm>
        <a:off x="380835" y="2062587"/>
        <a:ext cx="1502755" cy="405482"/>
      </dsp:txXfrm>
    </dsp:sp>
    <dsp:sp modelId="{2C869D4D-3C55-4A30-932D-8013DBE9C88B}">
      <dsp:nvSpPr>
        <dsp:cNvPr id="0" name=""/>
        <dsp:cNvSpPr/>
      </dsp:nvSpPr>
      <dsp:spPr>
        <a:xfrm>
          <a:off x="176139" y="933752"/>
          <a:ext cx="192081" cy="1982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2463"/>
              </a:lnTo>
              <a:lnTo>
                <a:pt x="192081" y="19824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901485-7D5E-4BAE-BE3C-C0B90CA5DBA7}">
      <dsp:nvSpPr>
        <dsp:cNvPr id="0" name=""/>
        <dsp:cNvSpPr/>
      </dsp:nvSpPr>
      <dsp:spPr>
        <a:xfrm>
          <a:off x="368220" y="2700858"/>
          <a:ext cx="1527985" cy="430712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>
              <a:solidFill>
                <a:schemeClr val="bg1"/>
              </a:solidFill>
            </a:rPr>
            <a:t>데이터 변형하기</a:t>
          </a:r>
        </a:p>
      </dsp:txBody>
      <dsp:txXfrm>
        <a:off x="380835" y="2713473"/>
        <a:ext cx="1502755" cy="405482"/>
      </dsp:txXfrm>
    </dsp:sp>
    <dsp:sp modelId="{87A101D3-1B3C-4A70-91B1-973E574E8927}">
      <dsp:nvSpPr>
        <dsp:cNvPr id="0" name=""/>
        <dsp:cNvSpPr/>
      </dsp:nvSpPr>
      <dsp:spPr>
        <a:xfrm>
          <a:off x="2162774" y="177278"/>
          <a:ext cx="1761390" cy="718260"/>
        </a:xfrm>
        <a:prstGeom prst="roundRect">
          <a:avLst>
            <a:gd name="adj" fmla="val 10000"/>
          </a:avLst>
        </a:prstGeom>
        <a:solidFill>
          <a:schemeClr val="bg2">
            <a:lumMod val="75000"/>
            <a:lumOff val="2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>
              <a:solidFill>
                <a:schemeClr val="bg1"/>
              </a:solidFill>
            </a:rPr>
            <a:t>데이터 클리닝</a:t>
          </a:r>
        </a:p>
      </dsp:txBody>
      <dsp:txXfrm>
        <a:off x="2183811" y="198315"/>
        <a:ext cx="1719316" cy="676186"/>
      </dsp:txXfrm>
    </dsp:sp>
    <dsp:sp modelId="{905368C2-BD5B-4D92-8E50-0FB8773D708F}">
      <dsp:nvSpPr>
        <dsp:cNvPr id="0" name=""/>
        <dsp:cNvSpPr/>
      </dsp:nvSpPr>
      <dsp:spPr>
        <a:xfrm>
          <a:off x="2338913" y="895538"/>
          <a:ext cx="168396" cy="665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5788"/>
              </a:lnTo>
              <a:lnTo>
                <a:pt x="168396" y="665788"/>
              </a:lnTo>
            </a:path>
          </a:pathLst>
        </a:custGeom>
        <a:noFill/>
        <a:ln w="25400" cap="flat" cmpd="sng" algn="ctr">
          <a:solidFill>
            <a:schemeClr val="bg2">
              <a:lumMod val="25000"/>
              <a:lumOff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E849D-02A2-46C9-9D0A-943F5AFEB05A}">
      <dsp:nvSpPr>
        <dsp:cNvPr id="0" name=""/>
        <dsp:cNvSpPr/>
      </dsp:nvSpPr>
      <dsp:spPr>
        <a:xfrm>
          <a:off x="2507309" y="1345970"/>
          <a:ext cx="1527985" cy="430712"/>
        </a:xfrm>
        <a:prstGeom prst="roundRect">
          <a:avLst>
            <a:gd name="adj" fmla="val 10000"/>
          </a:avLst>
        </a:prstGeom>
        <a:solidFill>
          <a:schemeClr val="bg2">
            <a:lumMod val="75000"/>
            <a:lumOff val="2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 err="1">
              <a:solidFill>
                <a:schemeClr val="bg1"/>
              </a:solidFill>
            </a:rPr>
            <a:t>결측치</a:t>
          </a:r>
          <a:r>
            <a:rPr lang="ko-KR" altLang="en-US" sz="1400" b="1" kern="1200" dirty="0">
              <a:solidFill>
                <a:schemeClr val="bg1"/>
              </a:solidFill>
            </a:rPr>
            <a:t> 처리</a:t>
          </a:r>
        </a:p>
      </dsp:txBody>
      <dsp:txXfrm>
        <a:off x="2519924" y="1358585"/>
        <a:ext cx="1502755" cy="405482"/>
      </dsp:txXfrm>
    </dsp:sp>
    <dsp:sp modelId="{93F365AF-E3DB-4AE2-8A3E-264625536A4B}">
      <dsp:nvSpPr>
        <dsp:cNvPr id="0" name=""/>
        <dsp:cNvSpPr/>
      </dsp:nvSpPr>
      <dsp:spPr>
        <a:xfrm>
          <a:off x="2338913" y="895538"/>
          <a:ext cx="168396" cy="1369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9913"/>
              </a:lnTo>
              <a:lnTo>
                <a:pt x="168396" y="1369913"/>
              </a:lnTo>
            </a:path>
          </a:pathLst>
        </a:custGeom>
        <a:noFill/>
        <a:ln w="25400" cap="flat" cmpd="sng" algn="ctr">
          <a:solidFill>
            <a:schemeClr val="bg2">
              <a:lumMod val="25000"/>
              <a:lumOff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95F41F-F098-4E93-8C59-72E7FE6A0B38}">
      <dsp:nvSpPr>
        <dsp:cNvPr id="0" name=""/>
        <dsp:cNvSpPr/>
      </dsp:nvSpPr>
      <dsp:spPr>
        <a:xfrm>
          <a:off x="2507309" y="2050095"/>
          <a:ext cx="1527985" cy="430712"/>
        </a:xfrm>
        <a:prstGeom prst="roundRect">
          <a:avLst>
            <a:gd name="adj" fmla="val 10000"/>
          </a:avLst>
        </a:prstGeom>
        <a:solidFill>
          <a:schemeClr val="bg2">
            <a:lumMod val="75000"/>
            <a:lumOff val="2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>
              <a:solidFill>
                <a:schemeClr val="bg1"/>
              </a:solidFill>
            </a:rPr>
            <a:t>이상치 제거 </a:t>
          </a:r>
        </a:p>
      </dsp:txBody>
      <dsp:txXfrm>
        <a:off x="2519924" y="2062710"/>
        <a:ext cx="1502755" cy="405482"/>
      </dsp:txXfrm>
    </dsp:sp>
    <dsp:sp modelId="{72A95373-BB27-4B86-96F6-F5D7F0CF14D2}">
      <dsp:nvSpPr>
        <dsp:cNvPr id="0" name=""/>
        <dsp:cNvSpPr/>
      </dsp:nvSpPr>
      <dsp:spPr>
        <a:xfrm>
          <a:off x="2338913" y="895538"/>
          <a:ext cx="168396" cy="2020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0799"/>
              </a:lnTo>
              <a:lnTo>
                <a:pt x="168396" y="2020799"/>
              </a:lnTo>
            </a:path>
          </a:pathLst>
        </a:custGeom>
        <a:noFill/>
        <a:ln w="25400" cap="flat" cmpd="sng" algn="ctr">
          <a:solidFill>
            <a:schemeClr val="bg2">
              <a:lumMod val="25000"/>
              <a:lumOff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E6DAA3-2A59-4031-A79A-575165BBCB6C}">
      <dsp:nvSpPr>
        <dsp:cNvPr id="0" name=""/>
        <dsp:cNvSpPr/>
      </dsp:nvSpPr>
      <dsp:spPr>
        <a:xfrm>
          <a:off x="2507309" y="2700982"/>
          <a:ext cx="1527985" cy="430712"/>
        </a:xfrm>
        <a:prstGeom prst="roundRect">
          <a:avLst>
            <a:gd name="adj" fmla="val 10000"/>
          </a:avLst>
        </a:prstGeom>
        <a:solidFill>
          <a:schemeClr val="bg2">
            <a:lumMod val="75000"/>
            <a:lumOff val="2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>
              <a:solidFill>
                <a:schemeClr val="bg1"/>
              </a:solidFill>
            </a:rPr>
            <a:t>중복 처리 </a:t>
          </a:r>
        </a:p>
      </dsp:txBody>
      <dsp:txXfrm>
        <a:off x="2519924" y="2713597"/>
        <a:ext cx="1502755" cy="405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1610B-250C-40E0-A487-35981F5638DE}">
      <dsp:nvSpPr>
        <dsp:cNvPr id="0" name=""/>
        <dsp:cNvSpPr/>
      </dsp:nvSpPr>
      <dsp:spPr>
        <a:xfrm>
          <a:off x="96668" y="569985"/>
          <a:ext cx="1808203" cy="730282"/>
        </a:xfrm>
        <a:prstGeom prst="roundRect">
          <a:avLst>
            <a:gd name="adj" fmla="val 10000"/>
          </a:avLst>
        </a:prstGeom>
        <a:solidFill>
          <a:srgbClr val="00A24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1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EDA</a:t>
          </a:r>
          <a:endParaRPr lang="ko-KR" altLang="en-US" sz="1400" b="1" kern="1200" dirty="0">
            <a:latin typeface="한컴 고딕" panose="02000500000000000000" pitchFamily="2" charset="-127"/>
            <a:ea typeface="한컴 고딕" panose="02000500000000000000" pitchFamily="2" charset="-127"/>
          </a:endParaRPr>
        </a:p>
      </dsp:txBody>
      <dsp:txXfrm>
        <a:off x="118057" y="591374"/>
        <a:ext cx="1765425" cy="687504"/>
      </dsp:txXfrm>
    </dsp:sp>
    <dsp:sp modelId="{29E6A7B6-A55D-4BB3-A20A-D225CEBC38C4}">
      <dsp:nvSpPr>
        <dsp:cNvPr id="0" name=""/>
        <dsp:cNvSpPr/>
      </dsp:nvSpPr>
      <dsp:spPr>
        <a:xfrm>
          <a:off x="277489" y="1300268"/>
          <a:ext cx="170018" cy="639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9304"/>
              </a:lnTo>
              <a:lnTo>
                <a:pt x="170018" y="639304"/>
              </a:lnTo>
            </a:path>
          </a:pathLst>
        </a:custGeom>
        <a:noFill/>
        <a:ln w="25400" cap="flat" cmpd="sng" algn="ctr">
          <a:solidFill>
            <a:srgbClr val="68E67D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89EFE4-44BC-4997-B84F-2AAD485A9552}">
      <dsp:nvSpPr>
        <dsp:cNvPr id="0" name=""/>
        <dsp:cNvSpPr/>
      </dsp:nvSpPr>
      <dsp:spPr>
        <a:xfrm>
          <a:off x="447507" y="1725788"/>
          <a:ext cx="1603558" cy="427567"/>
        </a:xfrm>
        <a:prstGeom prst="roundRect">
          <a:avLst>
            <a:gd name="adj" fmla="val 10000"/>
          </a:avLst>
        </a:prstGeom>
        <a:solidFill>
          <a:srgbClr val="00A24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rPr>
            <a:t>통계분석</a:t>
          </a:r>
        </a:p>
      </dsp:txBody>
      <dsp:txXfrm>
        <a:off x="460030" y="1738311"/>
        <a:ext cx="1578512" cy="402521"/>
      </dsp:txXfrm>
    </dsp:sp>
    <dsp:sp modelId="{977BD02E-28EF-4E17-9E5C-F3FA97F642B4}">
      <dsp:nvSpPr>
        <dsp:cNvPr id="0" name=""/>
        <dsp:cNvSpPr/>
      </dsp:nvSpPr>
      <dsp:spPr>
        <a:xfrm>
          <a:off x="277489" y="1300268"/>
          <a:ext cx="184944" cy="1454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4433"/>
              </a:lnTo>
              <a:lnTo>
                <a:pt x="184944" y="1454433"/>
              </a:lnTo>
            </a:path>
          </a:pathLst>
        </a:custGeom>
        <a:noFill/>
        <a:ln w="25400" cap="flat" cmpd="sng" algn="ctr">
          <a:solidFill>
            <a:srgbClr val="68E67D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456EC-6A8F-4470-9B1E-5F2B67DE5909}">
      <dsp:nvSpPr>
        <dsp:cNvPr id="0" name=""/>
        <dsp:cNvSpPr/>
      </dsp:nvSpPr>
      <dsp:spPr>
        <a:xfrm>
          <a:off x="462433" y="2540918"/>
          <a:ext cx="1603558" cy="427567"/>
        </a:xfrm>
        <a:prstGeom prst="roundRect">
          <a:avLst>
            <a:gd name="adj" fmla="val 10000"/>
          </a:avLst>
        </a:prstGeom>
        <a:solidFill>
          <a:srgbClr val="00A24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rPr>
            <a:t>시각화</a:t>
          </a:r>
        </a:p>
      </dsp:txBody>
      <dsp:txXfrm>
        <a:off x="474956" y="2553441"/>
        <a:ext cx="1578512" cy="402521"/>
      </dsp:txXfrm>
    </dsp:sp>
    <dsp:sp modelId="{87A101D3-1B3C-4A70-91B1-973E574E8927}">
      <dsp:nvSpPr>
        <dsp:cNvPr id="0" name=""/>
        <dsp:cNvSpPr/>
      </dsp:nvSpPr>
      <dsp:spPr>
        <a:xfrm>
          <a:off x="2227247" y="555834"/>
          <a:ext cx="1959281" cy="750512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rPr>
            <a:t>인사이트 발견</a:t>
          </a:r>
        </a:p>
      </dsp:txBody>
      <dsp:txXfrm>
        <a:off x="2249229" y="577816"/>
        <a:ext cx="1915317" cy="706548"/>
      </dsp:txXfrm>
    </dsp:sp>
    <dsp:sp modelId="{905368C2-BD5B-4D92-8E50-0FB8773D708F}">
      <dsp:nvSpPr>
        <dsp:cNvPr id="0" name=""/>
        <dsp:cNvSpPr/>
      </dsp:nvSpPr>
      <dsp:spPr>
        <a:xfrm>
          <a:off x="2423175" y="1306346"/>
          <a:ext cx="189912" cy="627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7010"/>
              </a:lnTo>
              <a:lnTo>
                <a:pt x="189912" y="627010"/>
              </a:lnTo>
            </a:path>
          </a:pathLst>
        </a:custGeom>
        <a:noFill/>
        <a:ln w="25400" cap="flat" cmpd="sng" algn="ctr">
          <a:solidFill>
            <a:srgbClr val="AA72D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E849D-02A2-46C9-9D0A-943F5AFEB05A}">
      <dsp:nvSpPr>
        <dsp:cNvPr id="0" name=""/>
        <dsp:cNvSpPr/>
      </dsp:nvSpPr>
      <dsp:spPr>
        <a:xfrm>
          <a:off x="2613088" y="1719573"/>
          <a:ext cx="1603558" cy="427567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rPr>
            <a:t>비교분석</a:t>
          </a:r>
        </a:p>
      </dsp:txBody>
      <dsp:txXfrm>
        <a:off x="2625611" y="1732096"/>
        <a:ext cx="1578512" cy="402521"/>
      </dsp:txXfrm>
    </dsp:sp>
    <dsp:sp modelId="{93F365AF-E3DB-4AE2-8A3E-264625536A4B}">
      <dsp:nvSpPr>
        <dsp:cNvPr id="0" name=""/>
        <dsp:cNvSpPr/>
      </dsp:nvSpPr>
      <dsp:spPr>
        <a:xfrm>
          <a:off x="2423175" y="1306346"/>
          <a:ext cx="190081" cy="1432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2536"/>
              </a:lnTo>
              <a:lnTo>
                <a:pt x="190081" y="1432536"/>
              </a:lnTo>
            </a:path>
          </a:pathLst>
        </a:custGeom>
        <a:noFill/>
        <a:ln w="25400" cap="flat" cmpd="sng" algn="ctr">
          <a:solidFill>
            <a:srgbClr val="AA72D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95F41F-F098-4E93-8C59-72E7FE6A0B38}">
      <dsp:nvSpPr>
        <dsp:cNvPr id="0" name=""/>
        <dsp:cNvSpPr/>
      </dsp:nvSpPr>
      <dsp:spPr>
        <a:xfrm>
          <a:off x="2613257" y="2525098"/>
          <a:ext cx="1603558" cy="427567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rPr>
            <a:t>마케팅 전략 수립 </a:t>
          </a:r>
        </a:p>
      </dsp:txBody>
      <dsp:txXfrm>
        <a:off x="2625780" y="2537621"/>
        <a:ext cx="1578512" cy="402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9216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363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600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1. </a:t>
            </a:r>
            <a:r>
              <a:rPr lang="ko-KR" altLang="en-US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두 엑셀 파일을 불러오는 코드</a:t>
            </a:r>
            <a:endParaRPr lang="en-US" altLang="ko-KR" sz="11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FFFF00"/>
                </a:solidFill>
              </a:rPr>
              <a:t>clienct.csv </a:t>
            </a:r>
            <a:r>
              <a:rPr lang="ko-KR" altLang="en-US" sz="1100" dirty="0">
                <a:solidFill>
                  <a:srgbClr val="FFFF00"/>
                </a:solidFill>
              </a:rPr>
              <a:t>는 </a:t>
            </a:r>
            <a:r>
              <a:rPr lang="en-US" altLang="ko-KR" sz="1100" dirty="0">
                <a:solidFill>
                  <a:srgbClr val="FFFF00"/>
                </a:solidFill>
              </a:rPr>
              <a:t>bank client data, campaign_etc.csv</a:t>
            </a:r>
            <a:r>
              <a:rPr lang="ko-KR" altLang="en-US" sz="1100" dirty="0">
                <a:solidFill>
                  <a:srgbClr val="FFFF00"/>
                </a:solidFill>
              </a:rPr>
              <a:t> 는 </a:t>
            </a:r>
            <a:r>
              <a:rPr lang="en-US" altLang="ko-KR" sz="1100" dirty="0">
                <a:solidFill>
                  <a:srgbClr val="FFFF00"/>
                </a:solidFill>
              </a:rPr>
              <a:t>related with the last contact of the current campaign &amp; other attributes </a:t>
            </a:r>
            <a:r>
              <a:rPr lang="ko-KR" altLang="en-US" sz="1100" dirty="0">
                <a:solidFill>
                  <a:srgbClr val="FFFF00"/>
                </a:solidFill>
              </a:rPr>
              <a:t>를</a:t>
            </a:r>
            <a:r>
              <a:rPr lang="en-US" altLang="ko-KR" sz="1100" dirty="0">
                <a:solidFill>
                  <a:srgbClr val="FFFF00"/>
                </a:solidFill>
              </a:rPr>
              <a:t> </a:t>
            </a:r>
            <a:r>
              <a:rPr lang="ko-KR" altLang="en-US" sz="1100" dirty="0">
                <a:solidFill>
                  <a:srgbClr val="FFFF00"/>
                </a:solidFill>
              </a:rPr>
              <a:t>포함하고 있습니다</a:t>
            </a:r>
            <a:r>
              <a:rPr lang="en-US" altLang="ko-KR" sz="1100" dirty="0">
                <a:solidFill>
                  <a:srgbClr val="FFFF00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2. </a:t>
            </a:r>
            <a:r>
              <a:rPr lang="ko-KR" altLang="en-US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두 엑셀 파일을 합치는 코드</a:t>
            </a:r>
            <a:endParaRPr lang="en-US" altLang="ko-KR" sz="11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FFFF00"/>
                </a:solidFill>
              </a:rPr>
              <a:t>clienct.csv </a:t>
            </a:r>
            <a:r>
              <a:rPr lang="ko-KR" altLang="en-US" sz="1100" dirty="0">
                <a:solidFill>
                  <a:srgbClr val="FFFF00"/>
                </a:solidFill>
              </a:rPr>
              <a:t>와 </a:t>
            </a:r>
            <a:r>
              <a:rPr lang="en-US" altLang="ko-KR" sz="1100" dirty="0">
                <a:solidFill>
                  <a:srgbClr val="FFFF00"/>
                </a:solidFill>
              </a:rPr>
              <a:t>campaign_etc.csv</a:t>
            </a:r>
            <a:r>
              <a:rPr lang="ko-KR" altLang="en-US" sz="1100" dirty="0">
                <a:solidFill>
                  <a:srgbClr val="FFFF00"/>
                </a:solidFill>
              </a:rPr>
              <a:t> 두 파일의 열 들이 합쳐졌습니다</a:t>
            </a:r>
            <a:r>
              <a:rPr lang="en-US" altLang="ko-KR" sz="1100" dirty="0">
                <a:solidFill>
                  <a:srgbClr val="FFFF00"/>
                </a:solidFill>
              </a:rPr>
              <a:t>. </a:t>
            </a:r>
            <a:endParaRPr lang="ko-KR" altLang="en-US" sz="1100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100" dirty="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3. </a:t>
            </a:r>
            <a:r>
              <a:rPr lang="ko-KR" altLang="en-US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데이터 추가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FFFF00"/>
                </a:solidFill>
              </a:rPr>
              <a:t>두 엑셀 파일이 병합되어 나온 </a:t>
            </a:r>
            <a:r>
              <a:rPr lang="en-US" altLang="ko-KR" sz="1100" dirty="0">
                <a:solidFill>
                  <a:srgbClr val="FFFF00"/>
                </a:solidFill>
              </a:rPr>
              <a:t> data </a:t>
            </a:r>
            <a:r>
              <a:rPr lang="ko-KR" altLang="en-US" sz="1100" dirty="0">
                <a:solidFill>
                  <a:srgbClr val="FFFF00"/>
                </a:solidFill>
              </a:rPr>
              <a:t>에 열을 하나 더 합니다</a:t>
            </a:r>
            <a:r>
              <a:rPr lang="en-US" altLang="ko-KR" sz="1100" dirty="0">
                <a:solidFill>
                  <a:srgbClr val="FFFF00"/>
                </a:solidFill>
              </a:rPr>
              <a:t>. </a:t>
            </a:r>
            <a:r>
              <a:rPr lang="ko-KR" altLang="en-US" sz="1100" dirty="0">
                <a:solidFill>
                  <a:srgbClr val="FFFF00"/>
                </a:solidFill>
              </a:rPr>
              <a:t>열의 이름은 </a:t>
            </a:r>
            <a:r>
              <a:rPr lang="en-US" altLang="ko-KR" sz="1100" dirty="0">
                <a:solidFill>
                  <a:srgbClr val="FFFF00"/>
                </a:solidFill>
              </a:rPr>
              <a:t>housing </a:t>
            </a:r>
            <a:r>
              <a:rPr lang="ko-KR" altLang="en-US" sz="1100" dirty="0">
                <a:solidFill>
                  <a:srgbClr val="FFFF00"/>
                </a:solidFill>
              </a:rPr>
              <a:t>이고 이에 모두 대응되는 행들의 값을 </a:t>
            </a:r>
            <a:r>
              <a:rPr lang="en-US" altLang="ko-KR" sz="1100" dirty="0">
                <a:solidFill>
                  <a:srgbClr val="FFFF00"/>
                </a:solidFill>
              </a:rPr>
              <a:t>no </a:t>
            </a:r>
            <a:r>
              <a:rPr lang="ko-KR" altLang="en-US" sz="1100" dirty="0">
                <a:solidFill>
                  <a:srgbClr val="FFFF00"/>
                </a:solidFill>
              </a:rPr>
              <a:t>로 설정하다가 </a:t>
            </a:r>
            <a:r>
              <a:rPr lang="en-US" altLang="ko-KR" sz="1100" dirty="0">
                <a:solidFill>
                  <a:srgbClr val="FFFF00"/>
                </a:solidFill>
              </a:rPr>
              <a:t> 0</a:t>
            </a:r>
            <a:r>
              <a:rPr lang="ko-KR" altLang="en-US" sz="1100" dirty="0">
                <a:solidFill>
                  <a:srgbClr val="FFFF00"/>
                </a:solidFill>
              </a:rPr>
              <a:t>행부터 </a:t>
            </a:r>
            <a:r>
              <a:rPr lang="en-US" altLang="ko-KR" sz="1100" dirty="0">
                <a:solidFill>
                  <a:srgbClr val="FFFF00"/>
                </a:solidFill>
              </a:rPr>
              <a:t>25130</a:t>
            </a:r>
            <a:r>
              <a:rPr lang="ko-KR" altLang="en-US" sz="1100" dirty="0">
                <a:solidFill>
                  <a:srgbClr val="FFFF00"/>
                </a:solidFill>
              </a:rPr>
              <a:t>행까지 </a:t>
            </a:r>
            <a:r>
              <a:rPr lang="en-US" altLang="ko-KR" sz="1100" dirty="0">
                <a:solidFill>
                  <a:srgbClr val="FFFF00"/>
                </a:solidFill>
              </a:rPr>
              <a:t>yes </a:t>
            </a:r>
            <a:r>
              <a:rPr lang="ko-KR" altLang="en-US" sz="1100" dirty="0">
                <a:solidFill>
                  <a:srgbClr val="FFFF00"/>
                </a:solidFill>
              </a:rPr>
              <a:t>로 전환시킵니다</a:t>
            </a:r>
            <a:r>
              <a:rPr lang="en-US" altLang="ko-KR" sz="1100" dirty="0">
                <a:solidFill>
                  <a:srgbClr val="FFFF00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데이터 삭제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FFFF00"/>
                </a:solidFill>
              </a:rPr>
              <a:t>Data</a:t>
            </a:r>
            <a:r>
              <a:rPr lang="ko-KR" altLang="en-US" sz="1100" dirty="0">
                <a:solidFill>
                  <a:srgbClr val="FFFF00"/>
                </a:solidFill>
              </a:rPr>
              <a:t>의 열중 </a:t>
            </a:r>
            <a:r>
              <a:rPr lang="en-US" altLang="ko-KR" sz="1100" dirty="0">
                <a:solidFill>
                  <a:srgbClr val="FFFF00"/>
                </a:solidFill>
              </a:rPr>
              <a:t>index </a:t>
            </a:r>
            <a:r>
              <a:rPr lang="ko-KR" altLang="en-US" sz="1100" dirty="0">
                <a:solidFill>
                  <a:srgbClr val="FFFF00"/>
                </a:solidFill>
              </a:rPr>
              <a:t>라는 열을 삭제합니다</a:t>
            </a:r>
            <a:r>
              <a:rPr lang="en-US" altLang="ko-KR" sz="1100" dirty="0">
                <a:solidFill>
                  <a:srgbClr val="FFFF00"/>
                </a:solidFill>
              </a:rPr>
              <a:t>. </a:t>
            </a:r>
            <a:endParaRPr lang="ko-KR" altLang="en-US" sz="1100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100" dirty="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3807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5. </a:t>
            </a:r>
            <a:r>
              <a:rPr lang="ko-KR" altLang="en-US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데이터 이름 바꾸기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FFFF00"/>
                </a:solidFill>
              </a:rPr>
              <a:t>Data</a:t>
            </a:r>
            <a:r>
              <a:rPr lang="ko-KR" altLang="en-US" sz="1100" dirty="0">
                <a:solidFill>
                  <a:srgbClr val="FFFF00"/>
                </a:solidFill>
              </a:rPr>
              <a:t>의 열중 </a:t>
            </a:r>
            <a:r>
              <a:rPr lang="en-US" altLang="ko-KR" sz="1100" dirty="0">
                <a:solidFill>
                  <a:srgbClr val="FFFF00"/>
                </a:solidFill>
              </a:rPr>
              <a:t>y </a:t>
            </a:r>
            <a:r>
              <a:rPr lang="ko-KR" altLang="en-US" sz="1100" dirty="0">
                <a:solidFill>
                  <a:srgbClr val="FFFF00"/>
                </a:solidFill>
              </a:rPr>
              <a:t>라는 열 이름을 </a:t>
            </a:r>
            <a:r>
              <a:rPr lang="en-US" altLang="ko-KR" sz="1100" dirty="0">
                <a:solidFill>
                  <a:srgbClr val="FFFF00"/>
                </a:solidFill>
              </a:rPr>
              <a:t>deposit </a:t>
            </a:r>
            <a:r>
              <a:rPr lang="ko-KR" altLang="en-US" sz="1100" dirty="0">
                <a:solidFill>
                  <a:srgbClr val="FFFF00"/>
                </a:solidFill>
              </a:rPr>
              <a:t>으로 변경합니다</a:t>
            </a:r>
            <a:r>
              <a:rPr lang="en-US" altLang="ko-KR" sz="1100" dirty="0">
                <a:solidFill>
                  <a:srgbClr val="FFFF00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6. </a:t>
            </a:r>
            <a:r>
              <a:rPr lang="ko-KR" altLang="en-US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데이터</a:t>
            </a:r>
            <a:r>
              <a:rPr lang="en-US" altLang="ko-KR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값 바꾸기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FFFF00"/>
                </a:solidFill>
              </a:rPr>
              <a:t>Default, loan, deposit, housing </a:t>
            </a:r>
            <a:r>
              <a:rPr lang="ko-KR" altLang="en-US" sz="1100" dirty="0">
                <a:solidFill>
                  <a:srgbClr val="FFFF00"/>
                </a:solidFill>
              </a:rPr>
              <a:t>열 의 </a:t>
            </a:r>
            <a:r>
              <a:rPr lang="en-US" altLang="ko-KR" sz="1100" dirty="0">
                <a:solidFill>
                  <a:srgbClr val="FFFF00"/>
                </a:solidFill>
              </a:rPr>
              <a:t>yes </a:t>
            </a:r>
            <a:r>
              <a:rPr lang="ko-KR" altLang="en-US" sz="1100" dirty="0">
                <a:solidFill>
                  <a:srgbClr val="FFFF00"/>
                </a:solidFill>
              </a:rPr>
              <a:t>부분을 </a:t>
            </a:r>
            <a:r>
              <a:rPr lang="en-US" altLang="ko-KR" sz="1100" dirty="0">
                <a:solidFill>
                  <a:srgbClr val="FFFF00"/>
                </a:solidFill>
              </a:rPr>
              <a:t>1 </a:t>
            </a:r>
            <a:r>
              <a:rPr lang="ko-KR" altLang="en-US" sz="1100" dirty="0">
                <a:solidFill>
                  <a:srgbClr val="FFFF00"/>
                </a:solidFill>
              </a:rPr>
              <a:t>로하고 </a:t>
            </a:r>
            <a:r>
              <a:rPr lang="en-US" altLang="ko-KR" sz="1100" dirty="0">
                <a:solidFill>
                  <a:srgbClr val="FFFF00"/>
                </a:solidFill>
              </a:rPr>
              <a:t>no </a:t>
            </a:r>
            <a:r>
              <a:rPr lang="ko-KR" altLang="en-US" sz="1100" dirty="0">
                <a:solidFill>
                  <a:srgbClr val="FFFF00"/>
                </a:solidFill>
              </a:rPr>
              <a:t>부분은 </a:t>
            </a:r>
            <a:r>
              <a:rPr lang="en-US" altLang="ko-KR" sz="1100" dirty="0">
                <a:solidFill>
                  <a:srgbClr val="FFFF00"/>
                </a:solidFill>
              </a:rPr>
              <a:t>0</a:t>
            </a:r>
            <a:r>
              <a:rPr lang="ko-KR" altLang="en-US" sz="1100" dirty="0">
                <a:solidFill>
                  <a:srgbClr val="FFFF00"/>
                </a:solidFill>
              </a:rPr>
              <a:t>으로 표시합니다</a:t>
            </a:r>
            <a:r>
              <a:rPr lang="en-US" altLang="ko-KR" sz="1100" dirty="0">
                <a:solidFill>
                  <a:srgbClr val="FFFF00"/>
                </a:solidFill>
              </a:rPr>
              <a:t>. </a:t>
            </a:r>
            <a:endParaRPr lang="ko-KR" altLang="en-US" sz="1100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100" dirty="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5770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313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l"/>
            <a:r>
              <a:rPr lang="en-US" altLang="ko-KR" sz="1100" dirty="0">
                <a:solidFill>
                  <a:schemeClr val="accent5"/>
                </a:solidFill>
                <a:latin typeface="+mj-lt"/>
                <a:ea typeface="+mn-ea"/>
              </a:rPr>
              <a:t>1. </a:t>
            </a:r>
            <a:r>
              <a:rPr lang="ko-KR" altLang="en-US" sz="1100" dirty="0" err="1">
                <a:solidFill>
                  <a:schemeClr val="accent5"/>
                </a:solidFill>
                <a:latin typeface="+mj-lt"/>
                <a:ea typeface="+mn-ea"/>
              </a:rPr>
              <a:t>결측치</a:t>
            </a:r>
            <a:r>
              <a:rPr lang="ko-KR" altLang="en-US" sz="1100" dirty="0">
                <a:solidFill>
                  <a:schemeClr val="accent5"/>
                </a:solidFill>
                <a:latin typeface="+mj-lt"/>
                <a:ea typeface="+mn-ea"/>
              </a:rPr>
              <a:t> 처리</a:t>
            </a:r>
            <a:endParaRPr lang="en-US" altLang="ko-KR" sz="1100" dirty="0">
              <a:solidFill>
                <a:schemeClr val="accent5"/>
              </a:solidFill>
              <a:latin typeface="+mj-lt"/>
              <a:ea typeface="+mn-ea"/>
            </a:endParaRPr>
          </a:p>
          <a:p>
            <a:pPr marL="114300" indent="0" algn="l"/>
            <a:r>
              <a:rPr lang="ko-KR" altLang="en-US" sz="1100" dirty="0" err="1">
                <a:solidFill>
                  <a:srgbClr val="FFFF00"/>
                </a:solidFill>
                <a:latin typeface="+mj-lt"/>
                <a:ea typeface="+mn-ea"/>
              </a:rPr>
              <a:t>결측치가</a:t>
            </a:r>
            <a:r>
              <a:rPr lang="ko-KR" altLang="en-US" sz="1100" dirty="0">
                <a:solidFill>
                  <a:srgbClr val="FFFF00"/>
                </a:solidFill>
                <a:latin typeface="+mj-lt"/>
                <a:ea typeface="+mn-ea"/>
              </a:rPr>
              <a:t> 존재하는 변수 확인 후 </a:t>
            </a:r>
            <a:r>
              <a:rPr lang="en-US" altLang="ko-KR" sz="1100" dirty="0">
                <a:solidFill>
                  <a:srgbClr val="FFFF00"/>
                </a:solidFill>
                <a:latin typeface="+mj-lt"/>
                <a:ea typeface="+mn-ea"/>
              </a:rPr>
              <a:t>describe </a:t>
            </a:r>
            <a:r>
              <a:rPr lang="ko-KR" altLang="en-US" sz="1100" dirty="0">
                <a:solidFill>
                  <a:srgbClr val="FFFF00"/>
                </a:solidFill>
                <a:latin typeface="+mj-lt"/>
                <a:ea typeface="+mn-ea"/>
              </a:rPr>
              <a:t>함수와 </a:t>
            </a:r>
            <a:r>
              <a:rPr lang="en-US" altLang="ko-KR" sz="1100" dirty="0">
                <a:solidFill>
                  <a:srgbClr val="FFFF00"/>
                </a:solidFill>
                <a:latin typeface="+mj-lt"/>
                <a:ea typeface="+mn-ea"/>
              </a:rPr>
              <a:t>boxplot</a:t>
            </a:r>
            <a:r>
              <a:rPr lang="ko-KR" altLang="en-US" sz="1100" dirty="0">
                <a:solidFill>
                  <a:srgbClr val="FFFF00"/>
                </a:solidFill>
                <a:latin typeface="+mj-lt"/>
                <a:ea typeface="+mn-ea"/>
              </a:rPr>
              <a:t>을 활용해 값들의 분포를 살펴봅니다</a:t>
            </a:r>
            <a:r>
              <a:rPr lang="en-US" altLang="ko-KR" sz="1100" dirty="0">
                <a:solidFill>
                  <a:srgbClr val="FFFF00"/>
                </a:solidFill>
                <a:latin typeface="+mj-lt"/>
                <a:ea typeface="+mn-ea"/>
              </a:rPr>
              <a:t>. </a:t>
            </a:r>
            <a:r>
              <a:rPr lang="ko-KR" altLang="en-US" sz="1100" dirty="0">
                <a:solidFill>
                  <a:srgbClr val="FFFF00"/>
                </a:solidFill>
                <a:latin typeface="+mj-lt"/>
                <a:ea typeface="+mn-ea"/>
              </a:rPr>
              <a:t>평균과 </a:t>
            </a:r>
            <a:r>
              <a:rPr lang="en-US" altLang="ko-KR" sz="1100" dirty="0">
                <a:solidFill>
                  <a:srgbClr val="FFFF00"/>
                </a:solidFill>
                <a:latin typeface="+mj-lt"/>
                <a:ea typeface="+mn-ea"/>
              </a:rPr>
              <a:t>media</a:t>
            </a:r>
            <a:r>
              <a:rPr lang="ko-KR" altLang="en-US" sz="1100" dirty="0">
                <a:solidFill>
                  <a:srgbClr val="FFFF00"/>
                </a:solidFill>
                <a:latin typeface="+mj-lt"/>
                <a:ea typeface="+mn-ea"/>
              </a:rPr>
              <a:t>의 차이가 크지 않은 </a:t>
            </a:r>
            <a:r>
              <a:rPr lang="en-US" altLang="ko-KR" sz="1100" dirty="0">
                <a:solidFill>
                  <a:srgbClr val="FFFF00"/>
                </a:solidFill>
                <a:latin typeface="+mj-lt"/>
                <a:ea typeface="+mn-ea"/>
              </a:rPr>
              <a:t>age</a:t>
            </a:r>
            <a:r>
              <a:rPr lang="ko-KR" altLang="en-US" sz="1100" dirty="0">
                <a:solidFill>
                  <a:srgbClr val="FFFF00"/>
                </a:solidFill>
                <a:latin typeface="+mj-lt"/>
                <a:ea typeface="+mn-ea"/>
              </a:rPr>
              <a:t>는 평균값으로</a:t>
            </a:r>
            <a:r>
              <a:rPr lang="en-US" altLang="ko-KR" sz="1100" dirty="0">
                <a:solidFill>
                  <a:srgbClr val="FFFF00"/>
                </a:solidFill>
                <a:latin typeface="+mj-lt"/>
                <a:ea typeface="+mn-ea"/>
              </a:rPr>
              <a:t>, </a:t>
            </a:r>
            <a:r>
              <a:rPr lang="ko-KR" altLang="en-US" sz="1100" dirty="0">
                <a:solidFill>
                  <a:srgbClr val="FFFF00"/>
                </a:solidFill>
                <a:latin typeface="+mj-lt"/>
                <a:ea typeface="+mn-ea"/>
              </a:rPr>
              <a:t>평균과 </a:t>
            </a:r>
            <a:r>
              <a:rPr lang="en-US" altLang="ko-KR" sz="1100" dirty="0">
                <a:solidFill>
                  <a:srgbClr val="FFFF00"/>
                </a:solidFill>
                <a:latin typeface="+mj-lt"/>
                <a:ea typeface="+mn-ea"/>
              </a:rPr>
              <a:t>median</a:t>
            </a:r>
            <a:r>
              <a:rPr lang="ko-KR" altLang="en-US" sz="1100" dirty="0">
                <a:solidFill>
                  <a:srgbClr val="FFFF00"/>
                </a:solidFill>
                <a:latin typeface="+mj-lt"/>
                <a:ea typeface="+mn-ea"/>
              </a:rPr>
              <a:t>의 차이가 큰 </a:t>
            </a:r>
            <a:r>
              <a:rPr lang="en-US" altLang="ko-KR" sz="1100" dirty="0">
                <a:solidFill>
                  <a:srgbClr val="FFFF00"/>
                </a:solidFill>
                <a:latin typeface="+mj-lt"/>
                <a:ea typeface="+mn-ea"/>
              </a:rPr>
              <a:t>balance, duration</a:t>
            </a:r>
            <a:r>
              <a:rPr lang="ko-KR" altLang="en-US" sz="1100" dirty="0">
                <a:solidFill>
                  <a:srgbClr val="FFFF00"/>
                </a:solidFill>
                <a:latin typeface="+mj-lt"/>
                <a:ea typeface="+mn-ea"/>
              </a:rPr>
              <a:t>은 이상치에 영향을 덜 받는 중앙값으로 대체합니다</a:t>
            </a:r>
            <a:r>
              <a:rPr lang="en-US" altLang="ko-KR" sz="1100" dirty="0">
                <a:solidFill>
                  <a:srgbClr val="FFFF00"/>
                </a:solidFill>
                <a:latin typeface="+mj-lt"/>
                <a:ea typeface="+mn-ea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0935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100" dirty="0">
                <a:solidFill>
                  <a:schemeClr val="accent5"/>
                </a:solidFill>
                <a:latin typeface="+mj-lt"/>
                <a:ea typeface="+mj-ea"/>
              </a:rPr>
              <a:t>2. </a:t>
            </a:r>
            <a:r>
              <a:rPr lang="ko-KR" altLang="en-US" sz="1100" dirty="0" err="1">
                <a:solidFill>
                  <a:schemeClr val="accent5"/>
                </a:solidFill>
                <a:latin typeface="+mj-lt"/>
                <a:ea typeface="+mj-ea"/>
              </a:rPr>
              <a:t>이상치제거</a:t>
            </a:r>
            <a:endParaRPr lang="en-US" altLang="ko-KR" sz="1100" dirty="0">
              <a:solidFill>
                <a:schemeClr val="accent5"/>
              </a:solidFill>
              <a:latin typeface="+mj-lt"/>
              <a:ea typeface="+mj-ea"/>
            </a:endParaRPr>
          </a:p>
          <a:p>
            <a:pPr algn="l"/>
            <a:r>
              <a:rPr lang="en-US" altLang="ko-KR" sz="1100" dirty="0" err="1">
                <a:solidFill>
                  <a:srgbClr val="FFFF00"/>
                </a:solidFill>
                <a:latin typeface="+mj-lt"/>
                <a:ea typeface="+mj-ea"/>
              </a:rPr>
              <a:t>poutcome</a:t>
            </a:r>
            <a:r>
              <a:rPr lang="en-US" altLang="ko-KR" sz="1100" dirty="0">
                <a:solidFill>
                  <a:srgbClr val="FFFF00"/>
                </a:solidFill>
                <a:latin typeface="+mj-lt"/>
                <a:ea typeface="+mj-ea"/>
              </a:rPr>
              <a:t> : </a:t>
            </a:r>
            <a:r>
              <a:rPr lang="ko-KR" altLang="en-US" sz="1100" dirty="0">
                <a:solidFill>
                  <a:srgbClr val="FFFF00"/>
                </a:solidFill>
                <a:latin typeface="+mj-lt"/>
                <a:ea typeface="+mj-ea"/>
              </a:rPr>
              <a:t>대부분의 값이 </a:t>
            </a:r>
            <a:r>
              <a:rPr lang="en-US" altLang="ko-KR" sz="1100" dirty="0">
                <a:solidFill>
                  <a:srgbClr val="FFFF00"/>
                </a:solidFill>
                <a:latin typeface="+mj-lt"/>
                <a:ea typeface="+mj-ea"/>
              </a:rPr>
              <a:t>unknown</a:t>
            </a:r>
            <a:r>
              <a:rPr lang="ko-KR" altLang="en-US" sz="1100" dirty="0">
                <a:solidFill>
                  <a:srgbClr val="FFFF00"/>
                </a:solidFill>
                <a:latin typeface="+mj-lt"/>
                <a:ea typeface="+mj-ea"/>
              </a:rPr>
              <a:t>이므로 의미 없는 변수라 판단</a:t>
            </a:r>
            <a:r>
              <a:rPr lang="en-US" altLang="ko-KR" sz="1100" dirty="0">
                <a:solidFill>
                  <a:srgbClr val="FFFF00"/>
                </a:solidFill>
                <a:latin typeface="+mj-lt"/>
                <a:ea typeface="+mj-ea"/>
              </a:rPr>
              <a:t>, </a:t>
            </a:r>
            <a:r>
              <a:rPr lang="ko-KR" altLang="en-US" sz="1100" dirty="0">
                <a:solidFill>
                  <a:srgbClr val="FFFF00"/>
                </a:solidFill>
                <a:latin typeface="+mj-lt"/>
                <a:ea typeface="+mj-ea"/>
              </a:rPr>
              <a:t>제거</a:t>
            </a:r>
            <a:endParaRPr lang="en-US" altLang="ko-KR" sz="1100" dirty="0">
              <a:solidFill>
                <a:srgbClr val="FFFF00"/>
              </a:solidFill>
              <a:latin typeface="+mj-lt"/>
              <a:ea typeface="+mj-ea"/>
            </a:endParaRPr>
          </a:p>
          <a:p>
            <a:pPr algn="l"/>
            <a:r>
              <a:rPr lang="en-US" altLang="ko-KR" sz="1100" dirty="0">
                <a:solidFill>
                  <a:srgbClr val="FFFF00"/>
                </a:solidFill>
                <a:latin typeface="+mj-lt"/>
                <a:ea typeface="+mj-ea"/>
              </a:rPr>
              <a:t>age : </a:t>
            </a:r>
            <a:r>
              <a:rPr lang="en-US" altLang="ko-KR" sz="1100" dirty="0">
                <a:solidFill>
                  <a:srgbClr val="FFFF00"/>
                </a:solidFill>
                <a:effectLst/>
                <a:latin typeface="+mj-lt"/>
                <a:ea typeface="+mj-ea"/>
                <a:cs typeface="Times New Roman" panose="02020603050405020304" pitchFamily="18" charset="0"/>
              </a:rPr>
              <a:t>(Q1-1.5*IQR) &amp; (Q3+1.5IQR) </a:t>
            </a:r>
            <a:r>
              <a:rPr lang="ko-KR" altLang="ko-KR" sz="1100" dirty="0">
                <a:solidFill>
                  <a:srgbClr val="FFFF00"/>
                </a:solidFill>
                <a:effectLst/>
                <a:latin typeface="+mj-lt"/>
                <a:ea typeface="+mj-ea"/>
                <a:cs typeface="Times New Roman" panose="02020603050405020304" pitchFamily="18" charset="0"/>
              </a:rPr>
              <a:t>벗어난 값 이상치라고 판단</a:t>
            </a:r>
            <a:r>
              <a:rPr lang="en-US" altLang="ko-KR" sz="1100" dirty="0">
                <a:solidFill>
                  <a:srgbClr val="FFFF00"/>
                </a:solidFill>
                <a:effectLst/>
                <a:latin typeface="+mj-lt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ko-KR" sz="1100" dirty="0">
                <a:solidFill>
                  <a:srgbClr val="FFFF00"/>
                </a:solidFill>
                <a:effectLst/>
                <a:latin typeface="+mj-lt"/>
                <a:ea typeface="+mj-ea"/>
                <a:cs typeface="Times New Roman" panose="02020603050405020304" pitchFamily="18" charset="0"/>
              </a:rPr>
              <a:t>제거</a:t>
            </a:r>
            <a:endParaRPr lang="en-US" altLang="ko-KR" sz="1100" dirty="0">
              <a:solidFill>
                <a:srgbClr val="FFFF00"/>
              </a:solidFill>
              <a:latin typeface="+mj-lt"/>
              <a:ea typeface="+mj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70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7" r:id="rId4"/>
    <p:sldLayoutId id="2147483659" r:id="rId5"/>
    <p:sldLayoutId id="2147483665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comments" Target="../comments/commen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5A4DD0-D4C0-4399-902B-723CD8BA3373}"/>
              </a:ext>
            </a:extLst>
          </p:cNvPr>
          <p:cNvSpPr/>
          <p:nvPr/>
        </p:nvSpPr>
        <p:spPr>
          <a:xfrm>
            <a:off x="5029200" y="2377300"/>
            <a:ext cx="585788" cy="194450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1944002" y="3258259"/>
            <a:ext cx="5270283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</a:t>
            </a:r>
            <a:r>
              <a:rPr lang="ko-KR" altLang="en-US" sz="2000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조 </a:t>
            </a:r>
            <a:r>
              <a:rPr lang="en-US" altLang="ko-KR" sz="2000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| </a:t>
            </a:r>
            <a:r>
              <a:rPr lang="ko-KR" altLang="en-US" sz="2000" dirty="0" err="1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김송성</a:t>
            </a:r>
            <a:r>
              <a:rPr lang="ko-KR" altLang="en-US" sz="2000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김수용 김지아</a:t>
            </a:r>
            <a:endParaRPr sz="2000" dirty="0">
              <a:solidFill>
                <a:srgbClr val="FFC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469785" y="1077574"/>
            <a:ext cx="6109408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 사이언스</a:t>
            </a:r>
            <a:br>
              <a:rPr lang="en-US" altLang="ko-KR" sz="4800" dirty="0"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ko-KR" altLang="en-US" sz="4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파이널 프로젝트 발표</a:t>
            </a:r>
            <a:endParaRPr sz="4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133671" y="3744985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73245" y="441764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403748" y="375877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7295338" y="-19499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179204" y="1533269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24998" y="4161908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A38E1F7-FDFB-4129-9A35-6D2015515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72" y="538651"/>
            <a:ext cx="5047391" cy="22814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127D0F-E92B-4CE1-BEA0-F882D71DA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73" y="2820070"/>
            <a:ext cx="5047390" cy="2188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1582DD-4A0B-44D2-AA1C-C4939A1C6DCA}"/>
              </a:ext>
            </a:extLst>
          </p:cNvPr>
          <p:cNvSpPr txBox="1"/>
          <p:nvPr/>
        </p:nvSpPr>
        <p:spPr>
          <a:xfrm>
            <a:off x="6940154" y="107151"/>
            <a:ext cx="2085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2.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 클리닝</a:t>
            </a:r>
            <a:endParaRPr lang="en-US" altLang="ko-KR" sz="11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2-2.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이상치 제거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AB646-D254-416B-95B7-D5637D40485E}"/>
              </a:ext>
            </a:extLst>
          </p:cNvPr>
          <p:cNvSpPr txBox="1"/>
          <p:nvPr/>
        </p:nvSpPr>
        <p:spPr>
          <a:xfrm>
            <a:off x="117872" y="135419"/>
            <a:ext cx="6532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5. </a:t>
            </a:r>
            <a:r>
              <a:rPr lang="ko-KR" altLang="en-US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이상치 제거 </a:t>
            </a:r>
            <a:r>
              <a:rPr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en-US" altLang="ko-KR" sz="1600" b="1" dirty="0" err="1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pdays</a:t>
            </a:r>
            <a:r>
              <a:rPr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previous</a:t>
            </a:r>
            <a:endParaRPr lang="ko-KR" altLang="en-US" sz="16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C04789-3F78-44C8-8047-7D123ECABE3D}"/>
              </a:ext>
            </a:extLst>
          </p:cNvPr>
          <p:cNvSpPr/>
          <p:nvPr/>
        </p:nvSpPr>
        <p:spPr>
          <a:xfrm>
            <a:off x="7891605" y="3671923"/>
            <a:ext cx="659464" cy="625265"/>
          </a:xfrm>
          <a:prstGeom prst="rect">
            <a:avLst/>
          </a:prstGeom>
          <a:solidFill>
            <a:srgbClr val="002845"/>
          </a:solidFill>
          <a:ln>
            <a:solidFill>
              <a:srgbClr val="0028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682DE-6A4C-4FD8-A295-FEC1C71969BB}"/>
              </a:ext>
            </a:extLst>
          </p:cNvPr>
          <p:cNvSpPr txBox="1"/>
          <p:nvPr/>
        </p:nvSpPr>
        <p:spPr>
          <a:xfrm>
            <a:off x="5843588" y="1709976"/>
            <a:ext cx="2928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100" dirty="0" err="1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p</a:t>
            </a:r>
            <a:r>
              <a:rPr lang="en-US" altLang="ko-KR" sz="1200" b="1" kern="100" dirty="0" err="1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days</a:t>
            </a:r>
            <a:r>
              <a:rPr lang="en-US" altLang="ko-KR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 : -1</a:t>
            </a:r>
            <a:r>
              <a:rPr lang="ko-KR" altLang="ko-KR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을 제외한 </a:t>
            </a:r>
            <a:r>
              <a:rPr lang="ko-KR" altLang="en-US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값들 중에 </a:t>
            </a:r>
            <a:endParaRPr lang="en-US" altLang="ko-KR" sz="1200" b="1" kern="100" dirty="0">
              <a:solidFill>
                <a:srgbClr val="FFC000"/>
              </a:solidFill>
              <a:effectLst/>
              <a:latin typeface="한컴 고딕" panose="02000500000000000000" pitchFamily="2" charset="-127"/>
              <a:ea typeface="한컴 고딕" panose="020005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(Q1-1.5*IQR) &amp; (Q3+1.5*IQR) </a:t>
            </a:r>
            <a:r>
              <a:rPr lang="ko-KR" altLang="ko-KR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벗어난 값</a:t>
            </a:r>
            <a:r>
              <a:rPr lang="ko-KR" altLang="en-US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을</a:t>
            </a:r>
            <a:r>
              <a:rPr lang="ko-KR" altLang="ko-KR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 이상치라고 판단</a:t>
            </a:r>
            <a:r>
              <a:rPr lang="en-US" altLang="ko-KR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이상치 </a:t>
            </a:r>
            <a:r>
              <a:rPr lang="ko-KR" altLang="ko-KR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제거</a:t>
            </a:r>
          </a:p>
          <a:p>
            <a:endParaRPr lang="ko-KR" altLang="en-US" sz="1200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261BC83-241C-4A07-AD62-D91458C03211}"/>
              </a:ext>
            </a:extLst>
          </p:cNvPr>
          <p:cNvSpPr/>
          <p:nvPr/>
        </p:nvSpPr>
        <p:spPr>
          <a:xfrm>
            <a:off x="5502834" y="1798422"/>
            <a:ext cx="298606" cy="20409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15D1F56-3AB7-4EBC-87BF-0FAA6F8524B6}"/>
              </a:ext>
            </a:extLst>
          </p:cNvPr>
          <p:cNvSpPr/>
          <p:nvPr/>
        </p:nvSpPr>
        <p:spPr>
          <a:xfrm>
            <a:off x="5501733" y="3949516"/>
            <a:ext cx="298606" cy="20409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4A0FE-865A-4CBF-B152-472F43321DF6}"/>
              </a:ext>
            </a:extLst>
          </p:cNvPr>
          <p:cNvSpPr txBox="1"/>
          <p:nvPr/>
        </p:nvSpPr>
        <p:spPr>
          <a:xfrm>
            <a:off x="5843589" y="3773968"/>
            <a:ext cx="306433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100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p</a:t>
            </a:r>
            <a:r>
              <a:rPr lang="en-US" altLang="ko-KR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revious : </a:t>
            </a:r>
            <a:r>
              <a:rPr lang="ko-KR" altLang="ko-KR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명확하게 </a:t>
            </a:r>
            <a:r>
              <a:rPr lang="ko-KR" altLang="en-US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찾을 수 있는</a:t>
            </a:r>
            <a:r>
              <a:rPr lang="ko-KR" altLang="ko-KR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 이상치 </a:t>
            </a:r>
            <a:r>
              <a:rPr lang="en-US" altLang="ko-KR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1</a:t>
            </a:r>
            <a:r>
              <a:rPr lang="ko-KR" altLang="ko-KR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개 제</a:t>
            </a:r>
            <a:r>
              <a:rPr lang="ko-KR" altLang="en-US" sz="1200" b="1" kern="100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거 후 </a:t>
            </a:r>
            <a:r>
              <a:rPr lang="en-US" altLang="ko-KR" sz="1200" b="1" kern="100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0</a:t>
            </a:r>
            <a:r>
              <a:rPr lang="ko-KR" altLang="ko-KR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을 제외한 </a:t>
            </a:r>
            <a:r>
              <a:rPr lang="ko-KR" altLang="en-US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값들 중에 </a:t>
            </a:r>
            <a:r>
              <a:rPr lang="en-US" altLang="ko-KR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(Q1-1.5*IQR) &amp; (Q3+1.5*IQR) </a:t>
            </a:r>
            <a:r>
              <a:rPr lang="ko-KR" altLang="ko-KR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벗어난 값</a:t>
            </a:r>
            <a:r>
              <a:rPr lang="ko-KR" altLang="en-US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을</a:t>
            </a:r>
            <a:r>
              <a:rPr lang="ko-KR" altLang="ko-KR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 이상치라고 판단</a:t>
            </a:r>
            <a:r>
              <a:rPr lang="en-US" altLang="ko-KR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이상치 </a:t>
            </a:r>
            <a:r>
              <a:rPr lang="ko-KR" altLang="ko-KR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제거</a:t>
            </a:r>
          </a:p>
          <a:p>
            <a:endParaRPr lang="ko-KR" altLang="en-US" sz="1200" b="1" dirty="0">
              <a:solidFill>
                <a:srgbClr val="FFC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49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170209A-C0D0-4900-BD6E-C71AD66F0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3" y="1101528"/>
            <a:ext cx="4460073" cy="22443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6C759D-21D6-4391-8912-13910B8B0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568" y="675539"/>
            <a:ext cx="4530981" cy="17283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1DE492-0918-4A5B-AE72-E8B9D8D03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568" y="2441375"/>
            <a:ext cx="4530981" cy="1785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EC8FD1-0764-4B9E-A82B-D72FE9A5CCC6}"/>
              </a:ext>
            </a:extLst>
          </p:cNvPr>
          <p:cNvSpPr txBox="1"/>
          <p:nvPr/>
        </p:nvSpPr>
        <p:spPr>
          <a:xfrm>
            <a:off x="6940154" y="107151"/>
            <a:ext cx="2085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2.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 클리닝</a:t>
            </a:r>
            <a:endParaRPr lang="en-US" altLang="ko-KR" sz="11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2-2.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이상치 제거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7706E0-BF1A-42E5-AB8E-C8CE7983FA36}"/>
              </a:ext>
            </a:extLst>
          </p:cNvPr>
          <p:cNvSpPr txBox="1"/>
          <p:nvPr/>
        </p:nvSpPr>
        <p:spPr>
          <a:xfrm>
            <a:off x="117871" y="135419"/>
            <a:ext cx="6532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5. </a:t>
            </a:r>
            <a:r>
              <a:rPr lang="ko-KR" altLang="en-US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이상치 제거 </a:t>
            </a:r>
            <a:r>
              <a:rPr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balance, duration, campaign</a:t>
            </a:r>
            <a:endParaRPr lang="ko-KR" altLang="en-US" sz="16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F6E05D-CF49-400A-A6C9-49C795FD120A}"/>
              </a:ext>
            </a:extLst>
          </p:cNvPr>
          <p:cNvSpPr txBox="1"/>
          <p:nvPr/>
        </p:nvSpPr>
        <p:spPr>
          <a:xfrm>
            <a:off x="337541" y="4381304"/>
            <a:ext cx="8468917" cy="762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b="1" kern="100" dirty="0">
                <a:solidFill>
                  <a:srgbClr val="FFC000"/>
                </a:solidFill>
                <a:latin typeface="+mj-lt"/>
                <a:ea typeface="+mj-ea"/>
                <a:cs typeface="Times New Roman" panose="02020603050405020304" pitchFamily="18" charset="0"/>
              </a:rPr>
              <a:t>b</a:t>
            </a:r>
            <a:r>
              <a:rPr lang="en-US" altLang="ko-KR" sz="1200" b="1" kern="100" dirty="0">
                <a:solidFill>
                  <a:srgbClr val="FFC000"/>
                </a:solidFill>
                <a:effectLst/>
                <a:latin typeface="+mj-lt"/>
                <a:ea typeface="+mj-ea"/>
                <a:cs typeface="Times New Roman" panose="02020603050405020304" pitchFamily="18" charset="0"/>
              </a:rPr>
              <a:t>alance, duration, campaign : </a:t>
            </a:r>
            <a:r>
              <a:rPr lang="ko-KR" altLang="ko-KR" sz="1200" b="1" kern="100" dirty="0">
                <a:solidFill>
                  <a:srgbClr val="FFC000"/>
                </a:solidFill>
                <a:effectLst/>
                <a:latin typeface="+mj-lt"/>
                <a:ea typeface="+mj-ea"/>
                <a:cs typeface="Times New Roman" panose="02020603050405020304" pitchFamily="18" charset="0"/>
              </a:rPr>
              <a:t>명확하게 보이는 이상치 제거</a:t>
            </a:r>
            <a:r>
              <a:rPr lang="en-US" altLang="ko-KR" sz="1200" b="1" kern="100" dirty="0">
                <a:solidFill>
                  <a:srgbClr val="FFC000"/>
                </a:solidFill>
                <a:latin typeface="+mj-lt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1200" b="1" kern="100" dirty="0">
                <a:solidFill>
                  <a:srgbClr val="FFC000"/>
                </a:solidFill>
                <a:latin typeface="+mj-lt"/>
                <a:ea typeface="+mj-ea"/>
                <a:cs typeface="Times New Roman" panose="02020603050405020304" pitchFamily="18" charset="0"/>
              </a:rPr>
              <a:t>후</a:t>
            </a:r>
            <a:r>
              <a:rPr lang="en-US" altLang="ko-KR" sz="1200" b="1" kern="100" dirty="0">
                <a:solidFill>
                  <a:srgbClr val="FFC000"/>
                </a:solidFill>
                <a:effectLst/>
                <a:latin typeface="+mj-lt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ko-KR" sz="1200" b="1" kern="100" dirty="0">
                <a:solidFill>
                  <a:srgbClr val="FFC000"/>
                </a:solidFill>
                <a:effectLst/>
                <a:latin typeface="+mj-lt"/>
                <a:ea typeface="+mj-ea"/>
                <a:cs typeface="Times New Roman" panose="02020603050405020304" pitchFamily="18" charset="0"/>
              </a:rPr>
              <a:t>로그변환한 값</a:t>
            </a:r>
            <a:r>
              <a:rPr lang="ko-KR" altLang="en-US" sz="1200" b="1" kern="100" dirty="0">
                <a:solidFill>
                  <a:srgbClr val="FFC000"/>
                </a:solidFill>
                <a:effectLst/>
                <a:latin typeface="+mj-lt"/>
                <a:ea typeface="+mj-ea"/>
                <a:cs typeface="Times New Roman" panose="02020603050405020304" pitchFamily="18" charset="0"/>
              </a:rPr>
              <a:t>들 중 </a:t>
            </a:r>
            <a:r>
              <a:rPr lang="en-US" altLang="ko-KR" sz="1200" b="1" kern="100" dirty="0">
                <a:solidFill>
                  <a:srgbClr val="FFC000"/>
                </a:solidFill>
                <a:effectLst/>
                <a:latin typeface="+mj-lt"/>
                <a:ea typeface="+mj-ea"/>
                <a:cs typeface="Times New Roman" panose="02020603050405020304" pitchFamily="18" charset="0"/>
              </a:rPr>
              <a:t>(Q1-1.5*IQR) &amp; (Q3+1.5*IQR) </a:t>
            </a:r>
            <a:r>
              <a:rPr lang="ko-KR" altLang="ko-KR" sz="1200" b="1" kern="100" dirty="0">
                <a:solidFill>
                  <a:srgbClr val="FFC000"/>
                </a:solidFill>
                <a:effectLst/>
                <a:latin typeface="+mj-lt"/>
                <a:ea typeface="+mj-ea"/>
                <a:cs typeface="Times New Roman" panose="02020603050405020304" pitchFamily="18" charset="0"/>
              </a:rPr>
              <a:t>벗어난 값</a:t>
            </a:r>
            <a:r>
              <a:rPr lang="ko-KR" altLang="en-US" sz="1200" b="1" kern="100" dirty="0">
                <a:solidFill>
                  <a:srgbClr val="FFC000"/>
                </a:solidFill>
                <a:effectLst/>
                <a:latin typeface="+mj-lt"/>
                <a:ea typeface="+mj-ea"/>
                <a:cs typeface="Times New Roman" panose="02020603050405020304" pitchFamily="18" charset="0"/>
              </a:rPr>
              <a:t>을</a:t>
            </a:r>
            <a:r>
              <a:rPr lang="ko-KR" altLang="ko-KR" sz="1200" b="1" kern="100" dirty="0">
                <a:solidFill>
                  <a:srgbClr val="FFC000"/>
                </a:solidFill>
                <a:effectLst/>
                <a:latin typeface="+mj-lt"/>
                <a:ea typeface="+mj-ea"/>
                <a:cs typeface="Times New Roman" panose="02020603050405020304" pitchFamily="18" charset="0"/>
              </a:rPr>
              <a:t> 이상치라고 판단</a:t>
            </a:r>
            <a:r>
              <a:rPr lang="en-US" altLang="ko-KR" sz="1200" b="1" kern="100" dirty="0">
                <a:solidFill>
                  <a:srgbClr val="FFC000"/>
                </a:solidFill>
                <a:effectLst/>
                <a:latin typeface="+mj-lt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200" b="1" kern="100" dirty="0">
                <a:solidFill>
                  <a:srgbClr val="FFC000"/>
                </a:solidFill>
                <a:effectLst/>
                <a:latin typeface="+mj-lt"/>
                <a:ea typeface="+mj-ea"/>
                <a:cs typeface="Times New Roman" panose="02020603050405020304" pitchFamily="18" charset="0"/>
              </a:rPr>
              <a:t>이상치 </a:t>
            </a:r>
            <a:r>
              <a:rPr lang="ko-KR" altLang="ko-KR" sz="1200" b="1" kern="100" dirty="0">
                <a:solidFill>
                  <a:srgbClr val="FFC000"/>
                </a:solidFill>
                <a:effectLst/>
                <a:latin typeface="+mj-lt"/>
                <a:ea typeface="+mj-ea"/>
                <a:cs typeface="Times New Roman" panose="02020603050405020304" pitchFamily="18" charset="0"/>
              </a:rPr>
              <a:t>제거</a:t>
            </a:r>
          </a:p>
          <a:p>
            <a:pPr>
              <a:lnSpc>
                <a:spcPct val="125000"/>
              </a:lnSpc>
            </a:pPr>
            <a:endParaRPr lang="ko-KR" altLang="en-US" sz="1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469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8C8737D-04A3-41C3-ADD1-8C3515A40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8635" y="1000400"/>
            <a:ext cx="2593182" cy="1089420"/>
          </a:xfrm>
        </p:spPr>
        <p:txBody>
          <a:bodyPr/>
          <a:lstStyle/>
          <a:p>
            <a:pPr marL="114300" indent="0" algn="l">
              <a:lnSpc>
                <a:spcPct val="120000"/>
              </a:lnSpc>
            </a:pPr>
            <a:r>
              <a:rPr lang="en-US" altLang="ko-KR" sz="1200" b="1" dirty="0" err="1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pdays</a:t>
            </a:r>
            <a:r>
              <a:rPr lang="ko-KR" altLang="en-US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와 </a:t>
            </a:r>
            <a:r>
              <a:rPr lang="en-US" altLang="ko-KR" sz="1200" b="1" dirty="0" err="1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pdays_d</a:t>
            </a:r>
            <a:r>
              <a:rPr lang="ko-KR" altLang="en-US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는 동일한 값을 가지는 중복된 행이므로 </a:t>
            </a:r>
            <a:r>
              <a:rPr lang="en-US" altLang="ko-KR" sz="1200" b="1" dirty="0" err="1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pdays_d</a:t>
            </a:r>
            <a:r>
              <a:rPr lang="en-US" altLang="ko-KR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변수를 삭제</a:t>
            </a:r>
            <a:endParaRPr lang="en-US" altLang="ko-KR" sz="1200" b="1" dirty="0">
              <a:solidFill>
                <a:srgbClr val="FFC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114300" indent="0" algn="l">
              <a:lnSpc>
                <a:spcPct val="120000"/>
              </a:lnSpc>
            </a:pPr>
            <a:endParaRPr lang="en-US" altLang="ko-KR" sz="1200" b="1" dirty="0">
              <a:solidFill>
                <a:srgbClr val="FFC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533CA-24DE-4433-996C-87BD4AC6A39F}"/>
              </a:ext>
            </a:extLst>
          </p:cNvPr>
          <p:cNvSpPr txBox="1"/>
          <p:nvPr/>
        </p:nvSpPr>
        <p:spPr>
          <a:xfrm>
            <a:off x="6940154" y="107151"/>
            <a:ext cx="2085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2.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 클리닝</a:t>
            </a:r>
            <a:endParaRPr lang="en-US" altLang="ko-KR" sz="11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2-3.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중복 처리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054C8C-5117-4BC1-A129-4D5F43A2FA70}"/>
              </a:ext>
            </a:extLst>
          </p:cNvPr>
          <p:cNvSpPr txBox="1"/>
          <p:nvPr/>
        </p:nvSpPr>
        <p:spPr>
          <a:xfrm>
            <a:off x="117871" y="135419"/>
            <a:ext cx="6532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6. </a:t>
            </a:r>
            <a:r>
              <a:rPr lang="ko-KR" altLang="en-US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중복 처리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3E0B8D-3011-45D0-8C2D-0A1882272B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343"/>
          <a:stretch/>
        </p:blipFill>
        <p:spPr>
          <a:xfrm>
            <a:off x="332183" y="455941"/>
            <a:ext cx="5297092" cy="21158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DD4C777-670B-4C77-B4FA-6D2583637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83" y="2571750"/>
            <a:ext cx="5522377" cy="2531607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3B21114-1183-4204-8959-6165EE4485DC}"/>
              </a:ext>
            </a:extLst>
          </p:cNvPr>
          <p:cNvSpPr/>
          <p:nvPr/>
        </p:nvSpPr>
        <p:spPr>
          <a:xfrm>
            <a:off x="5992748" y="1192900"/>
            <a:ext cx="298606" cy="20409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7585605-BC12-47D8-B72A-E9DE2BCE1017}"/>
              </a:ext>
            </a:extLst>
          </p:cNvPr>
          <p:cNvSpPr/>
          <p:nvPr/>
        </p:nvSpPr>
        <p:spPr>
          <a:xfrm>
            <a:off x="5992748" y="3053681"/>
            <a:ext cx="298606" cy="20409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3179B6-B79F-44F9-B68E-D316664C9C4C}"/>
              </a:ext>
            </a:extLst>
          </p:cNvPr>
          <p:cNvSpPr/>
          <p:nvPr/>
        </p:nvSpPr>
        <p:spPr>
          <a:xfrm>
            <a:off x="8000999" y="2821781"/>
            <a:ext cx="550069" cy="1475407"/>
          </a:xfrm>
          <a:prstGeom prst="rect">
            <a:avLst/>
          </a:prstGeom>
          <a:solidFill>
            <a:srgbClr val="002845"/>
          </a:solidFill>
          <a:ln>
            <a:solidFill>
              <a:srgbClr val="0028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771F4C-541E-4FDC-9362-28704A8C7968}"/>
              </a:ext>
            </a:extLst>
          </p:cNvPr>
          <p:cNvSpPr txBox="1"/>
          <p:nvPr/>
        </p:nvSpPr>
        <p:spPr>
          <a:xfrm>
            <a:off x="6347684" y="2932850"/>
            <a:ext cx="2678444" cy="1231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ko-KR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중복</a:t>
            </a:r>
            <a:r>
              <a:rPr lang="ko-KR" altLang="en-US" sz="1200" b="1" kern="100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된 열 </a:t>
            </a:r>
            <a:r>
              <a:rPr lang="ko-KR" altLang="ko-KR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제거 후 모든 데이터가 </a:t>
            </a:r>
            <a:r>
              <a:rPr lang="en-US" altLang="ko-KR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object </a:t>
            </a:r>
            <a:r>
              <a:rPr lang="ko-KR" altLang="ko-KR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타입으로 바뀌었기 때문에 중복제거 이전과 같은 타입이 되도록 </a:t>
            </a:r>
            <a:r>
              <a:rPr lang="en-US" altLang="ko-KR" sz="1200" b="1" kern="100" dirty="0" err="1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astype</a:t>
            </a:r>
            <a:r>
              <a:rPr lang="en-US" altLang="ko-KR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() </a:t>
            </a:r>
            <a:r>
              <a:rPr lang="ko-KR" altLang="ko-KR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타입 변환 함수</a:t>
            </a:r>
            <a:r>
              <a:rPr lang="en-US" altLang="ko-KR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사용</a:t>
            </a:r>
            <a:r>
              <a:rPr lang="ko-KR" altLang="ko-KR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endParaRPr lang="ko-KR" altLang="en-US" sz="1200" b="1" dirty="0">
              <a:solidFill>
                <a:srgbClr val="FFC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228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251466" y="2249988"/>
            <a:ext cx="2943149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EDA</a:t>
            </a:r>
            <a:endParaRPr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689" name="Google Shape;689;p32"/>
          <p:cNvSpPr/>
          <p:nvPr/>
        </p:nvSpPr>
        <p:spPr>
          <a:xfrm>
            <a:off x="5844751" y="2057775"/>
            <a:ext cx="1085100" cy="1085100"/>
          </a:xfrm>
          <a:prstGeom prst="rect">
            <a:avLst/>
          </a:prstGeom>
          <a:solidFill>
            <a:srgbClr val="68E6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96776" y="23114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68E6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68E6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22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CD1E1387-5F0F-419A-9EE4-923321EFB4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C40D10-94F0-4963-9488-4A76A5D15A94}"/>
              </a:ext>
            </a:extLst>
          </p:cNvPr>
          <p:cNvSpPr/>
          <p:nvPr/>
        </p:nvSpPr>
        <p:spPr>
          <a:xfrm>
            <a:off x="385406" y="752717"/>
            <a:ext cx="2998944" cy="47171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Numeric-Numeric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D750D8-2E32-452E-8699-238C27B03E1E}"/>
              </a:ext>
            </a:extLst>
          </p:cNvPr>
          <p:cNvSpPr txBox="1"/>
          <p:nvPr/>
        </p:nvSpPr>
        <p:spPr>
          <a:xfrm>
            <a:off x="6940154" y="107151"/>
            <a:ext cx="2085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3. EDA</a:t>
            </a:r>
          </a:p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3-1~3-2.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통계분석</a:t>
            </a:r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시각화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EF9F4-A910-4E39-A8A7-9F120B2B462F}"/>
              </a:ext>
            </a:extLst>
          </p:cNvPr>
          <p:cNvSpPr txBox="1"/>
          <p:nvPr/>
        </p:nvSpPr>
        <p:spPr>
          <a:xfrm>
            <a:off x="117871" y="135419"/>
            <a:ext cx="6532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7~8. </a:t>
            </a:r>
            <a:r>
              <a:rPr lang="ko-KR" altLang="en-US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통계분석</a:t>
            </a:r>
            <a:r>
              <a:rPr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시각화 </a:t>
            </a:r>
            <a:r>
              <a:rPr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Numeric-Numeric</a:t>
            </a:r>
            <a:endParaRPr lang="ko-KR" altLang="en-US" sz="16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4FAD79-0104-4DA5-9109-72E7C5E74E87}"/>
              </a:ext>
            </a:extLst>
          </p:cNvPr>
          <p:cNvSpPr txBox="1"/>
          <p:nvPr/>
        </p:nvSpPr>
        <p:spPr>
          <a:xfrm>
            <a:off x="4230889" y="828614"/>
            <a:ext cx="2928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kern="100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수치형 변수 간의 분석 </a:t>
            </a:r>
            <a:r>
              <a:rPr lang="en-US" altLang="ko-KR" sz="1200" b="1" kern="100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: </a:t>
            </a:r>
            <a:r>
              <a:rPr lang="ko-KR" altLang="en-US" sz="1200" b="1" kern="100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상관계수 이용</a:t>
            </a:r>
            <a:endParaRPr lang="ko-KR" altLang="en-US" sz="1200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0030429-A324-4DA6-8517-710CF741F09C}"/>
              </a:ext>
            </a:extLst>
          </p:cNvPr>
          <p:cNvSpPr/>
          <p:nvPr/>
        </p:nvSpPr>
        <p:spPr>
          <a:xfrm>
            <a:off x="3950858" y="871385"/>
            <a:ext cx="280031" cy="19145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244D126-AC6D-40CB-B670-D4BAE9A62509}"/>
              </a:ext>
            </a:extLst>
          </p:cNvPr>
          <p:cNvGrpSpPr/>
          <p:nvPr/>
        </p:nvGrpSpPr>
        <p:grpSpPr>
          <a:xfrm>
            <a:off x="64296" y="1771880"/>
            <a:ext cx="9026128" cy="2723576"/>
            <a:chOff x="100016" y="1410196"/>
            <a:chExt cx="8926112" cy="270460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3CEB92F-4818-4AEE-81E4-F9819FF70E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80" r="1145"/>
            <a:stretch/>
          </p:blipFill>
          <p:spPr>
            <a:xfrm>
              <a:off x="100016" y="1410197"/>
              <a:ext cx="6162127" cy="2704603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C9305F0-D9E2-49D8-AE36-CEE52D15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0706" y="1410196"/>
              <a:ext cx="2715422" cy="2704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6951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F647110-50F1-45E2-8BEB-5C4874BF0D05}"/>
              </a:ext>
            </a:extLst>
          </p:cNvPr>
          <p:cNvSpPr/>
          <p:nvPr/>
        </p:nvSpPr>
        <p:spPr>
          <a:xfrm>
            <a:off x="614366" y="921550"/>
            <a:ext cx="1900238" cy="659606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kern="100" dirty="0">
                <a:solidFill>
                  <a:schemeClr val="bg2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A</a:t>
            </a:r>
          </a:p>
          <a:p>
            <a:pPr algn="ctr"/>
            <a:r>
              <a:rPr lang="en-US" altLang="ko-KR" sz="1200" b="1" kern="100" dirty="0">
                <a:solidFill>
                  <a:schemeClr val="bg2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(</a:t>
            </a:r>
            <a:r>
              <a:rPr lang="ko-KR" altLang="ko-KR" sz="1200" b="1" kern="100" dirty="0">
                <a:solidFill>
                  <a:schemeClr val="bg2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은행 고객 데이터</a:t>
            </a:r>
            <a:r>
              <a:rPr lang="en-US" altLang="ko-KR" sz="1200" b="1" kern="100" dirty="0">
                <a:solidFill>
                  <a:schemeClr val="bg2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)</a:t>
            </a:r>
            <a:endParaRPr lang="ko-KR" altLang="en-US" sz="1200" b="1" dirty="0">
              <a:solidFill>
                <a:schemeClr val="bg2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FAD679B-16A1-4CDE-993E-91C3AE7D0755}"/>
              </a:ext>
            </a:extLst>
          </p:cNvPr>
          <p:cNvSpPr/>
          <p:nvPr/>
        </p:nvSpPr>
        <p:spPr>
          <a:xfrm>
            <a:off x="2745589" y="921549"/>
            <a:ext cx="5776912" cy="659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kern="100" dirty="0">
                <a:solidFill>
                  <a:schemeClr val="bg2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age, job, martial, education, default, housing, balance, loan</a:t>
            </a:r>
            <a:endParaRPr lang="ko-KR" altLang="en-US" sz="1200" b="1" dirty="0">
              <a:solidFill>
                <a:schemeClr val="bg2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97E6CFA-DE4F-4072-8473-BD8031ECD2FB}"/>
              </a:ext>
            </a:extLst>
          </p:cNvPr>
          <p:cNvSpPr/>
          <p:nvPr/>
        </p:nvSpPr>
        <p:spPr>
          <a:xfrm>
            <a:off x="614366" y="1879044"/>
            <a:ext cx="1900238" cy="659606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kern="100" dirty="0">
                <a:solidFill>
                  <a:schemeClr val="bg2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B</a:t>
            </a:r>
          </a:p>
          <a:p>
            <a:pPr algn="ctr"/>
            <a:r>
              <a:rPr lang="en-US" altLang="ko-KR" sz="1200" b="1" kern="100" dirty="0">
                <a:solidFill>
                  <a:schemeClr val="bg2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(</a:t>
            </a:r>
            <a:r>
              <a:rPr lang="ko-KR" altLang="en-US" sz="1200" b="1" kern="100" dirty="0">
                <a:solidFill>
                  <a:schemeClr val="bg2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캠페인 연락 데이터</a:t>
            </a:r>
            <a:r>
              <a:rPr lang="en-US" altLang="ko-KR" sz="1200" b="1" kern="100" dirty="0">
                <a:solidFill>
                  <a:schemeClr val="bg2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)</a:t>
            </a:r>
            <a:endParaRPr lang="ko-KR" altLang="en-US" sz="1200" b="1" dirty="0">
              <a:solidFill>
                <a:schemeClr val="bg2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78A2B51-554F-47E8-AA64-F9AB14EA7C99}"/>
              </a:ext>
            </a:extLst>
          </p:cNvPr>
          <p:cNvSpPr/>
          <p:nvPr/>
        </p:nvSpPr>
        <p:spPr>
          <a:xfrm>
            <a:off x="2745589" y="1879043"/>
            <a:ext cx="5776912" cy="6596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100" dirty="0">
                <a:solidFill>
                  <a:schemeClr val="bg2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contact, day, month, duration, campaign, </a:t>
            </a:r>
            <a:r>
              <a:rPr lang="en-US" altLang="ko-KR" sz="1200" b="1" kern="100" dirty="0" err="1">
                <a:solidFill>
                  <a:schemeClr val="bg2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pdays</a:t>
            </a:r>
            <a:r>
              <a:rPr lang="en-US" altLang="ko-KR" sz="1200" b="1" kern="100" dirty="0">
                <a:solidFill>
                  <a:schemeClr val="bg2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, previous</a:t>
            </a:r>
            <a:endParaRPr lang="ko-KR" altLang="ko-KR" sz="1200" b="1" kern="100" dirty="0">
              <a:solidFill>
                <a:schemeClr val="bg2"/>
              </a:solidFill>
              <a:effectLst/>
              <a:latin typeface="한컴 고딕" panose="02000500000000000000" pitchFamily="2" charset="-127"/>
              <a:ea typeface="한컴 고딕" panose="020005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6281D30-A960-4F40-A7A8-5F6510B12F47}"/>
              </a:ext>
            </a:extLst>
          </p:cNvPr>
          <p:cNvSpPr/>
          <p:nvPr/>
        </p:nvSpPr>
        <p:spPr>
          <a:xfrm>
            <a:off x="614366" y="2836538"/>
            <a:ext cx="1900238" cy="659606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kern="100" dirty="0">
                <a:solidFill>
                  <a:schemeClr val="bg2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C</a:t>
            </a:r>
          </a:p>
          <a:p>
            <a:pPr algn="ctr"/>
            <a:r>
              <a:rPr lang="en-US" altLang="ko-KR" sz="1200" b="1" kern="100" dirty="0">
                <a:solidFill>
                  <a:schemeClr val="bg2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(</a:t>
            </a:r>
            <a:r>
              <a:rPr lang="ko-KR" altLang="en-US" sz="1200" b="1" kern="100" dirty="0">
                <a:solidFill>
                  <a:schemeClr val="bg2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기타 데이터</a:t>
            </a:r>
            <a:r>
              <a:rPr lang="en-US" altLang="ko-KR" sz="1200" b="1" kern="100" dirty="0">
                <a:solidFill>
                  <a:schemeClr val="bg2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)</a:t>
            </a:r>
            <a:endParaRPr lang="ko-KR" altLang="en-US" sz="1200" b="1" dirty="0">
              <a:solidFill>
                <a:schemeClr val="bg2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B40A095-52AB-4CF9-B34B-1D4BDD218715}"/>
              </a:ext>
            </a:extLst>
          </p:cNvPr>
          <p:cNvSpPr/>
          <p:nvPr/>
        </p:nvSpPr>
        <p:spPr>
          <a:xfrm>
            <a:off x="2745589" y="2836537"/>
            <a:ext cx="5776912" cy="65960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100" dirty="0">
                <a:solidFill>
                  <a:schemeClr val="bg2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d</a:t>
            </a:r>
            <a:r>
              <a:rPr lang="en-US" altLang="ko-KR" sz="1200" b="1" kern="100" dirty="0">
                <a:solidFill>
                  <a:schemeClr val="bg2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eposit (</a:t>
            </a:r>
            <a:r>
              <a:rPr lang="ko-KR" altLang="en-US" sz="1200" b="1" kern="100" dirty="0">
                <a:solidFill>
                  <a:schemeClr val="bg2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정기예금 가입 여부</a:t>
            </a:r>
            <a:r>
              <a:rPr lang="en-US" altLang="ko-KR" sz="1200" b="1" kern="100" dirty="0">
                <a:solidFill>
                  <a:schemeClr val="bg2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)</a:t>
            </a:r>
            <a:r>
              <a:rPr lang="ko-KR" altLang="en-US" sz="1200" b="1" kern="100" dirty="0">
                <a:solidFill>
                  <a:schemeClr val="bg2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 </a:t>
            </a:r>
            <a:endParaRPr lang="ko-KR" altLang="ko-KR" sz="1200" b="1" kern="100" dirty="0">
              <a:solidFill>
                <a:schemeClr val="bg2"/>
              </a:solidFill>
              <a:effectLst/>
              <a:latin typeface="한컴 고딕" panose="02000500000000000000" pitchFamily="2" charset="-127"/>
              <a:ea typeface="한컴 고딕" panose="020005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884F01-9A70-4ECA-9BE4-369BD9D0104A}"/>
              </a:ext>
            </a:extLst>
          </p:cNvPr>
          <p:cNvSpPr/>
          <p:nvPr/>
        </p:nvSpPr>
        <p:spPr>
          <a:xfrm>
            <a:off x="1481176" y="3914551"/>
            <a:ext cx="6210224" cy="73603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A-B, A-C, B-C</a:t>
            </a:r>
          </a:p>
          <a:p>
            <a:pPr algn="ctr"/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Numeric-Categorical &amp; Categorical-Categorical</a:t>
            </a:r>
            <a:endParaRPr lang="ko-KR" altLang="en-US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FEA94E-14A7-4AEB-973B-E015496BD305}"/>
              </a:ext>
            </a:extLst>
          </p:cNvPr>
          <p:cNvSpPr txBox="1"/>
          <p:nvPr/>
        </p:nvSpPr>
        <p:spPr>
          <a:xfrm>
            <a:off x="6940154" y="107151"/>
            <a:ext cx="2085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3. EDA</a:t>
            </a:r>
          </a:p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3-1~3-2.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통계분석</a:t>
            </a:r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시각화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30DBA4-ABB2-4107-BA5F-0CD9D515D7B8}"/>
              </a:ext>
            </a:extLst>
          </p:cNvPr>
          <p:cNvSpPr txBox="1"/>
          <p:nvPr/>
        </p:nvSpPr>
        <p:spPr>
          <a:xfrm>
            <a:off x="117871" y="135419"/>
            <a:ext cx="6532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7~8. </a:t>
            </a:r>
            <a:r>
              <a:rPr lang="ko-KR" altLang="en-US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통계분석</a:t>
            </a:r>
            <a:r>
              <a:rPr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시각화 </a:t>
            </a:r>
          </a:p>
        </p:txBody>
      </p:sp>
    </p:spTree>
    <p:extLst>
      <p:ext uri="{BB962C8B-B14F-4D97-AF65-F5344CB8AC3E}">
        <p14:creationId xmlns:p14="http://schemas.microsoft.com/office/powerpoint/2010/main" val="2812213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1130236-4AB9-4EA5-B6BE-85404916BBAE}"/>
              </a:ext>
            </a:extLst>
          </p:cNvPr>
          <p:cNvGrpSpPr/>
          <p:nvPr/>
        </p:nvGrpSpPr>
        <p:grpSpPr>
          <a:xfrm>
            <a:off x="206297" y="538038"/>
            <a:ext cx="8731405" cy="4543661"/>
            <a:chOff x="191368" y="279454"/>
            <a:chExt cx="8731405" cy="454366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2CC30C-1329-4BA8-BE0F-74CEB110972B}"/>
                </a:ext>
              </a:extLst>
            </p:cNvPr>
            <p:cNvGrpSpPr/>
            <p:nvPr/>
          </p:nvGrpSpPr>
          <p:grpSpPr>
            <a:xfrm>
              <a:off x="191368" y="293532"/>
              <a:ext cx="8731405" cy="4529583"/>
              <a:chOff x="191368" y="293532"/>
              <a:chExt cx="8731405" cy="4529583"/>
            </a:xfrm>
          </p:grpSpPr>
          <p:pic>
            <p:nvPicPr>
              <p:cNvPr id="13" name="Picture 16">
                <a:extLst>
                  <a:ext uri="{FF2B5EF4-FFF2-40B4-BE49-F238E27FC236}">
                    <a16:creationId xmlns:a16="http://schemas.microsoft.com/office/drawing/2014/main" id="{DF31B268-385C-4F1F-9F82-C1028CC2F4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17" t="8680" r="21018" b="61623"/>
              <a:stretch/>
            </p:blipFill>
            <p:spPr bwMode="auto">
              <a:xfrm>
                <a:off x="191368" y="293532"/>
                <a:ext cx="8731405" cy="45295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2" name="Picture 18">
                <a:extLst>
                  <a:ext uri="{FF2B5EF4-FFF2-40B4-BE49-F238E27FC236}">
                    <a16:creationId xmlns:a16="http://schemas.microsoft.com/office/drawing/2014/main" id="{4787D4AA-AFE7-4E16-B56C-4BE0A82776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7070" y="341816"/>
                <a:ext cx="2752807" cy="14384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4" name="Picture 20">
                <a:extLst>
                  <a:ext uri="{FF2B5EF4-FFF2-40B4-BE49-F238E27FC236}">
                    <a16:creationId xmlns:a16="http://schemas.microsoft.com/office/drawing/2014/main" id="{68F2B7C9-DD73-465F-BD6E-7805743DD4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7070" y="329253"/>
                <a:ext cx="4074699" cy="14384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6" name="Picture 22">
                <a:extLst>
                  <a:ext uri="{FF2B5EF4-FFF2-40B4-BE49-F238E27FC236}">
                    <a16:creationId xmlns:a16="http://schemas.microsoft.com/office/drawing/2014/main" id="{DC40381A-8752-4D26-B60D-A18D96917A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048" y="1851750"/>
                <a:ext cx="4074700" cy="14384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8" name="Picture 24">
                <a:extLst>
                  <a:ext uri="{FF2B5EF4-FFF2-40B4-BE49-F238E27FC236}">
                    <a16:creationId xmlns:a16="http://schemas.microsoft.com/office/drawing/2014/main" id="{8F1778A0-6F6F-4A8B-8F13-6EE93961A8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84639" y="1851750"/>
                <a:ext cx="4074700" cy="14384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0" name="Picture 26">
                <a:extLst>
                  <a:ext uri="{FF2B5EF4-FFF2-40B4-BE49-F238E27FC236}">
                    <a16:creationId xmlns:a16="http://schemas.microsoft.com/office/drawing/2014/main" id="{1598633C-606B-4792-84E1-FFCDED0E75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149" y="3356787"/>
                <a:ext cx="4106498" cy="14384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2" name="Picture 28">
                <a:extLst>
                  <a:ext uri="{FF2B5EF4-FFF2-40B4-BE49-F238E27FC236}">
                    <a16:creationId xmlns:a16="http://schemas.microsoft.com/office/drawing/2014/main" id="{E1D895E5-29E1-483E-91D8-EFA78B3E95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7070" y="3356787"/>
                <a:ext cx="4106498" cy="14384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09BDBE7-23D3-47E7-BAF0-CB2F57AC729E}"/>
                </a:ext>
              </a:extLst>
            </p:cNvPr>
            <p:cNvSpPr/>
            <p:nvPr/>
          </p:nvSpPr>
          <p:spPr>
            <a:xfrm>
              <a:off x="191368" y="279454"/>
              <a:ext cx="708745" cy="38904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2"/>
                  </a:solidFill>
                </a:rPr>
                <a:t>A-B</a:t>
              </a:r>
              <a:endParaRPr lang="ko-KR" altLang="en-US" dirty="0">
                <a:solidFill>
                  <a:schemeClr val="bg2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D4ED1CD-2454-483D-B39F-27105AF4A665}"/>
              </a:ext>
            </a:extLst>
          </p:cNvPr>
          <p:cNvSpPr txBox="1"/>
          <p:nvPr/>
        </p:nvSpPr>
        <p:spPr>
          <a:xfrm>
            <a:off x="6940154" y="107151"/>
            <a:ext cx="2085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3. EDA</a:t>
            </a:r>
          </a:p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3-1~3-2.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통계분석</a:t>
            </a:r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시각화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D1EC8F-6A2B-4B28-AD64-1F6AD69B4B19}"/>
              </a:ext>
            </a:extLst>
          </p:cNvPr>
          <p:cNvSpPr txBox="1"/>
          <p:nvPr/>
        </p:nvSpPr>
        <p:spPr>
          <a:xfrm>
            <a:off x="117871" y="107151"/>
            <a:ext cx="6983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7~8. </a:t>
            </a:r>
            <a:r>
              <a:rPr lang="ko-KR" altLang="en-US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통계분석</a:t>
            </a:r>
            <a:r>
              <a:rPr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시각화 </a:t>
            </a:r>
            <a:r>
              <a:rPr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Numeric-Categorical &amp; Categorical-Categorical</a:t>
            </a:r>
            <a:endParaRPr lang="ko-KR" altLang="en-US" sz="16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ko-KR" altLang="en-US" sz="16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67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D6C9212-4F95-4AAC-BBBB-77277B1B78D9}"/>
              </a:ext>
            </a:extLst>
          </p:cNvPr>
          <p:cNvGrpSpPr/>
          <p:nvPr/>
        </p:nvGrpSpPr>
        <p:grpSpPr>
          <a:xfrm>
            <a:off x="198512" y="541504"/>
            <a:ext cx="8731405" cy="4537346"/>
            <a:chOff x="191368" y="284325"/>
            <a:chExt cx="8731405" cy="4537346"/>
          </a:xfrm>
        </p:grpSpPr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84AC10AF-2584-47AB-8974-51B6EFB830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317" t="8680" r="21018" b="61623"/>
            <a:stretch/>
          </p:blipFill>
          <p:spPr bwMode="auto">
            <a:xfrm>
              <a:off x="191368" y="292088"/>
              <a:ext cx="8731405" cy="4529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B543124-659B-4217-BBB8-6AC59F5F7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226" y="332565"/>
              <a:ext cx="3029082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C90D435D-444A-476E-80F0-899C40DB31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0165" y="361141"/>
              <a:ext cx="2793691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097B9788-A804-4B07-BC8C-01A06BF211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3856" y="358912"/>
              <a:ext cx="2793691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85510FFF-9FD1-4241-B46B-397C8492DB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226" y="1824819"/>
              <a:ext cx="2358028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713ADA10-D7DC-437F-9C0D-11BF214D2D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9254" y="1838906"/>
              <a:ext cx="2384867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393DEE87-5E86-4829-8FAE-FC44AEBB1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0774" y="1844606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>
              <a:extLst>
                <a:ext uri="{FF2B5EF4-FFF2-40B4-BE49-F238E27FC236}">
                  <a16:creationId xmlns:a16="http://schemas.microsoft.com/office/drawing/2014/main" id="{63A6B52C-B7E8-46D7-B031-A72BEDF7C4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9520" y="1851750"/>
              <a:ext cx="2358027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>
              <a:extLst>
                <a:ext uri="{FF2B5EF4-FFF2-40B4-BE49-F238E27FC236}">
                  <a16:creationId xmlns:a16="http://schemas.microsoft.com/office/drawing/2014/main" id="{98586B0D-85D3-461D-B94B-3329880B44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401" y="3354401"/>
              <a:ext cx="2793691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>
              <a:extLst>
                <a:ext uri="{FF2B5EF4-FFF2-40B4-BE49-F238E27FC236}">
                  <a16:creationId xmlns:a16="http://schemas.microsoft.com/office/drawing/2014/main" id="{0AF13D33-6507-4687-8AFB-22D0956440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179" y="3354401"/>
              <a:ext cx="2766435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20">
              <a:extLst>
                <a:ext uri="{FF2B5EF4-FFF2-40B4-BE49-F238E27FC236}">
                  <a16:creationId xmlns:a16="http://schemas.microsoft.com/office/drawing/2014/main" id="{51F31CB0-39F4-4F2B-975D-EFD6CE5D6B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0701" y="3354401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E27EE3D-4160-4C1D-B12D-A4B90B358536}"/>
                </a:ext>
              </a:extLst>
            </p:cNvPr>
            <p:cNvSpPr/>
            <p:nvPr/>
          </p:nvSpPr>
          <p:spPr>
            <a:xfrm>
              <a:off x="191368" y="284325"/>
              <a:ext cx="1058788" cy="38904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2"/>
                  </a:solidFill>
                </a:rPr>
                <a:t>A-C, B-C</a:t>
              </a:r>
              <a:endParaRPr lang="ko-KR" altLang="en-US" dirty="0">
                <a:solidFill>
                  <a:schemeClr val="bg2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BE07161-A894-45C7-96DA-E470420767B4}"/>
              </a:ext>
            </a:extLst>
          </p:cNvPr>
          <p:cNvSpPr txBox="1"/>
          <p:nvPr/>
        </p:nvSpPr>
        <p:spPr>
          <a:xfrm>
            <a:off x="6940154" y="107151"/>
            <a:ext cx="2085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3. EDA</a:t>
            </a:r>
          </a:p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3-1~3-2.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통계분석</a:t>
            </a:r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시각화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6E295E-4C39-487B-AA38-BA02ED583D74}"/>
              </a:ext>
            </a:extLst>
          </p:cNvPr>
          <p:cNvSpPr txBox="1"/>
          <p:nvPr/>
        </p:nvSpPr>
        <p:spPr>
          <a:xfrm>
            <a:off x="117872" y="107151"/>
            <a:ext cx="6532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7~8. </a:t>
            </a:r>
            <a:r>
              <a:rPr lang="ko-KR" altLang="en-US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통계분석</a:t>
            </a:r>
            <a:r>
              <a:rPr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시각화 </a:t>
            </a:r>
            <a:r>
              <a:rPr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deposit-</a:t>
            </a:r>
            <a:r>
              <a:rPr lang="ko-KR" altLang="en-US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그 외 변수 </a:t>
            </a:r>
            <a:r>
              <a:rPr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(A-C, B-C)</a:t>
            </a:r>
            <a:endParaRPr lang="ko-KR" altLang="en-US" sz="16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049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932468" y="2111968"/>
            <a:ext cx="3950494" cy="9195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인사이트 발견</a:t>
            </a:r>
            <a:endParaRPr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689" name="Google Shape;689;p32"/>
          <p:cNvSpPr/>
          <p:nvPr/>
        </p:nvSpPr>
        <p:spPr>
          <a:xfrm>
            <a:off x="6201373" y="1996062"/>
            <a:ext cx="1085100" cy="1085100"/>
          </a:xfrm>
          <a:prstGeom prst="rect">
            <a:avLst/>
          </a:prstGeom>
          <a:solidFill>
            <a:srgbClr val="AA72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6252897" y="2249712"/>
            <a:ext cx="981000" cy="577800"/>
          </a:xfrm>
          <a:prstGeom prst="rect">
            <a:avLst/>
          </a:prstGeom>
          <a:solidFill>
            <a:srgbClr val="AA72D4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AA72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AA72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680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0C57631-E1B6-4848-B439-D5E775EFC8E9}"/>
              </a:ext>
            </a:extLst>
          </p:cNvPr>
          <p:cNvGrpSpPr/>
          <p:nvPr/>
        </p:nvGrpSpPr>
        <p:grpSpPr>
          <a:xfrm>
            <a:off x="703659" y="985836"/>
            <a:ext cx="7736681" cy="3086101"/>
            <a:chOff x="592932" y="1750218"/>
            <a:chExt cx="7736681" cy="292427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605842D-E2CF-44F3-830D-A6E8AB8995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" r="44687" b="1059"/>
            <a:stretch/>
          </p:blipFill>
          <p:spPr>
            <a:xfrm>
              <a:off x="592932" y="1750218"/>
              <a:ext cx="7736681" cy="40571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AAC04FC-81D2-4F01-922E-0667A2FC66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4687" b="733"/>
            <a:stretch/>
          </p:blipFill>
          <p:spPr>
            <a:xfrm>
              <a:off x="592932" y="2150363"/>
              <a:ext cx="7736681" cy="58823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8F2D9A6-B0C6-461F-9CF4-0FB94FEDF7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r="44687" b="-7016"/>
            <a:stretch/>
          </p:blipFill>
          <p:spPr>
            <a:xfrm>
              <a:off x="592932" y="2733031"/>
              <a:ext cx="7736681" cy="48108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296591E-A858-46A8-9A6C-F5F77C30D0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44687" b="-1769"/>
            <a:stretch/>
          </p:blipFill>
          <p:spPr>
            <a:xfrm>
              <a:off x="592932" y="3167853"/>
              <a:ext cx="7736681" cy="39909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5319D2E-4F16-4ACB-9681-31ADDCF3BC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r="44687" b="2231"/>
            <a:stretch/>
          </p:blipFill>
          <p:spPr>
            <a:xfrm>
              <a:off x="592932" y="3554737"/>
              <a:ext cx="7736681" cy="372651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9D92A5D-08C6-4AF8-82FC-10E9DE9B28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r="44687" b="2584"/>
            <a:stretch/>
          </p:blipFill>
          <p:spPr>
            <a:xfrm>
              <a:off x="592932" y="3927388"/>
              <a:ext cx="7736681" cy="373554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3CBF86F-897E-47A7-B935-86F57EACB4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44687" b="-5713"/>
            <a:stretch/>
          </p:blipFill>
          <p:spPr>
            <a:xfrm>
              <a:off x="592932" y="4300942"/>
              <a:ext cx="7736681" cy="373554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EABF018-519D-4468-B530-DFE88B310FE4}"/>
              </a:ext>
            </a:extLst>
          </p:cNvPr>
          <p:cNvSpPr txBox="1"/>
          <p:nvPr/>
        </p:nvSpPr>
        <p:spPr>
          <a:xfrm>
            <a:off x="6940154" y="107151"/>
            <a:ext cx="2085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4.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인사이트 발견</a:t>
            </a:r>
            <a:endParaRPr lang="en-US" altLang="ko-KR" sz="11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4-1.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비교분석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4E916A-EB6B-4274-8607-20F7FA6698BE}"/>
              </a:ext>
            </a:extLst>
          </p:cNvPr>
          <p:cNvSpPr txBox="1"/>
          <p:nvPr/>
        </p:nvSpPr>
        <p:spPr>
          <a:xfrm>
            <a:off x="117872" y="131885"/>
            <a:ext cx="286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9. </a:t>
            </a:r>
            <a:r>
              <a:rPr lang="ko-KR" altLang="en-US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비교분석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FCCA2D-F7D9-4FB5-AC9D-A08AD31F9D53}"/>
              </a:ext>
            </a:extLst>
          </p:cNvPr>
          <p:cNvSpPr txBox="1"/>
          <p:nvPr/>
        </p:nvSpPr>
        <p:spPr>
          <a:xfrm>
            <a:off x="703659" y="4364832"/>
            <a:ext cx="786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groupby</a:t>
            </a:r>
            <a:r>
              <a:rPr lang="ko-KR" altLang="en-US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이용하여 </a:t>
            </a:r>
            <a:r>
              <a:rPr lang="en-US" altLang="ko-KR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EDA </a:t>
            </a:r>
            <a:r>
              <a:rPr lang="ko-KR" altLang="en-US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과정에서 확인했던 그래프를 다시 한 번 검증 </a:t>
            </a:r>
            <a:r>
              <a:rPr lang="en-US" altLang="ko-KR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– A</a:t>
            </a:r>
            <a:r>
              <a:rPr lang="ko-KR" altLang="en-US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변수</a:t>
            </a:r>
            <a:r>
              <a:rPr lang="en-US" altLang="ko-KR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&amp;B</a:t>
            </a:r>
            <a:r>
              <a:rPr lang="ko-KR" altLang="en-US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변수 분석</a:t>
            </a:r>
          </a:p>
        </p:txBody>
      </p:sp>
    </p:spTree>
    <p:extLst>
      <p:ext uri="{BB962C8B-B14F-4D97-AF65-F5344CB8AC3E}">
        <p14:creationId xmlns:p14="http://schemas.microsoft.com/office/powerpoint/2010/main" val="413725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7"/>
          <p:cNvSpPr/>
          <p:nvPr/>
        </p:nvSpPr>
        <p:spPr>
          <a:xfrm>
            <a:off x="5079788" y="433069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14" name="제목 13">
            <a:extLst>
              <a:ext uri="{FF2B5EF4-FFF2-40B4-BE49-F238E27FC236}">
                <a16:creationId xmlns:a16="http://schemas.microsoft.com/office/drawing/2014/main" id="{C33A48D9-7A2A-4766-A2C8-98C0600E7148}"/>
              </a:ext>
            </a:extLst>
          </p:cNvPr>
          <p:cNvSpPr>
            <a:spLocks noGrp="1"/>
          </p:cNvSpPr>
          <p:nvPr>
            <p:ph type="ctrTitle" idx="7"/>
          </p:nvPr>
        </p:nvSpPr>
        <p:spPr>
          <a:xfrm>
            <a:off x="390024" y="263185"/>
            <a:ext cx="4576200" cy="577800"/>
          </a:xfrm>
        </p:spPr>
        <p:txBody>
          <a:bodyPr/>
          <a:lstStyle/>
          <a:p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목차</a:t>
            </a:r>
          </a:p>
        </p:txBody>
      </p:sp>
      <p:graphicFrame>
        <p:nvGraphicFramePr>
          <p:cNvPr id="15" name="다이어그램 14">
            <a:extLst>
              <a:ext uri="{FF2B5EF4-FFF2-40B4-BE49-F238E27FC236}">
                <a16:creationId xmlns:a16="http://schemas.microsoft.com/office/drawing/2014/main" id="{7E3F3709-8B78-4E69-908C-D7E74ABD11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7823296"/>
              </p:ext>
            </p:extLst>
          </p:nvPr>
        </p:nvGraphicFramePr>
        <p:xfrm>
          <a:off x="390024" y="1076730"/>
          <a:ext cx="4085310" cy="3733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3" name="다이어그램 42">
            <a:extLst>
              <a:ext uri="{FF2B5EF4-FFF2-40B4-BE49-F238E27FC236}">
                <a16:creationId xmlns:a16="http://schemas.microsoft.com/office/drawing/2014/main" id="{2547F58A-0D4A-4909-B6AA-06EE1F615C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1766328"/>
              </p:ext>
            </p:extLst>
          </p:nvPr>
        </p:nvGraphicFramePr>
        <p:xfrm>
          <a:off x="4572000" y="691257"/>
          <a:ext cx="4335541" cy="3244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830240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992DF21-0862-41A2-BF80-AF672F8A58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106"/>
          <a:stretch/>
        </p:blipFill>
        <p:spPr>
          <a:xfrm>
            <a:off x="98074" y="1231336"/>
            <a:ext cx="1839363" cy="26869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523184-C647-4A92-94D5-384040D12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748" y="1224192"/>
            <a:ext cx="2653453" cy="26869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B61E6B-E0D4-4648-AEE0-6F35FC436A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442"/>
          <a:stretch/>
        </p:blipFill>
        <p:spPr>
          <a:xfrm>
            <a:off x="4674343" y="1231336"/>
            <a:ext cx="1895500" cy="26869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757646-7C11-4CCB-9A85-6949398D82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853"/>
          <a:stretch/>
        </p:blipFill>
        <p:spPr>
          <a:xfrm>
            <a:off x="6617338" y="1224372"/>
            <a:ext cx="2408790" cy="26947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B4AC81-1425-41A5-95D5-546D5395ECDC}"/>
              </a:ext>
            </a:extLst>
          </p:cNvPr>
          <p:cNvSpPr txBox="1"/>
          <p:nvPr/>
        </p:nvSpPr>
        <p:spPr>
          <a:xfrm>
            <a:off x="6940154" y="107151"/>
            <a:ext cx="2085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4.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인사이트 발견</a:t>
            </a:r>
            <a:endParaRPr lang="en-US" altLang="ko-KR" sz="11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4-1.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비교분석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CE4F3E-F85B-4675-BE81-41197CF6193A}"/>
              </a:ext>
            </a:extLst>
          </p:cNvPr>
          <p:cNvSpPr txBox="1"/>
          <p:nvPr/>
        </p:nvSpPr>
        <p:spPr>
          <a:xfrm>
            <a:off x="117872" y="131885"/>
            <a:ext cx="286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9. </a:t>
            </a:r>
            <a:r>
              <a:rPr lang="ko-KR" altLang="en-US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비교분석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28C5EB-1153-4162-A853-9642B4823EF2}"/>
              </a:ext>
            </a:extLst>
          </p:cNvPr>
          <p:cNvSpPr txBox="1"/>
          <p:nvPr/>
        </p:nvSpPr>
        <p:spPr>
          <a:xfrm>
            <a:off x="703659" y="4307680"/>
            <a:ext cx="786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groupby</a:t>
            </a:r>
            <a:r>
              <a:rPr lang="ko-KR" altLang="en-US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이용하여 </a:t>
            </a:r>
            <a:r>
              <a:rPr lang="en-US" altLang="ko-KR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EDA </a:t>
            </a:r>
            <a:r>
              <a:rPr lang="ko-KR" altLang="en-US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과정에서 확인했던 그래프를 다시 한 번 검증 </a:t>
            </a:r>
            <a:r>
              <a:rPr lang="en-US" altLang="ko-KR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– deposit&amp;</a:t>
            </a:r>
            <a:r>
              <a:rPr lang="ko-KR" altLang="en-US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그 외 변수 분석</a:t>
            </a:r>
          </a:p>
        </p:txBody>
      </p:sp>
    </p:spTree>
    <p:extLst>
      <p:ext uri="{BB962C8B-B14F-4D97-AF65-F5344CB8AC3E}">
        <p14:creationId xmlns:p14="http://schemas.microsoft.com/office/powerpoint/2010/main" val="2079784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86BE6C6-C684-4603-BC16-F9AF198A5FFD}"/>
              </a:ext>
            </a:extLst>
          </p:cNvPr>
          <p:cNvSpPr/>
          <p:nvPr/>
        </p:nvSpPr>
        <p:spPr>
          <a:xfrm>
            <a:off x="1736825" y="1578539"/>
            <a:ext cx="5670350" cy="857481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1. </a:t>
            </a:r>
            <a:r>
              <a:rPr lang="ko-KR" altLang="en-US" b="1" dirty="0">
                <a:solidFill>
                  <a:schemeClr val="bg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연락을 받을 확률을 늘리는 전화 마케팅 전략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E81AA6F-DF67-41C2-8DC7-F8669DE46AEE}"/>
              </a:ext>
            </a:extLst>
          </p:cNvPr>
          <p:cNvSpPr/>
          <p:nvPr/>
        </p:nvSpPr>
        <p:spPr>
          <a:xfrm>
            <a:off x="1736825" y="2778921"/>
            <a:ext cx="5670349" cy="85748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b="1" kern="100" dirty="0">
                <a:solidFill>
                  <a:schemeClr val="bg2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2. </a:t>
            </a:r>
            <a:r>
              <a:rPr lang="ko-KR" altLang="en-US" b="1" kern="100" dirty="0">
                <a:solidFill>
                  <a:schemeClr val="bg2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정기 예금의 구독을 늘리는 전화 마케팅 전략</a:t>
            </a:r>
            <a:endParaRPr lang="en-US" altLang="ko-KR" b="1" kern="100" dirty="0">
              <a:solidFill>
                <a:schemeClr val="bg2"/>
              </a:solidFill>
              <a:effectLst/>
              <a:latin typeface="한컴 고딕" panose="02000500000000000000" pitchFamily="2" charset="-127"/>
              <a:ea typeface="한컴 고딕" panose="02000500000000000000" pitchFamily="2" charset="-127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ko-KR" b="1" kern="100" dirty="0">
                <a:solidFill>
                  <a:schemeClr val="bg2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- </a:t>
            </a:r>
            <a:r>
              <a:rPr lang="ko-KR" altLang="en-US" b="1" kern="100" dirty="0">
                <a:solidFill>
                  <a:schemeClr val="bg2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연락 대상 관련</a:t>
            </a:r>
            <a:r>
              <a:rPr lang="en-US" altLang="ko-KR" b="1" kern="100" dirty="0">
                <a:solidFill>
                  <a:schemeClr val="bg2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solidFill>
                  <a:schemeClr val="bg2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연락 방식 관련 전략 구분</a:t>
            </a:r>
            <a:endParaRPr lang="ko-KR" altLang="en-US" b="1" dirty="0">
              <a:solidFill>
                <a:schemeClr val="bg2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0B6007-7157-46FD-B833-AD571FA18D4F}"/>
              </a:ext>
            </a:extLst>
          </p:cNvPr>
          <p:cNvSpPr txBox="1"/>
          <p:nvPr/>
        </p:nvSpPr>
        <p:spPr>
          <a:xfrm>
            <a:off x="6940154" y="107151"/>
            <a:ext cx="2085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4.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인사이트 발견</a:t>
            </a:r>
            <a:endParaRPr lang="en-US" altLang="ko-KR" sz="11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4-2.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마케팅 전략 수립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6C36D3-9801-4977-BF8C-37099BF1B9DF}"/>
              </a:ext>
            </a:extLst>
          </p:cNvPr>
          <p:cNvSpPr txBox="1"/>
          <p:nvPr/>
        </p:nvSpPr>
        <p:spPr>
          <a:xfrm>
            <a:off x="117872" y="131885"/>
            <a:ext cx="286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10. </a:t>
            </a:r>
            <a:r>
              <a:rPr lang="ko-KR" altLang="en-US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마케팅 전략 수립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3A7767-AA68-4FD8-95F3-86998C1D7F1A}"/>
              </a:ext>
            </a:extLst>
          </p:cNvPr>
          <p:cNvSpPr/>
          <p:nvPr/>
        </p:nvSpPr>
        <p:spPr>
          <a:xfrm>
            <a:off x="3514725" y="1328738"/>
            <a:ext cx="478631" cy="192881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086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0D163E8-7899-4C3B-9AC8-EF9E37C06FA1}"/>
              </a:ext>
            </a:extLst>
          </p:cNvPr>
          <p:cNvSpPr/>
          <p:nvPr/>
        </p:nvSpPr>
        <p:spPr>
          <a:xfrm>
            <a:off x="7093744" y="879760"/>
            <a:ext cx="478631" cy="192881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38BCD7A-0833-4EBC-9A54-60F0CD286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8" y="1188838"/>
            <a:ext cx="5246590" cy="382277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CC35061-E39A-48D6-ABBF-460BDA4AEDD2}"/>
              </a:ext>
            </a:extLst>
          </p:cNvPr>
          <p:cNvSpPr/>
          <p:nvPr/>
        </p:nvSpPr>
        <p:spPr>
          <a:xfrm>
            <a:off x="1872915" y="579492"/>
            <a:ext cx="5398170" cy="48600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연락을 받을 확률을 늘리는 전화 마케팅 전략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7BCD38-331C-4FF8-9F1D-9B0E64751853}"/>
              </a:ext>
            </a:extLst>
          </p:cNvPr>
          <p:cNvSpPr txBox="1"/>
          <p:nvPr/>
        </p:nvSpPr>
        <p:spPr>
          <a:xfrm>
            <a:off x="6940154" y="107151"/>
            <a:ext cx="2085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4.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인사이트 발견</a:t>
            </a:r>
            <a:endParaRPr lang="en-US" altLang="ko-KR" sz="11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4-2.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마케팅 전략 수립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5E6BD-4F55-4BB3-82C8-D79C564A6175}"/>
              </a:ext>
            </a:extLst>
          </p:cNvPr>
          <p:cNvSpPr txBox="1"/>
          <p:nvPr/>
        </p:nvSpPr>
        <p:spPr>
          <a:xfrm>
            <a:off x="117872" y="131885"/>
            <a:ext cx="286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10. </a:t>
            </a:r>
            <a:r>
              <a:rPr lang="ko-KR" altLang="en-US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마케팅 전략 수립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F76E6C4-EC4D-4C71-BB16-A27B26D6E256}"/>
              </a:ext>
            </a:extLst>
          </p:cNvPr>
          <p:cNvSpPr/>
          <p:nvPr/>
        </p:nvSpPr>
        <p:spPr>
          <a:xfrm>
            <a:off x="5899385" y="1846387"/>
            <a:ext cx="298606" cy="20409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B2441A-BF73-4E49-92CC-319B5B2EE935}"/>
              </a:ext>
            </a:extLst>
          </p:cNvPr>
          <p:cNvSpPr txBox="1"/>
          <p:nvPr/>
        </p:nvSpPr>
        <p:spPr>
          <a:xfrm>
            <a:off x="6232889" y="1725556"/>
            <a:ext cx="2418193" cy="74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ko-KR" sz="1200" b="1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생산업</a:t>
            </a:r>
            <a:r>
              <a:rPr lang="en-US" altLang="ko-KR" sz="1200" b="1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1200" b="1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서비스업에 종사하는 노동자</a:t>
            </a:r>
            <a:r>
              <a:rPr lang="en-US" altLang="ko-KR" sz="1200" b="1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(blue-collar)</a:t>
            </a:r>
            <a:r>
              <a:rPr lang="ko-KR" altLang="ko-KR" sz="1200" b="1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에게는 주로 </a:t>
            </a:r>
            <a:r>
              <a:rPr lang="en-US" altLang="ko-KR" sz="1200" b="1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5</a:t>
            </a:r>
            <a:r>
              <a:rPr lang="ko-KR" altLang="ko-KR" sz="1200" b="1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월에 연락한다</a:t>
            </a:r>
            <a:r>
              <a:rPr lang="en-US" altLang="ko-KR" sz="1200" b="1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.</a:t>
            </a:r>
            <a:endParaRPr lang="ko-KR" altLang="en-US" sz="1000" b="1" dirty="0">
              <a:solidFill>
                <a:srgbClr val="FFC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969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25BB34-2991-4A9A-82F1-9791B52CC402}"/>
              </a:ext>
            </a:extLst>
          </p:cNvPr>
          <p:cNvSpPr/>
          <p:nvPr/>
        </p:nvSpPr>
        <p:spPr>
          <a:xfrm>
            <a:off x="7093744" y="879760"/>
            <a:ext cx="478631" cy="192881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B777F8-4607-4A22-9DFC-7EBDA8DE7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86" y="1195981"/>
            <a:ext cx="3666848" cy="33894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042689C-659A-4F05-99F5-EB19A5DC2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802" y="1195981"/>
            <a:ext cx="3717970" cy="3389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C0674A-551B-47C0-B81F-CD6EEB8337C3}"/>
              </a:ext>
            </a:extLst>
          </p:cNvPr>
          <p:cNvSpPr txBox="1"/>
          <p:nvPr/>
        </p:nvSpPr>
        <p:spPr>
          <a:xfrm>
            <a:off x="6940154" y="107151"/>
            <a:ext cx="2085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4.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인사이트 발견</a:t>
            </a:r>
            <a:endParaRPr lang="en-US" altLang="ko-KR" sz="11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4-2.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마케팅 전략 수립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BF2362-A092-4922-BA6C-A8787A03609A}"/>
              </a:ext>
            </a:extLst>
          </p:cNvPr>
          <p:cNvSpPr txBox="1"/>
          <p:nvPr/>
        </p:nvSpPr>
        <p:spPr>
          <a:xfrm>
            <a:off x="117872" y="131885"/>
            <a:ext cx="286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10. </a:t>
            </a:r>
            <a:r>
              <a:rPr lang="ko-KR" altLang="en-US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마케팅 전략 수립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6CEC0F-D33B-4F7B-BDC9-68B1057BB46D}"/>
              </a:ext>
            </a:extLst>
          </p:cNvPr>
          <p:cNvSpPr/>
          <p:nvPr/>
        </p:nvSpPr>
        <p:spPr>
          <a:xfrm>
            <a:off x="1872915" y="579492"/>
            <a:ext cx="5398170" cy="48600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연락을 받을 확률을 늘리는 전화 마케팅 전략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BE6569-2443-480A-BA67-1E4AD7ED3CD6}"/>
              </a:ext>
            </a:extLst>
          </p:cNvPr>
          <p:cNvSpPr txBox="1"/>
          <p:nvPr/>
        </p:nvSpPr>
        <p:spPr>
          <a:xfrm>
            <a:off x="769228" y="4659620"/>
            <a:ext cx="8468917" cy="308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ko-KR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주택담보대출이 있는 </a:t>
            </a:r>
            <a:r>
              <a:rPr lang="ko-KR" altLang="en-US" sz="1200" b="1" kern="100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고객층과</a:t>
            </a:r>
            <a:r>
              <a:rPr lang="ko-KR" altLang="ko-KR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 개인대출이 없는 </a:t>
            </a:r>
            <a:r>
              <a:rPr lang="ko-KR" altLang="en-US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고객층</a:t>
            </a:r>
            <a:r>
              <a:rPr lang="ko-KR" altLang="ko-KR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에는 주로 </a:t>
            </a:r>
            <a:r>
              <a:rPr lang="en-US" altLang="ko-KR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5</a:t>
            </a:r>
            <a:r>
              <a:rPr lang="ko-KR" altLang="ko-KR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월에 연락한다</a:t>
            </a:r>
            <a:r>
              <a:rPr lang="en-US" altLang="ko-KR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.</a:t>
            </a:r>
            <a:endParaRPr lang="ko-KR" altLang="ko-KR" sz="1200" b="1" kern="100" dirty="0">
              <a:solidFill>
                <a:srgbClr val="FFC000"/>
              </a:solidFill>
              <a:effectLst/>
              <a:latin typeface="한컴 고딕" panose="02000500000000000000" pitchFamily="2" charset="-127"/>
              <a:ea typeface="한컴 고딕" panose="02000500000000000000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089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A7B55A0-4EC2-4D36-816B-AA5E2619A6F2}"/>
              </a:ext>
            </a:extLst>
          </p:cNvPr>
          <p:cNvSpPr/>
          <p:nvPr/>
        </p:nvSpPr>
        <p:spPr>
          <a:xfrm>
            <a:off x="7093744" y="879760"/>
            <a:ext cx="478631" cy="192881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9B5F9F-5C82-425F-9E1E-F1ABB35A0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24" y="1153882"/>
            <a:ext cx="4482235" cy="385773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6D98316-5283-4AB2-A285-19774B5AA1AF}"/>
              </a:ext>
            </a:extLst>
          </p:cNvPr>
          <p:cNvSpPr/>
          <p:nvPr/>
        </p:nvSpPr>
        <p:spPr>
          <a:xfrm>
            <a:off x="1872915" y="569158"/>
            <a:ext cx="5398170" cy="4860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정기예금의 구독을 </a:t>
            </a:r>
            <a:r>
              <a:rPr lang="ko-KR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늘리는 전화 마케팅 전략</a:t>
            </a:r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– </a:t>
            </a:r>
            <a:r>
              <a:rPr lang="ko-KR" altLang="en-US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연락 대상 관련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ED16F5-D316-4439-85EF-005720C20027}"/>
              </a:ext>
            </a:extLst>
          </p:cNvPr>
          <p:cNvSpPr txBox="1"/>
          <p:nvPr/>
        </p:nvSpPr>
        <p:spPr>
          <a:xfrm>
            <a:off x="6940154" y="107151"/>
            <a:ext cx="2085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4.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인사이트 발견</a:t>
            </a:r>
            <a:endParaRPr lang="en-US" altLang="ko-KR" sz="11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4-2.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마케팅 전략 수립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2428EE-B623-4EB8-A8FB-1E75351DBBFB}"/>
              </a:ext>
            </a:extLst>
          </p:cNvPr>
          <p:cNvSpPr txBox="1"/>
          <p:nvPr/>
        </p:nvSpPr>
        <p:spPr>
          <a:xfrm>
            <a:off x="117872" y="131885"/>
            <a:ext cx="286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10. </a:t>
            </a:r>
            <a:r>
              <a:rPr lang="ko-KR" altLang="en-US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마케팅 전략 수립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8BD15BB-1F9D-4C16-A028-173FED5427F6}"/>
              </a:ext>
            </a:extLst>
          </p:cNvPr>
          <p:cNvSpPr/>
          <p:nvPr/>
        </p:nvSpPr>
        <p:spPr>
          <a:xfrm>
            <a:off x="5455819" y="1843045"/>
            <a:ext cx="298606" cy="20409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3C781B-35E9-429E-9DB2-BB316960F3C7}"/>
              </a:ext>
            </a:extLst>
          </p:cNvPr>
          <p:cNvSpPr txBox="1"/>
          <p:nvPr/>
        </p:nvSpPr>
        <p:spPr>
          <a:xfrm>
            <a:off x="5761569" y="1790480"/>
            <a:ext cx="3635900" cy="301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직업이 없는 고객층에 더 많이 연락한다</a:t>
            </a:r>
            <a:r>
              <a:rPr lang="en-US" altLang="ko-KR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1200" b="1" dirty="0">
              <a:solidFill>
                <a:srgbClr val="FFC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8836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8B2913E-7CA3-4D41-B199-FEB86C3B435A}"/>
              </a:ext>
            </a:extLst>
          </p:cNvPr>
          <p:cNvSpPr/>
          <p:nvPr/>
        </p:nvSpPr>
        <p:spPr>
          <a:xfrm>
            <a:off x="7093744" y="879760"/>
            <a:ext cx="478631" cy="192881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794B0A-28EF-4575-915A-3750AC130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348" y="1153882"/>
            <a:ext cx="3629025" cy="32676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A1A59D-7DE9-4EBB-B78B-A1E4B571C946}"/>
              </a:ext>
            </a:extLst>
          </p:cNvPr>
          <p:cNvSpPr txBox="1"/>
          <p:nvPr/>
        </p:nvSpPr>
        <p:spPr>
          <a:xfrm>
            <a:off x="6940154" y="107151"/>
            <a:ext cx="2085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4.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인사이트 발견</a:t>
            </a:r>
            <a:endParaRPr lang="en-US" altLang="ko-KR" sz="11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4-2.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마케팅 전략 수립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16E96-DDA4-4D24-BF94-AA1796C436A3}"/>
              </a:ext>
            </a:extLst>
          </p:cNvPr>
          <p:cNvSpPr txBox="1"/>
          <p:nvPr/>
        </p:nvSpPr>
        <p:spPr>
          <a:xfrm>
            <a:off x="117872" y="131885"/>
            <a:ext cx="286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10. </a:t>
            </a:r>
            <a:r>
              <a:rPr lang="ko-KR" altLang="en-US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마케팅 전략 수립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185F77-7470-4D16-9D92-5FEDDC5EF04D}"/>
              </a:ext>
            </a:extLst>
          </p:cNvPr>
          <p:cNvSpPr/>
          <p:nvPr/>
        </p:nvSpPr>
        <p:spPr>
          <a:xfrm>
            <a:off x="1872915" y="569158"/>
            <a:ext cx="5398170" cy="4860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정기예금의 구독을 </a:t>
            </a:r>
            <a:r>
              <a:rPr lang="ko-KR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늘리는 전화 마케팅 전략</a:t>
            </a:r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– </a:t>
            </a:r>
            <a:r>
              <a:rPr lang="ko-KR" altLang="en-US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연락 대상 관련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9DF961-DA1E-4731-BC2C-D33EBD1B9384}"/>
              </a:ext>
            </a:extLst>
          </p:cNvPr>
          <p:cNvSpPr txBox="1"/>
          <p:nvPr/>
        </p:nvSpPr>
        <p:spPr>
          <a:xfrm>
            <a:off x="5179484" y="4590831"/>
            <a:ext cx="3635900" cy="301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학력이 높은 고객층에 더 많이 연락한다</a:t>
            </a:r>
            <a:r>
              <a:rPr lang="en-US" altLang="ko-KR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1200" b="1" dirty="0">
              <a:solidFill>
                <a:srgbClr val="FFC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96FF5D0-D7C5-4EA4-8F95-FC64ECADA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86" y="1153881"/>
            <a:ext cx="3819668" cy="32676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C83F93-7317-426D-9C23-9599D765A664}"/>
              </a:ext>
            </a:extLst>
          </p:cNvPr>
          <p:cNvSpPr txBox="1"/>
          <p:nvPr/>
        </p:nvSpPr>
        <p:spPr>
          <a:xfrm>
            <a:off x="1160421" y="4590831"/>
            <a:ext cx="2820798" cy="301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결혼하지 않은 고객층에 더 많이 연락한다</a:t>
            </a:r>
            <a:r>
              <a:rPr lang="en-US" altLang="ko-KR" sz="1200" b="1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.</a:t>
            </a:r>
            <a:endParaRPr lang="ko-KR" altLang="en-US" sz="1000" b="1" dirty="0">
              <a:solidFill>
                <a:srgbClr val="FFC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240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63CC30C-BEE7-4561-BC42-1201CE1009D3}"/>
              </a:ext>
            </a:extLst>
          </p:cNvPr>
          <p:cNvSpPr/>
          <p:nvPr/>
        </p:nvSpPr>
        <p:spPr>
          <a:xfrm>
            <a:off x="7093744" y="879760"/>
            <a:ext cx="478631" cy="192881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24A92D-4583-43F8-AE54-A4E004FDF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328" y="1176712"/>
            <a:ext cx="4053135" cy="33669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80D911-A161-4405-A094-2865A2CE8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56" y="1176712"/>
            <a:ext cx="4059316" cy="3357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3C225F-2E5F-428B-A32C-679261D415F7}"/>
              </a:ext>
            </a:extLst>
          </p:cNvPr>
          <p:cNvSpPr txBox="1"/>
          <p:nvPr/>
        </p:nvSpPr>
        <p:spPr>
          <a:xfrm>
            <a:off x="6940154" y="107151"/>
            <a:ext cx="2085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4.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인사이트 발견</a:t>
            </a:r>
            <a:endParaRPr lang="en-US" altLang="ko-KR" sz="11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4-2.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마케팅 전략 수립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37913-D21A-490F-B051-56C1DEDFC627}"/>
              </a:ext>
            </a:extLst>
          </p:cNvPr>
          <p:cNvSpPr txBox="1"/>
          <p:nvPr/>
        </p:nvSpPr>
        <p:spPr>
          <a:xfrm>
            <a:off x="117872" y="131885"/>
            <a:ext cx="286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10. </a:t>
            </a:r>
            <a:r>
              <a:rPr lang="ko-KR" altLang="en-US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마케팅 전략 수립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8D8CE3-75C5-4825-8530-91AE659EDF80}"/>
              </a:ext>
            </a:extLst>
          </p:cNvPr>
          <p:cNvSpPr txBox="1"/>
          <p:nvPr/>
        </p:nvSpPr>
        <p:spPr>
          <a:xfrm>
            <a:off x="5275794" y="4655894"/>
            <a:ext cx="3635900" cy="301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개인대출이 </a:t>
            </a:r>
            <a:r>
              <a:rPr lang="ko-KR" altLang="en-US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없는 고객층에 더 많이 연락한다</a:t>
            </a:r>
            <a:r>
              <a:rPr lang="en-US" altLang="ko-KR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1200" b="1" dirty="0">
              <a:solidFill>
                <a:srgbClr val="FFC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4178C9-4ABB-4F89-8A47-9E85129117E0}"/>
              </a:ext>
            </a:extLst>
          </p:cNvPr>
          <p:cNvSpPr txBox="1"/>
          <p:nvPr/>
        </p:nvSpPr>
        <p:spPr>
          <a:xfrm>
            <a:off x="901634" y="4655895"/>
            <a:ext cx="3635900" cy="301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주택담보대출이 없는 고객층에 더 많이 연락한다</a:t>
            </a:r>
            <a:r>
              <a:rPr lang="en-US" altLang="ko-KR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1200" b="1" dirty="0">
              <a:solidFill>
                <a:srgbClr val="FFC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9201FC-F432-4ADE-9D12-F24FFE96D62B}"/>
              </a:ext>
            </a:extLst>
          </p:cNvPr>
          <p:cNvSpPr/>
          <p:nvPr/>
        </p:nvSpPr>
        <p:spPr>
          <a:xfrm>
            <a:off x="1872915" y="569158"/>
            <a:ext cx="5398170" cy="4860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정기예금의 구독을 </a:t>
            </a:r>
            <a:r>
              <a:rPr lang="ko-KR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늘리는 전화 마케팅 전략</a:t>
            </a:r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– </a:t>
            </a:r>
            <a:r>
              <a:rPr lang="ko-KR" altLang="en-US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연락 대상 관련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90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BF1731-F10E-4AB9-8753-DFB93003E611}"/>
              </a:ext>
            </a:extLst>
          </p:cNvPr>
          <p:cNvSpPr/>
          <p:nvPr/>
        </p:nvSpPr>
        <p:spPr>
          <a:xfrm>
            <a:off x="7093744" y="879760"/>
            <a:ext cx="478631" cy="192881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6C00B9-0EA5-4DA1-B742-E4DC5B63B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614" y="1158818"/>
            <a:ext cx="2864644" cy="38527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DB8788-B5F1-4427-8911-DCB4011BC922}"/>
              </a:ext>
            </a:extLst>
          </p:cNvPr>
          <p:cNvSpPr txBox="1"/>
          <p:nvPr/>
        </p:nvSpPr>
        <p:spPr>
          <a:xfrm>
            <a:off x="6940154" y="107151"/>
            <a:ext cx="2085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4.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인사이트 발견</a:t>
            </a:r>
            <a:endParaRPr lang="en-US" altLang="ko-KR" sz="11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4-2.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마케팅 전략 수립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04191-E66C-487F-A17D-DA77C5A0B66A}"/>
              </a:ext>
            </a:extLst>
          </p:cNvPr>
          <p:cNvSpPr txBox="1"/>
          <p:nvPr/>
        </p:nvSpPr>
        <p:spPr>
          <a:xfrm>
            <a:off x="117872" y="131885"/>
            <a:ext cx="286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10. </a:t>
            </a:r>
            <a:r>
              <a:rPr lang="ko-KR" altLang="en-US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마케팅 전략 수립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FB72B6-F3F4-4076-A587-43F90730AFB1}"/>
              </a:ext>
            </a:extLst>
          </p:cNvPr>
          <p:cNvSpPr/>
          <p:nvPr/>
        </p:nvSpPr>
        <p:spPr>
          <a:xfrm>
            <a:off x="1872915" y="569158"/>
            <a:ext cx="5398170" cy="4860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정기예금의 구독을 </a:t>
            </a:r>
            <a:r>
              <a:rPr lang="ko-KR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늘리는 전화 마케팅 전략</a:t>
            </a:r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– </a:t>
            </a:r>
            <a:r>
              <a:rPr lang="ko-KR" altLang="en-US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연락 대상 관련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505ADD-A1AB-4F34-A61D-8DE14CB33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473" y="1153882"/>
            <a:ext cx="3890913" cy="32676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B2DFD5-28FC-4143-833C-8FBE876ABB52}"/>
              </a:ext>
            </a:extLst>
          </p:cNvPr>
          <p:cNvSpPr txBox="1"/>
          <p:nvPr/>
        </p:nvSpPr>
        <p:spPr>
          <a:xfrm>
            <a:off x="4722154" y="4602918"/>
            <a:ext cx="3635900" cy="301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자산이 많은 고객층에 더 많이 연락한다</a:t>
            </a:r>
            <a:r>
              <a:rPr lang="en-US" altLang="ko-KR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1200" b="1" dirty="0">
              <a:solidFill>
                <a:srgbClr val="FFC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226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92E28E-3FEB-4CC7-BBA7-114242681CFA}"/>
              </a:ext>
            </a:extLst>
          </p:cNvPr>
          <p:cNvSpPr/>
          <p:nvPr/>
        </p:nvSpPr>
        <p:spPr>
          <a:xfrm>
            <a:off x="7743825" y="4018002"/>
            <a:ext cx="635794" cy="301173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4CBCA6-9690-4D0D-B3A2-ACD4E97E97E9}"/>
              </a:ext>
            </a:extLst>
          </p:cNvPr>
          <p:cNvSpPr/>
          <p:nvPr/>
        </p:nvSpPr>
        <p:spPr>
          <a:xfrm>
            <a:off x="7093744" y="880526"/>
            <a:ext cx="478631" cy="192881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4774AB-3968-49F4-9B17-3D1305617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84" y="1278140"/>
            <a:ext cx="2941174" cy="35575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DEEBEBF-5A88-42CE-91FB-1817B6C2F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153" y="1278140"/>
            <a:ext cx="5475363" cy="263157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431E0FE6-C72C-4DA2-B4F7-EFF0A4CCF6E9}"/>
              </a:ext>
            </a:extLst>
          </p:cNvPr>
          <p:cNvSpPr/>
          <p:nvPr/>
        </p:nvSpPr>
        <p:spPr>
          <a:xfrm>
            <a:off x="6036470" y="3472606"/>
            <a:ext cx="514351" cy="228601"/>
          </a:xfrm>
          <a:prstGeom prst="ellipse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558610-0703-4CCA-B632-CB4A4330588C}"/>
              </a:ext>
            </a:extLst>
          </p:cNvPr>
          <p:cNvSpPr/>
          <p:nvPr/>
        </p:nvSpPr>
        <p:spPr>
          <a:xfrm>
            <a:off x="1872915" y="579492"/>
            <a:ext cx="5398170" cy="48600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정기예금의 구독을 </a:t>
            </a:r>
            <a:r>
              <a:rPr lang="ko-KR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늘리는 전화 마케팅 전략</a:t>
            </a:r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– </a:t>
            </a:r>
            <a:r>
              <a:rPr lang="ko-KR" altLang="en-US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연락 방식 관련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D5B141-AC84-42A4-BE99-4DF82D2712A4}"/>
              </a:ext>
            </a:extLst>
          </p:cNvPr>
          <p:cNvSpPr txBox="1"/>
          <p:nvPr/>
        </p:nvSpPr>
        <p:spPr>
          <a:xfrm>
            <a:off x="6940154" y="107151"/>
            <a:ext cx="2085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4.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인사이트 발견</a:t>
            </a:r>
            <a:endParaRPr lang="en-US" altLang="ko-KR" sz="11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4-2.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마케팅 전략 수립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BDF29E-E341-403B-9CBD-E5158842F645}"/>
              </a:ext>
            </a:extLst>
          </p:cNvPr>
          <p:cNvSpPr txBox="1"/>
          <p:nvPr/>
        </p:nvSpPr>
        <p:spPr>
          <a:xfrm>
            <a:off x="117872" y="131885"/>
            <a:ext cx="286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10. </a:t>
            </a:r>
            <a:r>
              <a:rPr lang="ko-KR" altLang="en-US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마케팅 전략 수립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475ACC-2110-46EB-8B3D-52F13F3F5800}"/>
              </a:ext>
            </a:extLst>
          </p:cNvPr>
          <p:cNvSpPr txBox="1"/>
          <p:nvPr/>
        </p:nvSpPr>
        <p:spPr>
          <a:xfrm>
            <a:off x="3529448" y="4168588"/>
            <a:ext cx="5158771" cy="301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연락시간을 길게 한다</a:t>
            </a:r>
            <a:r>
              <a:rPr lang="en-US" altLang="ko-KR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(* ‘deposit’</a:t>
            </a:r>
            <a:r>
              <a:rPr lang="ko-KR" altLang="en-US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과의 상관계수 가장 높은 변수 </a:t>
            </a:r>
            <a:r>
              <a:rPr lang="en-US" altLang="ko-KR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</a:t>
            </a:r>
            <a:r>
              <a:rPr lang="ko-KR" altLang="en-US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‘duration’)</a:t>
            </a:r>
            <a:endParaRPr lang="ko-KR" altLang="en-US" sz="1200" b="1" dirty="0">
              <a:solidFill>
                <a:srgbClr val="FFC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8887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E2CE7B9-312B-41AE-8434-7D76C4A279C7}"/>
              </a:ext>
            </a:extLst>
          </p:cNvPr>
          <p:cNvSpPr/>
          <p:nvPr/>
        </p:nvSpPr>
        <p:spPr>
          <a:xfrm>
            <a:off x="7093744" y="879760"/>
            <a:ext cx="478631" cy="192881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CB218B-72DF-4E54-A721-6B2C03D00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740" y="1224558"/>
            <a:ext cx="3122464" cy="33894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5F1190A-0BAE-41A9-8E25-1022C4062C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686"/>
          <a:stretch/>
        </p:blipFill>
        <p:spPr>
          <a:xfrm>
            <a:off x="1109771" y="1224558"/>
            <a:ext cx="3276490" cy="3389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85BF0-ADB3-4D5C-AE42-9C75F3F8A63D}"/>
              </a:ext>
            </a:extLst>
          </p:cNvPr>
          <p:cNvSpPr txBox="1"/>
          <p:nvPr/>
        </p:nvSpPr>
        <p:spPr>
          <a:xfrm>
            <a:off x="6940154" y="107151"/>
            <a:ext cx="2085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4.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인사이트 발견</a:t>
            </a:r>
            <a:endParaRPr lang="en-US" altLang="ko-KR" sz="11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4-2.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마케팅 전략 수립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37B4B-19DD-44EB-A55E-75A479B6059C}"/>
              </a:ext>
            </a:extLst>
          </p:cNvPr>
          <p:cNvSpPr txBox="1"/>
          <p:nvPr/>
        </p:nvSpPr>
        <p:spPr>
          <a:xfrm>
            <a:off x="117872" y="131885"/>
            <a:ext cx="286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10. </a:t>
            </a:r>
            <a:r>
              <a:rPr lang="ko-KR" altLang="en-US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마케팅 전략 수립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840220-7BD8-455C-A33B-987188FA84CB}"/>
              </a:ext>
            </a:extLst>
          </p:cNvPr>
          <p:cNvSpPr/>
          <p:nvPr/>
        </p:nvSpPr>
        <p:spPr>
          <a:xfrm>
            <a:off x="1872915" y="579492"/>
            <a:ext cx="5398170" cy="48600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정기예금의 구독을 </a:t>
            </a:r>
            <a:r>
              <a:rPr lang="ko-KR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늘리는 전화 마케팅 전략</a:t>
            </a:r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– </a:t>
            </a:r>
            <a:r>
              <a:rPr lang="ko-KR" altLang="en-US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연락 방식 관련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6265BA-E089-4AA1-B270-84092614550A}"/>
              </a:ext>
            </a:extLst>
          </p:cNvPr>
          <p:cNvSpPr txBox="1"/>
          <p:nvPr/>
        </p:nvSpPr>
        <p:spPr>
          <a:xfrm>
            <a:off x="4922180" y="4682441"/>
            <a:ext cx="3635900" cy="301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</a:t>
            </a:r>
            <a:r>
              <a:rPr lang="ko-KR" altLang="en-US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월</a:t>
            </a:r>
            <a:r>
              <a:rPr lang="en-US" altLang="ko-KR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9</a:t>
            </a:r>
            <a:r>
              <a:rPr lang="ko-KR" altLang="en-US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월</a:t>
            </a:r>
            <a:r>
              <a:rPr lang="en-US" altLang="ko-KR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12</a:t>
            </a:r>
            <a:r>
              <a:rPr lang="ko-KR" altLang="en-US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월</a:t>
            </a:r>
            <a:r>
              <a:rPr lang="en-US" altLang="ko-KR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10</a:t>
            </a:r>
            <a:r>
              <a:rPr lang="ko-KR" altLang="en-US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월에 더 많이 연락한다</a:t>
            </a:r>
            <a:r>
              <a:rPr lang="en-US" altLang="ko-KR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1200" b="1" dirty="0">
              <a:solidFill>
                <a:srgbClr val="FFC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0DE82-B316-43CD-95D3-DE08E882BA53}"/>
              </a:ext>
            </a:extLst>
          </p:cNvPr>
          <p:cNvSpPr txBox="1"/>
          <p:nvPr/>
        </p:nvSpPr>
        <p:spPr>
          <a:xfrm>
            <a:off x="1600202" y="4682441"/>
            <a:ext cx="3635900" cy="301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일</a:t>
            </a:r>
            <a:r>
              <a:rPr lang="en-US" altLang="ko-KR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10</a:t>
            </a:r>
            <a:r>
              <a:rPr lang="ko-KR" altLang="en-US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일에 더 많이 연락한다</a:t>
            </a:r>
            <a:r>
              <a:rPr lang="en-US" altLang="ko-KR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1200" b="1" dirty="0">
              <a:solidFill>
                <a:srgbClr val="FFC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288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653893" y="2518284"/>
            <a:ext cx="3571628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 분석 시작하기</a:t>
            </a:r>
            <a:endParaRPr sz="4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689" name="Google Shape;689;p32"/>
          <p:cNvSpPr/>
          <p:nvPr/>
        </p:nvSpPr>
        <p:spPr>
          <a:xfrm>
            <a:off x="5790019" y="1975734"/>
            <a:ext cx="1085100" cy="1085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42044" y="2229384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797563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797563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90;p32">
            <a:extLst>
              <a:ext uri="{FF2B5EF4-FFF2-40B4-BE49-F238E27FC236}">
                <a16:creationId xmlns:a16="http://schemas.microsoft.com/office/drawing/2014/main" id="{EEB17D22-B285-4FD3-8F72-D0B9ECAB3DAE}"/>
              </a:ext>
            </a:extLst>
          </p:cNvPr>
          <p:cNvSpPr txBox="1">
            <a:spLocks/>
          </p:cNvSpPr>
          <p:nvPr/>
        </p:nvSpPr>
        <p:spPr>
          <a:xfrm>
            <a:off x="5842069" y="2229384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6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dk2"/>
                </a:solidFill>
              </a:rPr>
              <a:t>01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E5B848-08FA-49E2-81BC-C4782256745E}"/>
              </a:ext>
            </a:extLst>
          </p:cNvPr>
          <p:cNvSpPr/>
          <p:nvPr/>
        </p:nvSpPr>
        <p:spPr>
          <a:xfrm>
            <a:off x="7093744" y="879760"/>
            <a:ext cx="478631" cy="192881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E6F1C8-2593-47A3-BAC7-C5D8DD6BF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80" y="1174550"/>
            <a:ext cx="4104026" cy="33894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4B254D-1EC2-4F8F-ACA4-2015D7923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770" y="1174550"/>
            <a:ext cx="3543234" cy="3389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6E33A-4468-4691-A50C-537DD4F9C042}"/>
              </a:ext>
            </a:extLst>
          </p:cNvPr>
          <p:cNvSpPr txBox="1"/>
          <p:nvPr/>
        </p:nvSpPr>
        <p:spPr>
          <a:xfrm>
            <a:off x="6940154" y="107151"/>
            <a:ext cx="2085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4.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인사이트 발견</a:t>
            </a:r>
            <a:endParaRPr lang="en-US" altLang="ko-KR" sz="11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4-2.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마케팅 전략 수립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4EEBD-F4C3-4CF7-B153-0354931CB989}"/>
              </a:ext>
            </a:extLst>
          </p:cNvPr>
          <p:cNvSpPr txBox="1"/>
          <p:nvPr/>
        </p:nvSpPr>
        <p:spPr>
          <a:xfrm>
            <a:off x="117872" y="131885"/>
            <a:ext cx="286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10. </a:t>
            </a:r>
            <a:r>
              <a:rPr lang="ko-KR" altLang="en-US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마케팅 전략 수립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A64FCF-6E33-4C2A-8DC1-ADC71D4152A6}"/>
              </a:ext>
            </a:extLst>
          </p:cNvPr>
          <p:cNvSpPr/>
          <p:nvPr/>
        </p:nvSpPr>
        <p:spPr>
          <a:xfrm>
            <a:off x="1872915" y="579492"/>
            <a:ext cx="5398170" cy="48600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정기예금의 구독을 </a:t>
            </a:r>
            <a:r>
              <a:rPr lang="ko-KR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늘리는 전화 마케팅 전략</a:t>
            </a:r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– </a:t>
            </a:r>
            <a:r>
              <a:rPr lang="ko-KR" altLang="en-US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연락 방식 관련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80FDA-94E6-4960-A570-72B6B9F337D4}"/>
              </a:ext>
            </a:extLst>
          </p:cNvPr>
          <p:cNvSpPr txBox="1"/>
          <p:nvPr/>
        </p:nvSpPr>
        <p:spPr>
          <a:xfrm>
            <a:off x="1648420" y="4665917"/>
            <a:ext cx="5847160" cy="301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ko-KR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캠페인 </a:t>
            </a:r>
            <a:r>
              <a:rPr lang="ko-KR" altLang="en-US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진행 시에만</a:t>
            </a:r>
            <a:r>
              <a:rPr lang="ko-KR" altLang="ko-KR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 연락하지 않고 </a:t>
            </a:r>
            <a:r>
              <a:rPr lang="ko-KR" altLang="en-US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캠페인 이전</a:t>
            </a:r>
            <a:r>
              <a:rPr lang="ko-KR" altLang="ko-KR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부터 </a:t>
            </a:r>
            <a:r>
              <a:rPr lang="ko-KR" altLang="en-US" sz="1200" b="1" kern="100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정기적으로</a:t>
            </a:r>
            <a:r>
              <a:rPr lang="ko-KR" altLang="ko-KR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 연락하는 고객층을 늘린다</a:t>
            </a:r>
            <a:r>
              <a:rPr lang="en-US" altLang="ko-KR" sz="1200" b="1" kern="100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.</a:t>
            </a:r>
            <a:endParaRPr lang="ko-KR" altLang="ko-KR" sz="1200" b="1" kern="100" dirty="0">
              <a:solidFill>
                <a:srgbClr val="FFC000"/>
              </a:solidFill>
              <a:effectLst/>
              <a:latin typeface="한컴 고딕" panose="02000500000000000000" pitchFamily="2" charset="-127"/>
              <a:ea typeface="한컴 고딕" panose="02000500000000000000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980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660400" y="2011050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4D63C8-9996-450D-973F-F3A5250D5465}"/>
              </a:ext>
            </a:extLst>
          </p:cNvPr>
          <p:cNvSpPr/>
          <p:nvPr/>
        </p:nvSpPr>
        <p:spPr>
          <a:xfrm>
            <a:off x="2321719" y="3929063"/>
            <a:ext cx="4321969" cy="871537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798686-862C-4037-B8DF-36D1171EE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72" y="501336"/>
            <a:ext cx="5747147" cy="9631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16A93A-52D2-41DE-B2B7-A8ECB95648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49" b="5292"/>
          <a:stretch/>
        </p:blipFill>
        <p:spPr>
          <a:xfrm>
            <a:off x="117872" y="1464474"/>
            <a:ext cx="8908256" cy="3571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35BB0-B434-4E78-BF65-557CBBF6AC09}"/>
              </a:ext>
            </a:extLst>
          </p:cNvPr>
          <p:cNvSpPr txBox="1"/>
          <p:nvPr/>
        </p:nvSpPr>
        <p:spPr>
          <a:xfrm>
            <a:off x="6940154" y="107151"/>
            <a:ext cx="2085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1.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 분석 시작하기</a:t>
            </a:r>
            <a:endParaRPr lang="en-US" altLang="ko-KR" sz="11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1-1.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 </a:t>
            </a:r>
            <a:r>
              <a:rPr lang="ko-KR" altLang="en-US" sz="1100" b="1" dirty="0" err="1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읽어오기</a:t>
            </a:r>
            <a:endParaRPr lang="ko-KR" altLang="en-US" sz="11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66106B-75AD-48D0-811B-1E383193AEA2}"/>
              </a:ext>
            </a:extLst>
          </p:cNvPr>
          <p:cNvSpPr txBox="1"/>
          <p:nvPr/>
        </p:nvSpPr>
        <p:spPr>
          <a:xfrm>
            <a:off x="117872" y="131885"/>
            <a:ext cx="286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1. </a:t>
            </a:r>
            <a:r>
              <a:rPr lang="ko-KR" altLang="en-US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 </a:t>
            </a:r>
            <a:r>
              <a:rPr lang="ko-KR" altLang="en-US" sz="1600" b="1" dirty="0" err="1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읽어오기</a:t>
            </a:r>
            <a:endParaRPr lang="ko-KR" altLang="en-US" sz="16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13ABDF-A1A2-4E1C-979F-AE4488FE5D78}"/>
              </a:ext>
            </a:extLst>
          </p:cNvPr>
          <p:cNvSpPr txBox="1"/>
          <p:nvPr/>
        </p:nvSpPr>
        <p:spPr>
          <a:xfrm>
            <a:off x="6940154" y="107151"/>
            <a:ext cx="2085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1.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 분석 시작하기</a:t>
            </a:r>
            <a:endParaRPr lang="en-US" altLang="ko-KR" sz="11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1-2.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 추가</a:t>
            </a:r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삭제하기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41C10-B46A-4493-BB9D-938CC27A90EE}"/>
              </a:ext>
            </a:extLst>
          </p:cNvPr>
          <p:cNvSpPr txBox="1"/>
          <p:nvPr/>
        </p:nvSpPr>
        <p:spPr>
          <a:xfrm>
            <a:off x="117872" y="135419"/>
            <a:ext cx="286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2. </a:t>
            </a:r>
            <a:r>
              <a:rPr lang="ko-KR" altLang="en-US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 추가</a:t>
            </a:r>
            <a:r>
              <a:rPr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삭제하기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BAD03DD-2A96-4374-8C79-BBE9162BE227}"/>
              </a:ext>
            </a:extLst>
          </p:cNvPr>
          <p:cNvGrpSpPr/>
          <p:nvPr/>
        </p:nvGrpSpPr>
        <p:grpSpPr>
          <a:xfrm>
            <a:off x="710806" y="492492"/>
            <a:ext cx="5589981" cy="4578889"/>
            <a:chOff x="603650" y="492492"/>
            <a:chExt cx="5589981" cy="457888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BE232E3-F052-42B2-840A-E975F7C9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3650" y="492492"/>
              <a:ext cx="5589981" cy="2334092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93A6509-A995-4DB4-B4A5-4CDB87702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3650" y="2814530"/>
              <a:ext cx="5589981" cy="2256851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0D12D99-5393-4594-94DE-BF2231802360}"/>
              </a:ext>
            </a:extLst>
          </p:cNvPr>
          <p:cNvGrpSpPr/>
          <p:nvPr/>
        </p:nvGrpSpPr>
        <p:grpSpPr>
          <a:xfrm>
            <a:off x="6532959" y="1051365"/>
            <a:ext cx="1843087" cy="307777"/>
            <a:chOff x="6811566" y="1261168"/>
            <a:chExt cx="1843087" cy="3077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2D9014-FFF5-4CA6-A32C-521FE235BA54}"/>
                </a:ext>
              </a:extLst>
            </p:cNvPr>
            <p:cNvSpPr txBox="1"/>
            <p:nvPr/>
          </p:nvSpPr>
          <p:spPr>
            <a:xfrm>
              <a:off x="7068741" y="1261168"/>
              <a:ext cx="1585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C00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‘housing’ </a:t>
              </a:r>
              <a:r>
                <a:rPr lang="ko-KR" altLang="en-US" b="1" dirty="0">
                  <a:solidFill>
                    <a:srgbClr val="FFC00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열 추가</a:t>
              </a:r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200F6B1-CC57-4D76-974B-6B3CDA5C720B}"/>
                </a:ext>
              </a:extLst>
            </p:cNvPr>
            <p:cNvSpPr/>
            <p:nvPr/>
          </p:nvSpPr>
          <p:spPr>
            <a:xfrm>
              <a:off x="6811566" y="1323528"/>
              <a:ext cx="257175" cy="183059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D9BB4CF-D085-4804-8A2F-5BE930A3B357}"/>
              </a:ext>
            </a:extLst>
          </p:cNvPr>
          <p:cNvGrpSpPr/>
          <p:nvPr/>
        </p:nvGrpSpPr>
        <p:grpSpPr>
          <a:xfrm>
            <a:off x="6532959" y="2814530"/>
            <a:ext cx="1843087" cy="307777"/>
            <a:chOff x="6811566" y="1261168"/>
            <a:chExt cx="1843087" cy="3077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60359B-DF6C-49DB-9B73-2BC6278F02C5}"/>
                </a:ext>
              </a:extLst>
            </p:cNvPr>
            <p:cNvSpPr txBox="1"/>
            <p:nvPr/>
          </p:nvSpPr>
          <p:spPr>
            <a:xfrm>
              <a:off x="7068741" y="1261168"/>
              <a:ext cx="1585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C00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‘index’</a:t>
              </a:r>
              <a:r>
                <a:rPr lang="ko-KR" altLang="en-US" b="1" dirty="0">
                  <a:solidFill>
                    <a:srgbClr val="FFC00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열 삭제</a:t>
              </a:r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CBB5A8B6-1A4D-4524-B89E-2C5D57C94BAA}"/>
                </a:ext>
              </a:extLst>
            </p:cNvPr>
            <p:cNvSpPr/>
            <p:nvPr/>
          </p:nvSpPr>
          <p:spPr>
            <a:xfrm>
              <a:off x="6811566" y="1323528"/>
              <a:ext cx="257175" cy="183059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155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5FE4C4-7313-4313-A702-C81A44BBA5F1}"/>
              </a:ext>
            </a:extLst>
          </p:cNvPr>
          <p:cNvSpPr txBox="1"/>
          <p:nvPr/>
        </p:nvSpPr>
        <p:spPr>
          <a:xfrm>
            <a:off x="6940154" y="107151"/>
            <a:ext cx="2085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1.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 분석 시작하기</a:t>
            </a:r>
            <a:endParaRPr lang="en-US" altLang="ko-KR" sz="11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1-3.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 변형하기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44963-5110-41F5-946B-CC1F371C67A2}"/>
              </a:ext>
            </a:extLst>
          </p:cNvPr>
          <p:cNvSpPr txBox="1"/>
          <p:nvPr/>
        </p:nvSpPr>
        <p:spPr>
          <a:xfrm>
            <a:off x="117871" y="135419"/>
            <a:ext cx="6532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3. </a:t>
            </a:r>
            <a:r>
              <a:rPr lang="ko-KR" altLang="en-US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 변형하기 </a:t>
            </a:r>
            <a:r>
              <a:rPr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 이름 바꾸기</a:t>
            </a:r>
            <a:r>
              <a:rPr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 값 바꾸기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7162234-3FF0-45C4-8DC2-62404839B023}"/>
              </a:ext>
            </a:extLst>
          </p:cNvPr>
          <p:cNvGrpSpPr/>
          <p:nvPr/>
        </p:nvGrpSpPr>
        <p:grpSpPr>
          <a:xfrm>
            <a:off x="753852" y="573756"/>
            <a:ext cx="7636295" cy="3698601"/>
            <a:chOff x="328986" y="680518"/>
            <a:chExt cx="8486028" cy="423469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41B9F64-13DC-4928-A7AE-00242C3871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0067"/>
            <a:stretch/>
          </p:blipFill>
          <p:spPr>
            <a:xfrm>
              <a:off x="328986" y="680518"/>
              <a:ext cx="8486027" cy="33855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0587A26-87C5-48CB-8347-26EFAA5B5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86" y="1014169"/>
              <a:ext cx="8486028" cy="3901040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F13996-00C4-41D4-A038-A78B25DD44EC}"/>
              </a:ext>
            </a:extLst>
          </p:cNvPr>
          <p:cNvSpPr/>
          <p:nvPr/>
        </p:nvSpPr>
        <p:spPr>
          <a:xfrm>
            <a:off x="2175458" y="4543398"/>
            <a:ext cx="350044" cy="287164"/>
          </a:xfrm>
          <a:prstGeom prst="rect">
            <a:avLst/>
          </a:prstGeom>
          <a:solidFill>
            <a:srgbClr val="002845"/>
          </a:solidFill>
          <a:ln>
            <a:solidFill>
              <a:srgbClr val="0028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3A5A01-CD45-484B-B283-39D663823C69}"/>
              </a:ext>
            </a:extLst>
          </p:cNvPr>
          <p:cNvSpPr txBox="1"/>
          <p:nvPr/>
        </p:nvSpPr>
        <p:spPr>
          <a:xfrm>
            <a:off x="753852" y="4325354"/>
            <a:ext cx="7636294" cy="61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‘y’</a:t>
            </a:r>
            <a:r>
              <a:rPr lang="ko-KR" altLang="en-US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열의 컬럼명을 </a:t>
            </a:r>
            <a:r>
              <a:rPr lang="en-US" altLang="ko-KR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‘deposit’</a:t>
            </a:r>
            <a:r>
              <a:rPr lang="ko-KR" altLang="en-US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으로 변경</a:t>
            </a:r>
            <a:endParaRPr lang="en-US" altLang="ko-KR" sz="1200" b="1" dirty="0">
              <a:solidFill>
                <a:srgbClr val="FFC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‘default’,</a:t>
            </a:r>
            <a:r>
              <a:rPr lang="ko-KR" altLang="en-US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‘loan’, ‘deposit’, ‘housing’ </a:t>
            </a:r>
            <a:r>
              <a:rPr lang="ko-KR" altLang="en-US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열의 </a:t>
            </a:r>
            <a:r>
              <a:rPr lang="en-US" altLang="ko-KR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‘yes’, ‘no’ </a:t>
            </a:r>
            <a:r>
              <a:rPr lang="ko-KR" altLang="en-US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값을 각각 </a:t>
            </a:r>
            <a:r>
              <a:rPr lang="en-US" altLang="ko-KR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1, 0</a:t>
            </a:r>
            <a:r>
              <a:rPr lang="ko-KR" altLang="en-US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으로 변경</a:t>
            </a:r>
          </a:p>
        </p:txBody>
      </p:sp>
    </p:spTree>
    <p:extLst>
      <p:ext uri="{BB962C8B-B14F-4D97-AF65-F5344CB8AC3E}">
        <p14:creationId xmlns:p14="http://schemas.microsoft.com/office/powerpoint/2010/main" val="219722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543299" y="1875833"/>
            <a:ext cx="4143652" cy="10909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</a:t>
            </a:r>
            <a:r>
              <a:rPr lang="ko-KR" altLang="en-US" i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클리닝</a:t>
            </a:r>
            <a:endParaRPr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689" name="Google Shape;689;p32"/>
          <p:cNvSpPr/>
          <p:nvPr/>
        </p:nvSpPr>
        <p:spPr>
          <a:xfrm>
            <a:off x="6022360" y="1933889"/>
            <a:ext cx="1085100" cy="10851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6074385" y="2187539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92246" y="3776359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92246" y="3776359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93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6457579-0F89-468A-BCF5-C25264233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394" y="4223652"/>
            <a:ext cx="8487211" cy="1048800"/>
          </a:xfrm>
        </p:spPr>
        <p:txBody>
          <a:bodyPr/>
          <a:lstStyle/>
          <a:p>
            <a:pPr marL="114300" indent="0" algn="l">
              <a:lnSpc>
                <a:spcPct val="120000"/>
              </a:lnSpc>
            </a:pPr>
            <a:r>
              <a:rPr lang="ko-KR" altLang="en-US" sz="1200" b="1" dirty="0" err="1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결측치가</a:t>
            </a:r>
            <a:r>
              <a:rPr lang="ko-KR" altLang="en-US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존재하는 변수 확인 → </a:t>
            </a:r>
            <a:r>
              <a:rPr lang="en-US" altLang="ko-KR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describe </a:t>
            </a:r>
            <a:r>
              <a:rPr lang="ko-KR" altLang="en-US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함수</a:t>
            </a:r>
            <a:r>
              <a:rPr lang="en-US" altLang="ko-KR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</a:t>
            </a:r>
            <a:r>
              <a:rPr lang="ko-KR" altLang="en-US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boxplot</a:t>
            </a:r>
            <a:r>
              <a:rPr lang="ko-KR" altLang="en-US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활용해 값들의 분포 확인</a:t>
            </a:r>
            <a:endParaRPr lang="en-US" altLang="ko-KR" sz="1200" b="1" dirty="0">
              <a:solidFill>
                <a:srgbClr val="FFC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114300" indent="0" algn="l">
              <a:lnSpc>
                <a:spcPct val="120000"/>
              </a:lnSpc>
            </a:pPr>
            <a:r>
              <a:rPr lang="ko-KR" altLang="ko-KR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→</a:t>
            </a:r>
            <a:r>
              <a:rPr lang="en-US" altLang="ko-KR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평균과 중앙값의 차이가 크지 않은 </a:t>
            </a:r>
            <a:r>
              <a:rPr lang="en-US" altLang="ko-KR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age</a:t>
            </a:r>
            <a:r>
              <a:rPr lang="ko-KR" altLang="en-US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는 평균값으로 처리</a:t>
            </a:r>
            <a:r>
              <a:rPr lang="en-US" altLang="ko-KR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평균과 중앙값의 차이가 큰 </a:t>
            </a:r>
            <a:r>
              <a:rPr lang="en-US" altLang="ko-KR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balance</a:t>
            </a:r>
            <a:r>
              <a:rPr lang="ko-KR" altLang="en-US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와</a:t>
            </a:r>
            <a:r>
              <a:rPr lang="en-US" altLang="ko-KR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duration</a:t>
            </a:r>
            <a:r>
              <a:rPr lang="ko-KR" altLang="en-US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은 이상치에 영향을 덜 받는 중앙값으로 처리</a:t>
            </a:r>
            <a:endParaRPr lang="en-US" altLang="ko-KR" sz="1200" b="1" dirty="0">
              <a:solidFill>
                <a:srgbClr val="FFC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11D98F6-8EB1-4912-B6D1-469D85555375}"/>
              </a:ext>
            </a:extLst>
          </p:cNvPr>
          <p:cNvSpPr/>
          <p:nvPr/>
        </p:nvSpPr>
        <p:spPr>
          <a:xfrm>
            <a:off x="2830625" y="1928784"/>
            <a:ext cx="480278" cy="33855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5EFBD0-ED48-4CFC-8DA8-381A3547C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325" y="152372"/>
            <a:ext cx="2652439" cy="1326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BD70D8-5DE5-4FB8-B94C-92F0243B6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325" y="1539461"/>
            <a:ext cx="2652439" cy="26876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F88830E-45AA-4861-B7A0-8B40546106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9995" y="1539461"/>
            <a:ext cx="2751118" cy="26736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3CBFC2-1195-4366-85DA-57B0688AD151}"/>
              </a:ext>
            </a:extLst>
          </p:cNvPr>
          <p:cNvSpPr txBox="1"/>
          <p:nvPr/>
        </p:nvSpPr>
        <p:spPr>
          <a:xfrm>
            <a:off x="6940154" y="107151"/>
            <a:ext cx="2085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2.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 클리닝</a:t>
            </a:r>
            <a:endParaRPr lang="en-US" altLang="ko-KR" sz="11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2-1. </a:t>
            </a:r>
            <a:r>
              <a:rPr lang="ko-KR" altLang="en-US" sz="1100" b="1" dirty="0" err="1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결측치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처리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6D4602-8B18-40AE-8316-B2141830D686}"/>
              </a:ext>
            </a:extLst>
          </p:cNvPr>
          <p:cNvSpPr txBox="1"/>
          <p:nvPr/>
        </p:nvSpPr>
        <p:spPr>
          <a:xfrm>
            <a:off x="117871" y="135419"/>
            <a:ext cx="6532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4. </a:t>
            </a:r>
            <a:r>
              <a:rPr lang="ko-KR" altLang="en-US" sz="1600" b="1" dirty="0" err="1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결측치</a:t>
            </a:r>
            <a:r>
              <a:rPr lang="ko-KR" altLang="en-US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처리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E71AC28-4264-471E-A116-3628D8ED6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690" y="809833"/>
            <a:ext cx="2309432" cy="335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21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36C7C1F-792F-4F46-A3D0-4A7DAE555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443" y="4244353"/>
            <a:ext cx="7353831" cy="785805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ko-KR" sz="1200" b="1" dirty="0" err="1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poutcome</a:t>
            </a:r>
            <a:r>
              <a:rPr lang="en-US" altLang="ko-KR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: </a:t>
            </a:r>
            <a:r>
              <a:rPr lang="ko-KR" altLang="en-US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대부분의 값이 </a:t>
            </a:r>
            <a:r>
              <a:rPr lang="en-US" altLang="ko-KR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unknown</a:t>
            </a:r>
            <a:r>
              <a:rPr lang="ko-KR" altLang="en-US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이므로 의미 없는 변수라 판단</a:t>
            </a:r>
            <a:r>
              <a:rPr lang="en-US" altLang="ko-KR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열 삭제</a:t>
            </a:r>
            <a:endParaRPr lang="en-US" altLang="ko-KR" sz="1200" b="1" dirty="0">
              <a:solidFill>
                <a:srgbClr val="FFC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age : </a:t>
            </a:r>
            <a:r>
              <a:rPr lang="en-US" altLang="ko-KR" sz="1200" b="1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(Q1-1.5*IQR) &amp; (Q3+1.5*IQR) </a:t>
            </a:r>
            <a:r>
              <a:rPr lang="ko-KR" altLang="ko-KR" sz="1200" b="1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벗어난 값</a:t>
            </a:r>
            <a:r>
              <a:rPr lang="ko-KR" altLang="en-US" sz="1200" b="1" dirty="0">
                <a:solidFill>
                  <a:srgbClr val="FFC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을</a:t>
            </a:r>
            <a:r>
              <a:rPr lang="ko-KR" altLang="ko-KR" sz="1200" b="1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 이상치라고 판단</a:t>
            </a:r>
            <a:r>
              <a:rPr lang="en-US" altLang="ko-KR" sz="1200" b="1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1200" b="1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이상치 </a:t>
            </a:r>
            <a:r>
              <a:rPr lang="ko-KR" altLang="ko-KR" sz="1200" b="1" dirty="0">
                <a:solidFill>
                  <a:srgbClr val="FFC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rPr>
              <a:t>제거</a:t>
            </a:r>
            <a:endParaRPr lang="en-US" altLang="ko-KR" sz="1200" b="1" dirty="0">
              <a:solidFill>
                <a:srgbClr val="FFC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16411-6C12-41DD-B99B-23422ADF22E2}"/>
              </a:ext>
            </a:extLst>
          </p:cNvPr>
          <p:cNvSpPr txBox="1"/>
          <p:nvPr/>
        </p:nvSpPr>
        <p:spPr>
          <a:xfrm>
            <a:off x="6940154" y="107151"/>
            <a:ext cx="2085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2.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 클리닝</a:t>
            </a:r>
            <a:endParaRPr lang="en-US" altLang="ko-KR" sz="11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r"/>
            <a:r>
              <a:rPr lang="en-US" altLang="ko-KR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2-2. </a:t>
            </a:r>
            <a:r>
              <a:rPr lang="ko-KR" altLang="en-US" sz="11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이상치 제거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214EB-8386-4129-BA75-CA0552F97DB6}"/>
              </a:ext>
            </a:extLst>
          </p:cNvPr>
          <p:cNvSpPr txBox="1"/>
          <p:nvPr/>
        </p:nvSpPr>
        <p:spPr>
          <a:xfrm>
            <a:off x="117871" y="135419"/>
            <a:ext cx="6532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5. </a:t>
            </a:r>
            <a:r>
              <a:rPr lang="ko-KR" altLang="en-US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이상치 제거 </a:t>
            </a:r>
            <a:r>
              <a:rPr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en-US" altLang="ko-KR" sz="1600" b="1" dirty="0" err="1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poutcome</a:t>
            </a:r>
            <a:r>
              <a:rPr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age</a:t>
            </a:r>
            <a:endParaRPr lang="ko-KR" altLang="en-US" sz="16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7ECC9B9-193E-40DA-8E84-8FC1DC31F190}"/>
              </a:ext>
            </a:extLst>
          </p:cNvPr>
          <p:cNvGrpSpPr/>
          <p:nvPr/>
        </p:nvGrpSpPr>
        <p:grpSpPr>
          <a:xfrm>
            <a:off x="662175" y="655513"/>
            <a:ext cx="7288099" cy="3581696"/>
            <a:chOff x="647171" y="548815"/>
            <a:chExt cx="7288099" cy="358169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5FB1CBA-2EDF-45A8-8DB7-8675EAF4D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171" y="1410773"/>
              <a:ext cx="7288099" cy="2719738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61B99F2-CDC3-49CC-ADE1-51BB04B2F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7171" y="548815"/>
              <a:ext cx="7288099" cy="8619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642311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4285</TotalTime>
  <Words>1216</Words>
  <Application>Microsoft Office PowerPoint</Application>
  <PresentationFormat>화면 슬라이드 쇼(16:9)</PresentationFormat>
  <Paragraphs>171</Paragraphs>
  <Slides>31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Share Tech</vt:lpstr>
      <vt:lpstr>Arial</vt:lpstr>
      <vt:lpstr>Advent Pro SemiBold</vt:lpstr>
      <vt:lpstr>Fira Sans Extra Condensed Medium</vt:lpstr>
      <vt:lpstr>한컴 고딕</vt:lpstr>
      <vt:lpstr>Maven Pro</vt:lpstr>
      <vt:lpstr>Data Science Consulting by Slidesgo</vt:lpstr>
      <vt:lpstr>데이터 사이언스 파이널 프로젝트 발표</vt:lpstr>
      <vt:lpstr>목차</vt:lpstr>
      <vt:lpstr>데이터 분석 시작하기</vt:lpstr>
      <vt:lpstr>PowerPoint 프레젠테이션</vt:lpstr>
      <vt:lpstr>PowerPoint 프레젠테이션</vt:lpstr>
      <vt:lpstr>PowerPoint 프레젠테이션</vt:lpstr>
      <vt:lpstr>데이터 클리닝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EDA</vt:lpstr>
      <vt:lpstr>PowerPoint 프레젠테이션</vt:lpstr>
      <vt:lpstr>PowerPoint 프레젠테이션</vt:lpstr>
      <vt:lpstr>PowerPoint 프레젠테이션</vt:lpstr>
      <vt:lpstr>PowerPoint 프레젠테이션</vt:lpstr>
      <vt:lpstr>인사이트 발견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파이널 발표 2조</dc:title>
  <dc:creator>김수용</dc:creator>
  <cp:lastModifiedBy>김 수용</cp:lastModifiedBy>
  <cp:revision>80</cp:revision>
  <dcterms:modified xsi:type="dcterms:W3CDTF">2021-07-29T13:59:59Z</dcterms:modified>
</cp:coreProperties>
</file>