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64"/>
  </p:notesMasterIdLst>
  <p:sldIdLst>
    <p:sldId id="488" r:id="rId3"/>
    <p:sldId id="481" r:id="rId4"/>
    <p:sldId id="499" r:id="rId5"/>
    <p:sldId id="501" r:id="rId6"/>
    <p:sldId id="502" r:id="rId7"/>
    <p:sldId id="531" r:id="rId8"/>
    <p:sldId id="532" r:id="rId9"/>
    <p:sldId id="528" r:id="rId10"/>
    <p:sldId id="525" r:id="rId11"/>
    <p:sldId id="527" r:id="rId12"/>
    <p:sldId id="526" r:id="rId13"/>
    <p:sldId id="524" r:id="rId14"/>
    <p:sldId id="529" r:id="rId15"/>
    <p:sldId id="533" r:id="rId16"/>
    <p:sldId id="536" r:id="rId17"/>
    <p:sldId id="537" r:id="rId18"/>
    <p:sldId id="538" r:id="rId19"/>
    <p:sldId id="539" r:id="rId20"/>
    <p:sldId id="534" r:id="rId21"/>
    <p:sldId id="540" r:id="rId22"/>
    <p:sldId id="541" r:id="rId23"/>
    <p:sldId id="54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00" r:id="rId46"/>
    <p:sldId id="497" r:id="rId47"/>
    <p:sldId id="498" r:id="rId48"/>
    <p:sldId id="496" r:id="rId49"/>
    <p:sldId id="530" r:id="rId50"/>
    <p:sldId id="535" r:id="rId51"/>
    <p:sldId id="489" r:id="rId52"/>
    <p:sldId id="491" r:id="rId53"/>
    <p:sldId id="487" r:id="rId54"/>
    <p:sldId id="492" r:id="rId55"/>
    <p:sldId id="480" r:id="rId56"/>
    <p:sldId id="482" r:id="rId57"/>
    <p:sldId id="479" r:id="rId58"/>
    <p:sldId id="486" r:id="rId59"/>
    <p:sldId id="494" r:id="rId60"/>
    <p:sldId id="495" r:id="rId61"/>
    <p:sldId id="493" r:id="rId62"/>
    <p:sldId id="443" r:id="rId63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2803" autoAdjust="0"/>
  </p:normalViewPr>
  <p:slideViewPr>
    <p:cSldViewPr snapToGrid="0" showGuides="1">
      <p:cViewPr varScale="1">
        <p:scale>
          <a:sx n="115" d="100"/>
          <a:sy n="115" d="100"/>
        </p:scale>
        <p:origin x="1166" y="77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  <a:endParaRPr lang="en-US" altLang="ko-KR" sz="120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70" y="1925009"/>
            <a:ext cx="25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 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([[32], [32], [32]])</a:t>
            </a: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([45.254834, 32. , 22.627417])</a:t>
            </a:r>
          </a:p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</a:t>
            </a:r>
            <a:r>
              <a:rPr lang="ko-KR" altLang="en-US" sz="1000" smtClean="0"/>
              <a:t>)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</a:t>
            </a:r>
            <a:r>
              <a:rPr lang="ko-KR" altLang="en-US" sz="1000" smtClean="0"/>
              <a:t>])</a:t>
            </a:r>
            <a:endParaRPr lang="ko-KR" altLang="en-US" sz="1000"/>
          </a:p>
          <a:p>
            <a:r>
              <a:rPr lang="ko-KR" altLang="en-US" sz="1000"/>
              <a:t>x = np.arange(0,10,1)*</a:t>
            </a:r>
            <a:r>
              <a:rPr lang="ko-KR" altLang="en-US" sz="1000" smtClean="0"/>
              <a:t>2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매번 바뀜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  <a:endParaRPr lang="en-US" altLang="ko-KR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0, ..., 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4, 4, 4, ..., 4, 4, 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8, 8, 8, ..., 8, 8, 8],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1012, 1012, 1012, ..., 1012, 1012, 1012],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1016, 1016, 1016, ..., 1016, 1016, 1016],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box_widths.shape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(65536</a:t>
            </a:r>
            <a:r>
              <a:rPr lang="en-US" altLang="ko-KR" sz="1000">
                <a:latin typeface="+mn-ea"/>
              </a:rPr>
              <a:t>, 3)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0, 0, 0],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4, 4, 4],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8, 8, 8],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1012, 1012, 1012],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1016, 1016, 1016],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box_centers_y = 65535*3</a:t>
            </a:r>
            <a:endParaRPr lang="en-US" altLang="ko-KR" sz="1000">
              <a:latin typeface="var(--vscode-repl-font-family)"/>
            </a:endParaRP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</a:t>
            </a:r>
            <a:r>
              <a:rPr lang="en-US" altLang="ko-KR" sz="1000" smtClean="0">
                <a:latin typeface="var(--vscode-repl-font-family)"/>
              </a:rPr>
              <a:t>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box_sizes.shape = (196608</a:t>
            </a:r>
            <a:r>
              <a:rPr lang="en-US" altLang="ko-KR" sz="1000">
                <a:latin typeface="+mn-ea"/>
              </a:rPr>
              <a:t>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box_centers_x.shape= (65536</a:t>
            </a:r>
            <a:r>
              <a:rPr lang="en-US" altLang="ko-KR" sz="1000">
                <a:latin typeface="+mn-ea"/>
              </a:rPr>
              <a:t>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([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-22.627417 , -11.3137085, 22.627417 , 11.3137085],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-16. , -16. , 16. , 16. 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-11.3137085, -22.627417 , 11.3137085, 22.627417 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],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...,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997.372583 , 1008.6862915, 1042.627417 , 1031.3137085],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1004. , 1004. , 1036. , 1036. 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  <a:latin typeface="var(--vscode-repl-font-family)"/>
              </a:rPr>
              <a:t>boxes.shape = (196608</a:t>
            </a:r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반환 결과 텐서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</a:t>
            </a:r>
            <a:r>
              <a:rPr lang="en-US" altLang="ko-KR" smtClean="0"/>
              <a:t>anchors_per_location=3,</a:t>
            </a:r>
            <a:r>
              <a:rPr lang="en-US" altLang="ko-KR"/>
              <a:t> </a:t>
            </a:r>
            <a:r>
              <a:rPr lang="en-US" altLang="ko-KR" smtClean="0"/>
              <a:t>anchor_stride=1):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anchors_per_location=3,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</a:t>
            </a:r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x = &lt;KerasTensor</a:t>
            </a:r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([[[0.1, 0.1, 0.2, 0.2]]])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 smtClean="0">
                <a:solidFill>
                  <a:srgbClr val="BBBBBB"/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9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smtClean="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9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 smtClean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 smtClean="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56260" y="4267204"/>
            <a:ext cx="2674620" cy="2546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smtClean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 smtClean="0">
                <a:effectLst/>
                <a:latin typeface="Menlo" panose="020B0609030804020204" pitchFamily="49" charset="0"/>
              </a:rPr>
              <a:t>등 부터 순서대로 값이 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Applies the given deltas to the given </a:t>
            </a:r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boxes.</a:t>
            </a:r>
            <a:endParaRPr lang="en-US" altLang="ko-KR" sz="10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 smtClean="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 smtClean="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b="1" smtClean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smtClean="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smtClean="0">
                <a:solidFill>
                  <a:srgbClr val="BBBBBB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 smtClean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 smtClean="0">
                <a:effectLst/>
                <a:latin typeface="Menlo" panose="020B0609030804020204" pitchFamily="49" charset="0"/>
              </a:rPr>
              <a:t> 값은 델타 값을 적용하여 업데이트 함</a:t>
            </a:r>
            <a:r>
              <a:rPr lang="en-US" altLang="ko-KR" sz="1050" b="0" smtClean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1" smtClean="0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smtClean="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 smtClean="0">
                <a:solidFill>
                  <a:srgbClr val="BBBBBB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를 </a:t>
            </a:r>
            <a:r>
              <a:rPr lang="en-US" altLang="ko-KR" sz="1050" smtClean="0">
                <a:latin typeface="Menlo" panose="020B0609030804020204" pitchFamily="49" charset="0"/>
              </a:rPr>
              <a:t>n</a:t>
            </a:r>
            <a:r>
              <a:rPr lang="ko-KR" altLang="en-US" sz="1050" smtClean="0">
                <a:latin typeface="Menlo" panose="020B0609030804020204" pitchFamily="49" charset="0"/>
              </a:rPr>
              <a:t>개의 </a:t>
            </a:r>
            <a:r>
              <a:rPr lang="en-US" altLang="ko-KR" sz="1050" smtClean="0">
                <a:latin typeface="Menlo" panose="020B0609030804020204" pitchFamily="49" charset="0"/>
              </a:rPr>
              <a:t>sub </a:t>
            </a:r>
            <a:r>
              <a:rPr lang="ko-KR" altLang="en-US" sz="1050" smtClean="0">
                <a:latin typeface="Menlo" panose="020B0609030804020204" pitchFamily="49" charset="0"/>
              </a:rPr>
              <a:t>텐서로 나눈다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 smtClean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 smtClean="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clip_boxes_graph </a:t>
            </a:r>
            <a:r>
              <a:rPr lang="ko-KR" altLang="en-US" sz="1050" smtClean="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602189" y="3896444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0,0,1,1</a:t>
            </a:r>
            <a:r>
              <a:rPr lang="ko-KR" altLang="en-US" sz="1050" smtClean="0">
                <a:latin typeface="Menlo" panose="020B0609030804020204" pitchFamily="49" charset="0"/>
              </a:rPr>
              <a:t> 박스에서 정규화된 </a:t>
            </a:r>
            <a:r>
              <a:rPr lang="en-US" altLang="ko-KR" sz="1050" smtClean="0">
                <a:latin typeface="Menlo" panose="020B0609030804020204" pitchFamily="49" charset="0"/>
              </a:rPr>
              <a:t>box</a:t>
            </a:r>
            <a:r>
              <a:rPr lang="ko-KR" altLang="en-US" sz="1050" smtClean="0">
                <a:latin typeface="Menlo" panose="020B0609030804020204" pitchFamily="49" charset="0"/>
              </a:rPr>
              <a:t>좌표를 얻는다</a:t>
            </a:r>
            <a:r>
              <a:rPr lang="en-US" altLang="ko-KR" sz="1050" smtClean="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 smtClean="0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smtClean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1D </a:t>
            </a:r>
            <a:r>
              <a:rPr lang="ko-KR" altLang="en-US" sz="1050" smtClean="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추천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tf.constant([[1, 2, 3], [4, 5, 6]])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박스를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조금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크게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만드는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효과</a:t>
            </a:r>
            <a:r>
              <a:rPr lang="en-US" altLang="ko-KR" sz="1050" smtClean="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3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 smtClean="0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smtClean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1D </a:t>
            </a:r>
            <a:r>
              <a:rPr lang="ko-KR" altLang="en-US" sz="1050" smtClean="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추천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tf.constant([[1, 2, 3], [4, 5, 6]])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atin typeface="Menlo" panose="020B0609030804020204" pitchFamily="49" charset="0"/>
              </a:rPr>
              <a:t>박스를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조금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크게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만드는</a:t>
            </a:r>
            <a:r>
              <a:rPr lang="ko-KR" altLang="en-US" sz="1050" smtClean="0">
                <a:latin typeface="Menlo" panose="020B0609030804020204" pitchFamily="49" charset="0"/>
              </a:rPr>
              <a:t> </a:t>
            </a:r>
            <a:r>
              <a:rPr lang="ko-KR" altLang="en-US" sz="1050" smtClean="0">
                <a:latin typeface="Menlo" panose="020B0609030804020204" pitchFamily="49" charset="0"/>
              </a:rPr>
              <a:t>효과</a:t>
            </a:r>
            <a:r>
              <a:rPr lang="en-US" altLang="ko-KR" sz="1050" smtClean="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19489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parse_image_meta_graph(meta):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32837"/>
            <a:ext cx="69179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(meta):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"""Parses a tensor that contains image attributes to its components.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See compose_image_meta() for more details.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meta: [batch, meta length] where meta length depends on NUM_CLASSES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Returns a dict of the parsed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(y1, x1, y2, x2) window of image in in pixels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"original_image_shape"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"window"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"scale"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7112"/>
              </p:ext>
            </p:extLst>
          </p:nvPr>
        </p:nvGraphicFramePr>
        <p:xfrm>
          <a:off x="1458820" y="554926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28195"/>
              </p:ext>
            </p:extLst>
          </p:nvPr>
        </p:nvGraphicFramePr>
        <p:xfrm>
          <a:off x="1458820" y="637730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1103243" y="5549266"/>
            <a:ext cx="355577" cy="165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53482" y="6245987"/>
            <a:ext cx="749761" cy="26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batch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(inputs, graph_fn, batch_size,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graph_fn: A function that returns a TF tensor that's part of a graph.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batch_size: number of slices to divide the data into.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[inputs]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(batch_size):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graph_fn(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IPdb [3]: names = [None] * 4</a:t>
            </a:r>
          </a:p>
          <a:p>
            <a:endParaRPr lang="ko-KR" altLang="en-US" sz="1100"/>
          </a:p>
          <a:p>
            <a:r>
              <a:rPr lang="ko-KR" altLang="en-US" sz="1100"/>
              <a:t>IPdb [4]: names</a:t>
            </a:r>
          </a:p>
          <a:p>
            <a:r>
              <a:rPr lang="ko-KR" altLang="en-US" sz="1100"/>
              <a:t>[None, None, None, None]</a:t>
            </a:r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계층을 만드는 것으로 </a:t>
            </a:r>
            <a:r>
              <a:rPr lang="en-US" altLang="ko-KR" sz="1400" smtClean="0">
                <a:latin typeface="+mn-ea"/>
              </a:rPr>
              <a:t>BACKBON</a:t>
            </a:r>
            <a:r>
              <a:rPr lang="ko-KR" altLang="en-US" sz="1400" smtClean="0">
                <a:latin typeface="+mn-ea"/>
              </a:rPr>
              <a:t>에 이름이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state5</a:t>
            </a:r>
            <a:r>
              <a:rPr lang="ko-KR" altLang="en-US" sz="1400" smtClean="0">
                <a:latin typeface="+mn-ea"/>
              </a:rPr>
              <a:t>까지 사용여부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batch normalization freeze </a:t>
            </a:r>
            <a:r>
              <a:rPr lang="ko-KR" altLang="en-US" sz="1400" smtClean="0">
                <a:latin typeface="+mn-ea"/>
              </a:rPr>
              <a:t>사용 여부이다</a:t>
            </a:r>
            <a:r>
              <a:rPr lang="en-US" altLang="ko-KR" sz="1400" smtClean="0">
                <a:latin typeface="+mn-ea"/>
              </a:rPr>
              <a:t>.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effectLst/>
                <a:latin typeface="+mn-ea"/>
              </a:rPr>
              <a:t>C1 ~ C5</a:t>
            </a:r>
            <a:r>
              <a:rPr lang="ko-KR" altLang="en-US" sz="1400" smtClean="0">
                <a:effectLst/>
                <a:latin typeface="+mn-ea"/>
              </a:rPr>
              <a:t>까지는 각 </a:t>
            </a:r>
            <a:r>
              <a:rPr lang="en-US" altLang="ko-KR" sz="1400" smtClean="0">
                <a:latin typeface="+mn-ea"/>
              </a:rPr>
              <a:t>stage</a:t>
            </a:r>
            <a:r>
              <a:rPr lang="ko-KR" altLang="en-US" sz="1400" smtClean="0">
                <a:latin typeface="+mn-ea"/>
              </a:rPr>
              <a:t>에서의 레이어 값을 볼 수있게 했다</a:t>
            </a:r>
            <a:r>
              <a:rPr lang="en-US" altLang="ko-KR" sz="1400" smtClean="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420815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DetectionTargetLayer(KE.Layer):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457" y="1842167"/>
            <a:ext cx="62688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call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Slice the batch and run a graph for each slice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: Rename target_bbox to target_deltas for clarity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"target_bbox"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w, x, y, z: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detection_targets_graph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w, x, y, z,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074" y="4576272"/>
            <a:ext cx="67387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compute_output_shape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input_shape):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rois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class_ids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deltas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masks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b="1" smtClean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inputs, mask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8533" y="1236862"/>
            <a:ext cx="743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8533" y="136366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>
            <a:off x="5413515" y="336420"/>
            <a:ext cx="1954694" cy="13068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67193" y="1938272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gt_boxes: [batch, MAX_GT_INSTANCES, (y1, x1, y2, x2)] in normalized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coordinates.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13515" y="2688553"/>
            <a:ext cx="5343525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[batch, height, width, MAX_GT_INSTANCES]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"input_gt_masks"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"input_gt_masks"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flipV="1">
            <a:off x="7220296" y="1790858"/>
            <a:ext cx="2202003" cy="13167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flipV="1">
            <a:off x="5241235" y="1770403"/>
            <a:ext cx="3154017" cy="2134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1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924" y="1732182"/>
            <a:ext cx="534352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[proposals],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"roi_assertion"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control_dependencies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proposals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Remove zero padding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"trim_proposals"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"trim_gt_boxes"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gt_masks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"trim_gt_masks"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Handle COCO crowds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 crowd box in COCO is a bounding box around several instances. Exclude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them from training. A crowd box is given a negative class ID.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gt_class_ids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gt_boxes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gt_masks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2271" y="1627104"/>
            <a:ext cx="5343525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matrix [proposals, gt_boxes]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gt_boxes)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with crowd boxes [proposals, crowd_boxes]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0.001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Determine positive and negative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1. Positive ROIs are those with &gt;= 0.5 IoU with a GT 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2. Negative ROIs are those with &lt; 0.5 with every GT box. Skip crowds.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logical_and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Subsample ROIs. Aim for 33% positive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Negative ROIs. Add enough to maintain positive:negative ratio.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0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433" y="1842167"/>
            <a:ext cx="53435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Gather selected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true_fn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false_fn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([]),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bbox refinement for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box_refinement_graph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BBOX_STD_DEV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masks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Permute masks to [N, height, width, 1]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Pick the right mask for each ROI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mask targets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8288" y="1719057"/>
            <a:ext cx="53435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Transform ROI coordinates from normalized image space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to normalized mini-mask space.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crop_and_resize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Remove the extra dimension from masks.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Threshold mask pixels at 0.5 to have GT masks be 0 or 1 to use with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binary cross entropy loss.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Append negative ROIs and pad bbox deltas and masks that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are not used for negative ROIs with zeros.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9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C1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P6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mrcnn_mask_conv1 (TimeDistribut (1, None, 14, 14, 25 590080      roi_align_mask[0][0]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mrcnn_mask_bn1 (TimeDistributed (1, None, 14, 14, 25 1024        mrcnn_mask_conv1[0][0]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activation_70 (Activation)      (1, None, 14, 14, 25 0           mrcnn_mask_bn1[0][0]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mrcnn_mask_conv2 (TimeDistribut (1, None, 14, 14, 25 590080      activation_70[0][0]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roi_align_classifier (PyramidRO (1, None, 7, 7, 256)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mrcnn_mask_bn2 (TimeDistributed (1, None, 14, 14, 25 1024        mrcnn_mask_conv2[0][0]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mrcnn_class_conv1 (TimeDistribu (1, None, 1, 1, 1024 12846080    roi_align_classifier[0][0]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activation_71 (Activation)      (1, None, 14, 14, 25 0           mrcnn_mask_bn2[0][0]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mrcnn_class_bn1 (TimeDistribute (1, None, 1, 1, 1024 4096        mrcnn_class_conv1[0][0]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mrcnn_mask_conv3 (TimeDistribut (1, None, 14, 14, 25 590080      activation_71[0][0]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activation_67 (Activation)      (1, None, 1, 1, 1024 0           mrcnn_class_bn1[0][0]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mrcnn_mask_bn3 (TimeDistributed (1, None, 14, 14, 25 1024        mrcnn_mask_conv3[0][0]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mrcnn_class_conv2 (TimeDistribu (1, None, 1, 1, 1024 1049600     activation_67[0][0]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activation_72 (Activation)      (1, None, 14, 14, 25 0           mrcnn_mask_bn3[0][0]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mrcnn_class_bn2 (TimeDistribute (1, None, 1, 1, 1024 4096        mrcnn_class_conv2[0][0]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mrcnn_mask_conv4 (TimeDistribut (1, None, 14, 14, 25 590080      activation_72[0][0]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activation_68 (Activation)      (1, None, 1, 1, 1024 0           mrcnn_class_bn2[0][0]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mrcnn_mask_bn4 (TimeDistributed (1, None, 14, 14, 25 1024        mrcnn_mask_conv4[0][0]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pool_squeeze (MapLayer)         (1, None, 1024)      0           activation_68[0][0]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activation_73 (Activation)      (1, None, 14, 14, 25 0           mrcnn_mask_bn4[0][0]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mrcnn_bbox_fc (TimeDistributed) (1, None, 8)         8200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mrcnn_mask_deconv (TimeDistribu (1, None,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rpn_class_logits (Concatenate)  (None, None, 2)      0           rpn_model[0][0]</a:t>
            </a:r>
          </a:p>
          <a:p>
            <a:r>
              <a:rPr lang="ko-KR" altLang="en-US" sz="900"/>
              <a:t>                                                                 rpn_model[1][0]</a:t>
            </a:r>
          </a:p>
          <a:p>
            <a:r>
              <a:rPr lang="ko-KR" altLang="en-US" sz="900"/>
              <a:t>                                                                 rpn_model[2][0]</a:t>
            </a:r>
          </a:p>
          <a:p>
            <a:r>
              <a:rPr lang="ko-KR" altLang="en-US" sz="900"/>
              <a:t>                                                                 rpn_model[3][0]</a:t>
            </a:r>
          </a:p>
          <a:p>
            <a:r>
              <a:rPr lang="ko-KR" altLang="en-US" sz="900"/>
              <a:t>                                                                 rpn_model[4][0]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mrcnn_class_logits (TimeDistrib (1, None, 2)         2050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 (Reshape)            (1, None, 2, 4)      0           mrcnn_bbox_fc[0][0]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 (TimeDistributed)    (1, None, 28, 28, 2) 514         mrcnn_mask_deconv[0][0]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input_rpn_match (InputLayer)    [(None, None, 1)]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input_rpn_bbox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lambda_2 (Lambda)               (None, 2)            0           input_image_meta[0][0]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 (TimeDistributed)   (1, None, 2)         0           mrcnn_class_logits[0][0]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output_rois (Lambda)            (1, None, 4)         0           proposal_targets[0][0]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rpn_class_loss (Lambda)         ()                   0           input_rpn_match[0][0]</a:t>
            </a:r>
          </a:p>
          <a:p>
            <a:r>
              <a:rPr lang="ko-KR" altLang="en-US" sz="900"/>
              <a:t>                                                                 rpn_class_logits[0][0]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rpn_bbox_loss (Lambda)          ()                   0           input_rpn_bbox[0][0]</a:t>
            </a:r>
          </a:p>
          <a:p>
            <a:r>
              <a:rPr lang="ko-KR" altLang="en-US" sz="900"/>
              <a:t>                                                                 input_rpn_match[0][0]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mrcnn_class_loss (Lambda)       ()                   0           proposal_targets[0][1]</a:t>
            </a:r>
          </a:p>
          <a:p>
            <a:r>
              <a:rPr lang="ko-KR" altLang="en-US" sz="900"/>
              <a:t>                                                                 mrcnn_class_logits[0][0]</a:t>
            </a:r>
          </a:p>
          <a:p>
            <a:r>
              <a:rPr lang="ko-KR" altLang="en-US" sz="900"/>
              <a:t>                                                                 lambda_2[0][0]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mrcnn_bbox_loss (Lambda)        ()                   0           proposal_targets[0][2]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mrcnn_mask_loss (Lambda)        ()                   0           proposal_targets[0][3]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mrcnn_mask[0][0]</a:t>
            </a:r>
          </a:p>
          <a:p>
            <a:r>
              <a:rPr lang="ko-KR" altLang="en-US" sz="900"/>
              <a:t>==================================================================================================</a:t>
            </a:r>
          </a:p>
          <a:p>
            <a:r>
              <a:rPr lang="ko-KR" altLang="en-US" sz="900"/>
              <a:t>Total params: 64,780,958</a:t>
            </a:r>
          </a:p>
          <a:p>
            <a:r>
              <a:rPr lang="ko-KR" altLang="en-US" sz="900"/>
              <a:t>Trainable params: 64,669,470</a:t>
            </a:r>
          </a:p>
          <a:p>
            <a:r>
              <a:rPr lang="ko-KR" altLang="en-US" sz="900"/>
              <a:t>Non-trainable params: 111,488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conv_block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identity_block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배열을 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모양으로 브로드 캐스트합니다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Parameters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arrayarray_like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shapetuple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optional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broadcastarray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 smtClean="0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</a:t>
            </a:r>
            <a:r>
              <a:rPr lang="ko-KR" altLang="en-US" sz="1200" smtClean="0"/>
              <a:t>):  </a:t>
            </a:r>
            <a:r>
              <a:rPr lang="en-US" altLang="ko-KR" sz="1200" smtClean="0"/>
              <a:t>col </a:t>
            </a:r>
            <a:r>
              <a:rPr lang="ko-KR" altLang="en-US" sz="1200" smtClean="0"/>
              <a:t>끼리 묶어 </a:t>
            </a:r>
            <a:r>
              <a:rPr lang="ko-KR" altLang="en-US" sz="1200"/>
              <a:t>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bach_slice </a:t>
            </a:r>
            <a:r>
              <a:rPr lang="ko-KR" altLang="en-US" smtClean="0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입력텐서가 주어질 때 가장 큰 값을 기준으로</a:t>
            </a:r>
            <a:endParaRPr lang="en-US" altLang="ko-KR" sz="1200" smtClean="0"/>
          </a:p>
          <a:p>
            <a:r>
              <a:rPr lang="ko-KR" altLang="en-US" sz="1200" smtClean="0"/>
              <a:t>순서 대로 뽑아 주는 함수이다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만일 입력이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차원이면</a:t>
            </a:r>
            <a:endParaRPr lang="en-US" altLang="ko-KR" sz="1200" smtClean="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smtClean="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 smtClean="0"/>
              <a:t>수정 하여야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+mn-ea"/>
              </a:rPr>
              <a:t>self.IMAGE_SHAPE= array</a:t>
            </a:r>
            <a:r>
              <a:rPr lang="en-US" altLang="ko-KR" sz="1100">
                <a:latin typeface="+mn-ea"/>
              </a:rPr>
              <a:t>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self.IMAGE_RESIZE_MODE = 'square</a:t>
            </a:r>
            <a:r>
              <a:rPr lang="en-US" altLang="ko-KR" sz="1000">
                <a:latin typeface="var(--vscode-repl-font-family)"/>
              </a:rPr>
              <a:t>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anchors.shape = (1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261888, 4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634351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rpn_class_logists[P2,P3,...,P6]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0421" y="1905369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rpn_class[P2,P3,...,P6]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8823" y="1903840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rpn_bbox[P2,P3...,P6]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2611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bg1"/>
                </a:solidFill>
              </a:rPr>
              <a:t>Layout</a:t>
            </a:r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106" y="2440440"/>
            <a:ext cx="64308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mode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"training"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 ID mask to mark class IDs supported by the dataset the image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came from.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(x)[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USE_RPN_ROIS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Ignore predicted ROIs and use ROIs provided as an input.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POST_NMS_ROIS_TRAINING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"input_roi"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norm_boxes_graph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x,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54480" y="1629318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"input_image_meta"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0800000" flipV="1">
            <a:off x="2769704" y="1895064"/>
            <a:ext cx="4002156" cy="14577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54480" y="1394809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2613993" y="3051312"/>
            <a:ext cx="4691268" cy="8845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34751" y="3805092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 </a:t>
            </a: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형태의</a:t>
            </a: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1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</a:t>
            </a:r>
            <a:r>
              <a:rPr lang="ko-KR" altLang="en-US" sz="11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dictionary</a:t>
            </a:r>
            <a:endParaRPr kumimoji="0" lang="ko-KR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8517" y="3554427"/>
            <a:ext cx="8448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true</a:t>
            </a:r>
            <a:endParaRPr kumimoji="0" lang="ko-KR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123890" y="2340315"/>
            <a:ext cx="3429699" cy="20077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27106" y="5757735"/>
            <a:ext cx="63911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1" y="1181627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</a:t>
            </a:r>
            <a:r>
              <a:rPr lang="en-US" altLang="ko-KR" smtClean="0"/>
              <a:t>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+mn-ea"/>
              </a:rPr>
              <a:t>backbone_shape = array</a:t>
            </a:r>
            <a:r>
              <a:rPr lang="en-US" altLang="ko-KR" sz="1600">
                <a:latin typeface="+mn-ea"/>
              </a:rPr>
              <a:t>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(261888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</a:t>
            </a:r>
            <a:r>
              <a:rPr lang="en-US" altLang="ko-KR" sz="1000" smtClean="0">
                <a:latin typeface="+mn-ea"/>
              </a:rPr>
              <a:t>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(261888</a:t>
            </a:r>
            <a:r>
              <a:rPr lang="en-US" altLang="ko-KR" sz="1000">
                <a:latin typeface="+mn-ea"/>
              </a:rPr>
              <a:t>, 4)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</a:t>
            </a:r>
            <a:r>
              <a:rPr lang="en-US" altLang="ko-KR" sz="1800" smtClean="0"/>
              <a:t>,</a:t>
            </a:r>
            <a:r>
              <a:rPr lang="en-US" altLang="ko-KR" sz="1800"/>
              <a:t>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37" y="1736629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(scales)):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generate_anchors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3368"/>
              </p:ext>
            </p:extLst>
          </p:nvPr>
        </p:nvGraphicFramePr>
        <p:xfrm>
          <a:off x="4708747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</a:t>
            </a:r>
            <a:r>
              <a:rPr lang="en-US" altLang="ko-KR" sz="2400">
                <a:latin typeface="+mn-ea"/>
              </a:rPr>
              <a:t>256, 256</a:t>
            </a:r>
            <a:r>
              <a:rPr lang="en-US" altLang="ko-KR" sz="2400" smtClean="0">
                <a:latin typeface="+mn-ea"/>
              </a:rPr>
              <a:t>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94865" y="32878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109" y="4244008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272" y="5664142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14900</TotalTime>
  <Words>10338</Words>
  <Application>Microsoft Office PowerPoint</Application>
  <PresentationFormat>사용자 지정</PresentationFormat>
  <Paragraphs>1970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76" baseType="lpstr">
      <vt:lpstr>Arial Unicode MS</vt:lpstr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2379</cp:revision>
  <cp:lastPrinted>2020-07-27T06:50:21Z</cp:lastPrinted>
  <dcterms:created xsi:type="dcterms:W3CDTF">2019-01-23T01:28:59Z</dcterms:created>
  <dcterms:modified xsi:type="dcterms:W3CDTF">2021-06-07T10:08:46Z</dcterms:modified>
</cp:coreProperties>
</file>