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notesMasterIdLst>
    <p:notesMasterId r:id="rId20"/>
  </p:notesMasterIdLst>
  <p:sldIdLst>
    <p:sldId id="488" r:id="rId3"/>
    <p:sldId id="481" r:id="rId4"/>
    <p:sldId id="497" r:id="rId5"/>
    <p:sldId id="498" r:id="rId6"/>
    <p:sldId id="496" r:id="rId7"/>
    <p:sldId id="489" r:id="rId8"/>
    <p:sldId id="491" r:id="rId9"/>
    <p:sldId id="487" r:id="rId10"/>
    <p:sldId id="492" r:id="rId11"/>
    <p:sldId id="480" r:id="rId12"/>
    <p:sldId id="482" r:id="rId13"/>
    <p:sldId id="479" r:id="rId14"/>
    <p:sldId id="486" r:id="rId15"/>
    <p:sldId id="494" r:id="rId16"/>
    <p:sldId id="495" r:id="rId17"/>
    <p:sldId id="493" r:id="rId18"/>
    <p:sldId id="443" r:id="rId19"/>
  </p:sldIdLst>
  <p:sldSz cx="10691813" cy="7559675"/>
  <p:notesSz cx="9939338" cy="6807200"/>
  <p:defaultTextStyle>
    <a:defPPr>
      <a:defRPr lang="ko-KR"/>
    </a:defPPr>
    <a:lvl1pPr marL="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2358" userDrawn="1">
          <p15:clr>
            <a:srgbClr val="A4A3A4"/>
          </p15:clr>
        </p15:guide>
        <p15:guide id="9" pos="3345" userDrawn="1">
          <p15:clr>
            <a:srgbClr val="A4A3A4"/>
          </p15:clr>
        </p15:guide>
        <p15:guide id="10" pos="782" userDrawn="1">
          <p15:clr>
            <a:srgbClr val="A4A3A4"/>
          </p15:clr>
        </p15:guide>
        <p15:guide id="11" pos="1349" userDrawn="1">
          <p15:clr>
            <a:srgbClr val="A4A3A4"/>
          </p15:clr>
        </p15:guide>
        <p15:guide id="12" pos="2438" userDrawn="1">
          <p15:clr>
            <a:srgbClr val="A4A3A4"/>
          </p15:clr>
        </p15:guide>
        <p15:guide id="13" pos="5704" userDrawn="1">
          <p15:clr>
            <a:srgbClr val="A4A3A4"/>
          </p15:clr>
        </p15:guide>
        <p15:guide id="14" pos="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3790"/>
    <a:srgbClr val="92047E"/>
    <a:srgbClr val="FB85ED"/>
    <a:srgbClr val="892B70"/>
    <a:srgbClr val="E9B9DC"/>
    <a:srgbClr val="B4C7E7"/>
    <a:srgbClr val="173D6B"/>
    <a:srgbClr val="F2F2F2"/>
    <a:srgbClr val="E8E8E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5" autoAdjust="0"/>
    <p:restoredTop sz="92803" autoAdjust="0"/>
  </p:normalViewPr>
  <p:slideViewPr>
    <p:cSldViewPr snapToGrid="0" showGuides="1">
      <p:cViewPr varScale="1">
        <p:scale>
          <a:sx n="69" d="100"/>
          <a:sy n="69" d="100"/>
        </p:scale>
        <p:origin x="734" y="77"/>
      </p:cViewPr>
      <p:guideLst>
        <p:guide orient="horz" pos="2358"/>
        <p:guide pos="3345"/>
        <p:guide pos="782"/>
        <p:guide pos="1349"/>
        <p:guide pos="2438"/>
        <p:guide pos="5704"/>
        <p:guide pos="53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6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BCA84-884A-4990-B4B7-7C892AB4BE20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4863" y="850900"/>
            <a:ext cx="324961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775" y="3276600"/>
            <a:ext cx="7951788" cy="2679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275" y="6465888"/>
            <a:ext cx="430847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341C3-77BA-4E20-A2DA-6C31421BF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7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21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3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50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82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51750" y="403225"/>
            <a:ext cx="2305050" cy="640556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4337" cy="6405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6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74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39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5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250" y="1884363"/>
            <a:ext cx="9220200" cy="31448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250" y="5059363"/>
            <a:ext cx="9220200" cy="165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3900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21313" y="2012950"/>
            <a:ext cx="45354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9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403225"/>
            <a:ext cx="9221788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6600" y="1852613"/>
            <a:ext cx="4522788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6600" y="2760663"/>
            <a:ext cx="4522788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13375" y="1852613"/>
            <a:ext cx="4545013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13375" y="2760663"/>
            <a:ext cx="4545013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5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1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9" name="양쪽 모서리가 둥근 사각형 8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701" r:id="rId3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51" userDrawn="1">
          <p15:clr>
            <a:srgbClr val="F26B43"/>
          </p15:clr>
        </p15:guide>
        <p15:guide id="2" pos="6384" userDrawn="1">
          <p15:clr>
            <a:srgbClr val="F26B43"/>
          </p15:clr>
        </p15:guide>
        <p15:guide id="4" orient="horz" pos="4309" userDrawn="1">
          <p15:clr>
            <a:srgbClr val="F26B43"/>
          </p15:clr>
        </p15:guide>
        <p15:guide id="5" orient="horz" pos="340" userDrawn="1">
          <p15:clr>
            <a:srgbClr val="F26B43"/>
          </p15:clr>
        </p15:guide>
        <p15:guide id="6" orient="horz" pos="952" userDrawn="1">
          <p15:clr>
            <a:srgbClr val="F26B43"/>
          </p15:clr>
        </p15:guide>
        <p15:guide id="7" orient="horz" pos="11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6" name="양쪽 모서리가 둥근 사각형 5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7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eoulfocus.kr/news/articleView.html?idxno=81015" TargetMode="External"/><Relationship Id="rId3" Type="http://schemas.openxmlformats.org/officeDocument/2006/relationships/image" Target="../media/image26.png"/><Relationship Id="rId7" Type="http://schemas.openxmlformats.org/officeDocument/2006/relationships/hyperlink" Target="https://www.asiae.co.kr/article/2020120709544387673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news.joins.com/article/23238183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66240" y="4191480"/>
            <a:ext cx="3754440" cy="20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2021.0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.1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작성자 윤경섭 수석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400480" y="1557360"/>
            <a:ext cx="6286320" cy="1337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2400" b="1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Masked RCNN </a:t>
            </a:r>
            <a:r>
              <a:rPr lang="ko-KR" altLang="en-US" sz="2400" b="1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 분석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97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사용 모델 및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5049" y="1803441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디렉토리 생성</a:t>
            </a:r>
          </a:p>
        </p:txBody>
      </p:sp>
      <p:sp>
        <p:nvSpPr>
          <p:cNvPr id="2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25849" y="1045911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./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31719" y="1518493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datasets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3" name="꺾인 연결선 22"/>
          <p:cNvCxnSpPr>
            <a:stCxn id="20" idx="2"/>
            <a:endCxn id="21" idx="1"/>
          </p:cNvCxnSpPr>
          <p:nvPr/>
        </p:nvCxnSpPr>
        <p:spPr>
          <a:xfrm rot="16200000" flipH="1">
            <a:off x="6571305" y="1419332"/>
            <a:ext cx="311330" cy="20949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15919" y="1954031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5" name="꺾인 연결선 34"/>
          <p:cNvCxnSpPr>
            <a:stCxn id="21" idx="2"/>
            <a:endCxn id="34" idx="1"/>
          </p:cNvCxnSpPr>
          <p:nvPr/>
        </p:nvCxnSpPr>
        <p:spPr>
          <a:xfrm rot="16200000" flipH="1">
            <a:off x="7184862" y="1884227"/>
            <a:ext cx="274286" cy="18782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4" idx="2"/>
            <a:endCxn id="38" idx="1"/>
          </p:cNvCxnSpPr>
          <p:nvPr/>
        </p:nvCxnSpPr>
        <p:spPr>
          <a:xfrm rot="16200000" flipH="1">
            <a:off x="7927524" y="2161303"/>
            <a:ext cx="480734" cy="711199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2596017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3025759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1" name="꺾인 연결선 40"/>
          <p:cNvCxnSpPr>
            <a:endCxn id="40" idx="1"/>
          </p:cNvCxnSpPr>
          <p:nvPr/>
        </p:nvCxnSpPr>
        <p:spPr>
          <a:xfrm rot="16200000" flipH="1">
            <a:off x="7608929" y="2272450"/>
            <a:ext cx="1117924" cy="711200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28375" y="2052308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train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44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36640" y="3474290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validation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5" name="꺾인 연결선 44"/>
          <p:cNvCxnSpPr>
            <a:stCxn id="21" idx="2"/>
            <a:endCxn id="44" idx="1"/>
          </p:cNvCxnSpPr>
          <p:nvPr/>
        </p:nvCxnSpPr>
        <p:spPr>
          <a:xfrm rot="16200000" flipH="1">
            <a:off x="6435094" y="2633996"/>
            <a:ext cx="1794545" cy="20854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3958048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7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4387790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8" name="꺾인 연결선 47"/>
          <p:cNvCxnSpPr>
            <a:stCxn id="44" idx="2"/>
            <a:endCxn id="46" idx="1"/>
          </p:cNvCxnSpPr>
          <p:nvPr/>
        </p:nvCxnSpPr>
        <p:spPr>
          <a:xfrm rot="16200000" flipH="1">
            <a:off x="8016999" y="3612809"/>
            <a:ext cx="322506" cy="69047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4" idx="2"/>
            <a:endCxn id="47" idx="1"/>
          </p:cNvCxnSpPr>
          <p:nvPr/>
        </p:nvCxnSpPr>
        <p:spPr>
          <a:xfrm rot="16200000" flipH="1">
            <a:off x="7802128" y="3827680"/>
            <a:ext cx="752248" cy="69047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15919" y="4896160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test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1" name="꺾인 연결선 50"/>
          <p:cNvCxnSpPr>
            <a:stCxn id="21" idx="2"/>
            <a:endCxn id="50" idx="1"/>
          </p:cNvCxnSpPr>
          <p:nvPr/>
        </p:nvCxnSpPr>
        <p:spPr>
          <a:xfrm rot="16200000" flipH="1">
            <a:off x="5713798" y="3355291"/>
            <a:ext cx="3216415" cy="18782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40971" y="5588568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result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4" name="꺾인 연결선 53"/>
          <p:cNvCxnSpPr>
            <a:stCxn id="21" idx="2"/>
            <a:endCxn id="53" idx="1"/>
          </p:cNvCxnSpPr>
          <p:nvPr/>
        </p:nvCxnSpPr>
        <p:spPr>
          <a:xfrm rot="16200000" flipH="1">
            <a:off x="5380120" y="3688969"/>
            <a:ext cx="3908823" cy="212879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78251" y="3536155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유효검증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08665" y="4993763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test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59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46597" y="6060150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46597" y="6489892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1" name="꺾인 연결선 60"/>
          <p:cNvCxnSpPr>
            <a:stCxn id="53" idx="2"/>
            <a:endCxn id="59" idx="1"/>
          </p:cNvCxnSpPr>
          <p:nvPr/>
        </p:nvCxnSpPr>
        <p:spPr>
          <a:xfrm rot="16200000" flipH="1">
            <a:off x="7986805" y="5761611"/>
            <a:ext cx="310330" cy="60925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3" idx="2"/>
            <a:endCxn id="60" idx="1"/>
          </p:cNvCxnSpPr>
          <p:nvPr/>
        </p:nvCxnSpPr>
        <p:spPr>
          <a:xfrm rot="16200000" flipH="1">
            <a:off x="7771934" y="5976482"/>
            <a:ext cx="740072" cy="60925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60750" y="6964954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err="1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No_categorie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6" name="꺾인 연결선 65"/>
          <p:cNvCxnSpPr>
            <a:stCxn id="53" idx="2"/>
            <a:endCxn id="65" idx="1"/>
          </p:cNvCxnSpPr>
          <p:nvPr/>
        </p:nvCxnSpPr>
        <p:spPr>
          <a:xfrm rot="16200000" flipH="1">
            <a:off x="7541480" y="6206937"/>
            <a:ext cx="1215134" cy="623406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55785" y="732894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시험 디렉토리 구조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995049" y="1167027"/>
            <a:ext cx="1955043" cy="403244"/>
          </a:xfrm>
          <a:prstGeom prst="roundRect">
            <a:avLst>
              <a:gd name="adj" fmla="val 50000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Train </a:t>
            </a:r>
            <a:r>
              <a:rPr lang="ko-KR" altLang="en-US" sz="1600" dirty="0"/>
              <a:t>시작</a:t>
            </a:r>
          </a:p>
        </p:txBody>
      </p:sp>
      <p:cxnSp>
        <p:nvCxnSpPr>
          <p:cNvPr id="76" name="직선 화살표 연결선 75"/>
          <p:cNvCxnSpPr>
            <a:endCxn id="4" idx="0"/>
          </p:cNvCxnSpPr>
          <p:nvPr/>
        </p:nvCxnSpPr>
        <p:spPr>
          <a:xfrm>
            <a:off x="1972571" y="1570271"/>
            <a:ext cx="0" cy="2331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995049" y="2426428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/>
              <a:t>디렉토리에서</a:t>
            </a:r>
            <a:endParaRPr lang="en-US" altLang="ko-KR" sz="1200" dirty="0"/>
          </a:p>
          <a:p>
            <a:pPr algn="ctr"/>
            <a:r>
              <a:rPr lang="ko-KR" altLang="en-US" sz="1200" dirty="0"/>
              <a:t>카테고리 개수 파악</a:t>
            </a:r>
          </a:p>
        </p:txBody>
      </p:sp>
      <p:cxnSp>
        <p:nvCxnSpPr>
          <p:cNvPr id="80" name="직선 화살표 연결선 79"/>
          <p:cNvCxnSpPr>
            <a:stCxn id="4" idx="2"/>
            <a:endCxn id="79" idx="0"/>
          </p:cNvCxnSpPr>
          <p:nvPr/>
        </p:nvCxnSpPr>
        <p:spPr>
          <a:xfrm>
            <a:off x="1972571" y="2206685"/>
            <a:ext cx="0" cy="2197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95049" y="3049415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 err="1"/>
              <a:t>영상갯수파악</a:t>
            </a:r>
            <a:endParaRPr lang="en-US" altLang="ko-KR" sz="1200" dirty="0"/>
          </a:p>
          <a:p>
            <a:pPr algn="ctr"/>
            <a:r>
              <a:rPr lang="en-US" altLang="ko-KR" sz="1200" dirty="0"/>
              <a:t>validation </a:t>
            </a:r>
            <a:r>
              <a:rPr lang="ko-KR" altLang="en-US" sz="1200" dirty="0" err="1"/>
              <a:t>영상갯수</a:t>
            </a:r>
            <a:r>
              <a:rPr lang="ko-KR" altLang="en-US" sz="1200" dirty="0"/>
              <a:t> 파악</a:t>
            </a:r>
            <a:endParaRPr lang="en-US" altLang="ko-KR" sz="1200" dirty="0"/>
          </a:p>
        </p:txBody>
      </p:sp>
      <p:cxnSp>
        <p:nvCxnSpPr>
          <p:cNvPr id="84" name="직선 화살표 연결선 83"/>
          <p:cNvCxnSpPr>
            <a:stCxn id="79" idx="2"/>
            <a:endCxn id="83" idx="0"/>
          </p:cNvCxnSpPr>
          <p:nvPr/>
        </p:nvCxnSpPr>
        <p:spPr>
          <a:xfrm>
            <a:off x="1972571" y="2829672"/>
            <a:ext cx="0" cy="2197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995049" y="3716057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/>
              <a:t>영상 증폭</a:t>
            </a:r>
            <a:endParaRPr lang="en-US" altLang="ko-KR" sz="1200" dirty="0"/>
          </a:p>
          <a:p>
            <a:pPr algn="ctr"/>
            <a:r>
              <a:rPr lang="en-US" altLang="ko-KR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ImageDataGenerator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7" name="직선 화살표 연결선 86"/>
          <p:cNvCxnSpPr>
            <a:stCxn id="83" idx="2"/>
            <a:endCxn id="86" idx="0"/>
          </p:cNvCxnSpPr>
          <p:nvPr/>
        </p:nvCxnSpPr>
        <p:spPr>
          <a:xfrm>
            <a:off x="1972571" y="3452659"/>
            <a:ext cx="0" cy="2633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995049" y="430705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ImageDataGenerator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+mn-ea"/>
              </a:rPr>
              <a:t>로 </a:t>
            </a:r>
            <a:r>
              <a:rPr lang="en-US" altLang="ko-KR" sz="1200" dirty="0">
                <a:latin typeface="+mn-ea"/>
              </a:rPr>
              <a:t>train, validation </a:t>
            </a:r>
            <a:r>
              <a:rPr lang="ko-KR" altLang="en-US" sz="1200" dirty="0">
                <a:latin typeface="+mn-ea"/>
              </a:rPr>
              <a:t>영상 읽기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90" name="직선 화살표 연결선 89"/>
          <p:cNvCxnSpPr>
            <a:stCxn id="86" idx="2"/>
            <a:endCxn id="89" idx="0"/>
          </p:cNvCxnSpPr>
          <p:nvPr/>
        </p:nvCxnSpPr>
        <p:spPr>
          <a:xfrm>
            <a:off x="1972571" y="4119301"/>
            <a:ext cx="0" cy="1877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72" y="3125304"/>
            <a:ext cx="3320549" cy="1868459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63" y="4951344"/>
            <a:ext cx="3972516" cy="971916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994551" y="511212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Vgg16 </a:t>
            </a:r>
            <a:r>
              <a:rPr lang="en-US" altLang="ko-KR" sz="1200" dirty="0" err="1">
                <a:latin typeface="+mn-ea"/>
              </a:rPr>
              <a:t>cnn</a:t>
            </a:r>
            <a:r>
              <a:rPr lang="en-US" altLang="ko-KR" sz="1200" dirty="0">
                <a:latin typeface="+mn-ea"/>
              </a:rPr>
              <a:t> base </a:t>
            </a:r>
            <a:r>
              <a:rPr lang="ko-KR" altLang="en-US" sz="1200" dirty="0">
                <a:latin typeface="+mn-ea"/>
              </a:rPr>
              <a:t>생성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96" name="직선 화살표 연결선 95"/>
          <p:cNvCxnSpPr>
            <a:stCxn id="89" idx="2"/>
            <a:endCxn id="95" idx="0"/>
          </p:cNvCxnSpPr>
          <p:nvPr/>
        </p:nvCxnSpPr>
        <p:spPr>
          <a:xfrm flipH="1">
            <a:off x="1972073" y="4896159"/>
            <a:ext cx="498" cy="21596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94549" y="590638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Custom fc (full connected layer)</a:t>
            </a:r>
          </a:p>
          <a:p>
            <a:pPr algn="ctr"/>
            <a:r>
              <a:rPr lang="en-US" altLang="ko-KR" sz="1200" dirty="0">
                <a:latin typeface="+mn-ea"/>
              </a:rPr>
              <a:t>Drop out 50%, </a:t>
            </a:r>
            <a:r>
              <a:rPr lang="en-US" altLang="ko-KR" sz="1200" dirty="0" err="1">
                <a:latin typeface="+mn-ea"/>
              </a:rPr>
              <a:t>relu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100" name="직선 화살표 연결선 99"/>
          <p:cNvCxnSpPr>
            <a:stCxn id="95" idx="2"/>
            <a:endCxn id="99" idx="0"/>
          </p:cNvCxnSpPr>
          <p:nvPr/>
        </p:nvCxnSpPr>
        <p:spPr>
          <a:xfrm flipH="1">
            <a:off x="1972071" y="5701229"/>
            <a:ext cx="2" cy="2051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994549" y="6781970"/>
            <a:ext cx="1955043" cy="740767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Soft max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 algn="ctr"/>
            <a:endParaRPr lang="en-US" altLang="ko-KR" sz="1200" dirty="0">
              <a:latin typeface="+mn-ea"/>
            </a:endParaRPr>
          </a:p>
          <a:p>
            <a:pPr algn="ctr"/>
            <a:endParaRPr lang="en-US" altLang="ko-KR" sz="1200" dirty="0">
              <a:latin typeface="+mn-ea"/>
            </a:endParaRPr>
          </a:p>
        </p:txBody>
      </p:sp>
      <p:cxnSp>
        <p:nvCxnSpPr>
          <p:cNvPr id="104" name="직선 화살표 연결선 103"/>
          <p:cNvCxnSpPr>
            <a:stCxn id="99" idx="2"/>
            <a:endCxn id="102" idx="0"/>
          </p:cNvCxnSpPr>
          <p:nvPr/>
        </p:nvCxnSpPr>
        <p:spPr>
          <a:xfrm>
            <a:off x="1972071" y="6495489"/>
            <a:ext cx="0" cy="2864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그림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380" y="7074700"/>
            <a:ext cx="1042208" cy="407207"/>
          </a:xfrm>
          <a:prstGeom prst="rect">
            <a:avLst/>
          </a:prstGeom>
        </p:spPr>
      </p:pic>
      <p:sp>
        <p:nvSpPr>
          <p:cNvPr id="112" name="직사각형 111"/>
          <p:cNvSpPr/>
          <p:nvPr/>
        </p:nvSpPr>
        <p:spPr>
          <a:xfrm>
            <a:off x="3751133" y="2221488"/>
            <a:ext cx="2104652" cy="60818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224x224 resize</a:t>
            </a:r>
          </a:p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0~1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정규화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3751133" y="2221488"/>
            <a:ext cx="262068" cy="158825"/>
          </a:xfrm>
          <a:prstGeom prst="rect">
            <a:avLst/>
          </a:prstGeom>
          <a:gradFill flip="none" rotWithShape="1">
            <a:gsLst>
              <a:gs pos="0">
                <a:srgbClr val="FB85ED"/>
              </a:gs>
              <a:gs pos="50000">
                <a:srgbClr val="892B70"/>
              </a:gs>
              <a:gs pos="83000">
                <a:srgbClr val="7030A0"/>
              </a:gs>
              <a:gs pos="100000">
                <a:srgbClr val="92047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endCxn id="112" idx="1"/>
          </p:cNvCxnSpPr>
          <p:nvPr/>
        </p:nvCxnSpPr>
        <p:spPr>
          <a:xfrm flipV="1">
            <a:off x="2909630" y="2525580"/>
            <a:ext cx="841503" cy="1812454"/>
          </a:xfrm>
          <a:prstGeom prst="straightConnector1">
            <a:avLst/>
          </a:prstGeom>
          <a:ln>
            <a:solidFill>
              <a:srgbClr val="AF379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3576190" y="6781970"/>
            <a:ext cx="1955043" cy="740767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+mn-ea"/>
              </a:rPr>
              <a:t>모델저장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>
                <a:latin typeface="+mn-ea"/>
              </a:rPr>
              <a:t>Log, weight </a:t>
            </a:r>
            <a:r>
              <a:rPr lang="ko-KR" altLang="en-US" sz="1200" dirty="0">
                <a:latin typeface="+mn-ea"/>
              </a:rPr>
              <a:t>저장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125" name="직선 화살표 연결선 124"/>
          <p:cNvCxnSpPr>
            <a:stCxn id="102" idx="3"/>
            <a:endCxn id="124" idx="1"/>
          </p:cNvCxnSpPr>
          <p:nvPr/>
        </p:nvCxnSpPr>
        <p:spPr>
          <a:xfrm>
            <a:off x="2949592" y="7152354"/>
            <a:ext cx="62659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3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미인식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/ </a:t>
            </a:r>
            <a:r>
              <a:rPr lang="ko-KR" altLang="en-US" sz="2800" b="1" dirty="0" err="1"/>
              <a:t>오인식</a:t>
            </a:r>
            <a:r>
              <a:rPr lang="ko-KR" altLang="en-US" sz="2800" b="1" dirty="0"/>
              <a:t> 영상</a:t>
            </a:r>
          </a:p>
        </p:txBody>
      </p:sp>
      <p:sp>
        <p:nvSpPr>
          <p:cNvPr id="19" name="CustomShape 2"/>
          <p:cNvSpPr/>
          <p:nvPr/>
        </p:nvSpPr>
        <p:spPr>
          <a:xfrm>
            <a:off x="413970" y="1177024"/>
            <a:ext cx="869062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err="1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오인식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0" y="1583823"/>
            <a:ext cx="2614980" cy="19612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72" y="1583823"/>
            <a:ext cx="2614980" cy="196123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10839" y="36191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소형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-&gt;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대형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5926" y="36191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대형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-&gt;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소형</a:t>
            </a:r>
          </a:p>
        </p:txBody>
      </p:sp>
      <p:sp>
        <p:nvSpPr>
          <p:cNvPr id="25" name="CustomShape 2"/>
          <p:cNvSpPr/>
          <p:nvPr/>
        </p:nvSpPr>
        <p:spPr>
          <a:xfrm>
            <a:off x="520493" y="4014489"/>
            <a:ext cx="869062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err="1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미인식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0" y="4453533"/>
            <a:ext cx="2702190" cy="20266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24" y="4453533"/>
            <a:ext cx="2702190" cy="20266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478" y="4453533"/>
            <a:ext cx="2702190" cy="202664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-58574" y="6622669"/>
            <a:ext cx="268321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rgbClr val="FF0000"/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영상만 봐서는 특별한 특이점은 없음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rgbClr val="FF0000"/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75" y="1583823"/>
            <a:ext cx="2614980" cy="19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1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추후 과제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0260" y="1498047"/>
            <a:ext cx="1682885" cy="729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타차로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검증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줄무늬가 있는 오른쪽 화살표 11"/>
          <p:cNvSpPr/>
          <p:nvPr/>
        </p:nvSpPr>
        <p:spPr>
          <a:xfrm>
            <a:off x="2799294" y="2202148"/>
            <a:ext cx="622570" cy="573932"/>
          </a:xfrm>
          <a:prstGeom prst="striped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58012" y="2408934"/>
            <a:ext cx="1682885" cy="7342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Open cv</a:t>
            </a:r>
          </a:p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C++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제품화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dll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591" y="2621997"/>
            <a:ext cx="1682885" cy="729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오인식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미인식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향상방안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58012" y="1576912"/>
            <a:ext cx="1682885" cy="625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Model / Weight </a:t>
            </a:r>
          </a:p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읽기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</p:txBody>
      </p:sp>
      <p:cxnSp>
        <p:nvCxnSpPr>
          <p:cNvPr id="19" name="직선 화살표 연결선 18"/>
          <p:cNvCxnSpPr>
            <a:stCxn id="17" idx="2"/>
            <a:endCxn id="14" idx="0"/>
          </p:cNvCxnSpPr>
          <p:nvPr/>
        </p:nvCxnSpPr>
        <p:spPr>
          <a:xfrm>
            <a:off x="4899455" y="2202148"/>
            <a:ext cx="0" cy="2067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오른쪽 중괄호 6"/>
          <p:cNvSpPr/>
          <p:nvPr/>
        </p:nvSpPr>
        <p:spPr>
          <a:xfrm>
            <a:off x="2336800" y="1676400"/>
            <a:ext cx="279400" cy="1562100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09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시스템 응용 분야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3106" y="1229032"/>
            <a:ext cx="2529282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Object Detection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50034" y="4325690"/>
            <a:ext cx="4560287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Object Detection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Segmentation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41" y="1706317"/>
            <a:ext cx="3048000" cy="2286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69253" y="1951769"/>
            <a:ext cx="364866" cy="48232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76771" y="2974214"/>
            <a:ext cx="557347" cy="92454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38470" y="2632669"/>
            <a:ext cx="480871" cy="7327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06" y="1706317"/>
            <a:ext cx="3792345" cy="235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196" y="5068882"/>
            <a:ext cx="1587271" cy="157416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168" y="5068883"/>
            <a:ext cx="1590908" cy="1574162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6626107" y="5641730"/>
            <a:ext cx="880257" cy="50241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71431" y="627313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개인정보삭제</a:t>
            </a:r>
          </a:p>
        </p:txBody>
      </p:sp>
      <p:sp>
        <p:nvSpPr>
          <p:cNvPr id="4" name="직사각형 3">
            <a:hlinkClick r:id="rId6"/>
          </p:cNvPr>
          <p:cNvSpPr/>
          <p:nvPr/>
        </p:nvSpPr>
        <p:spPr>
          <a:xfrm>
            <a:off x="9075494" y="1637285"/>
            <a:ext cx="1248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스마트 교차로</a:t>
            </a:r>
          </a:p>
        </p:txBody>
      </p:sp>
      <p:sp>
        <p:nvSpPr>
          <p:cNvPr id="6" name="TextBox 5">
            <a:hlinkClick r:id="rId7"/>
          </p:cNvPr>
          <p:cNvSpPr txBox="1"/>
          <p:nvPr/>
        </p:nvSpPr>
        <p:spPr>
          <a:xfrm>
            <a:off x="9075494" y="1914284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스마트교차로</a:t>
            </a:r>
            <a:r>
              <a:rPr lang="en-US" altLang="ko-KR" sz="1200" dirty="0"/>
              <a:t>_2</a:t>
            </a:r>
            <a:endParaRPr lang="ko-KR" altLang="en-US" sz="1200" dirty="0"/>
          </a:p>
        </p:txBody>
      </p:sp>
      <p:sp>
        <p:nvSpPr>
          <p:cNvPr id="16" name="TextBox 15">
            <a:hlinkClick r:id="rId8"/>
          </p:cNvPr>
          <p:cNvSpPr txBox="1"/>
          <p:nvPr/>
        </p:nvSpPr>
        <p:spPr>
          <a:xfrm>
            <a:off x="1637384" y="630449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어린이보호구역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1923" y="4352014"/>
            <a:ext cx="2309695" cy="18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8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객체 검지 기술개발 방향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8" y="1181775"/>
            <a:ext cx="5387616" cy="18408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8" y="3470275"/>
            <a:ext cx="4261259" cy="16986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97124" y="53463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FAST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7124" y="3101413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179" y="1329645"/>
            <a:ext cx="2798891" cy="27286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06895" y="4315308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FASTER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432" y="4733869"/>
            <a:ext cx="3949798" cy="18352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21268" y="6745315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MASK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0872" y="5616576"/>
            <a:ext cx="2333149" cy="1768951"/>
          </a:xfrm>
          <a:prstGeom prst="rect">
            <a:avLst/>
          </a:prstGeom>
        </p:spPr>
      </p:pic>
      <p:sp>
        <p:nvSpPr>
          <p:cNvPr id="21" name="Oval 284"/>
          <p:cNvSpPr>
            <a:spLocks noChangeArrowheads="1"/>
          </p:cNvSpPr>
          <p:nvPr/>
        </p:nvSpPr>
        <p:spPr bwMode="gray">
          <a:xfrm>
            <a:off x="1415674" y="3081192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</a:p>
        </p:txBody>
      </p:sp>
      <p:sp>
        <p:nvSpPr>
          <p:cNvPr id="22" name="Oval 284"/>
          <p:cNvSpPr>
            <a:spLocks noChangeArrowheads="1"/>
          </p:cNvSpPr>
          <p:nvPr/>
        </p:nvSpPr>
        <p:spPr bwMode="gray">
          <a:xfrm>
            <a:off x="1415674" y="5346319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</a:p>
        </p:txBody>
      </p:sp>
      <p:sp>
        <p:nvSpPr>
          <p:cNvPr id="23" name="Oval 284"/>
          <p:cNvSpPr>
            <a:spLocks noChangeArrowheads="1"/>
          </p:cNvSpPr>
          <p:nvPr/>
        </p:nvSpPr>
        <p:spPr bwMode="gray">
          <a:xfrm>
            <a:off x="6984222" y="4286595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en-US" altLang="ko-KR" sz="900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Oval 284"/>
          <p:cNvSpPr>
            <a:spLocks noChangeArrowheads="1"/>
          </p:cNvSpPr>
          <p:nvPr/>
        </p:nvSpPr>
        <p:spPr bwMode="gray">
          <a:xfrm>
            <a:off x="7105770" y="6716602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47101" y="1329645"/>
            <a:ext cx="3461999" cy="3147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15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객체 검지 기술개발 방향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18" y="1884362"/>
            <a:ext cx="6048375" cy="26479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88968" y="4828774"/>
            <a:ext cx="2389432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YOLO (You </a:t>
            </a:r>
            <a:r>
              <a:rPr lang="en-US" altLang="ko-KR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olnly</a:t>
            </a:r>
            <a:r>
              <a:rPr lang="en-US" altLang="ko-KR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look once)</a:t>
            </a:r>
            <a:endParaRPr lang="ko-KR" altLang="en-US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25" name="Oval 284"/>
          <p:cNvSpPr>
            <a:spLocks noChangeArrowheads="1"/>
          </p:cNvSpPr>
          <p:nvPr/>
        </p:nvSpPr>
        <p:spPr bwMode="gray">
          <a:xfrm>
            <a:off x="2588968" y="4828774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2398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359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2021</a:t>
            </a:r>
            <a:r>
              <a:rPr lang="ko-KR" altLang="en-US" sz="2800" b="1" dirty="0"/>
              <a:t>년 </a:t>
            </a:r>
            <a:r>
              <a:rPr lang="ko-KR" altLang="en-US" sz="2800" b="1" dirty="0" err="1"/>
              <a:t>영상제품</a:t>
            </a:r>
            <a:r>
              <a:rPr lang="ko-KR" altLang="en-US" sz="2800" b="1" dirty="0"/>
              <a:t> 개발</a:t>
            </a:r>
          </a:p>
        </p:txBody>
      </p:sp>
      <p:sp>
        <p:nvSpPr>
          <p:cNvPr id="2" name="직사각형 1"/>
          <p:cNvSpPr/>
          <p:nvPr/>
        </p:nvSpPr>
        <p:spPr>
          <a:xfrm flipH="1">
            <a:off x="291830" y="1410514"/>
            <a:ext cx="9805481" cy="68094"/>
          </a:xfrm>
          <a:prstGeom prst="rect">
            <a:avLst/>
          </a:prstGeom>
          <a:gradFill>
            <a:gsLst>
              <a:gs pos="0">
                <a:srgbClr val="FB85ED"/>
              </a:gs>
              <a:gs pos="50000">
                <a:srgbClr val="892B70"/>
              </a:gs>
              <a:gs pos="83000">
                <a:srgbClr val="7030A0"/>
              </a:gs>
              <a:gs pos="100000">
                <a:srgbClr val="92047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677087" y="1478608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8401487" y="1478607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8268" y="1059387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F3790"/>
                </a:solidFill>
              </a:rPr>
              <a:t>2022</a:t>
            </a:r>
            <a:r>
              <a:rPr lang="ko-KR" altLang="en-US" dirty="0">
                <a:solidFill>
                  <a:srgbClr val="AF3790"/>
                </a:solidFill>
              </a:rPr>
              <a:t>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5235" y="1042550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92B70"/>
                </a:solidFill>
              </a:rPr>
              <a:t>2021</a:t>
            </a:r>
            <a:r>
              <a:rPr lang="ko-KR" altLang="en-US" dirty="0">
                <a:solidFill>
                  <a:srgbClr val="892B70"/>
                </a:solidFill>
              </a:rPr>
              <a:t>년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18689" y="4173737"/>
            <a:ext cx="3152641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74673" y="2138799"/>
            <a:ext cx="309665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301" y="1761782"/>
            <a:ext cx="2677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Inpeg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리눅스 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내재화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92500" y="1061494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F3790"/>
                </a:solidFill>
              </a:rPr>
              <a:t>2023</a:t>
            </a:r>
            <a:r>
              <a:rPr lang="ko-KR" altLang="en-US" dirty="0">
                <a:solidFill>
                  <a:srgbClr val="AF3790"/>
                </a:solidFill>
              </a:rPr>
              <a:t>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3554" y="3807766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설치 시운전 지원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113935" y="2684489"/>
            <a:ext cx="1557395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58122" y="2340451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현장 기능개선 대응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113935" y="3388731"/>
            <a:ext cx="1548328" cy="0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19275" y="3050177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 면탈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위찰</a:t>
            </a: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시운전 지원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18689" y="4915072"/>
            <a:ext cx="3152641" cy="0"/>
          </a:xfrm>
          <a:prstGeom prst="straightConnector1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3554" y="4549101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무인 조달 우수 지원</a:t>
            </a:r>
            <a:r>
              <a:rPr lang="en-US" altLang="ko-KR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solidFill>
                <a:schemeClr val="accent4">
                  <a:lumMod val="40000"/>
                  <a:lumOff val="6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39271" y="5520910"/>
            <a:ext cx="1105719" cy="0"/>
          </a:xfrm>
          <a:prstGeom prst="straightConnector1">
            <a:avLst/>
          </a:prstGeom>
          <a:ln w="25400">
            <a:solidFill>
              <a:srgbClr val="00B0F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4136" y="5154939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 분류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650125" y="6089052"/>
            <a:ext cx="1105719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9529" y="5719490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객체검지</a:t>
            </a:r>
            <a:r>
              <a: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0724" y="5493493"/>
            <a:ext cx="3666901" cy="10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Faster RCNN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소스 파악 완료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차로 영상 샘플 취득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시험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시험 위한 장비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인원 문제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CustomShape 2"/>
          <p:cNvSpPr/>
          <p:nvPr/>
        </p:nvSpPr>
        <p:spPr>
          <a:xfrm>
            <a:off x="3810724" y="5101583"/>
            <a:ext cx="2550933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현재 상황 및 필요 사항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839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18" y="3431954"/>
            <a:ext cx="2552382" cy="949767"/>
          </a:xfrm>
          <a:prstGeom prst="rect">
            <a:avLst/>
          </a:prstGeom>
          <a:effectLst>
            <a:glow rad="63500">
              <a:srgbClr val="002060">
                <a:alpha val="40000"/>
              </a:srgbClr>
            </a:glow>
            <a:outerShdw blurRad="88900" dist="25400" dir="3840000" sx="107000" sy="107000" algn="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5000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537849" y="1296567"/>
            <a:ext cx="1955043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Norm_boxes_graph</a:t>
            </a:r>
            <a:endParaRPr lang="ko-KR" altLang="en-US" sz="1600" dirty="0"/>
          </a:p>
        </p:txBody>
      </p:sp>
      <p:sp>
        <p:nvSpPr>
          <p:cNvPr id="28" name="AutoShape 627" descr="흐름도바-1">
            <a:extLst>
              <a:ext uri="{FF2B5EF4-FFF2-40B4-BE49-F238E27FC236}">
                <a16:creationId xmlns:a16="http://schemas.microsoft.com/office/drawing/2014/main" id="{AF0F7ADF-74DD-3F41-8C89-5670C6542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2623" y="1975484"/>
            <a:ext cx="1358619" cy="1194062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A926C7-A858-6940-AD92-6256C909A65A}"/>
              </a:ext>
            </a:extLst>
          </p:cNvPr>
          <p:cNvSpPr/>
          <p:nvPr/>
        </p:nvSpPr>
        <p:spPr>
          <a:xfrm>
            <a:off x="959878" y="2488682"/>
            <a:ext cx="951755" cy="276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8B5640A-B8DE-BA48-A4F3-741DFCFCD813}"/>
              </a:ext>
            </a:extLst>
          </p:cNvPr>
          <p:cNvCxnSpPr/>
          <p:nvPr/>
        </p:nvCxnSpPr>
        <p:spPr>
          <a:xfrm flipH="1">
            <a:off x="392687" y="1975484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855AEDA2-15D8-0146-9EB9-EB310D16E12E}"/>
              </a:ext>
            </a:extLst>
          </p:cNvPr>
          <p:cNvCxnSpPr/>
          <p:nvPr/>
        </p:nvCxnSpPr>
        <p:spPr>
          <a:xfrm flipH="1">
            <a:off x="392687" y="3169546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C08CD16-2E14-304D-B31F-6555B3507081}"/>
              </a:ext>
            </a:extLst>
          </p:cNvPr>
          <p:cNvCxnSpPr/>
          <p:nvPr/>
        </p:nvCxnSpPr>
        <p:spPr>
          <a:xfrm>
            <a:off x="537849" y="1975483"/>
            <a:ext cx="0" cy="1194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82C306D-1DE1-7842-9E3E-75DDFB2670EF}"/>
              </a:ext>
            </a:extLst>
          </p:cNvPr>
          <p:cNvSpPr txBox="1"/>
          <p:nvPr/>
        </p:nvSpPr>
        <p:spPr>
          <a:xfrm>
            <a:off x="274060" y="2486412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h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B10919C-1064-F94F-A447-D06926BBD770}"/>
              </a:ext>
            </a:extLst>
          </p:cNvPr>
          <p:cNvCxnSpPr>
            <a:cxnSpLocks/>
          </p:cNvCxnSpPr>
          <p:nvPr/>
        </p:nvCxnSpPr>
        <p:spPr>
          <a:xfrm flipV="1">
            <a:off x="722623" y="316954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626AE07C-050C-544F-9439-EDACB5C97F19}"/>
              </a:ext>
            </a:extLst>
          </p:cNvPr>
          <p:cNvCxnSpPr>
            <a:cxnSpLocks/>
          </p:cNvCxnSpPr>
          <p:nvPr/>
        </p:nvCxnSpPr>
        <p:spPr>
          <a:xfrm flipV="1">
            <a:off x="2070022" y="316954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CCB9933-54ED-1349-9CE5-C99594DDD405}"/>
              </a:ext>
            </a:extLst>
          </p:cNvPr>
          <p:cNvCxnSpPr>
            <a:cxnSpLocks/>
          </p:cNvCxnSpPr>
          <p:nvPr/>
        </p:nvCxnSpPr>
        <p:spPr>
          <a:xfrm flipH="1">
            <a:off x="722623" y="3278837"/>
            <a:ext cx="13586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90BF71B-BB2E-EA4B-A556-FF239146A19E}"/>
              </a:ext>
            </a:extLst>
          </p:cNvPr>
          <p:cNvSpPr txBox="1"/>
          <p:nvPr/>
        </p:nvSpPr>
        <p:spPr>
          <a:xfrm>
            <a:off x="1270787" y="3276663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w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45" name="AutoShape 627" descr="흐름도바-1">
            <a:extLst>
              <a:ext uri="{FF2B5EF4-FFF2-40B4-BE49-F238E27FC236}">
                <a16:creationId xmlns:a16="http://schemas.microsoft.com/office/drawing/2014/main" id="{47506D97-CF2C-F245-8FAA-2C8CBB03F8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8766" y="2208094"/>
            <a:ext cx="953636" cy="838131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74F5D12-EAE9-DC4E-944B-BD523ABD762A}"/>
              </a:ext>
            </a:extLst>
          </p:cNvPr>
          <p:cNvSpPr/>
          <p:nvPr/>
        </p:nvSpPr>
        <p:spPr>
          <a:xfrm>
            <a:off x="3557708" y="2563601"/>
            <a:ext cx="572857" cy="1666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606A328D-4709-794F-B86D-5F8AB835B60D}"/>
              </a:ext>
            </a:extLst>
          </p:cNvPr>
          <p:cNvCxnSpPr/>
          <p:nvPr/>
        </p:nvCxnSpPr>
        <p:spPr>
          <a:xfrm flipH="1">
            <a:off x="3018830" y="2208094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52FD71DA-1270-6A4A-992A-A546E563910D}"/>
              </a:ext>
            </a:extLst>
          </p:cNvPr>
          <p:cNvCxnSpPr/>
          <p:nvPr/>
        </p:nvCxnSpPr>
        <p:spPr>
          <a:xfrm flipH="1">
            <a:off x="3018830" y="3046225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AF91C15-FEFA-1142-B72E-CE9996505B27}"/>
              </a:ext>
            </a:extLst>
          </p:cNvPr>
          <p:cNvCxnSpPr>
            <a:cxnSpLocks/>
          </p:cNvCxnSpPr>
          <p:nvPr/>
        </p:nvCxnSpPr>
        <p:spPr>
          <a:xfrm>
            <a:off x="3119913" y="2208094"/>
            <a:ext cx="0" cy="8381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64B0E1D-05FE-3B4E-94DB-8F1C7ED1B262}"/>
              </a:ext>
            </a:extLst>
          </p:cNvPr>
          <p:cNvSpPr txBox="1"/>
          <p:nvPr/>
        </p:nvSpPr>
        <p:spPr>
          <a:xfrm>
            <a:off x="2853863" y="2567203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1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A175B163-0B56-3E41-82EE-8FEF237615B3}"/>
              </a:ext>
            </a:extLst>
          </p:cNvPr>
          <p:cNvCxnSpPr>
            <a:cxnSpLocks/>
          </p:cNvCxnSpPr>
          <p:nvPr/>
        </p:nvCxnSpPr>
        <p:spPr>
          <a:xfrm flipV="1">
            <a:off x="3353206" y="304758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A879F70A-FD1D-1C48-B76A-D21F86805652}"/>
              </a:ext>
            </a:extLst>
          </p:cNvPr>
          <p:cNvCxnSpPr>
            <a:cxnSpLocks/>
          </p:cNvCxnSpPr>
          <p:nvPr/>
        </p:nvCxnSpPr>
        <p:spPr>
          <a:xfrm flipV="1">
            <a:off x="4302402" y="3046225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6906984-C5AC-D141-829F-10244B5B16B1}"/>
              </a:ext>
            </a:extLst>
          </p:cNvPr>
          <p:cNvCxnSpPr>
            <a:cxnSpLocks/>
          </p:cNvCxnSpPr>
          <p:nvPr/>
        </p:nvCxnSpPr>
        <p:spPr>
          <a:xfrm flipH="1">
            <a:off x="3348767" y="3175885"/>
            <a:ext cx="9536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F33D04F-2AC7-0E43-8803-4878A1AA2F7E}"/>
              </a:ext>
            </a:extLst>
          </p:cNvPr>
          <p:cNvSpPr txBox="1"/>
          <p:nvPr/>
        </p:nvSpPr>
        <p:spPr>
          <a:xfrm>
            <a:off x="3733197" y="3189270"/>
            <a:ext cx="329936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90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1</a:t>
            </a:r>
            <a:endParaRPr lang="ko-KR" altLang="en-US" sz="9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F26A364B-1AF4-294D-AE1F-1F075B8139A5}"/>
              </a:ext>
            </a:extLst>
          </p:cNvPr>
          <p:cNvSpPr/>
          <p:nvPr/>
        </p:nvSpPr>
        <p:spPr>
          <a:xfrm>
            <a:off x="2489248" y="2477129"/>
            <a:ext cx="222658" cy="21474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5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2348913" y="2748519"/>
            <a:ext cx="607347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좌표변환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2081242" y="1975483"/>
            <a:ext cx="1267523" cy="2443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E8F1867-3EDD-EB4A-951E-CBF68FB5AAA8}"/>
              </a:ext>
            </a:extLst>
          </p:cNvPr>
          <p:cNvCxnSpPr>
            <a:cxnSpLocks/>
          </p:cNvCxnSpPr>
          <p:nvPr/>
        </p:nvCxnSpPr>
        <p:spPr>
          <a:xfrm flipV="1">
            <a:off x="2081241" y="3034202"/>
            <a:ext cx="1267524" cy="1238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717017" y="1388201"/>
            <a:ext cx="154080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050" dirty="0" err="1">
                <a:latin typeface="Menlo" panose="020B0609030804020204" pitchFamily="49" charset="0"/>
              </a:rPr>
              <a:t>input_gt_masks</a:t>
            </a:r>
            <a:endParaRPr lang="en" altLang="ko-Kore-KR" sz="1050" dirty="0">
              <a:latin typeface="Menlo" panose="020B0609030804020204" pitchFamily="49" charset="0"/>
            </a:endParaRPr>
          </a:p>
          <a:p>
            <a:r>
              <a:rPr lang="en-US" altLang="ko-Kore-KR" sz="1050" dirty="0">
                <a:latin typeface="Menlo" panose="020B0609030804020204" pitchFamily="49" charset="0"/>
              </a:rPr>
              <a:t>MINI_MASK</a:t>
            </a:r>
            <a:r>
              <a:rPr lang="ko-KR" altLang="en-US" sz="1050" dirty="0" err="1">
                <a:latin typeface="Menlo" panose="020B0609030804020204" pitchFamily="49" charset="0"/>
              </a:rPr>
              <a:t>를</a:t>
            </a:r>
            <a:r>
              <a:rPr lang="ko-KR" altLang="en-US" sz="1050" dirty="0">
                <a:latin typeface="Menlo" panose="020B0609030804020204" pitchFamily="49" charset="0"/>
              </a:rPr>
              <a:t> 사용시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57493" y="1789890"/>
            <a:ext cx="4794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input_gt_masks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shape=(None, 56, 56, None) dtype=bool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7017" y="2237746"/>
            <a:ext cx="53435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Python - callable(), </a:t>
            </a:r>
            <a:r>
              <a:rPr lang="ko-KR" altLang="en-US" sz="1400">
                <a:latin typeface="+mn-ea"/>
              </a:rPr>
              <a:t>호출 가능한 </a:t>
            </a:r>
            <a:r>
              <a:rPr lang="en-US" altLang="ko-KR" sz="1400">
                <a:latin typeface="+mn-ea"/>
              </a:rPr>
              <a:t>object</a:t>
            </a:r>
            <a:r>
              <a:rPr lang="en-US" altLang="ko-KR" sz="1400">
                <a:latin typeface="+mn-ea"/>
              </a:rPr>
              <a:t/>
            </a:r>
            <a:br>
              <a:rPr lang="en-US" altLang="ko-KR" sz="1400">
                <a:latin typeface="+mn-ea"/>
              </a:rPr>
            </a:br>
            <a:r>
              <a:rPr lang="ko-KR" altLang="en-US" sz="1400" smtClean="0">
                <a:latin typeface="+mn-ea"/>
              </a:rPr>
              <a:t>즉</a:t>
            </a:r>
            <a:r>
              <a:rPr lang="ko-KR" altLang="en-US" sz="1400" smtClean="0">
                <a:latin typeface="+mn-ea"/>
              </a:rPr>
              <a:t> </a:t>
            </a:r>
            <a:r>
              <a:rPr lang="en-US" altLang="ko-KR" sz="1400" smtClean="0">
                <a:latin typeface="+mn-ea"/>
              </a:rPr>
              <a:t>object</a:t>
            </a:r>
            <a:r>
              <a:rPr lang="ko-KR" altLang="en-US" sz="1400" smtClean="0">
                <a:latin typeface="+mn-ea"/>
              </a:rPr>
              <a:t>가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함수형태로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호출가능한가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여부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4668" y="3620230"/>
            <a:ext cx="191590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5988" y="3688373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smtClean="0">
                <a:latin typeface="+mn-ea"/>
              </a:rPr>
              <a:t>residual net </a:t>
            </a:r>
            <a:r>
              <a:rPr lang="ko-KR" altLang="en-US" sz="1400" smtClean="0">
                <a:latin typeface="+mn-ea"/>
              </a:rPr>
              <a:t>계층을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만드는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함수</a:t>
            </a:r>
            <a:endParaRPr lang="en-US" altLang="ko-KR" sz="140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30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970283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conv_block </a:t>
            </a:r>
            <a:r>
              <a:rPr lang="ko-KR" altLang="en-US" smtClean="0"/>
              <a:t>함수</a:t>
            </a:r>
            <a:endParaRPr lang="en-US" altLang="ko-KR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645426" y="1296567"/>
            <a:ext cx="1441558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conv_block</a:t>
            </a:r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45426" y="1810641"/>
            <a:ext cx="6736331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def</a:t>
            </a:r>
            <a:r>
              <a:rPr lang="en-US" altLang="ko-KR"/>
              <a:t> conv_block(input_tensor, kernel_size, filters, stage, block,</a:t>
            </a:r>
          </a:p>
          <a:p>
            <a:r>
              <a:rPr lang="en-US" altLang="ko-KR"/>
              <a:t>               strides=(2, 2), use_bias=True, train_bn=True)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45426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97859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정육면체 36"/>
          <p:cNvSpPr/>
          <p:nvPr/>
        </p:nvSpPr>
        <p:spPr>
          <a:xfrm>
            <a:off x="2694162" y="2999387"/>
            <a:ext cx="2724969" cy="2183803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2" name="정육면체 61"/>
          <p:cNvSpPr/>
          <p:nvPr/>
        </p:nvSpPr>
        <p:spPr>
          <a:xfrm>
            <a:off x="6054616" y="3600781"/>
            <a:ext cx="4315755" cy="1269401"/>
          </a:xfrm>
          <a:prstGeom prst="cube">
            <a:avLst>
              <a:gd name="adj" fmla="val 40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3" name="정육면체 62"/>
          <p:cNvSpPr/>
          <p:nvPr/>
        </p:nvSpPr>
        <p:spPr>
          <a:xfrm>
            <a:off x="645426" y="2816507"/>
            <a:ext cx="1516828" cy="2549564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593892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694162" y="5190564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4606033" y="5183190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067134" y="4870182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9866523" y="4878390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45426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694162" y="5518470"/>
            <a:ext cx="1911871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067134" y="5202912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945573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489593" y="5583357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128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739689" y="5239113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1593892" y="3399416"/>
            <a:ext cx="1100270" cy="412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569480" y="3841664"/>
            <a:ext cx="1485136" cy="2496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4606033" y="4884766"/>
            <a:ext cx="1448583" cy="2984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1593892" y="5183190"/>
            <a:ext cx="1100270" cy="1775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정육면체 79"/>
          <p:cNvSpPr/>
          <p:nvPr/>
        </p:nvSpPr>
        <p:spPr>
          <a:xfrm>
            <a:off x="5831389" y="5623218"/>
            <a:ext cx="4315755" cy="1269401"/>
          </a:xfrm>
          <a:prstGeom prst="cube">
            <a:avLst>
              <a:gd name="adj" fmla="val 40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831389" y="6862148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9630778" y="6870356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831389" y="7194878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503944" y="7231079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503944" y="5718940"/>
            <a:ext cx="109651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shortcut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1366205" y="6146638"/>
            <a:ext cx="312457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2</a:t>
            </a:r>
            <a:r>
              <a:rPr lang="ko-KR" altLang="en-US" b="1" smtClean="0"/>
              <a:t>개의</a:t>
            </a:r>
            <a:r>
              <a:rPr lang="ko-KR" altLang="en-US" b="1" smtClean="0"/>
              <a:t> </a:t>
            </a:r>
            <a:r>
              <a:rPr lang="ko-KR" altLang="en-US" b="1" smtClean="0"/>
              <a:t>결과를</a:t>
            </a:r>
            <a:r>
              <a:rPr lang="ko-KR" altLang="en-US" b="1" smtClean="0"/>
              <a:t> </a:t>
            </a:r>
            <a:r>
              <a:rPr lang="ko-KR" altLang="en-US" b="1" smtClean="0"/>
              <a:t>합치는</a:t>
            </a:r>
            <a:r>
              <a:rPr lang="ko-KR" altLang="en-US" b="1" smtClean="0"/>
              <a:t> </a:t>
            </a:r>
            <a:r>
              <a:rPr lang="ko-KR" altLang="en-US" b="1" smtClean="0"/>
              <a:t>구조</a:t>
            </a:r>
            <a:endParaRPr lang="en-US" altLang="ko-KR"/>
          </a:p>
        </p:txBody>
      </p:sp>
      <p:sp>
        <p:nvSpPr>
          <p:cNvPr id="29" name="직사각형 28"/>
          <p:cNvSpPr/>
          <p:nvPr/>
        </p:nvSpPr>
        <p:spPr>
          <a:xfrm>
            <a:off x="1400889" y="6631777"/>
            <a:ext cx="319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x.shape</a:t>
            </a:r>
          </a:p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TensorShape([None, None, None, 256])</a:t>
            </a:r>
            <a:endParaRPr lang="it-IT" altLang="ko-KR" sz="1200" b="0" i="0">
              <a:solidFill>
                <a:schemeClr val="accent5">
                  <a:lumMod val="50000"/>
                </a:schemeClr>
              </a:solidFill>
              <a:effectLst/>
              <a:latin typeface="var(--vscode-repl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30548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291781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identity_block </a:t>
            </a:r>
            <a:r>
              <a:rPr lang="ko-KR" altLang="en-US" smtClean="0"/>
              <a:t>함수</a:t>
            </a:r>
            <a:endParaRPr lang="en-US" altLang="ko-KR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45426" y="1810641"/>
            <a:ext cx="7057830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def</a:t>
            </a:r>
            <a:r>
              <a:rPr lang="en-US" altLang="ko-KR"/>
              <a:t> identity_block(input_tensor, kernel_size, filters, stage, block,</a:t>
            </a:r>
          </a:p>
          <a:p>
            <a:r>
              <a:rPr lang="en-US" altLang="ko-KR"/>
              <a:t>                   use_bias=True, train_bn=True):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45426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97859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정육면체 36"/>
          <p:cNvSpPr/>
          <p:nvPr/>
        </p:nvSpPr>
        <p:spPr>
          <a:xfrm>
            <a:off x="2694162" y="2999387"/>
            <a:ext cx="2724969" cy="2183803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2" name="정육면체 61"/>
          <p:cNvSpPr/>
          <p:nvPr/>
        </p:nvSpPr>
        <p:spPr>
          <a:xfrm>
            <a:off x="6054616" y="3600781"/>
            <a:ext cx="4315755" cy="1269401"/>
          </a:xfrm>
          <a:prstGeom prst="cube">
            <a:avLst>
              <a:gd name="adj" fmla="val 40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3" name="정육면체 62"/>
          <p:cNvSpPr/>
          <p:nvPr/>
        </p:nvSpPr>
        <p:spPr>
          <a:xfrm>
            <a:off x="645426" y="2816507"/>
            <a:ext cx="1516828" cy="2549564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593892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694162" y="5190564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4606033" y="5183190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067134" y="4870182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9866523" y="4878390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45426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694162" y="5518470"/>
            <a:ext cx="1911871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067134" y="5202912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945573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489593" y="5583357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128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739689" y="5239113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1593892" y="3399416"/>
            <a:ext cx="1100270" cy="412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569480" y="3841664"/>
            <a:ext cx="1485136" cy="2496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4606033" y="4884766"/>
            <a:ext cx="1448583" cy="2984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1593892" y="5183190"/>
            <a:ext cx="1100270" cy="1775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정육면체 79"/>
          <p:cNvSpPr/>
          <p:nvPr/>
        </p:nvSpPr>
        <p:spPr>
          <a:xfrm>
            <a:off x="5831389" y="5623218"/>
            <a:ext cx="4315755" cy="1269401"/>
          </a:xfrm>
          <a:prstGeom prst="cube">
            <a:avLst>
              <a:gd name="adj" fmla="val 40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831389" y="6862148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9630778" y="6870356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831389" y="7194878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503944" y="7231079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503944" y="5718940"/>
            <a:ext cx="109651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shortcut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1366205" y="6146638"/>
            <a:ext cx="312457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2</a:t>
            </a:r>
            <a:r>
              <a:rPr lang="ko-KR" altLang="en-US" b="1" smtClean="0"/>
              <a:t>개의</a:t>
            </a:r>
            <a:r>
              <a:rPr lang="ko-KR" altLang="en-US" b="1" smtClean="0"/>
              <a:t> </a:t>
            </a:r>
            <a:r>
              <a:rPr lang="ko-KR" altLang="en-US" b="1" smtClean="0"/>
              <a:t>결과를</a:t>
            </a:r>
            <a:r>
              <a:rPr lang="ko-KR" altLang="en-US" b="1" smtClean="0"/>
              <a:t> </a:t>
            </a:r>
            <a:r>
              <a:rPr lang="ko-KR" altLang="en-US" b="1" smtClean="0"/>
              <a:t>합치는</a:t>
            </a:r>
            <a:r>
              <a:rPr lang="ko-KR" altLang="en-US" b="1" smtClean="0"/>
              <a:t> </a:t>
            </a:r>
            <a:r>
              <a:rPr lang="ko-KR" altLang="en-US" b="1" smtClean="0"/>
              <a:t>구조</a:t>
            </a:r>
            <a:endParaRPr lang="en-US" altLang="ko-KR"/>
          </a:p>
        </p:txBody>
      </p:sp>
      <p:sp>
        <p:nvSpPr>
          <p:cNvPr id="29" name="직사각형 28"/>
          <p:cNvSpPr/>
          <p:nvPr/>
        </p:nvSpPr>
        <p:spPr>
          <a:xfrm>
            <a:off x="1400889" y="6631777"/>
            <a:ext cx="319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x.shape</a:t>
            </a:r>
          </a:p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TensorShape([None, None, None, 256])</a:t>
            </a:r>
            <a:endParaRPr lang="it-IT" altLang="ko-KR" sz="1200" b="0" i="0">
              <a:solidFill>
                <a:schemeClr val="accent5">
                  <a:lumMod val="50000"/>
                </a:schemeClr>
              </a:solidFill>
              <a:effectLst/>
              <a:latin typeface="var(--vscode-repl-font-family)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0706" y="1212046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identity_block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92248" y="1130201"/>
            <a:ext cx="71781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2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Python </a:t>
            </a:r>
            <a:r>
              <a:rPr lang="ko-KR" altLang="en-US" sz="2800" b="1" smtClean="0"/>
              <a:t>기본</a:t>
            </a:r>
            <a:endParaRPr lang="ko-KR" altLang="en-US" sz="2800" b="1" dirty="0"/>
          </a:p>
        </p:txBody>
      </p:sp>
      <p:sp>
        <p:nvSpPr>
          <p:cNvPr id="31" name="직사각형 30"/>
          <p:cNvSpPr/>
          <p:nvPr/>
        </p:nvSpPr>
        <p:spPr>
          <a:xfrm>
            <a:off x="649748" y="1644094"/>
            <a:ext cx="53435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smtClean="0">
                <a:latin typeface="+mn-ea"/>
              </a:rPr>
              <a:t>callable() : </a:t>
            </a:r>
            <a:r>
              <a:rPr lang="ko-KR" altLang="en-US" sz="1400">
                <a:latin typeface="+mn-ea"/>
              </a:rPr>
              <a:t>호출 가능한 </a:t>
            </a:r>
            <a:r>
              <a:rPr lang="en-US" altLang="ko-KR" sz="1400">
                <a:latin typeface="+mn-ea"/>
              </a:rPr>
              <a:t>object</a:t>
            </a:r>
            <a:r>
              <a:rPr lang="en-US" altLang="ko-KR" sz="1400">
                <a:latin typeface="+mn-ea"/>
              </a:rPr>
              <a:t/>
            </a:r>
            <a:br>
              <a:rPr lang="en-US" altLang="ko-KR" sz="1400">
                <a:latin typeface="+mn-ea"/>
              </a:rPr>
            </a:br>
            <a:r>
              <a:rPr lang="ko-KR" altLang="en-US" sz="1400" smtClean="0">
                <a:latin typeface="+mn-ea"/>
              </a:rPr>
              <a:t>즉</a:t>
            </a:r>
            <a:r>
              <a:rPr lang="ko-KR" altLang="en-US" sz="1400" smtClean="0">
                <a:latin typeface="+mn-ea"/>
              </a:rPr>
              <a:t> </a:t>
            </a:r>
            <a:r>
              <a:rPr lang="en-US" altLang="ko-KR" sz="1400" smtClean="0">
                <a:latin typeface="+mn-ea"/>
              </a:rPr>
              <a:t>object</a:t>
            </a:r>
            <a:r>
              <a:rPr lang="ko-KR" altLang="en-US" sz="1400" smtClean="0">
                <a:latin typeface="+mn-ea"/>
              </a:rPr>
              <a:t>가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함수형태로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호출가능한가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여부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4444" y="2230799"/>
            <a:ext cx="206017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ZeroPadding2D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1338828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Callable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9748" y="2639052"/>
            <a:ext cx="88492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케라스의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ZeroPadding2D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레이어는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padding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인자 값을 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 / tuple of 2ints / tuple of 2 tuples of 2 ints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가지 케이스로 받을 수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있다</a:t>
            </a:r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주는 것은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width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크기를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씩 늘린다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100x100 -&gt; 104x104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</a:t>
            </a:r>
            <a:r>
              <a:rPr lang="ko-KR" altLang="en-US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됨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padding=(2, 2)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주는 것은 위의 케이스와 같다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그렇지만 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height, width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주는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padding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값을 다르게 지정해줄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padding=((0,1), (0,1))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 같이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가지고 있는 튜플을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사용한다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((top_pad, bottom_pad), (left_pad, right_pad))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이기 때문에 내가 원하는 위치에만 패딩 값을 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05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48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48080" y="418320"/>
            <a:ext cx="4498196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Deep learning </a:t>
            </a:r>
            <a:r>
              <a:rPr lang="ko-KR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영상인식 분야</a:t>
            </a:r>
            <a:endParaRPr lang="en-US" sz="2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3" name="그림 1"/>
          <p:cNvPicPr/>
          <p:nvPr/>
        </p:nvPicPr>
        <p:blipFill>
          <a:blip r:embed="rId2"/>
          <a:stretch/>
        </p:blipFill>
        <p:spPr>
          <a:xfrm>
            <a:off x="1186920" y="1913400"/>
            <a:ext cx="8029080" cy="39906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94" name="CustomShape 2"/>
          <p:cNvSpPr/>
          <p:nvPr/>
        </p:nvSpPr>
        <p:spPr>
          <a:xfrm>
            <a:off x="1303680" y="2029344"/>
            <a:ext cx="1878432" cy="2762112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7970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80720" y="418320"/>
            <a:ext cx="1583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기반 기술</a:t>
            </a:r>
            <a:endParaRPr lang="en-US" sz="2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6" name="그림 95"/>
          <p:cNvPicPr/>
          <p:nvPr/>
        </p:nvPicPr>
        <p:blipFill>
          <a:blip r:embed="rId2"/>
          <a:stretch/>
        </p:blipFill>
        <p:spPr>
          <a:xfrm>
            <a:off x="1224000" y="1584000"/>
            <a:ext cx="1657080" cy="1790280"/>
          </a:xfrm>
          <a:prstGeom prst="rect">
            <a:avLst/>
          </a:prstGeom>
          <a:ln>
            <a:noFill/>
          </a:ln>
        </p:spPr>
      </p:pic>
      <p:pic>
        <p:nvPicPr>
          <p:cNvPr id="97" name="그림 96"/>
          <p:cNvPicPr/>
          <p:nvPr/>
        </p:nvPicPr>
        <p:blipFill>
          <a:blip r:embed="rId3"/>
          <a:stretch/>
        </p:blipFill>
        <p:spPr>
          <a:xfrm>
            <a:off x="2952000" y="1584000"/>
            <a:ext cx="2088000" cy="1770120"/>
          </a:xfrm>
          <a:prstGeom prst="rect">
            <a:avLst/>
          </a:prstGeom>
          <a:ln>
            <a:noFill/>
          </a:ln>
        </p:spPr>
      </p:pic>
      <p:pic>
        <p:nvPicPr>
          <p:cNvPr id="98" name="그림 97"/>
          <p:cNvPicPr/>
          <p:nvPr/>
        </p:nvPicPr>
        <p:blipFill>
          <a:blip r:embed="rId4"/>
          <a:stretch/>
        </p:blipFill>
        <p:spPr>
          <a:xfrm>
            <a:off x="7450560" y="1584000"/>
            <a:ext cx="1909440" cy="1728000"/>
          </a:xfrm>
          <a:prstGeom prst="rect">
            <a:avLst/>
          </a:prstGeom>
          <a:ln>
            <a:noFill/>
          </a:ln>
        </p:spPr>
      </p:pic>
      <p:pic>
        <p:nvPicPr>
          <p:cNvPr id="99" name="그림 98"/>
          <p:cNvPicPr/>
          <p:nvPr/>
        </p:nvPicPr>
        <p:blipFill>
          <a:blip r:embed="rId5"/>
          <a:stretch/>
        </p:blipFill>
        <p:spPr>
          <a:xfrm>
            <a:off x="5075640" y="1584000"/>
            <a:ext cx="2338920" cy="174960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1166400" y="1171080"/>
            <a:ext cx="46644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고양이 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binary label classification </a:t>
            </a: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소스 참고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4512623" y="3538848"/>
            <a:ext cx="1567543" cy="54626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3" y="4290361"/>
            <a:ext cx="3312878" cy="26583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215" y="4290361"/>
            <a:ext cx="3161835" cy="26583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63" y="4290361"/>
            <a:ext cx="3074773" cy="2520932"/>
          </a:xfrm>
          <a:prstGeom prst="rect">
            <a:avLst/>
          </a:prstGeom>
        </p:spPr>
      </p:pic>
      <p:sp>
        <p:nvSpPr>
          <p:cNvPr id="12" name="CustomShape 2"/>
          <p:cNvSpPr/>
          <p:nvPr/>
        </p:nvSpPr>
        <p:spPr>
          <a:xfrm>
            <a:off x="1080720" y="3901174"/>
            <a:ext cx="310762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Multi label 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classification</a:t>
            </a:r>
            <a:r>
              <a:rPr lang="ko-KR" alt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변형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38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시험 방법 </a:t>
            </a:r>
            <a:r>
              <a:rPr lang="en-US" altLang="ko-KR" sz="2800" b="1" dirty="0" err="1"/>
              <a:t>cont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33086" y="2439579"/>
            <a:ext cx="4261488" cy="153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4000(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2000,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2000)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90%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92%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76748" y="1327880"/>
            <a:ext cx="1926076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20392" y="2623461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인식이 안되더라도 </a:t>
            </a:r>
            <a:endParaRPr lang="en-US" altLang="ko-KR" sz="1400" dirty="0"/>
          </a:p>
          <a:p>
            <a:r>
              <a:rPr lang="ko-KR" altLang="en-US" sz="1400" dirty="0"/>
              <a:t>번호판 영역을 찾을 필요가 있음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76748" y="4336028"/>
            <a:ext cx="1926076" cy="5534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76748" y="1967628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21041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6748" y="5402640"/>
            <a:ext cx="4261488" cy="153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4000(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2000,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2000)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90%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96.9%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오인식</a:t>
            </a:r>
            <a:r>
              <a:rPr lang="ko-KR" altLang="en-US" sz="1800" dirty="0"/>
              <a:t> </a:t>
            </a:r>
            <a:r>
              <a:rPr lang="en-US" altLang="ko-KR" sz="1800" dirty="0"/>
              <a:t>0.31%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76748" y="4954954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21041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07492" y="4068440"/>
            <a:ext cx="3381658" cy="793820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이미지 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generation 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옵션 수정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Batch, step 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74" y="4889459"/>
            <a:ext cx="2700393" cy="18859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75" y="4889458"/>
            <a:ext cx="2657530" cy="188598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52487" y="6775447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accuracy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09675" y="6770483"/>
            <a:ext cx="548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loss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20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513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시험 방법 </a:t>
            </a:r>
            <a:r>
              <a:rPr lang="en-US" altLang="ko-KR" sz="2800" b="1" dirty="0"/>
              <a:t>end</a:t>
            </a:r>
            <a:endParaRPr lang="ko-KR" altLang="en-US" sz="28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3942" y="1305696"/>
            <a:ext cx="1926076" cy="5534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274" y="2575240"/>
            <a:ext cx="46826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10000(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2000(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1000,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1000)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3596(</a:t>
            </a:r>
            <a:r>
              <a:rPr lang="ko-KR" altLang="en-US" sz="1800" dirty="0"/>
              <a:t>소형 </a:t>
            </a:r>
            <a:r>
              <a:rPr lang="en-US" altLang="ko-KR" sz="1800" dirty="0"/>
              <a:t>1748,</a:t>
            </a:r>
            <a:r>
              <a:rPr lang="ko-KR" altLang="en-US" sz="1800" dirty="0"/>
              <a:t> 대형 </a:t>
            </a:r>
            <a:r>
              <a:rPr lang="en-US" altLang="ko-KR" sz="1800" dirty="0"/>
              <a:t>1748)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80%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99.42%(21</a:t>
            </a:r>
            <a:r>
              <a:rPr lang="ko-KR" altLang="en-US" sz="1800" dirty="0"/>
              <a:t>건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err="1"/>
              <a:t>오인식</a:t>
            </a:r>
            <a:r>
              <a:rPr lang="ko-KR" altLang="en-US" sz="1800"/>
              <a:t> </a:t>
            </a:r>
            <a:r>
              <a:rPr lang="en-US" altLang="ko-KR" sz="1800"/>
              <a:t>0.08%</a:t>
            </a:r>
            <a:r>
              <a:rPr lang="ko-KR" altLang="en-US" sz="1800"/>
              <a:t> </a:t>
            </a:r>
            <a:r>
              <a:rPr lang="en-US" altLang="ko-KR" sz="1800"/>
              <a:t>(3</a:t>
            </a:r>
            <a:r>
              <a:rPr lang="ko-KR" altLang="en-US" sz="1800"/>
              <a:t>건</a:t>
            </a:r>
            <a:r>
              <a:rPr lang="en-US" altLang="ko-KR" sz="1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epoch 100,</a:t>
            </a:r>
            <a:r>
              <a:rPr lang="ko-KR" altLang="en-US" sz="1800" dirty="0"/>
              <a:t> </a:t>
            </a:r>
            <a:r>
              <a:rPr lang="en-US" altLang="ko-KR" sz="1800" dirty="0"/>
              <a:t>batch = 20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3942" y="2026088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50298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24308" y="1447498"/>
            <a:ext cx="3381658" cy="960781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차량이 더 잘 보이는 영상으로 변경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중앙으로 가는 차량 제거 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반이상보이는 차량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자동분류기로 분류 후 수작업으로 정정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47" y="1706623"/>
            <a:ext cx="2616769" cy="11587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47" y="4030234"/>
            <a:ext cx="2782669" cy="2087001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>
            <a:off x="8329609" y="3174665"/>
            <a:ext cx="1567543" cy="54626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98" y="4434810"/>
            <a:ext cx="2921135" cy="20401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75" y="4434810"/>
            <a:ext cx="2980925" cy="204938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30949" y="6493256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accuracy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3039" y="6502484"/>
            <a:ext cx="548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loss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79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 sz="15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12911</TotalTime>
  <Words>551</Words>
  <Application>Microsoft Office PowerPoint</Application>
  <PresentationFormat>사용자 지정</PresentationFormat>
  <Paragraphs>175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HY견고딕</vt:lpstr>
      <vt:lpstr>KoPub돋움체 Bold</vt:lpstr>
      <vt:lpstr>KoPub돋움체 Medium</vt:lpstr>
      <vt:lpstr>Menlo</vt:lpstr>
      <vt:lpstr>var(--vscode-repl-font-family)</vt:lpstr>
      <vt:lpstr>맑은 고딕</vt:lpstr>
      <vt:lpstr>Arial</vt:lpstr>
      <vt:lpstr>Calibri</vt:lpstr>
      <vt:lpstr>Consolas</vt:lpstr>
      <vt:lpstr>Times New Roman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비즈니스아츠</dc:creator>
  <cp:lastModifiedBy>Windows 사용자</cp:lastModifiedBy>
  <cp:revision>2305</cp:revision>
  <cp:lastPrinted>2020-07-27T06:50:21Z</cp:lastPrinted>
  <dcterms:created xsi:type="dcterms:W3CDTF">2019-01-23T01:28:59Z</dcterms:created>
  <dcterms:modified xsi:type="dcterms:W3CDTF">2021-05-27T08:20:00Z</dcterms:modified>
</cp:coreProperties>
</file>