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  <p:sldMasterId id="2147483689" r:id="rId2"/>
  </p:sldMasterIdLst>
  <p:notesMasterIdLst>
    <p:notesMasterId r:id="rId86"/>
  </p:notesMasterIdLst>
  <p:sldIdLst>
    <p:sldId id="488" r:id="rId3"/>
    <p:sldId id="560" r:id="rId4"/>
    <p:sldId id="569" r:id="rId5"/>
    <p:sldId id="553" r:id="rId6"/>
    <p:sldId id="481" r:id="rId7"/>
    <p:sldId id="499" r:id="rId8"/>
    <p:sldId id="501" r:id="rId9"/>
    <p:sldId id="544" r:id="rId10"/>
    <p:sldId id="502" r:id="rId11"/>
    <p:sldId id="531" r:id="rId12"/>
    <p:sldId id="532" r:id="rId13"/>
    <p:sldId id="550" r:id="rId14"/>
    <p:sldId id="551" r:id="rId15"/>
    <p:sldId id="552" r:id="rId16"/>
    <p:sldId id="573" r:id="rId17"/>
    <p:sldId id="572" r:id="rId18"/>
    <p:sldId id="574" r:id="rId19"/>
    <p:sldId id="575" r:id="rId20"/>
    <p:sldId id="576" r:id="rId21"/>
    <p:sldId id="577" r:id="rId22"/>
    <p:sldId id="578" r:id="rId23"/>
    <p:sldId id="528" r:id="rId24"/>
    <p:sldId id="525" r:id="rId25"/>
    <p:sldId id="556" r:id="rId26"/>
    <p:sldId id="557" r:id="rId27"/>
    <p:sldId id="558" r:id="rId28"/>
    <p:sldId id="527" r:id="rId29"/>
    <p:sldId id="526" r:id="rId30"/>
    <p:sldId id="554" r:id="rId31"/>
    <p:sldId id="555" r:id="rId32"/>
    <p:sldId id="524" r:id="rId33"/>
    <p:sldId id="529" r:id="rId34"/>
    <p:sldId id="533" r:id="rId35"/>
    <p:sldId id="536" r:id="rId36"/>
    <p:sldId id="538" r:id="rId37"/>
    <p:sldId id="539" r:id="rId38"/>
    <p:sldId id="534" r:id="rId39"/>
    <p:sldId id="540" r:id="rId40"/>
    <p:sldId id="541" r:id="rId41"/>
    <p:sldId id="542" r:id="rId42"/>
    <p:sldId id="563" r:id="rId43"/>
    <p:sldId id="564" r:id="rId44"/>
    <p:sldId id="545" r:id="rId45"/>
    <p:sldId id="549" r:id="rId46"/>
    <p:sldId id="568" r:id="rId47"/>
    <p:sldId id="543" r:id="rId48"/>
    <p:sldId id="547" r:id="rId49"/>
    <p:sldId id="548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523" r:id="rId71"/>
    <p:sldId id="500" r:id="rId72"/>
    <p:sldId id="497" r:id="rId73"/>
    <p:sldId id="498" r:id="rId74"/>
    <p:sldId id="496" r:id="rId75"/>
    <p:sldId id="530" r:id="rId76"/>
    <p:sldId id="535" r:id="rId77"/>
    <p:sldId id="559" r:id="rId78"/>
    <p:sldId id="561" r:id="rId79"/>
    <p:sldId id="562" r:id="rId80"/>
    <p:sldId id="565" r:id="rId81"/>
    <p:sldId id="566" r:id="rId82"/>
    <p:sldId id="567" r:id="rId83"/>
    <p:sldId id="570" r:id="rId84"/>
    <p:sldId id="571" r:id="rId85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47E"/>
    <a:srgbClr val="AF3790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803" autoAdjust="0"/>
  </p:normalViewPr>
  <p:slideViewPr>
    <p:cSldViewPr snapToGrid="0" showGuides="1">
      <p:cViewPr>
        <p:scale>
          <a:sx n="100" d="100"/>
          <a:sy n="100" d="100"/>
        </p:scale>
        <p:origin x="876" y="-504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4.xml"/><Relationship Id="rId7" Type="http://schemas.openxmlformats.org/officeDocument/2006/relationships/slide" Target="slide2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7.xml"/><Relationship Id="rId4" Type="http://schemas.openxmlformats.org/officeDocument/2006/relationships/slide" Target="slide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22.xml"/><Relationship Id="rId4" Type="http://schemas.openxmlformats.org/officeDocument/2006/relationships/slide" Target="slide8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0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zzsza.github.io/data/2018/02/23/introduction-convolutio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ite.com/python/docs/builtins.list" TargetMode="External"/><Relationship Id="rId4" Type="http://schemas.openxmlformats.org/officeDocument/2006/relationships/hyperlink" Target="https://kite.com/python/docs/builtins.zip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range" TargetMode="External"/><Relationship Id="rId2" Type="http://schemas.openxmlformats.org/officeDocument/2006/relationships/hyperlink" Target="http://www.php.net/lis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hp.net/array" TargetMode="External"/><Relationship Id="rId5" Type="http://schemas.openxmlformats.org/officeDocument/2006/relationships/hyperlink" Target="http://www.php.net/eval" TargetMode="External"/><Relationship Id="rId4" Type="http://schemas.openxmlformats.org/officeDocument/2006/relationships/hyperlink" Target="http://www.php.net/constant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3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9.xml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image" Target="../media/image26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image" Target="../media/image31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4.xml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38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8372" y="1464557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219" y="1944879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4700" y="1916780"/>
            <a:ext cx="2884485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rpn.rpn_class_logists[P2,P3</a:t>
            </a:r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24741" y="1904415"/>
            <a:ext cx="219703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rpn.rpn_class[P2,P3</a:t>
            </a:r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63667" y="1894094"/>
            <a:ext cx="2194568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rpn.rpn_bbox[P2,P3</a:t>
            </a:r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219" y="2665660"/>
            <a:ext cx="7264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(axis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output_names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299" y="3314042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rpn_class_logits = outputs[0] = &lt;KerasTensor: shape=(None, None, 2) dtype=float32 (created by layer 'rpn_class_logits')&gt;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5299" y="3808536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 = outputs[1] = &lt;KerasTensor: shape=(None, None, 2) dtype=float32 (created by layer 'rpn_class')&gt;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299" y="4303030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rpn_bbox = outputs[2] = &lt;KerasTensor: shape=(None, None, 4) dtype=float32 (created by layer 'rpn_bbox')&gt;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5345" y="241039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outputs[0]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6516" y="240045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outputs[1]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843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outputs[2]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5732" y="6289404"/>
            <a:ext cx="5621568" cy="31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1"/>
                </a:solidFill>
              </a:rPr>
              <a:t>Layout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6769" y="5363051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9185" y="535164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6237" y="5350111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꺾인 연결선 29"/>
          <p:cNvCxnSpPr>
            <a:stCxn id="18" idx="2"/>
            <a:endCxn id="4" idx="0"/>
          </p:cNvCxnSpPr>
          <p:nvPr/>
        </p:nvCxnSpPr>
        <p:spPr>
          <a:xfrm rot="16200000" flipH="1">
            <a:off x="4191066" y="5243954"/>
            <a:ext cx="618576" cy="1472324"/>
          </a:xfrm>
          <a:prstGeom prst="bentConnector3">
            <a:avLst>
              <a:gd name="adj1" fmla="val 48393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4" idx="0"/>
          </p:cNvCxnSpPr>
          <p:nvPr/>
        </p:nvCxnSpPr>
        <p:spPr>
          <a:xfrm rot="5400000">
            <a:off x="5705558" y="5188847"/>
            <a:ext cx="631516" cy="156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2"/>
            <a:endCxn id="4" idx="0"/>
          </p:cNvCxnSpPr>
          <p:nvPr/>
        </p:nvCxnSpPr>
        <p:spPr>
          <a:xfrm rot="5400000">
            <a:off x="5022643" y="5873290"/>
            <a:ext cx="629987" cy="202240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810970" y="1394028"/>
            <a:ext cx="34917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rpn[P2], rpn[P3], rpn[P4], rpn[P5], rpn[P6]</a:t>
            </a:r>
          </a:p>
          <a:p>
            <a:r>
              <a:rPr lang="ko-KR" altLang="en-US" sz="1000" b="0" i="0" smtClean="0">
                <a:effectLst/>
                <a:latin typeface="var(--vscode-repl-font-family)"/>
              </a:rPr>
              <a:t>하나 하나를 </a:t>
            </a:r>
            <a:r>
              <a:rPr lang="en-US" altLang="ko-KR" sz="1000" b="0" i="0" smtClean="0">
                <a:effectLst/>
                <a:latin typeface="var(--vscode-repl-font-family)"/>
              </a:rPr>
              <a:t>zip </a:t>
            </a:r>
            <a:r>
              <a:rPr lang="ko-KR" altLang="en-US" sz="1000" smtClean="0">
                <a:latin typeface="var(--vscode-repl-font-family)"/>
              </a:rPr>
              <a:t>하여 리스트로 만드는 동작을 한다</a:t>
            </a:r>
            <a:r>
              <a:rPr lang="en-US" altLang="ko-KR" sz="1000" smtClean="0">
                <a:latin typeface="var(--vscode-repl-font-family)"/>
              </a:rPr>
              <a:t>.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16763" y="5054195"/>
            <a:ext cx="1047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atin typeface="var(--vscode-repl-font-family)"/>
              </a:rPr>
              <a:t>앵커의 </a:t>
            </a:r>
            <a:r>
              <a:rPr lang="en-US" altLang="ko-KR" sz="1000" smtClean="0">
                <a:latin typeface="var(--vscode-repl-font-family)"/>
              </a:rPr>
              <a:t>F/B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13921" y="5040165"/>
            <a:ext cx="1047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atin typeface="var(--vscode-repl-font-family)"/>
              </a:rPr>
              <a:t>앵커의</a:t>
            </a:r>
            <a:r>
              <a:rPr lang="ko-KR" altLang="en-US" sz="1000">
                <a:latin typeface="var(--vscode-repl-font-family)"/>
              </a:rPr>
              <a:t> </a:t>
            </a:r>
            <a:r>
              <a:rPr lang="ko-KR" altLang="en-US" sz="1000" smtClean="0">
                <a:latin typeface="var(--vscode-repl-font-family)"/>
              </a:rPr>
              <a:t>확률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16237" y="5030025"/>
            <a:ext cx="1047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atin typeface="var(--vscode-repl-font-family)"/>
              </a:rPr>
              <a:t>앵커의</a:t>
            </a:r>
            <a:r>
              <a:rPr lang="ko-KR" altLang="en-US" sz="1000">
                <a:latin typeface="var(--vscode-repl-font-family)"/>
              </a:rPr>
              <a:t> </a:t>
            </a:r>
            <a:r>
              <a:rPr lang="ko-KR" altLang="en-US" sz="1000" smtClean="0">
                <a:latin typeface="var(--vscode-repl-font-family)"/>
              </a:rPr>
              <a:t>박스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1316" y="3320897"/>
            <a:ext cx="43755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rpn_class_logits[0] </a:t>
            </a:r>
            <a:r>
              <a:rPr lang="ko-KR" altLang="en-US" sz="1000" smtClean="0">
                <a:latin typeface="var(--vscode-repl-font-family)"/>
              </a:rPr>
              <a:t>가 아마도 </a:t>
            </a:r>
            <a:r>
              <a:rPr lang="en-US" altLang="ko-KR" sz="1000" smtClean="0">
                <a:latin typeface="var(--vscode-repl-font-family)"/>
              </a:rPr>
              <a:t>rpn[p2]</a:t>
            </a:r>
            <a:r>
              <a:rPr lang="ko-KR" altLang="en-US" sz="1000" smtClean="0">
                <a:latin typeface="var(--vscode-repl-font-family)"/>
              </a:rPr>
              <a:t>의  </a:t>
            </a:r>
            <a:r>
              <a:rPr lang="en-US" altLang="ko-KR" sz="1000" smtClean="0">
                <a:latin typeface="var(--vscode-repl-font-family)"/>
              </a:rPr>
              <a:t>rpn_class_logits</a:t>
            </a:r>
            <a:r>
              <a:rPr lang="ko-KR" altLang="en-US" sz="1000" smtClean="0">
                <a:latin typeface="var(--vscode-repl-font-family)"/>
              </a:rPr>
              <a:t>가 아닐까</a:t>
            </a:r>
            <a:r>
              <a:rPr lang="en-US" altLang="ko-KR" sz="1000" smtClean="0">
                <a:latin typeface="var(--vscode-repl-font-family)"/>
              </a:rPr>
              <a:t>?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08574" y="3770126"/>
            <a:ext cx="53435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# Concatenate layer outputs</a:t>
            </a:r>
          </a:p>
          <a:p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Convert from list of lists of level outputs to list of lists</a:t>
            </a:r>
          </a:p>
          <a:p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of outputs across levels.</a:t>
            </a:r>
          </a:p>
          <a:p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 e.g. [[a1, b1, c1], [a2, b2, c2]] =&gt; [[a1, a2], [b1, b2], [c1, c2]]</a:t>
            </a:r>
            <a:endParaRPr lang="en-US" altLang="ko-KR" sz="900" b="0">
              <a:solidFill>
                <a:schemeClr val="tx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78626" y="2937941"/>
            <a:ext cx="43755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>
                <a:latin typeface="var(--vscode-repl-font-family)"/>
              </a:rPr>
              <a:t>리스트</a:t>
            </a:r>
            <a:r>
              <a:rPr lang="en-US" altLang="ko-KR" sz="1000" smtClean="0">
                <a:latin typeface="var(--vscode-repl-font-family)"/>
              </a:rPr>
              <a:t>[(</a:t>
            </a:r>
            <a:r>
              <a:rPr lang="ko-KR" altLang="en-US" sz="1000" smtClean="0">
                <a:latin typeface="var(--vscode-repl-font-family)"/>
              </a:rPr>
              <a:t>튜플</a:t>
            </a:r>
            <a:r>
              <a:rPr lang="en-US" altLang="ko-KR" sz="1000" smtClean="0">
                <a:latin typeface="var(--vscode-repl-font-family)"/>
              </a:rPr>
              <a:t>)]</a:t>
            </a:r>
            <a:r>
              <a:rPr lang="ko-KR" altLang="en-US" sz="1000" smtClean="0">
                <a:latin typeface="var(--vscode-repl-font-family)"/>
              </a:rPr>
              <a:t>을 리스트</a:t>
            </a:r>
            <a:r>
              <a:rPr lang="en-US" altLang="ko-KR" sz="1000" smtClean="0">
                <a:latin typeface="var(--vscode-repl-font-family)"/>
              </a:rPr>
              <a:t>[[</a:t>
            </a:r>
            <a:r>
              <a:rPr lang="ko-KR" altLang="en-US" sz="1000" smtClean="0">
                <a:latin typeface="var(--vscode-repl-font-family)"/>
              </a:rPr>
              <a:t>리스트</a:t>
            </a:r>
            <a:r>
              <a:rPr lang="en-US" altLang="ko-KR" sz="1000" smtClean="0">
                <a:latin typeface="var(--vscode-repl-font-family)"/>
              </a:rPr>
              <a:t>]]</a:t>
            </a:r>
            <a:r>
              <a:rPr lang="ko-KR" altLang="en-US" sz="1000" smtClean="0">
                <a:latin typeface="var(--vscode-repl-font-family)"/>
              </a:rPr>
              <a:t>로 만드는 과정</a:t>
            </a:r>
            <a:r>
              <a:rPr lang="en-US" altLang="ko-KR" sz="1000" smtClean="0">
                <a:latin typeface="var(--vscode-repl-font-family)"/>
              </a:rPr>
              <a:t>?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004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427106" y="1336931"/>
            <a:ext cx="9770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ProposalLayer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200" dirty="0">
                <a:solidFill>
                  <a:srgbClr val="268BD2"/>
                </a:solidFill>
                <a:latin typeface="Consolas" panose="020B0609020204030204" pitchFamily="49" charset="0"/>
              </a:rPr>
              <a:t>=2000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=0.7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7106" y="2440440"/>
            <a:ext cx="64308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mode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"training"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Class ID mask to mark class IDs supported by the dataset the image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came from.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parse_image_meta_graph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(x)[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)(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USE_RPN_ROIS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Ignore predicted ROIs and use ROIs provided as an input.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POST_NMS_ROIS_TRAINING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name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input_roi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norm_boxes_graph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x,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endParaRPr lang="en-US" altLang="ko-K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54480" y="1629318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"input_image_meta"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10800000" flipV="1">
            <a:off x="2769704" y="1895064"/>
            <a:ext cx="4002156" cy="14577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54480" y="1394809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NUM_CLASSES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2613993" y="3051312"/>
            <a:ext cx="4691268" cy="8845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434751" y="3805092"/>
            <a:ext cx="22956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 </a:t>
            </a: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형태의 </a:t>
            </a:r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 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dictionary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08517" y="3554427"/>
            <a:ext cx="84482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true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123890" y="2340315"/>
            <a:ext cx="3429699" cy="200770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728582" y="2032367"/>
            <a:ext cx="5343525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268BD2"/>
                </a:solidFill>
                <a:latin typeface="Consolas" panose="020B0609020204030204" pitchFamily="49" charset="0"/>
              </a:rPr>
              <a:t>CLASS_NAMES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'person'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'bicycle'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'motorcycle'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'airplane'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'bus'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'train'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'truck'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'boat'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'traffic light'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'fire hydrant'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'stop sign'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'parking meter'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'bench'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'bird'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'dog'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'horse'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'sheep'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'cow'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'elephant'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'bear'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'zebra'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'giraffe'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'backpack'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'umbrella'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'handbag'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'tie'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'suitcase'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'frisbee'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'skis'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'snowboard'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'sports ball'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'kite'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'baseball bat'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'baseball glove'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'skateboard'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'surfboard'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'tennis racket'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'bottle'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'wine glass'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'cup'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'fork'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'knife'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'spoon'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'bowl'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'apple'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'sandwich'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'orange'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'broccoli'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'carrot'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'hot dog'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'pizza'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'donut'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'cake'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'chair'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'couch'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'potted plant'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'bed'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'dining table'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'toilet'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'tv'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'laptop'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'mouse'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'remote'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'keyboard'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'cell phone'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'microwave'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'oven'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'toaster'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'sink'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'refrigerator'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'book'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'clock'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'vase'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'scissors'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'teddy bear'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'hair drier'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'toothbrush'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sz="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구부러진 연결선 22"/>
          <p:cNvCxnSpPr>
            <a:stCxn id="11" idx="1"/>
          </p:cNvCxnSpPr>
          <p:nvPr/>
        </p:nvCxnSpPr>
        <p:spPr>
          <a:xfrm rot="10800000" flipV="1">
            <a:off x="3313044" y="2878753"/>
            <a:ext cx="3415539" cy="4087316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>
            <a:off x="-1098604" y="1197953"/>
            <a:ext cx="1463040" cy="655321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4332" y="4815281"/>
            <a:ext cx="2607465" cy="425168"/>
          </a:xfrm>
          <a:prstGeom prst="rect">
            <a:avLst/>
          </a:prstGeom>
          <a:solidFill>
            <a:schemeClr val="accent4">
              <a:alpha val="3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106" y="5442833"/>
            <a:ext cx="61746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Generate detection targets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 Subsamples proposals and generates target outputs for training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 Note that proposal class IDs, gt_boxes, and gt_masks are zero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 padded. Equally, returned rois and targets are zero padded.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200">
                <a:solidFill>
                  <a:srgbClr val="FF0000"/>
                </a:solidFill>
                <a:latin typeface="Consolas" panose="020B0609020204030204" pitchFamily="49" charset="0"/>
              </a:rPr>
              <a:t>, target_class_ids, target_bbox, target_mask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=\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200" smtClean="0">
                <a:solidFill>
                  <a:srgbClr val="4EC9B0"/>
                </a:solidFill>
                <a:latin typeface="Consolas" panose="020B0609020204030204" pitchFamily="49" charset="0"/>
                <a:hlinkClick r:id="rId4" action="ppaction://hlinksldjump"/>
              </a:rPr>
              <a:t>DetectionTargetLayer</a:t>
            </a:r>
            <a:r>
              <a:rPr lang="en-US" altLang="ko-KR" sz="12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200" smtClean="0">
                <a:solidFill>
                  <a:srgbClr val="9CDCFE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구부러진 연결선 25"/>
          <p:cNvCxnSpPr/>
          <p:nvPr/>
        </p:nvCxnSpPr>
        <p:spPr>
          <a:xfrm rot="5400000">
            <a:off x="1122293" y="5694293"/>
            <a:ext cx="1413014" cy="5053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18167" y="4857350"/>
            <a:ext cx="51596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# 1. GT Class IDs (zero padded)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9CDCFE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100" smtClean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10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"input_gt_class_ids"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구부러진 연결선 29"/>
          <p:cNvCxnSpPr>
            <a:stCxn id="29" idx="1"/>
          </p:cNvCxnSpPr>
          <p:nvPr/>
        </p:nvCxnSpPr>
        <p:spPr>
          <a:xfrm rot="10800000" flipV="1">
            <a:off x="2613993" y="5157431"/>
            <a:ext cx="2904175" cy="149603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303650" y="5679520"/>
            <a:ext cx="4374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7030A0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200">
                <a:solidFill>
                  <a:srgbClr val="7030A0"/>
                </a:solidFill>
                <a:latin typeface="Consolas" panose="020B0609020204030204" pitchFamily="49" charset="0"/>
              </a:rPr>
              <a:t> = KL.Lambda(lambda x: </a:t>
            </a:r>
            <a:r>
              <a:rPr lang="en-US" altLang="ko-KR" sz="1200">
                <a:solidFill>
                  <a:srgbClr val="7030A0"/>
                </a:solidFill>
                <a:latin typeface="Consolas" panose="020B0609020204030204" pitchFamily="49" charset="0"/>
                <a:hlinkClick r:id="rId5" action="ppaction://hlinksldjump"/>
              </a:rPr>
              <a:t>norm_boxes_graph</a:t>
            </a:r>
            <a:r>
              <a:rPr lang="en-US" altLang="ko-KR" sz="120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>
                <a:solidFill>
                  <a:srgbClr val="7030A0"/>
                </a:solidFill>
                <a:latin typeface="Consolas" panose="020B0609020204030204" pitchFamily="49" charset="0"/>
              </a:rPr>
              <a:t>, K.shape(input_image)[1:3]))(input_gt_boxes)</a:t>
            </a:r>
            <a:endParaRPr lang="en-US" altLang="ko-KR" sz="1200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4190175" y="5799662"/>
            <a:ext cx="2113479" cy="7994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38195" y="6107439"/>
            <a:ext cx="4641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7030A0"/>
                </a:solidFill>
                <a:latin typeface="Consolas" panose="020B0609020204030204" pitchFamily="49" charset="0"/>
              </a:rPr>
              <a:t>gt_boxes : groud truth box</a:t>
            </a:r>
            <a:r>
              <a:rPr lang="ko-KR" altLang="en-US" sz="1400" smtClean="0">
                <a:solidFill>
                  <a:srgbClr val="7030A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smtClean="0">
                <a:solidFill>
                  <a:srgbClr val="7030A0"/>
                </a:solidFill>
                <a:latin typeface="Consolas" panose="020B0609020204030204" pitchFamily="49" charset="0"/>
              </a:rPr>
              <a:t>normalized </a:t>
            </a:r>
            <a:r>
              <a:rPr lang="ko-KR" altLang="en-US" sz="1400" smtClean="0">
                <a:solidFill>
                  <a:srgbClr val="7030A0"/>
                </a:solidFill>
                <a:latin typeface="Consolas" panose="020B0609020204030204" pitchFamily="49" charset="0"/>
              </a:rPr>
              <a:t>값이다</a:t>
            </a:r>
            <a:r>
              <a:rPr lang="en-US" altLang="ko-KR" sz="1400" smtClean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2625469" y="-35616"/>
            <a:ext cx="46073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if config.USE_MINI_MASK: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input_gt_masks = KL.Input(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=[config.MINI_MASK_SHAPE[0],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config.MINI_MASK_SHAPE[1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], None],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="input_gt_masks", dtype=bool)</a:t>
            </a:r>
          </a:p>
          <a:p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= KL.Input(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=[config.IMAGE_SHAPE[0], config.IMAGE_SHAPE[1], None],</a:t>
            </a:r>
          </a:p>
          <a:p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1000" smtClean="0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>
                <a:solidFill>
                  <a:srgbClr val="7030A0"/>
                </a:solidFill>
                <a:latin typeface="Consolas" panose="020B0609020204030204" pitchFamily="49" charset="0"/>
              </a:rPr>
              <a:t>="input_gt_masks", dtype=bool)</a:t>
            </a:r>
            <a:endParaRPr lang="en-US" altLang="ko-KR" sz="1000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69767" y="0"/>
            <a:ext cx="4112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input_gt_masks: USE_MINI_MASK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이면</a:t>
            </a:r>
            <a:endParaRPr lang="en-US" altLang="ko-KR" sz="1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축소된 마스크를 아니면 이미지 크기와 동일한 </a:t>
            </a:r>
            <a:endParaRPr lang="en-US" altLang="ko-KR" sz="1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마스크를 사용한다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6200000" flipH="1">
            <a:off x="1223165" y="2702868"/>
            <a:ext cx="6369984" cy="153120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18023" y="2213118"/>
            <a:ext cx="4112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ProposalLayer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를 통해서 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rpn roi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를 구하고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2340" y="6941248"/>
            <a:ext cx="66189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DetectionTargetLayer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를 통해서 제안하는 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roi, 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여기에 대응하는 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gt class id, bounding box mask</a:t>
            </a:r>
            <a:r>
              <a:rPr lang="ko-KR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를 구한다</a:t>
            </a:r>
            <a:r>
              <a:rPr lang="en-US" altLang="ko-KR" sz="140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062413" y="3836508"/>
            <a:ext cx="578485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build_fpn_mask_graph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mrcnn_feature_maps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MASK_POOL_SIZE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NUM_CLASSES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train_bn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54696" y="4775227"/>
            <a:ext cx="87371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Losses</a:t>
            </a:r>
          </a:p>
          <a:p>
            <a:r>
              <a:rPr lang="en-US" altLang="ko-KR" sz="11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는 가변인수이다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rpn_class_loss_graph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input_rpn_match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4" action="ppaction://hlinksldjump"/>
              </a:rPr>
              <a:t>rpn_bbox_loss_graph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(config,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"rpn_bbox_loss"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input_rpn_match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class_loss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5" action="ppaction://hlinksldjump"/>
              </a:rPr>
              <a:t>mrcnn_class_loss_graph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"mrcnn_class_loss"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bbox_loss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6" action="ppaction://hlinksldjump"/>
              </a:rPr>
              <a:t>mrcnn_bbox_loss_graph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"mrcnn_bbox_loss"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mask_loss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7" action="ppaction://hlinksldjump"/>
              </a:rPr>
              <a:t>mrcnn_mask_loss_graph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95204" y="1930255"/>
            <a:ext cx="3737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 </a:t>
            </a:r>
            <a:r>
              <a:rPr lang="en-US" altLang="ko-KR" sz="900" i="1"/>
              <a:t># Size of the fully-connected layers in the classification graph</a:t>
            </a:r>
            <a:endParaRPr lang="en-US" altLang="ko-KR" sz="900"/>
          </a:p>
          <a:p>
            <a:r>
              <a:rPr lang="en-US" altLang="ko-KR" sz="900"/>
              <a:t>    FPN_CLASSIF_FC_LAYERS_SIZE = 1024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6618" y="2248481"/>
            <a:ext cx="51417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Network Heads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000" i="1" dirty="0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: verify that this handles zero padded ROIs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mrcnn_class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  <a:hlinkClick r:id="rId8" action="ppaction://hlinksldjump"/>
              </a:rPr>
              <a:t>fpn_classifier_graph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mrcnn_feature_maps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NUM_CLASSES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fc_layers_size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FPN_CLASSIF_FC_LAYERS_SIZE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구부러진 연결선 6"/>
          <p:cNvCxnSpPr/>
          <p:nvPr/>
        </p:nvCxnSpPr>
        <p:spPr>
          <a:xfrm>
            <a:off x="536955" y="1744703"/>
            <a:ext cx="1534220" cy="108667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355117" y="2402699"/>
            <a:ext cx="303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mrcnn_feature_maps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구부러진 연결선 8"/>
          <p:cNvCxnSpPr>
            <a:stCxn id="12" idx="1"/>
          </p:cNvCxnSpPr>
          <p:nvPr/>
        </p:nvCxnSpPr>
        <p:spPr>
          <a:xfrm rot="10800000" flipV="1">
            <a:off x="2952446" y="2672348"/>
            <a:ext cx="2375243" cy="15902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85752" y="2644706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80088" y="1559439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Defaulting to False since batch size is often small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5327688" y="1926664"/>
            <a:ext cx="304801" cy="1491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643355" y="1180696"/>
            <a:ext cx="22956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</a:t>
            </a:r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갯수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>
            <a:off x="1405054" y="5448880"/>
            <a:ext cx="1940312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6955" y="5318075"/>
            <a:ext cx="7745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latin typeface="Consolas" panose="020B0609020204030204" pitchFamily="49" charset="0"/>
              </a:rPr>
              <a:t>rpn </a:t>
            </a:r>
            <a:r>
              <a:rPr lang="ko-KR" altLang="en-US" sz="1100" smtClean="0">
                <a:latin typeface="Consolas" panose="020B0609020204030204" pitchFamily="49" charset="0"/>
              </a:rPr>
              <a:t>입력</a:t>
            </a:r>
            <a:endParaRPr lang="en-US" altLang="ko-KR" sz="1100">
              <a:latin typeface="Consolas" panose="020B0609020204030204" pitchFamily="49" charset="0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>
            <a:off x="1405054" y="5139949"/>
            <a:ext cx="3702205" cy="1781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45762" y="5009144"/>
            <a:ext cx="11592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latin typeface="Consolas" panose="020B0609020204030204" pitchFamily="49" charset="0"/>
              </a:rPr>
              <a:t>rpn </a:t>
            </a:r>
            <a:r>
              <a:rPr lang="ko-KR" altLang="en-US" sz="1100" smtClean="0">
                <a:latin typeface="Consolas" panose="020B0609020204030204" pitchFamily="49" charset="0"/>
              </a:rPr>
              <a:t>출력</a:t>
            </a:r>
            <a:r>
              <a:rPr lang="en-US" altLang="ko-KR" sz="1100" smtClean="0">
                <a:latin typeface="Consolas" panose="020B0609020204030204" pitchFamily="49" charset="0"/>
              </a:rPr>
              <a:t>(F/B)</a:t>
            </a:r>
            <a:endParaRPr lang="en-US" altLang="ko-KR" sz="11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4" y="1127908"/>
            <a:ext cx="9651483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build_fpn_mask_graph(rois, feature_maps, </a:t>
            </a:r>
            <a:r>
              <a:rPr lang="en-US" altLang="ko-KR" sz="1800" smtClean="0"/>
              <a:t>image_meta,pool_size,</a:t>
            </a:r>
            <a:r>
              <a:rPr lang="en-US" altLang="ko-KR" sz="1800"/>
              <a:t> num_classes, train_bn=True):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94855" y="2219752"/>
            <a:ext cx="799672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Conv layers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"mrcnn_mask_conv1"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'mrcnn_mask_bn1'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"mrcnn_mask_conv2"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'mrcnn_mask_bn2'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"mrcnn_mask_conv3"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'mrcnn_mask_bn3'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"mrcnn_mask_conv4"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'mrcnn_mask_bn4'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Conv2DTranspose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"relu"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"mrcnn_mask_deconv"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(num_classes,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"sigmoid"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5403" y="1596744"/>
            <a:ext cx="76434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Shape: [batch, num_rois, MASK_POOL_SIZE, MASK_POOL_SIZE, channels]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PyramidROIAlign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([pool_size, pool_size],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"roi_align_mask"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)([rois, image_meta]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feature_maps)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0541" y="1626723"/>
            <a:ext cx="37112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  <a:latin typeface="Consolas" panose="020B0609020204030204" pitchFamily="49" charset="0"/>
              </a:rPr>
              <a:t>fpn_classifier_graph</a:t>
            </a:r>
          </a:p>
          <a:p>
            <a:r>
              <a:rPr lang="ko-KR" altLang="en-US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와 다르게 </a:t>
            </a:r>
            <a:r>
              <a:rPr lang="en-US" altLang="ko-KR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pool_size</a:t>
            </a:r>
            <a:r>
              <a:rPr lang="ko-KR" altLang="en-US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ko-KR" altLang="en-US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Consolas" panose="020B0609020204030204" pitchFamily="49" charset="0"/>
              </a:rPr>
              <a:t>MASK_POOL_SIZE = </a:t>
            </a:r>
            <a:r>
              <a:rPr lang="en-US" altLang="ko-KR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ko-KR" altLang="en-US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0541" y="2226887"/>
            <a:ext cx="2262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  <a:latin typeface="Consolas" panose="020B0609020204030204" pitchFamily="49" charset="0"/>
              </a:rPr>
              <a:t>pool_size=14,num_classes=2</a:t>
            </a:r>
            <a:endParaRPr lang="en-US" altLang="ko-KR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04" y="2657774"/>
            <a:ext cx="3854622" cy="12781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79257" y="5975816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x.shape= ([</a:t>
            </a:r>
            <a:r>
              <a:rPr lang="it-IT" altLang="ko-KR" sz="1100">
                <a:latin typeface="Consolas" panose="020B0609020204030204" pitchFamily="49" charset="0"/>
              </a:rPr>
              <a:t>1, None, 14, 14, 256])</a:t>
            </a:r>
            <a:endParaRPr lang="ko-KR" altLang="en-US" sz="1100"/>
          </a:p>
        </p:txBody>
      </p:sp>
      <p:cxnSp>
        <p:nvCxnSpPr>
          <p:cNvPr id="11" name="구부러진 연결선 10"/>
          <p:cNvCxnSpPr/>
          <p:nvPr/>
        </p:nvCxnSpPr>
        <p:spPr>
          <a:xfrm rot="10800000" flipV="1">
            <a:off x="1295400" y="6115050"/>
            <a:ext cx="5753102" cy="12237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693698" y="6260270"/>
            <a:ext cx="2646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x.shape=([</a:t>
            </a:r>
            <a:r>
              <a:rPr lang="it-IT" altLang="ko-KR" sz="1100">
                <a:latin typeface="Consolas" panose="020B0609020204030204" pitchFamily="49" charset="0"/>
              </a:rPr>
              <a:t>1, None, 28, 28, 256])</a:t>
            </a:r>
            <a:endParaRPr lang="ko-KR" altLang="en-US" sz="1100"/>
          </a:p>
        </p:txBody>
      </p:sp>
      <p:cxnSp>
        <p:nvCxnSpPr>
          <p:cNvPr id="15" name="구부러진 연결선 14"/>
          <p:cNvCxnSpPr>
            <a:stCxn id="13" idx="2"/>
          </p:cNvCxnSpPr>
          <p:nvPr/>
        </p:nvCxnSpPr>
        <p:spPr>
          <a:xfrm rot="5400000">
            <a:off x="5123686" y="2693595"/>
            <a:ext cx="65167" cy="772173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95400" y="7272509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x.shape=([</a:t>
            </a:r>
            <a:r>
              <a:rPr lang="it-IT" altLang="ko-KR" sz="1100">
                <a:latin typeface="Consolas" panose="020B0609020204030204" pitchFamily="49" charset="0"/>
              </a:rPr>
              <a:t>1, None, 28, 28, </a:t>
            </a:r>
            <a:r>
              <a:rPr lang="it-IT" altLang="ko-KR" sz="1100" smtClean="0">
                <a:latin typeface="Consolas" panose="020B0609020204030204" pitchFamily="49" charset="0"/>
              </a:rPr>
              <a:t>2])</a:t>
            </a:r>
            <a:endParaRPr lang="ko-KR" altLang="en-US" sz="1100"/>
          </a:p>
        </p:txBody>
      </p:sp>
      <p:cxnSp>
        <p:nvCxnSpPr>
          <p:cNvPr id="20" name="구부러진 연결선 19"/>
          <p:cNvCxnSpPr>
            <a:stCxn id="19" idx="0"/>
          </p:cNvCxnSpPr>
          <p:nvPr/>
        </p:nvCxnSpPr>
        <p:spPr>
          <a:xfrm rot="16200000" flipV="1">
            <a:off x="1758367" y="6488980"/>
            <a:ext cx="320562" cy="124649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5" y="1127908"/>
            <a:ext cx="6144626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rpn_class_loss_graph(rpn_match, rpn_class_logits):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5925" y="1842167"/>
            <a:ext cx="701357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rpn_class_logits):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"""RPN anchor classifier loss.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rpn_match: [batch, anchors, 1]. Anchor match type. 1=positive,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    -1=negative, 0=neutral anchor.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rpn_class_logits: [batch, anchors, 2]. RPN classifier logits for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Squeeze last dim to simplify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rpn_match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Get anchor classes. Convert the -1/+1 match to 0/1 values.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equal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Positive and Negative anchors contribute to the loss,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but neutral anchors (match value = 0) don't.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not_equal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Pick rows that contribute to the loss and filter out the rest.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rpn_class_logits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(rpn_class_logits,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Cross entropy loss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sparse_categorical_crossentropy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(target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output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rpn_class_logits,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from_logits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8370718" y="6233300"/>
            <a:ext cx="120000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5417157" y="4352756"/>
            <a:ext cx="303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rpn </a:t>
            </a:r>
            <a:r>
              <a:rPr lang="ko-KR" altLang="en-US" sz="1100" smtClean="0">
                <a:latin typeface="Consolas" panose="020B0609020204030204" pitchFamily="49" charset="0"/>
              </a:rPr>
              <a:t>결과에서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실제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latin typeface="Consolas" panose="020B0609020204030204" pitchFamily="49" charset="0"/>
              </a:rPr>
              <a:t>BG/FB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인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것만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구한다</a:t>
            </a:r>
            <a:r>
              <a:rPr lang="en-US" altLang="ko-KR" sz="1100" smtClean="0">
                <a:latin typeface="Consolas" panose="020B0609020204030204" pitchFamily="49" charset="0"/>
              </a:rPr>
              <a:t>.</a:t>
            </a:r>
            <a:endParaRPr lang="ko-KR" altLang="en-US" sz="1100"/>
          </a:p>
        </p:txBody>
      </p:sp>
      <p:sp>
        <p:nvSpPr>
          <p:cNvPr id="7" name="직사각형 6"/>
          <p:cNvSpPr/>
          <p:nvPr/>
        </p:nvSpPr>
        <p:spPr>
          <a:xfrm>
            <a:off x="4922769" y="4550052"/>
            <a:ext cx="2749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rpn </a:t>
            </a:r>
            <a:r>
              <a:rPr lang="ko-KR" altLang="en-US" sz="1100" smtClean="0">
                <a:latin typeface="Consolas" panose="020B0609020204030204" pitchFamily="49" charset="0"/>
              </a:rPr>
              <a:t>입력에서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latin typeface="Consolas" panose="020B0609020204030204" pitchFamily="49" charset="0"/>
              </a:rPr>
              <a:t>BG/FB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인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것만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구한다</a:t>
            </a:r>
            <a:r>
              <a:rPr lang="en-US" altLang="ko-KR" sz="1100" smtClean="0">
                <a:latin typeface="Consolas" panose="020B0609020204030204" pitchFamily="49" charset="0"/>
              </a:rPr>
              <a:t>.</a:t>
            </a:r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5821929" y="5031418"/>
            <a:ext cx="46858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latin typeface="Consolas" panose="020B0609020204030204" pitchFamily="49" charset="0"/>
              </a:rPr>
              <a:t>rpn_match</a:t>
            </a:r>
            <a:r>
              <a:rPr lang="ko-KR" altLang="en-US" sz="1100" smtClean="0">
                <a:latin typeface="Consolas" panose="020B0609020204030204" pitchFamily="49" charset="0"/>
              </a:rPr>
              <a:t>가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정답이고</a:t>
            </a:r>
            <a:r>
              <a:rPr lang="en-US" altLang="ko-KR" sz="1100" smtClean="0">
                <a:latin typeface="Consolas" panose="020B0609020204030204" pitchFamily="49" charset="0"/>
              </a:rPr>
              <a:t>,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latin typeface="Consolas" panose="020B0609020204030204" pitchFamily="49" charset="0"/>
              </a:rPr>
              <a:t>rpn_class_logits</a:t>
            </a:r>
            <a:r>
              <a:rPr lang="ko-KR" altLang="en-US" sz="1100" smtClean="0">
                <a:latin typeface="Consolas" panose="020B0609020204030204" pitchFamily="49" charset="0"/>
              </a:rPr>
              <a:t>가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비슷하게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가도록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한다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1181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4" y="1127908"/>
            <a:ext cx="77981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def rpn_bbox_loss_graph(config, target_bbox, rpn_match, rpn_bbox):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8370718" y="6233300"/>
            <a:ext cx="90282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0" y="1842167"/>
            <a:ext cx="87490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"""Return the RPN bounding box loss graph.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config: the model config object.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target_bbox: [batch, max positive anchors, (dy, dx, log(dh), log(dw))].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    Uses 0 padding to fill in unsed bbox deltas.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rpn_match: [batch, anchors, 1]. Anchor match type. 1=positive,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-1=negative, 0=neutral anchor.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rpn_bbox: [batch, anchors, (dy, dx, log(dh), log(dw))]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Positive anchors contribute to the loss, but negative and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neutral anchors (match value of 0 or -1) don't.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rpn_match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rpn_match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sz="1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equal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rpn_match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smtClean="0">
                <a:solidFill>
                  <a:srgbClr val="D4D4D4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실제 </a:t>
            </a:r>
            <a:r>
              <a:rPr lang="en-US" altLang="ko-KR" sz="1000" smtClean="0">
                <a:solidFill>
                  <a:srgbClr val="D4D4D4"/>
                </a:solidFill>
                <a:latin typeface="Consolas" panose="020B0609020204030204" pitchFamily="49" charset="0"/>
              </a:rPr>
              <a:t>FG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인 것인 것의 앵커 인덱스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Pick bbox deltas that contribute to the loss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아마도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rpn_bbox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가 예측되는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box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인것 같다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. GT anchor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와 동일한 인덱스의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rpn_bbox 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만 추출한다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Trim target bounding box deltas to the same length as rpn_bbox.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batch_counts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equal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rpn_match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GT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smtClean="0">
                <a:solidFill>
                  <a:srgbClr val="6A9955"/>
                </a:solidFill>
                <a:latin typeface="Consolas" panose="020B0609020204030204" pitchFamily="49" charset="0"/>
              </a:rPr>
              <a:t>positive </a:t>
            </a:r>
            <a:r>
              <a:rPr lang="ko-KR" altLang="en-US" sz="1000" smtClean="0">
                <a:solidFill>
                  <a:srgbClr val="6A9955"/>
                </a:solidFill>
                <a:latin typeface="Consolas" panose="020B0609020204030204" pitchFamily="49" charset="0"/>
              </a:rPr>
              <a:t>앵커 </a:t>
            </a:r>
            <a:r>
              <a:rPr lang="en-US" altLang="ko-KR" sz="1000" smtClean="0">
                <a:solidFill>
                  <a:srgbClr val="6A9955"/>
                </a:solidFill>
                <a:latin typeface="Consolas" panose="020B0609020204030204" pitchFamily="49" charset="0"/>
              </a:rPr>
              <a:t>box </a:t>
            </a:r>
            <a:r>
              <a:rPr lang="ko-KR" altLang="en-US" sz="1000" smtClean="0">
                <a:solidFill>
                  <a:srgbClr val="6A9955"/>
                </a:solidFill>
                <a:latin typeface="Consolas" panose="020B0609020204030204" pitchFamily="49" charset="0"/>
              </a:rPr>
              <a:t>개수 </a:t>
            </a:r>
            <a:r>
              <a:rPr lang="en-US" altLang="ko-KR" sz="1000" smtClean="0">
                <a:solidFill>
                  <a:srgbClr val="6A9955"/>
                </a:solidFill>
                <a:latin typeface="Consolas" panose="020B0609020204030204" pitchFamily="49" charset="0"/>
              </a:rPr>
              <a:t>[1,1]</a:t>
            </a:r>
            <a:endParaRPr lang="ko-KR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  <a:hlinkClick r:id="rId4" action="ppaction://hlinksldjump"/>
              </a:rPr>
              <a:t>batch_pack_graph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batch_counts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smtClean="0">
                <a:solidFill>
                  <a:srgbClr val="D4D4D4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타겟박스에서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smtClean="0">
                <a:solidFill>
                  <a:srgbClr val="D4D4D4"/>
                </a:solidFill>
                <a:latin typeface="Consolas" panose="020B0609020204030204" pitchFamily="49" charset="0"/>
              </a:rPr>
              <a:t>batch_counts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개수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만큼의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smtClean="0">
                <a:solidFill>
                  <a:srgbClr val="D4D4D4"/>
                </a:solidFill>
                <a:latin typeface="Consolas" panose="020B0609020204030204" pitchFamily="49" charset="0"/>
              </a:rPr>
              <a:t>target_box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를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가져온다</a:t>
            </a:r>
            <a:r>
              <a:rPr lang="en-US" altLang="ko-KR" sz="1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endParaRPr lang="en-US" altLang="ko-KR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000" smtClean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smtClean="0">
                <a:solidFill>
                  <a:srgbClr val="D4D4D4"/>
                </a:solidFill>
                <a:latin typeface="Consolas" panose="020B0609020204030204" pitchFamily="49" charset="0"/>
              </a:rPr>
              <a:t>.IMAGES_PER_GPU)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  <a:hlinkClick r:id="rId5" action="ppaction://hlinksldjump"/>
              </a:rPr>
              <a:t>smooth_l1_loss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  <a:hlinkClick r:id="rId5" action="ppaction://hlinksldjump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  <a:hlinkClick r:id="rId5" action="ppaction://hlinksldjump"/>
              </a:rPr>
              <a:t>target_bbox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 &gt; </a:t>
            </a:r>
            <a:r>
              <a:rPr lang="en-US" altLang="ko-K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4" y="1127908"/>
            <a:ext cx="77981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def batch_pack_graph(x, counts, num_rows):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8370718" y="6233300"/>
            <a:ext cx="120000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9" name="직사각형 8"/>
          <p:cNvSpPr/>
          <p:nvPr/>
        </p:nvSpPr>
        <p:spPr>
          <a:xfrm>
            <a:off x="279034" y="1895507"/>
            <a:ext cx="5343525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"""Picks different number of values from each row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in x depending on the values in counts.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= []</a:t>
            </a: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num_rows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: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4" y="1127908"/>
            <a:ext cx="77981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def rpn_class_loss_graph(rpn_match, rpn_class_logits):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8370718" y="6233300"/>
            <a:ext cx="120000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120650" y="1714500"/>
            <a:ext cx="9320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"""RPN anchor classifier loss.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rpn_match: [batch, anchors, 1]. Anchor match type. 1=positive,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-1=negative, 0=neutral anchor.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rpn_class_logits: [batch, anchors, 2]. RPN classifier logits for BG/FG.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Squeeze last dim to simplify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rpn_match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rpn_match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Get anchor classes. Convert the -1/+1 match to 0/1 values.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equal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rpn_match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Positive and Negative anchors contribute to the loss,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but neutral anchors (match value = 0) don't.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not_equal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rpn_match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GT</a:t>
            </a:r>
            <a:r>
              <a:rPr lang="ko-KR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에서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이 아닌거니까 사물 아니면 배경인 것의 인덱스만 구함</a:t>
            </a:r>
            <a:endParaRPr lang="ko-KR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Pick rows that contribute to the loss and filter out the rest.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#rpn</a:t>
            </a:r>
            <a:r>
              <a:rPr lang="ko-KR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에서 구한 것중 배경과 사물 인것만 추림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#GT</a:t>
            </a:r>
            <a:r>
              <a:rPr lang="ko-KR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에서 사물과 배경인것만 추림</a:t>
            </a:r>
            <a:endParaRPr lang="ko-KR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Cross entropy loss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sparse_categorical_crossentropy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from_logits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#loss</a:t>
            </a:r>
            <a:r>
              <a:rPr lang="ko-KR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의 평균을 리턴한다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&gt;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#t = tf.constant([[[1, 1, 1], [2, 2, 2]], [[3, 3, 3], [4, 4, 4]]]) tf.size(t)  # 12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5" y="1127908"/>
            <a:ext cx="4376786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def smooth_l1_loss(y_true, y_pred):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8370718" y="6233300"/>
            <a:ext cx="120000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387350" y="1937833"/>
            <a:ext cx="8710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"""Implements Smooth-L1 loss.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    y_true and y_pred are typically: [N, 4], but could be any shape.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diff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less_than_one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less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diff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"float32"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#tf.keras.backend.less Element-wise truth value of (x &lt; y).  A bool tensor.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less_than_one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diff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 + (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less_than_one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 * 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diff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오차가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보다 작으면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1/2(dLoss)^2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이 되고 크면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(dloss -0.5)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가 된다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5" y="1127908"/>
            <a:ext cx="9131666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def mrcnn_class_loss_graph(target_class_ids,</a:t>
            </a:r>
            <a:r>
              <a:rPr lang="en-US" altLang="ko-KR"/>
              <a:t> </a:t>
            </a:r>
            <a:r>
              <a:rPr lang="en-US" altLang="ko-KR" smtClean="0"/>
              <a:t>pred_class_logits,active_class_ids</a:t>
            </a:r>
            <a:r>
              <a:rPr lang="en-US" altLang="ko-KR"/>
              <a:t>):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9298379" y="6533525"/>
            <a:ext cx="120000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364490" y="1654982"/>
            <a:ext cx="953389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mrcnn_class_loss_graph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pred_class_logits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"""Loss for the classifier head of Mask RCNN.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target_class_ids: [batch, num_rois]. Integer class IDs. Uses zero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    padding to fill in the array.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pred_class_logits: [batch, num_rois, num_classes]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active_class_ids: [batch, num_classes]. Has a value of 1 for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    classes that are in the dataset of the image, and 0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    for classes that are not in the dataset.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During model building, Keras calls this function with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target_class_ids of type float32. Unclear why. Cast it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to int to get around it.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E9178"/>
                </a:solidFill>
                <a:latin typeface="Consolas" panose="020B0609020204030204" pitchFamily="49" charset="0"/>
              </a:rPr>
              <a:t>'int64'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Find predictions of classes that are not in the dataset.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pred_class_ids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argmax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pred_class_logits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예측 가장 확율이 큰 클래스의 인덱스 값을 얻어옴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?</a:t>
            </a:r>
            <a:endParaRPr lang="ko-KR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TODO: Update this line to work with batch &gt; 1. Right now it assumes all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      images in a batch have the same active_class_ids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pred_active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pred_class_ids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그러면 예측 클래스를 얻겠지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Loss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sparse_softmax_cross_entropy_with_logits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logits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pred_class_logits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#target_class_ids 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가 타겟이고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, pred_class_logits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가 예측이다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Erase losses of predictions of classes that are not in the active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classes of the image.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pred_active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#pred_active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가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loss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의 필터 역할을 하는 것 같음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Computer loss mean. Use only predictions that contribute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# to the loss to get a correct mean.</a:t>
            </a:r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reduce_sum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altLang="ko-KR" sz="10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DCDCAA"/>
                </a:solidFill>
                <a:latin typeface="Consolas" panose="020B0609020204030204" pitchFamily="49" charset="0"/>
              </a:rPr>
              <a:t>reduce_sum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pred_active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3030511" y="1560665"/>
            <a:ext cx="1796143" cy="511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ProposalLayer</a:t>
            </a:r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2518" y="2510359"/>
            <a:ext cx="2512130" cy="511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주요 흐름 블록도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32875" y="3344261"/>
            <a:ext cx="30737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detection_targets_graph</a:t>
            </a:r>
            <a:endParaRPr lang="en-US" altLang="ko-KR"/>
          </a:p>
        </p:txBody>
      </p:sp>
      <p:cxnSp>
        <p:nvCxnSpPr>
          <p:cNvPr id="8" name="직선 화살표 연결선 7"/>
          <p:cNvCxnSpPr>
            <a:stCxn id="2" idx="2"/>
            <a:endCxn id="4" idx="0"/>
          </p:cNvCxnSpPr>
          <p:nvPr/>
        </p:nvCxnSpPr>
        <p:spPr>
          <a:xfrm>
            <a:off x="3928583" y="2072293"/>
            <a:ext cx="0" cy="43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  <a:endCxn id="6" idx="1"/>
          </p:cNvCxnSpPr>
          <p:nvPr/>
        </p:nvCxnSpPr>
        <p:spPr>
          <a:xfrm rot="16200000" flipH="1">
            <a:off x="3858094" y="3092476"/>
            <a:ext cx="545270" cy="404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32875" y="3904180"/>
            <a:ext cx="41846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rois: [batch, TRAIN_ROIS_PER_IMAGE, (y1, x1, y2, x2)]</a:t>
            </a:r>
            <a:endParaRPr lang="fr-FR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32875" y="4165790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target_class_ids: [batch, TRAIN_ROIS_PER_IMAGE]. Integer class IDs.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32875" y="4427400"/>
            <a:ext cx="5343525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target_deltas: [batch, TRAIN_ROIS_PER_IMAGE, (dy, dx, log(dh), log(dw)]</a:t>
            </a:r>
            <a:endParaRPr lang="sv-SE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32875" y="4672766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target_mask: [batch, TRAIN_ROIS_PER_IMAGE, height, width]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932660" y="3504926"/>
            <a:ext cx="19399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b="0" smtClean="0">
                <a:effectLst/>
                <a:latin typeface="Menlo" panose="020B0609030804020204" pitchFamily="49" charset="0"/>
              </a:rPr>
              <a:t>rois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는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proposal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이고</a:t>
            </a:r>
            <a:endParaRPr lang="en-US" altLang="ko-KR" sz="1050" b="0" smtClean="0">
              <a:effectLst/>
              <a:latin typeface="Menlo" panose="020B0609030804020204" pitchFamily="49" charset="0"/>
            </a:endParaRPr>
          </a:p>
          <a:p>
            <a:r>
              <a:rPr lang="ko-KR" altLang="en-US" sz="1050" smtClean="0">
                <a:latin typeface="Menlo" panose="020B0609030804020204" pitchFamily="49" charset="0"/>
              </a:rPr>
              <a:t>나머지는 그때의 </a:t>
            </a:r>
            <a:r>
              <a:rPr lang="en-US" altLang="ko-KR" sz="1050" smtClean="0">
                <a:latin typeface="Menlo" panose="020B0609030804020204" pitchFamily="49" charset="0"/>
              </a:rPr>
              <a:t>gt</a:t>
            </a:r>
            <a:r>
              <a:rPr lang="ko-KR" altLang="en-US" sz="105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값이다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33182" y="5179742"/>
            <a:ext cx="2590799" cy="464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hlinkClick r:id="rId3" action="ppaction://hlinksldjump"/>
              </a:rPr>
              <a:t>fpn_classifier_graph</a:t>
            </a:r>
            <a:endParaRPr lang="en-US" altLang="ko-KR" sz="2000"/>
          </a:p>
        </p:txBody>
      </p:sp>
      <p:cxnSp>
        <p:nvCxnSpPr>
          <p:cNvPr id="15" name="꺾인 연결선 14"/>
          <p:cNvCxnSpPr>
            <a:stCxn id="6" idx="1"/>
            <a:endCxn id="14" idx="0"/>
          </p:cNvCxnSpPr>
          <p:nvPr/>
        </p:nvCxnSpPr>
        <p:spPr>
          <a:xfrm rot="10800000" flipV="1">
            <a:off x="3928583" y="3567256"/>
            <a:ext cx="404293" cy="1612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555395" y="5948008"/>
            <a:ext cx="186980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800">
                <a:hlinkClick r:id="rId4" action="ppaction://hlinksldjump"/>
              </a:rPr>
              <a:t>PyramidROIAlign</a:t>
            </a:r>
            <a:endParaRPr lang="en-US" altLang="ko-KR" sz="1800"/>
          </a:p>
        </p:txBody>
      </p:sp>
      <p:cxnSp>
        <p:nvCxnSpPr>
          <p:cNvPr id="18" name="꺾인 연결선 17"/>
          <p:cNvCxnSpPr>
            <a:stCxn id="14" idx="2"/>
            <a:endCxn id="17" idx="1"/>
          </p:cNvCxnSpPr>
          <p:nvPr/>
        </p:nvCxnSpPr>
        <p:spPr>
          <a:xfrm rot="16200000" flipH="1">
            <a:off x="3978767" y="5594376"/>
            <a:ext cx="526442" cy="626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84648" y="6577461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rois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로 부터 각</a:t>
            </a:r>
            <a:r>
              <a:rPr lang="ko-KR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P2 ~ P5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에 해당하는 레벨을 구하고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7x7 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크기로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freaturemap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corp and resize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한 영상 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pool</a:t>
            </a:r>
            <a:r>
              <a:rPr lang="ko-KR" altLang="en-US" sz="1100" smtClean="0">
                <a:solidFill>
                  <a:srgbClr val="CE9178"/>
                </a:solidFill>
                <a:latin typeface="Consolas" panose="020B0609020204030204" pitchFamily="49" charset="0"/>
              </a:rPr>
              <a:t>을 리턴한다</a:t>
            </a:r>
            <a:r>
              <a:rPr lang="en-US" altLang="ko-KR" sz="1100" smtClean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07208" y="7008348"/>
            <a:ext cx="2267712" cy="464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mrcnn_class_logits</a:t>
            </a:r>
            <a:r>
              <a:rPr lang="ko-KR" altLang="en-US" sz="1400" smtClean="0"/>
              <a:t> </a:t>
            </a:r>
            <a:r>
              <a:rPr lang="ko-KR" altLang="en-US" sz="1200" smtClean="0"/>
              <a:t>구함</a:t>
            </a:r>
            <a:endParaRPr lang="en-US" altLang="ko-KR" sz="1200"/>
          </a:p>
        </p:txBody>
      </p:sp>
      <p:cxnSp>
        <p:nvCxnSpPr>
          <p:cNvPr id="23" name="꺾인 연결선 22"/>
          <p:cNvCxnSpPr>
            <a:stCxn id="17" idx="1"/>
            <a:endCxn id="22" idx="0"/>
          </p:cNvCxnSpPr>
          <p:nvPr/>
        </p:nvCxnSpPr>
        <p:spPr>
          <a:xfrm rot="10800000" flipV="1">
            <a:off x="3941065" y="6171004"/>
            <a:ext cx="614331" cy="837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411676" y="6979148"/>
            <a:ext cx="4460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Shape: [batch, num_rois, POOL_SIZE, POOL_SIZE, channels]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5" y="1127908"/>
            <a:ext cx="9131666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def mrcnn_bbox_loss_graph(target_bbox, target_class_ids, pred_bbox):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9298379" y="6533525"/>
            <a:ext cx="120000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415925" y="1795527"/>
            <a:ext cx="97681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mrcnn_bbox_loss_graph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pred_bbox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"""Loss for Mask R-CNN bounding box refinement.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    target_bbox: [batch, num_rois, (dy, dx, log(dh), log(dw))]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    target_class_ids: [batch, num_rois]. Integer class IDs.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    pred_bbox: [batch, num_rois, num_classes, (dy, dx, log(dh), log(dw))]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Reshape to merge batch and roi dimensions for simplicity.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(-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,))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(-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pred_bbox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pred_bbox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(-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int_shape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pred_bbox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Only positive ROIs contribute to the loss. And only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the right class_id of each ROI. Get their indices.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positive_roi_ix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positive_roi_class_ids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positive_roi_ix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int64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GT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에 해당하는 객체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class id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를 구한다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positive_roi_ix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positive_roi_class_ids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객체의 인덱스와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class id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의 조합 의 인덱스</a:t>
            </a:r>
            <a:endParaRPr lang="ko-KR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Gather the deltas (predicted and true) that contribute to loss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positive_roi_ix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pred_bbox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pred_bbox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# Smooth-L1 Loss</a:t>
            </a:r>
            <a:endParaRPr lang="en-US" altLang="ko-KR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 &gt; 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smooth_l1_loss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pred_bbox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5" y="1127908"/>
            <a:ext cx="9131666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def mrcnn_bbox_loss_graph(target_bbox, target_class_ids, pred_bbox):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9298379" y="6533525"/>
            <a:ext cx="120000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290270" y="1350904"/>
            <a:ext cx="906145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mrcnn_mask_loss_graph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"""Mask binary cross-entropy loss for the masks head.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target_masks: [batch, num_rois, height, width].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    A float32 tensor of values 0 or 1. Uses zero padding to fill array.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target_class_ids: [batch, num_rois]. Integer class IDs. Zero padded.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pred_masks: [batch, proposals, height, width, num_classes] float32 tensor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with values from 0 to 1.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Reshape for simplicity. Merge first two dimensions into one.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(-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,))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(-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]))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#[N, height, width]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(-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]))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#[N, height, width, num_classes]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Permute predicted masks to [N, num_classes, height, width]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]) 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Only positive ROIs contribute to the loss. And only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the class specific mask of each ROI.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positive_ix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positive_class_ids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positive_ix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int64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객체 인것에 대한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GT class id</a:t>
            </a:r>
            <a:r>
              <a:rPr lang="ko-KR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를 구한다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positive_ix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positive_class_ids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예측한 객체의 인덱스를 구한다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05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Gather the masks (predicted and true) that contribute to loss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positive_ix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pred_masks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Compute binary cross entropy. If no positive ROIs, then return 0.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shape: [batch, roi, num_classes]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&gt;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binary_crossentropy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y_true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y_pred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919282" y="1181627"/>
            <a:ext cx="5367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caller 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58193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def</a:t>
            </a:r>
            <a:r>
              <a:rPr lang="en-US" altLang="ko-KR"/>
              <a:t> get_anchors(self, image_shape):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7472" y="1772593"/>
            <a:ext cx="9919529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compute_backbone_shapes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image_shape)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472" y="2180846"/>
            <a:ext cx="866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backbone_shape = array([[256, 256], [128, 128], [ 64, 64], [ 32, 32], [ 16, 16]])</a:t>
            </a:r>
            <a:endParaRPr lang="en-US" altLang="ko-KR" sz="1600" b="0" i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1805047" y="2519400"/>
            <a:ext cx="578279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영상의 크기의 가로 세로의 크기를 각각 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4,8,16,32,64</a:t>
            </a:r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로 나누어진 것의 어레이를 만든다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.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08585" y="3027231"/>
            <a:ext cx="33392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cls에 b라는 멤버가 있는지 확인</a:t>
            </a:r>
            <a:endParaRPr kumimoji="0" lang="en-US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&gt;&gt;&gt; hasattr(cls, 'b')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6315" y="2733945"/>
            <a:ext cx="5953816" cy="72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if not hasattr(self, "_anchor_cache"):</a:t>
            </a:r>
          </a:p>
          <a:p>
            <a:r>
              <a:rPr lang="en-US" altLang="ko-KR"/>
              <a:t>            self._anchor_cache = {}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6315" y="3892171"/>
            <a:ext cx="895840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generate_pyramid_anchors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RPN_ANCHOR_SCALES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BACKBONE_STRIDES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6315" y="3666511"/>
            <a:ext cx="33392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앵커를 만듬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881" y="3595218"/>
            <a:ext cx="4504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self.config.RPN_ANCHOR_SCALES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2"/>
          </p:cNvCxnSpPr>
          <p:nvPr/>
        </p:nvCxnSpPr>
        <p:spPr>
          <a:xfrm rot="5400000">
            <a:off x="7384679" y="3534382"/>
            <a:ext cx="550696" cy="122636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1371600" y="2519402"/>
            <a:ext cx="2523982" cy="245016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87844" y="4255883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구부러진 연결선 22"/>
          <p:cNvCxnSpPr>
            <a:stCxn id="21" idx="2"/>
          </p:cNvCxnSpPr>
          <p:nvPr/>
        </p:nvCxnSpPr>
        <p:spPr>
          <a:xfrm rot="5400000">
            <a:off x="8104682" y="3539169"/>
            <a:ext cx="182420" cy="2139069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32343" y="4932865"/>
            <a:ext cx="3589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self.config.BACKBONE_STRIDES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구부러진 연결선 26"/>
          <p:cNvCxnSpPr>
            <a:stCxn id="25" idx="2"/>
          </p:cNvCxnSpPr>
          <p:nvPr/>
        </p:nvCxnSpPr>
        <p:spPr>
          <a:xfrm rot="5400000">
            <a:off x="7849755" y="4246966"/>
            <a:ext cx="245293" cy="210953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62968" y="5471347"/>
            <a:ext cx="2562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self.config.RPN_ANCHOR_STRIDE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1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1" name="구부러진 연결선 30"/>
          <p:cNvCxnSpPr>
            <a:stCxn id="29" idx="1"/>
          </p:cNvCxnSpPr>
          <p:nvPr/>
        </p:nvCxnSpPr>
        <p:spPr>
          <a:xfrm rot="10800000" flipV="1">
            <a:off x="7232346" y="5594457"/>
            <a:ext cx="730623" cy="1153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7073" y="5717568"/>
            <a:ext cx="21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a.shape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=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(261888, 4)</a:t>
            </a:r>
            <a:endParaRPr lang="en-US" altLang="ko-KR" sz="14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838" y="6052866"/>
            <a:ext cx="1029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8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: Remove this after the notebook are refactored to not use it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_anchor_cache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(image_shape)]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norm_boxes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image_shape[:</a:t>
            </a:r>
            <a:r>
              <a:rPr lang="en-US" altLang="ko-KR" sz="18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838" y="7313454"/>
            <a:ext cx="3449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self._anchor_cache[(1024,1024,3)].shape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(261888, 4)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62968" y="6421843"/>
            <a:ext cx="249286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MaskedRCNN.Build</a:t>
            </a:r>
            <a:endParaRPr lang="en-US" altLang="ko-KR" sz="1600"/>
          </a:p>
        </p:txBody>
      </p:sp>
      <p:sp>
        <p:nvSpPr>
          <p:cNvPr id="4" name="직사각형 3"/>
          <p:cNvSpPr/>
          <p:nvPr/>
        </p:nvSpPr>
        <p:spPr>
          <a:xfrm>
            <a:off x="2752665" y="3513650"/>
            <a:ext cx="194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7030A0"/>
                </a:solidFill>
                <a:latin typeface="var(--vscode-repl-font-family)"/>
              </a:rPr>
              <a:t>image_shape</a:t>
            </a:r>
          </a:p>
          <a:p>
            <a:r>
              <a:rPr lang="en-US" altLang="ko-KR" sz="1200">
                <a:solidFill>
                  <a:srgbClr val="7030A0"/>
                </a:solidFill>
                <a:latin typeface="var(--vscode-repl-font-family)"/>
              </a:rPr>
              <a:t>array([1024, 1024, 3])</a:t>
            </a:r>
            <a:endParaRPr lang="en-US" altLang="ko-KR" sz="1200" b="0" i="0">
              <a:solidFill>
                <a:srgbClr val="7030A0"/>
              </a:solidFill>
              <a:effectLst/>
              <a:latin typeface="var(--vscode-repl-font-family)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7279324" y="5137582"/>
            <a:ext cx="223539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몇 개의 싸이즈로 옮겨가며 찾을 것인가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?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8501341" y="3855366"/>
            <a:ext cx="106665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앵커박스 크기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generate_pyramid_anchors(scales, ratios, feature_shapes, feature_strides, anchor_stride):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5889" y="1741006"/>
            <a:ext cx="97605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)): scale = [32,64,128,256]</a:t>
            </a:r>
          </a:p>
          <a:p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generate_anchors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(scales[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], ratios, feature_shapes[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feature_strides[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anchor_stride))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5623"/>
              </p:ext>
            </p:extLst>
          </p:nvPr>
        </p:nvGraphicFramePr>
        <p:xfrm>
          <a:off x="827812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69717109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9060572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60583053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70986498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32224555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42625146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297110791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154900914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222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050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502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9489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9946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5920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571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6589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95118"/>
              </p:ext>
            </p:extLst>
          </p:nvPr>
        </p:nvGraphicFramePr>
        <p:xfrm>
          <a:off x="6171787" y="3722211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8483" y="328784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[256, 256] 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57905" y="3260545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[16, 16] </a:t>
            </a: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772725" y="4263260"/>
            <a:ext cx="954157" cy="536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9909" y="6459781"/>
            <a:ext cx="34483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줄이고 격자의 간격을 늘려가는 구조 이다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2335" y="3640886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13" name="직사각형 12"/>
          <p:cNvSpPr/>
          <p:nvPr/>
        </p:nvSpPr>
        <p:spPr>
          <a:xfrm>
            <a:off x="2593780" y="5462962"/>
            <a:ext cx="7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(1023,1023)</a:t>
            </a:r>
            <a:endParaRPr lang="ko-KR" altLang="en-US" sz="1000"/>
          </a:p>
        </p:txBody>
      </p:sp>
      <p:sp>
        <p:nvSpPr>
          <p:cNvPr id="14" name="직사각형 13"/>
          <p:cNvSpPr/>
          <p:nvPr/>
        </p:nvSpPr>
        <p:spPr>
          <a:xfrm>
            <a:off x="5694337" y="3594348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5825981" y="3711164"/>
            <a:ext cx="345806" cy="1713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060" y="4479842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256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1601452" y="4684692"/>
            <a:ext cx="298530" cy="1845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95523" y="5862101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256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  <p:sp>
        <p:nvSpPr>
          <p:cNvPr id="24" name="오른쪽 중괄호 23"/>
          <p:cNvSpPr/>
          <p:nvPr/>
        </p:nvSpPr>
        <p:spPr>
          <a:xfrm rot="10800000">
            <a:off x="458326" y="3746228"/>
            <a:ext cx="345806" cy="1713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46455" y="4263260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  <p:sp>
        <p:nvSpPr>
          <p:cNvPr id="26" name="직사각형 25"/>
          <p:cNvSpPr/>
          <p:nvPr/>
        </p:nvSpPr>
        <p:spPr>
          <a:xfrm>
            <a:off x="7937755" y="5415280"/>
            <a:ext cx="7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(1023,1023)</a:t>
            </a:r>
            <a:endParaRPr lang="ko-KR" altLang="en-US" sz="1000"/>
          </a:p>
        </p:txBody>
      </p:sp>
      <p:sp>
        <p:nvSpPr>
          <p:cNvPr id="27" name="오른쪽 중괄호 26"/>
          <p:cNvSpPr/>
          <p:nvPr/>
        </p:nvSpPr>
        <p:spPr>
          <a:xfrm rot="5400000">
            <a:off x="6945427" y="4637010"/>
            <a:ext cx="298530" cy="1845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86346" y="5785507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713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91555"/>
              </p:ext>
            </p:extLst>
          </p:nvPr>
        </p:nvGraphicFramePr>
        <p:xfrm>
          <a:off x="5380992" y="4435446"/>
          <a:ext cx="2036336" cy="1883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08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50908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50908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50908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262936" y="424932"/>
            <a:ext cx="233910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격자 가 </a:t>
            </a:r>
            <a:r>
              <a:rPr lang="en-US" altLang="ko-KR" smtClean="0"/>
              <a:t>256</a:t>
            </a:r>
            <a:r>
              <a:rPr lang="ko-KR" altLang="en-US" smtClean="0"/>
              <a:t>인 경우</a:t>
            </a:r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 rot="16200000">
            <a:off x="5494741" y="4045070"/>
            <a:ext cx="298530" cy="526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27408" y="3912601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4</a:t>
            </a:r>
            <a:endParaRPr lang="ko-KR" altLang="en-US" sz="1000"/>
          </a:p>
        </p:txBody>
      </p:sp>
      <p:sp>
        <p:nvSpPr>
          <p:cNvPr id="35" name="오른쪽 중괄호 34"/>
          <p:cNvSpPr/>
          <p:nvPr/>
        </p:nvSpPr>
        <p:spPr>
          <a:xfrm rot="10800000">
            <a:off x="5084068" y="4435439"/>
            <a:ext cx="296922" cy="46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50867" y="4526913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4</a:t>
            </a:r>
            <a:endParaRPr lang="ko-KR" altLang="en-US" sz="1000"/>
          </a:p>
        </p:txBody>
      </p:sp>
      <p:cxnSp>
        <p:nvCxnSpPr>
          <p:cNvPr id="6" name="직선 연결선 5"/>
          <p:cNvCxnSpPr/>
          <p:nvPr/>
        </p:nvCxnSpPr>
        <p:spPr>
          <a:xfrm>
            <a:off x="2386584" y="4435439"/>
            <a:ext cx="612648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80984" y="1408176"/>
            <a:ext cx="0" cy="59618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44648" y="2574287"/>
            <a:ext cx="4072680" cy="37661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89270" y="1610607"/>
            <a:ext cx="2686434" cy="56327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6200000">
            <a:off x="4060886" y="1619087"/>
            <a:ext cx="2686434" cy="56327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9615" y="4359850"/>
            <a:ext cx="137793" cy="1377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99332" y="4108893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49" name="오른쪽 중괄호 48"/>
          <p:cNvSpPr/>
          <p:nvPr/>
        </p:nvSpPr>
        <p:spPr>
          <a:xfrm rot="16200000">
            <a:off x="5231725" y="399087"/>
            <a:ext cx="298530" cy="4072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64386" y="2018989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</a:t>
            </a:r>
            <a:endParaRPr lang="ko-KR" altLang="en-US" sz="1000"/>
          </a:p>
        </p:txBody>
      </p:sp>
      <p:sp>
        <p:nvSpPr>
          <p:cNvPr id="51" name="오른쪽 중괄호 50"/>
          <p:cNvSpPr/>
          <p:nvPr/>
        </p:nvSpPr>
        <p:spPr>
          <a:xfrm rot="10800000">
            <a:off x="2962275" y="2574280"/>
            <a:ext cx="404722" cy="3744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539141" y="4294045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</a:t>
            </a:r>
            <a:endParaRPr lang="ko-KR" altLang="en-US" sz="1000"/>
          </a:p>
        </p:txBody>
      </p:sp>
      <p:sp>
        <p:nvSpPr>
          <p:cNvPr id="53" name="오른쪽 중괄호 52"/>
          <p:cNvSpPr/>
          <p:nvPr/>
        </p:nvSpPr>
        <p:spPr>
          <a:xfrm rot="16200000">
            <a:off x="5283224" y="18978"/>
            <a:ext cx="298530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9962" y="96814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32/sqr(2)</a:t>
            </a:r>
            <a:endParaRPr lang="ko-KR" altLang="en-US" sz="1000"/>
          </a:p>
        </p:txBody>
      </p:sp>
      <p:sp>
        <p:nvSpPr>
          <p:cNvPr id="55" name="오른쪽 중괄호 54"/>
          <p:cNvSpPr/>
          <p:nvPr/>
        </p:nvSpPr>
        <p:spPr>
          <a:xfrm rot="10800000">
            <a:off x="2240001" y="3092220"/>
            <a:ext cx="411613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76044" y="431232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32/sqr(2)</a:t>
            </a:r>
            <a:endParaRPr lang="ko-KR" altLang="en-US" sz="1000"/>
          </a:p>
        </p:txBody>
      </p:sp>
      <p:sp>
        <p:nvSpPr>
          <p:cNvPr id="57" name="오른쪽 중괄호 56"/>
          <p:cNvSpPr/>
          <p:nvPr/>
        </p:nvSpPr>
        <p:spPr>
          <a:xfrm rot="16200000">
            <a:off x="5236551" y="115412"/>
            <a:ext cx="298530" cy="5632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069962" y="262237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32*sqr(2)</a:t>
            </a:r>
            <a:endParaRPr lang="ko-KR" altLang="en-US" sz="1000"/>
          </a:p>
        </p:txBody>
      </p:sp>
      <p:sp>
        <p:nvSpPr>
          <p:cNvPr id="59" name="오른쪽 중괄호 58"/>
          <p:cNvSpPr/>
          <p:nvPr/>
        </p:nvSpPr>
        <p:spPr>
          <a:xfrm rot="10800000">
            <a:off x="3621209" y="1600402"/>
            <a:ext cx="469193" cy="5652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336210" y="3995411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32*sqr(2)</a:t>
            </a:r>
            <a:endParaRPr lang="ko-KR" altLang="en-US" sz="1000"/>
          </a:p>
        </p:txBody>
      </p:sp>
      <p:cxnSp>
        <p:nvCxnSpPr>
          <p:cNvPr id="62" name="직선 화살표 연결선 61"/>
          <p:cNvCxnSpPr>
            <a:stCxn id="47" idx="6"/>
          </p:cNvCxnSpPr>
          <p:nvPr/>
        </p:nvCxnSpPr>
        <p:spPr>
          <a:xfrm>
            <a:off x="5427408" y="4428747"/>
            <a:ext cx="479616" cy="6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380977" y="4504333"/>
            <a:ext cx="8446" cy="43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03419" y="1300158"/>
            <a:ext cx="3254417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ko-KR" altLang="en-US" smtClean="0">
                <a:solidFill>
                  <a:srgbClr val="7030A0"/>
                </a:solidFill>
              </a:rPr>
              <a:t>격자 가 조밀한 경우에는</a:t>
            </a:r>
            <a:endParaRPr lang="en-US" altLang="ko-KR" smtClean="0">
              <a:solidFill>
                <a:srgbClr val="7030A0"/>
              </a:solidFill>
            </a:endParaRPr>
          </a:p>
          <a:p>
            <a:r>
              <a:rPr lang="ko-KR" altLang="en-US" smtClean="0">
                <a:solidFill>
                  <a:srgbClr val="7030A0"/>
                </a:solidFill>
              </a:rPr>
              <a:t>자세히 </a:t>
            </a:r>
            <a:r>
              <a:rPr lang="en-US" altLang="ko-KR" smtClean="0">
                <a:solidFill>
                  <a:srgbClr val="7030A0"/>
                </a:solidFill>
              </a:rPr>
              <a:t>search </a:t>
            </a:r>
            <a:r>
              <a:rPr lang="ko-KR" altLang="en-US" smtClean="0">
                <a:solidFill>
                  <a:srgbClr val="7030A0"/>
                </a:solidFill>
              </a:rPr>
              <a:t>한다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49047" y="413295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image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51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39995"/>
              </p:ext>
            </p:extLst>
          </p:nvPr>
        </p:nvGraphicFramePr>
        <p:xfrm>
          <a:off x="5367300" y="4441104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55484" y="415832"/>
            <a:ext cx="220605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격자 가 </a:t>
            </a:r>
            <a:r>
              <a:rPr lang="en-US" altLang="ko-KR" smtClean="0"/>
              <a:t>16</a:t>
            </a:r>
            <a:r>
              <a:rPr lang="ko-KR" altLang="en-US" smtClean="0"/>
              <a:t>인 경우</a:t>
            </a:r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 rot="16200000">
            <a:off x="5358250" y="4181562"/>
            <a:ext cx="298530" cy="253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82389" y="3947840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64</a:t>
            </a:r>
            <a:endParaRPr lang="ko-KR" altLang="en-US" sz="1000"/>
          </a:p>
        </p:txBody>
      </p:sp>
      <p:sp>
        <p:nvSpPr>
          <p:cNvPr id="35" name="오른쪽 중괄호 34"/>
          <p:cNvSpPr/>
          <p:nvPr/>
        </p:nvSpPr>
        <p:spPr>
          <a:xfrm rot="10800000">
            <a:off x="5161748" y="4435438"/>
            <a:ext cx="219242" cy="249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95188" y="4425751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64</a:t>
            </a:r>
            <a:endParaRPr lang="ko-KR" altLang="en-US" sz="1000"/>
          </a:p>
        </p:txBody>
      </p:sp>
      <p:cxnSp>
        <p:nvCxnSpPr>
          <p:cNvPr id="6" name="직선 연결선 5"/>
          <p:cNvCxnSpPr/>
          <p:nvPr/>
        </p:nvCxnSpPr>
        <p:spPr>
          <a:xfrm>
            <a:off x="2386584" y="4435439"/>
            <a:ext cx="612648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80984" y="1408176"/>
            <a:ext cx="0" cy="59618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578607" y="1610607"/>
            <a:ext cx="5632703" cy="5632703"/>
            <a:chOff x="2578607" y="1610607"/>
            <a:chExt cx="5632703" cy="5632703"/>
          </a:xfrm>
        </p:grpSpPr>
        <p:sp>
          <p:nvSpPr>
            <p:cNvPr id="2" name="직사각형 1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5289615" y="4359850"/>
            <a:ext cx="137793" cy="1377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78236" y="4175300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49" name="오른쪽 중괄호 48"/>
          <p:cNvSpPr/>
          <p:nvPr/>
        </p:nvSpPr>
        <p:spPr>
          <a:xfrm rot="16200000">
            <a:off x="5231725" y="399087"/>
            <a:ext cx="298530" cy="4072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64386" y="2018989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</a:t>
            </a:r>
            <a:endParaRPr lang="ko-KR" altLang="en-US" sz="1000"/>
          </a:p>
        </p:txBody>
      </p:sp>
      <p:sp>
        <p:nvSpPr>
          <p:cNvPr id="51" name="오른쪽 중괄호 50"/>
          <p:cNvSpPr/>
          <p:nvPr/>
        </p:nvSpPr>
        <p:spPr>
          <a:xfrm rot="10800000">
            <a:off x="2962275" y="2555992"/>
            <a:ext cx="404722" cy="3744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539141" y="4294045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</a:t>
            </a:r>
            <a:endParaRPr lang="ko-KR" altLang="en-US" sz="1000"/>
          </a:p>
        </p:txBody>
      </p:sp>
      <p:sp>
        <p:nvSpPr>
          <p:cNvPr id="53" name="오른쪽 중괄호 52"/>
          <p:cNvSpPr/>
          <p:nvPr/>
        </p:nvSpPr>
        <p:spPr>
          <a:xfrm rot="16200000">
            <a:off x="5283224" y="82986"/>
            <a:ext cx="298530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9962" y="96814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512/sqr(2)</a:t>
            </a:r>
            <a:endParaRPr lang="ko-KR" altLang="en-US" sz="1000"/>
          </a:p>
        </p:txBody>
      </p:sp>
      <p:sp>
        <p:nvSpPr>
          <p:cNvPr id="55" name="오른쪽 중괄호 54"/>
          <p:cNvSpPr/>
          <p:nvPr/>
        </p:nvSpPr>
        <p:spPr>
          <a:xfrm rot="10800000">
            <a:off x="2194281" y="3092220"/>
            <a:ext cx="411613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76044" y="431232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512/sqr(2)</a:t>
            </a:r>
            <a:endParaRPr lang="ko-KR" altLang="en-US" sz="1000"/>
          </a:p>
        </p:txBody>
      </p:sp>
      <p:sp>
        <p:nvSpPr>
          <p:cNvPr id="57" name="오른쪽 중괄호 56"/>
          <p:cNvSpPr/>
          <p:nvPr/>
        </p:nvSpPr>
        <p:spPr>
          <a:xfrm rot="16200000">
            <a:off x="5227407" y="115412"/>
            <a:ext cx="298530" cy="5632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069962" y="2622376"/>
            <a:ext cx="8279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512*sqr(2)</a:t>
            </a:r>
            <a:endParaRPr lang="ko-KR" altLang="en-US" sz="1000"/>
          </a:p>
        </p:txBody>
      </p:sp>
      <p:sp>
        <p:nvSpPr>
          <p:cNvPr id="59" name="오른쪽 중괄호 58"/>
          <p:cNvSpPr/>
          <p:nvPr/>
        </p:nvSpPr>
        <p:spPr>
          <a:xfrm rot="10800000">
            <a:off x="3629940" y="1599725"/>
            <a:ext cx="469193" cy="5652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335231" y="3991991"/>
            <a:ext cx="85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512*sqr(2)</a:t>
            </a:r>
            <a:endParaRPr lang="ko-KR" altLang="en-US" sz="100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435846" y="4434926"/>
            <a:ext cx="198192" cy="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367300" y="4497643"/>
            <a:ext cx="0" cy="188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17958" y="1325457"/>
            <a:ext cx="2899512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mtClean="0">
                <a:solidFill>
                  <a:srgbClr val="7030A0"/>
                </a:solidFill>
              </a:rPr>
              <a:t>격자 가 큰 경우에는</a:t>
            </a:r>
            <a:endParaRPr lang="en-US" altLang="ko-KR">
              <a:solidFill>
                <a:srgbClr val="7030A0"/>
              </a:solidFill>
            </a:endParaRPr>
          </a:p>
          <a:p>
            <a:r>
              <a:rPr lang="ko-KR" altLang="en-US" smtClean="0">
                <a:solidFill>
                  <a:srgbClr val="7030A0"/>
                </a:solidFill>
              </a:rPr>
              <a:t>큰 구역으로 </a:t>
            </a:r>
            <a:r>
              <a:rPr lang="en-US" altLang="ko-KR" smtClean="0">
                <a:solidFill>
                  <a:srgbClr val="7030A0"/>
                </a:solidFill>
              </a:rPr>
              <a:t>search </a:t>
            </a:r>
            <a:r>
              <a:rPr lang="ko-KR" altLang="en-US" smtClean="0">
                <a:solidFill>
                  <a:srgbClr val="7030A0"/>
                </a:solidFill>
              </a:rPr>
              <a:t>한다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22433" y="4158822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image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1687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55484" y="415832"/>
            <a:ext cx="1295547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앵커 구조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9962" y="96814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512/sqr(2)</a:t>
            </a:r>
            <a:endParaRPr lang="ko-KR" altLang="en-US" sz="100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55876"/>
              </p:ext>
            </p:extLst>
          </p:nvPr>
        </p:nvGraphicFramePr>
        <p:xfrm>
          <a:off x="4852521" y="2466000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72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</a:tblGrid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16375"/>
              </p:ext>
            </p:extLst>
          </p:nvPr>
        </p:nvGraphicFramePr>
        <p:xfrm>
          <a:off x="4500922" y="2682968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99500"/>
              </p:ext>
            </p:extLst>
          </p:nvPr>
        </p:nvGraphicFramePr>
        <p:xfrm>
          <a:off x="4259471" y="2912856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93612"/>
              </p:ext>
            </p:extLst>
          </p:nvPr>
        </p:nvGraphicFramePr>
        <p:xfrm>
          <a:off x="4008876" y="3142744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97117"/>
              </p:ext>
            </p:extLst>
          </p:nvPr>
        </p:nvGraphicFramePr>
        <p:xfrm>
          <a:off x="3758281" y="3372632"/>
          <a:ext cx="2014880" cy="187035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sp>
        <p:nvSpPr>
          <p:cNvPr id="64" name="오른쪽 중괄호 63"/>
          <p:cNvSpPr/>
          <p:nvPr/>
        </p:nvSpPr>
        <p:spPr>
          <a:xfrm rot="10800000">
            <a:off x="3282696" y="3372632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680500" y="419495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256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6" name="오른쪽 중괄호 65"/>
          <p:cNvSpPr/>
          <p:nvPr/>
        </p:nvSpPr>
        <p:spPr>
          <a:xfrm rot="5400000">
            <a:off x="4552573" y="4448692"/>
            <a:ext cx="426296" cy="2014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414121" y="573204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256</a:t>
            </a:r>
            <a:endParaRPr lang="ko-KR" altLang="en-US" sz="1000"/>
          </a:p>
        </p:txBody>
      </p:sp>
      <p:sp>
        <p:nvSpPr>
          <p:cNvPr id="68" name="오른쪽 중괄호 67"/>
          <p:cNvSpPr/>
          <p:nvPr/>
        </p:nvSpPr>
        <p:spPr>
          <a:xfrm rot="16200000">
            <a:off x="5646813" y="1241592"/>
            <a:ext cx="426296" cy="2014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08361" y="1745360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16</a:t>
            </a:r>
            <a:endParaRPr lang="ko-KR" altLang="en-US" sz="1000"/>
          </a:p>
        </p:txBody>
      </p:sp>
      <p:sp>
        <p:nvSpPr>
          <p:cNvPr id="70" name="오른쪽 중괄호 69"/>
          <p:cNvSpPr/>
          <p:nvPr/>
        </p:nvSpPr>
        <p:spPr>
          <a:xfrm>
            <a:off x="6877059" y="2466000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316999" y="3278065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16</a:t>
            </a:r>
            <a:endParaRPr lang="ko-KR" altLang="en-US" sz="1000"/>
          </a:p>
        </p:txBody>
      </p:sp>
      <p:sp>
        <p:nvSpPr>
          <p:cNvPr id="72" name="오른쪽 중괄호 71"/>
          <p:cNvSpPr/>
          <p:nvPr/>
        </p:nvSpPr>
        <p:spPr>
          <a:xfrm>
            <a:off x="6224372" y="2912856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789343" y="349503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</a:t>
            </a:r>
            <a:endParaRPr lang="ko-KR" altLang="en-US" sz="1000"/>
          </a:p>
        </p:txBody>
      </p:sp>
      <p:sp>
        <p:nvSpPr>
          <p:cNvPr id="74" name="직사각형 73"/>
          <p:cNvSpPr/>
          <p:nvPr/>
        </p:nvSpPr>
        <p:spPr>
          <a:xfrm>
            <a:off x="6576541" y="372662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64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75" name="오른쪽 중괄호 74"/>
          <p:cNvSpPr/>
          <p:nvPr/>
        </p:nvSpPr>
        <p:spPr>
          <a:xfrm>
            <a:off x="5973520" y="3129824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89628" y="4031490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128</a:t>
            </a:r>
            <a:endParaRPr lang="ko-KR" altLang="en-US" sz="1000">
              <a:solidFill>
                <a:srgbClr val="FF0000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503227" y="3142744"/>
            <a:ext cx="442246" cy="407598"/>
            <a:chOff x="2578607" y="1610607"/>
            <a:chExt cx="5632703" cy="5632703"/>
          </a:xfrm>
        </p:grpSpPr>
        <p:sp>
          <p:nvSpPr>
            <p:cNvPr id="82" name="직사각형 81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782190" y="3142744"/>
            <a:ext cx="442246" cy="407598"/>
            <a:chOff x="2578607" y="1610607"/>
            <a:chExt cx="5632703" cy="5632703"/>
          </a:xfrm>
        </p:grpSpPr>
        <p:sp>
          <p:nvSpPr>
            <p:cNvPr id="90" name="직사각형 89"/>
            <p:cNvSpPr/>
            <p:nvPr/>
          </p:nvSpPr>
          <p:spPr>
            <a:xfrm>
              <a:off x="3344649" y="2555996"/>
              <a:ext cx="4072675" cy="3766135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55697" y="3156500"/>
            <a:ext cx="442246" cy="407598"/>
            <a:chOff x="2578607" y="1610607"/>
            <a:chExt cx="5632703" cy="5632703"/>
          </a:xfrm>
        </p:grpSpPr>
        <p:sp>
          <p:nvSpPr>
            <p:cNvPr id="94" name="직사각형 93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329534" y="3156500"/>
            <a:ext cx="442246" cy="407598"/>
            <a:chOff x="2578607" y="1610607"/>
            <a:chExt cx="5632703" cy="5632703"/>
          </a:xfrm>
        </p:grpSpPr>
        <p:sp>
          <p:nvSpPr>
            <p:cNvPr id="98" name="직사각형 97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519312" y="3401175"/>
            <a:ext cx="442246" cy="407598"/>
            <a:chOff x="2578607" y="1610607"/>
            <a:chExt cx="5632703" cy="5632703"/>
          </a:xfrm>
        </p:grpSpPr>
        <p:sp>
          <p:nvSpPr>
            <p:cNvPr id="102" name="직사각형 101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531970" y="3621663"/>
            <a:ext cx="442246" cy="407598"/>
            <a:chOff x="2578607" y="1610607"/>
            <a:chExt cx="5632703" cy="5632703"/>
          </a:xfrm>
        </p:grpSpPr>
        <p:sp>
          <p:nvSpPr>
            <p:cNvPr id="106" name="직사각형 105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561067" y="3877117"/>
            <a:ext cx="442246" cy="407598"/>
            <a:chOff x="2578607" y="1610607"/>
            <a:chExt cx="5632703" cy="5632703"/>
          </a:xfrm>
        </p:grpSpPr>
        <p:sp>
          <p:nvSpPr>
            <p:cNvPr id="110" name="직사각형 109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040854" y="3419782"/>
            <a:ext cx="442246" cy="407598"/>
            <a:chOff x="2578607" y="1610607"/>
            <a:chExt cx="5632703" cy="5632703"/>
          </a:xfrm>
        </p:grpSpPr>
        <p:sp>
          <p:nvSpPr>
            <p:cNvPr id="114" name="직사각형 113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038812" y="3651111"/>
            <a:ext cx="442246" cy="407598"/>
            <a:chOff x="2578607" y="1610607"/>
            <a:chExt cx="5632703" cy="5632703"/>
          </a:xfrm>
        </p:grpSpPr>
        <p:sp>
          <p:nvSpPr>
            <p:cNvPr id="118" name="직사각형 117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3179067" y="6245962"/>
            <a:ext cx="49215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앵커의 구조는 중간 중간 단계의 격자에서의 중심에 있는 사각형의 좌표들의 집합니다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6" name="모서리가 둥근 직사각형 125">
            <a:hlinkClick r:id="rId2" action="ppaction://hlinksldjump"/>
          </p:cNvPr>
          <p:cNvSpPr/>
          <p:nvPr/>
        </p:nvSpPr>
        <p:spPr>
          <a:xfrm>
            <a:off x="8020198" y="5755271"/>
            <a:ext cx="224783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2" action="ppaction://hlinksldjump"/>
              </a:rPr>
              <a:t>return </a:t>
            </a:r>
            <a:r>
              <a:rPr lang="en-US" altLang="ko-KR" sz="1600" b="1">
                <a:hlinkClick r:id="rId2" action="ppaction://hlinksldjump"/>
              </a:rPr>
              <a:t>def</a:t>
            </a:r>
            <a:r>
              <a:rPr lang="en-US" altLang="ko-KR" sz="1600">
                <a:hlinkClick r:id="rId2" action="ppaction://hlinksldjump"/>
              </a:rPr>
              <a:t> </a:t>
            </a:r>
            <a:r>
              <a:rPr lang="en-US" altLang="ko-KR" sz="1600" smtClean="0">
                <a:hlinkClick r:id="rId2" action="ppaction://hlinksldjump"/>
              </a:rPr>
              <a:t>get_anchors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9439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715" y="1808922"/>
            <a:ext cx="73850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Get all combinations of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scales,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(scales),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scales.flatten()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ratios.flatten()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heights and widths from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shifts in feature space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combinations of shifts, widths, and heights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get a list of (y, x) and a list of (h, w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  sclae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32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인 경우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256x256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격자와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가지의 박스이므로 중심 좌표는</a:t>
            </a:r>
            <a:endParaRPr lang="en-US" altLang="ko-KR" sz="1200" i="1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ko-KR" altLang="en-US" sz="12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256x256x3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개의 중심 좌표가 생긴다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corner coordinates (y1, x1, y2, x2)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6743" y="822849"/>
            <a:ext cx="233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2347" y="1582729"/>
            <a:ext cx="1329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ratios=[0.5, 1, 2]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6166" y="822848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 =[256,256]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06897" y="1594888"/>
            <a:ext cx="3589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1891" y="850565"/>
            <a:ext cx="1770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[1]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3264" y="1904870"/>
            <a:ext cx="3985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 스케일 별로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32,64 ~ 512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이런식으로 수행 된다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scales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+mn-ea"/>
              </a:rPr>
              <a:t>= array([[32], [32], [32]])</a:t>
            </a:r>
          </a:p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+mn-ea"/>
              </a:rPr>
              <a:t>ratios= array([[0.5], [1. ], [2. ]])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4058" y="2386674"/>
            <a:ext cx="130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차원 치환함수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7043" y="2913620"/>
            <a:ext cx="407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array([45.254834, 32. , 22.627417])</a:t>
            </a:r>
          </a:p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array([22.627417, 32. , 45.254834])</a:t>
            </a:r>
            <a:endParaRPr lang="en-US" altLang="ko-KR" sz="1400" b="0" i="0">
              <a:solidFill>
                <a:srgbClr val="92047E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9998" y="2624112"/>
            <a:ext cx="283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x = np.arange(0,10,1)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Out[21]: array([0, 1, 2, 3, 4, 5, 6, 7, 8, 9])</a:t>
            </a:r>
          </a:p>
          <a:p>
            <a:r>
              <a:rPr lang="ko-KR" altLang="en-US" sz="1000"/>
              <a:t>x = np.arange(0,10,1)*2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Out[23]: array([ 0,  2,  4,  6,  8, 10, 12, 14, 16, 18])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4518926" y="2416841"/>
            <a:ext cx="2063821" cy="4972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76674" y="3516665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매번 바뀜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93737" y="3712686"/>
            <a:ext cx="2107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shifts_x</a:t>
            </a: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256*256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...,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1020]])</a:t>
            </a:r>
            <a:endParaRPr lang="en-US" altLang="ko-KR" sz="10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8" y="5190014"/>
            <a:ext cx="301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shifts_y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0, ..., 0, 0, 0], </a:t>
            </a:r>
          </a:p>
          <a:p>
            <a:r>
              <a:rPr lang="en-US" altLang="ko-KR" sz="1000">
                <a:latin typeface="var(--vscode-repl-font-family)"/>
              </a:rPr>
              <a:t>[ 4, 4, 4, ..., 4, 4, 4], </a:t>
            </a:r>
          </a:p>
          <a:p>
            <a:r>
              <a:rPr lang="en-US" altLang="ko-KR" sz="1000">
                <a:latin typeface="var(--vscode-repl-font-family)"/>
              </a:rPr>
              <a:t>[ 8, 8, 8, ..., 8, 8, 8],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[1012, 1012, 1012, ..., 1012, 1012, 1012], </a:t>
            </a:r>
          </a:p>
          <a:p>
            <a:r>
              <a:rPr lang="en-US" altLang="ko-KR" sz="1000">
                <a:latin typeface="var(--vscode-repl-font-family)"/>
              </a:rPr>
              <a:t>[1016, 1016, 1016, ..., 1016, 1016, 1016], </a:t>
            </a:r>
          </a:p>
          <a:p>
            <a:r>
              <a:rPr lang="en-US" altLang="ko-KR" sz="1000">
                <a:latin typeface="var(--vscode-repl-font-family)"/>
              </a:rPr>
              <a:t>[1020, 1020, 1020, ..., 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815" y="4224967"/>
            <a:ext cx="2047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box_widths.shape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(65536, 3)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1256" y="97711"/>
            <a:ext cx="1685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smtClean="0">
                <a:solidFill>
                  <a:srgbClr val="7030A0"/>
                </a:solidFill>
                <a:latin typeface="+mn-ea"/>
              </a:rPr>
              <a:t>ratios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srgbClr val="7030A0"/>
                </a:solidFill>
                <a:latin typeface="+mn-ea"/>
              </a:rPr>
              <a:t>flatten 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수행 후</a:t>
            </a:r>
            <a:endParaRPr lang="pt-BR" altLang="ko-KR" sz="1200">
              <a:solidFill>
                <a:srgbClr val="7030A0"/>
              </a:solidFill>
              <a:latin typeface="+mn-ea"/>
            </a:endParaRPr>
          </a:p>
          <a:p>
            <a:r>
              <a:rPr lang="pt-BR" altLang="ko-KR" sz="1200">
                <a:solidFill>
                  <a:srgbClr val="7030A0"/>
                </a:solidFill>
                <a:latin typeface="+mn-ea"/>
              </a:rPr>
              <a:t>array([0.5, 1. , 2. ])</a:t>
            </a:r>
            <a:endParaRPr lang="pt-BR" altLang="ko-KR" sz="1200" b="0" i="0">
              <a:solidFill>
                <a:srgbClr val="7030A0"/>
              </a:solidFill>
              <a:effectLst/>
              <a:latin typeface="+mn-ea"/>
            </a:endParaRPr>
          </a:p>
        </p:txBody>
      </p:sp>
      <p:cxnSp>
        <p:nvCxnSpPr>
          <p:cNvPr id="21" name="구부러진 연결선 20"/>
          <p:cNvCxnSpPr>
            <a:endCxn id="4" idx="1"/>
          </p:cNvCxnSpPr>
          <p:nvPr/>
        </p:nvCxnSpPr>
        <p:spPr>
          <a:xfrm rot="5400000" flipH="1" flipV="1">
            <a:off x="379014" y="662931"/>
            <a:ext cx="2196629" cy="1527856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81600" y="95954"/>
            <a:ext cx="53435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>
                <a:solidFill>
                  <a:srgbClr val="7030A0"/>
                </a:solidFill>
                <a:latin typeface="+mn-ea"/>
              </a:rPr>
              <a:t>scales flatten 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수행 후</a:t>
            </a:r>
            <a:endParaRPr lang="en-US" altLang="ko-KR" sz="1200">
              <a:solidFill>
                <a:srgbClr val="7030A0"/>
              </a:solidFill>
              <a:latin typeface="+mn-ea"/>
            </a:endParaRPr>
          </a:p>
          <a:p>
            <a:r>
              <a:rPr lang="en-US" altLang="ko-KR" sz="1200">
                <a:solidFill>
                  <a:srgbClr val="7030A0"/>
                </a:solidFill>
                <a:latin typeface="+mn-ea"/>
              </a:rPr>
              <a:t>array([32, 32, 32])</a:t>
            </a:r>
            <a:endParaRPr lang="en-US" altLang="ko-KR" sz="1200" b="0" i="0">
              <a:solidFill>
                <a:srgbClr val="7030A0"/>
              </a:solidFill>
              <a:effectLst/>
              <a:latin typeface="+mn-ea"/>
            </a:endParaRPr>
          </a:p>
        </p:txBody>
      </p:sp>
      <p:cxnSp>
        <p:nvCxnSpPr>
          <p:cNvPr id="24" name="구부러진 연결선 23"/>
          <p:cNvCxnSpPr>
            <a:endCxn id="22" idx="1"/>
          </p:cNvCxnSpPr>
          <p:nvPr/>
        </p:nvCxnSpPr>
        <p:spPr>
          <a:xfrm flipV="1">
            <a:off x="671002" y="326787"/>
            <a:ext cx="3310598" cy="19887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965897" y="2138589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1x1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5451442" y="2161395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1x3</a:t>
            </a:r>
            <a:endParaRPr lang="ko-KR" altLang="en-US" sz="1000"/>
          </a:p>
        </p:txBody>
      </p:sp>
      <p:sp>
        <p:nvSpPr>
          <p:cNvPr id="29" name="직사각형 28"/>
          <p:cNvSpPr/>
          <p:nvPr/>
        </p:nvSpPr>
        <p:spPr>
          <a:xfrm>
            <a:off x="254708" y="1961435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3</a:t>
            </a:r>
            <a:r>
              <a:rPr lang="en-US" altLang="ko-KR" sz="1000" smtClean="0"/>
              <a:t>x1</a:t>
            </a:r>
            <a:endParaRPr lang="ko-KR" altLang="en-US" sz="1000"/>
          </a:p>
        </p:txBody>
      </p:sp>
      <p:sp>
        <p:nvSpPr>
          <p:cNvPr id="30" name="직사각형 29"/>
          <p:cNvSpPr/>
          <p:nvPr/>
        </p:nvSpPr>
        <p:spPr>
          <a:xfrm>
            <a:off x="1183936" y="1957650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3</a:t>
            </a:r>
            <a:r>
              <a:rPr lang="en-US" altLang="ko-KR" sz="1000" smtClean="0"/>
              <a:t>x1</a:t>
            </a:r>
            <a:endParaRPr lang="ko-KR" altLang="en-US" sz="1000"/>
          </a:p>
        </p:txBody>
      </p:sp>
      <p:sp>
        <p:nvSpPr>
          <p:cNvPr id="31" name="직사각형 30"/>
          <p:cNvSpPr/>
          <p:nvPr/>
        </p:nvSpPr>
        <p:spPr>
          <a:xfrm>
            <a:off x="34863" y="4941219"/>
            <a:ext cx="15561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7030A0"/>
                </a:solidFill>
                <a:latin typeface="var(--vscode-repl-font-family)"/>
              </a:rPr>
              <a:t>box_centers.shape</a:t>
            </a:r>
          </a:p>
          <a:p>
            <a:r>
              <a:rPr lang="en-US" altLang="ko-KR" sz="1100">
                <a:solidFill>
                  <a:srgbClr val="7030A0"/>
                </a:solidFill>
                <a:latin typeface="var(--vscode-repl-font-family)"/>
              </a:rPr>
              <a:t>(196608, 2)</a:t>
            </a:r>
            <a:endParaRPr lang="en-US" altLang="ko-KR" sz="1100" b="0" i="0">
              <a:solidFill>
                <a:srgbClr val="7030A0"/>
              </a:solidFill>
              <a:effectLst/>
              <a:latin typeface="var(--vscode-repl-font-family)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 rot="10800000">
            <a:off x="327713" y="5372106"/>
            <a:ext cx="683848" cy="3430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0800000" flipV="1">
            <a:off x="1387490" y="3872744"/>
            <a:ext cx="5475489" cy="22869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 rot="10800000">
            <a:off x="2241257" y="4213913"/>
            <a:ext cx="4671621" cy="104068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10411" y="1843246"/>
            <a:ext cx="1921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[ 0, 0, 0], </a:t>
            </a:r>
          </a:p>
          <a:p>
            <a:r>
              <a:rPr lang="en-US" altLang="ko-KR" sz="1000">
                <a:latin typeface="+mn-ea"/>
              </a:rPr>
              <a:t>[ 4, 4, 4], </a:t>
            </a:r>
          </a:p>
          <a:p>
            <a:r>
              <a:rPr lang="en-US" altLang="ko-KR" sz="1000">
                <a:latin typeface="+mn-ea"/>
              </a:rPr>
              <a:t>[ 8, 8, 8],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[1012, 1012, 1012], </a:t>
            </a:r>
          </a:p>
          <a:p>
            <a:r>
              <a:rPr lang="en-US" altLang="ko-KR" sz="1000">
                <a:latin typeface="+mn-ea"/>
              </a:rPr>
              <a:t>[1016, 1016, 1016], </a:t>
            </a:r>
          </a:p>
          <a:p>
            <a:r>
              <a:rPr lang="en-US" altLang="ko-KR" sz="1000">
                <a:latin typeface="+mn-ea"/>
              </a:rPr>
              <a:t>[1020, 1020, 1020]])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672" y="1847753"/>
            <a:ext cx="53435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box_widths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672" y="3530286"/>
            <a:ext cx="216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box_heights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0411" y="3530286"/>
            <a:ext cx="2240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box_centers_y = 65535*3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8118" y="1843246"/>
            <a:ext cx="2679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1020]])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858118" y="3530286"/>
            <a:ext cx="2087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box_sizes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3244" y="3628350"/>
            <a:ext cx="2555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box_sizes.shape = (196608, 2)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63244" y="1847753"/>
            <a:ext cx="2709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box_centers_x.shape= (65536, 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4672" y="5133654"/>
            <a:ext cx="3814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boxes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array([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-22.627417 , -11.3137085, 22.627417 , 11.3137085],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-16. , -16. , 16. , 16.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-11.3137085, -22.627417 , 11.3137085, 22.627417 ],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 ...,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[ 997.372583 , 1008.6862915, 1042.627417 , 1031.3137085],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[1004. , 1004. , 1036. , 1036.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[1008.6862915, 997.372583 , 1031.3137085, 1042.627417 ]])</a:t>
            </a:r>
            <a:endParaRPr lang="en-US" altLang="ko-KR" sz="1000" b="0" i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8754" y="5129147"/>
            <a:ext cx="18647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var(--vscode-repl-font-family)"/>
              </a:rPr>
              <a:t>boxes.shape = (196608, 4)</a:t>
            </a:r>
            <a:endParaRPr lang="en-US" altLang="ko-KR" sz="10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24344" y="5496901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반환 결과 텐서</a:t>
            </a:r>
          </a:p>
        </p:txBody>
      </p:sp>
      <p:sp>
        <p:nvSpPr>
          <p:cNvPr id="15" name="모서리가 둥근 직사각형 14">
            <a:hlinkClick r:id="rId2" action="ppaction://hlinksldjump"/>
          </p:cNvPr>
          <p:cNvSpPr/>
          <p:nvPr/>
        </p:nvSpPr>
        <p:spPr>
          <a:xfrm>
            <a:off x="6172200" y="6236785"/>
            <a:ext cx="3766457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def</a:t>
            </a:r>
            <a:r>
              <a:rPr lang="en-US" altLang="ko-KR" sz="1600">
                <a:hlinkClick r:id="rId3" action="ppaction://hlinksldjump"/>
              </a:rPr>
              <a:t> generate_pyramid_anchors</a:t>
            </a:r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8241899" y="4420302"/>
            <a:ext cx="1480457" cy="63137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5400000">
            <a:off x="8241898" y="4421242"/>
            <a:ext cx="1480457" cy="63137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5400000">
            <a:off x="8664598" y="4418460"/>
            <a:ext cx="635055" cy="63137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 rot="2219790">
            <a:off x="7507429" y="4100821"/>
            <a:ext cx="420323" cy="479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35472" y="3204462"/>
            <a:ext cx="1862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이런 앵커의 크기 </a:t>
            </a:r>
            <a:r>
              <a:rPr lang="en-US" altLang="ko-KR" sz="1000" smtClean="0"/>
              <a:t>3</a:t>
            </a:r>
            <a:r>
              <a:rPr lang="ko-KR" altLang="en-US" sz="1000" smtClean="0"/>
              <a:t>개가 </a:t>
            </a:r>
            <a:r>
              <a:rPr lang="en-US" altLang="ko-KR" sz="1000" smtClean="0"/>
              <a:t>256x265</a:t>
            </a:r>
            <a:r>
              <a:rPr lang="ko-KR" altLang="en-US" sz="1000" smtClean="0"/>
              <a:t>개가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12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91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meshgrid example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465636" y="1327896"/>
            <a:ext cx="5343525" cy="13560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x = np.array([1,2,3])</a:t>
            </a:r>
          </a:p>
          <a:p>
            <a:r>
              <a:rPr lang="ko-KR" altLang="en-US"/>
              <a:t>y = np.array([[5,6],[7,8]])</a:t>
            </a:r>
          </a:p>
          <a:p>
            <a:endParaRPr lang="ko-KR" altLang="en-US"/>
          </a:p>
          <a:p>
            <a:r>
              <a:rPr lang="ko-KR" altLang="en-US"/>
              <a:t>x1,y1 = np.meshgrid(x, y)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3383" y="2932216"/>
            <a:ext cx="2227834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x1</a:t>
            </a:r>
          </a:p>
          <a:p>
            <a:r>
              <a:rPr lang="ko-KR" altLang="en-US"/>
              <a:t>Out[16]: </a:t>
            </a:r>
          </a:p>
          <a:p>
            <a:r>
              <a:rPr lang="ko-KR" altLang="en-US"/>
              <a:t>array([[1, 2, 3],</a:t>
            </a:r>
          </a:p>
          <a:p>
            <a:r>
              <a:rPr lang="ko-KR" altLang="en-US"/>
              <a:t>       [1, 2, 3],</a:t>
            </a:r>
          </a:p>
          <a:p>
            <a:r>
              <a:rPr lang="ko-KR" altLang="en-US"/>
              <a:t>       [1, 2, 3],</a:t>
            </a:r>
          </a:p>
          <a:p>
            <a:r>
              <a:rPr lang="ko-KR" altLang="en-US"/>
              <a:t>       [1, 2, 3]])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2535" y="2932216"/>
            <a:ext cx="203581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y1</a:t>
            </a:r>
          </a:p>
          <a:p>
            <a:r>
              <a:rPr lang="ko-KR" altLang="en-US"/>
              <a:t>Out[17]: </a:t>
            </a:r>
          </a:p>
          <a:p>
            <a:r>
              <a:rPr lang="ko-KR" altLang="en-US"/>
              <a:t>array([[5, 5, 5],</a:t>
            </a:r>
          </a:p>
          <a:p>
            <a:r>
              <a:rPr lang="ko-KR" altLang="en-US"/>
              <a:t>       [6, 6, 6],</a:t>
            </a:r>
          </a:p>
          <a:p>
            <a:r>
              <a:rPr lang="ko-KR" altLang="en-US"/>
              <a:t>       [7, 7, 7],</a:t>
            </a:r>
          </a:p>
          <a:p>
            <a:r>
              <a:rPr lang="ko-KR" altLang="en-US"/>
              <a:t>       [8, 8, 8]])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2750" y="1142169"/>
            <a:ext cx="5343525" cy="19878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box_centers_x = np.array([[0,4],[0,4]])</a:t>
            </a:r>
          </a:p>
          <a:p>
            <a:r>
              <a:rPr lang="ko-KR" altLang="en-US"/>
              <a:t>box_centers_y = np.array([[0,0],[4,4]])</a:t>
            </a:r>
          </a:p>
          <a:p>
            <a:r>
              <a:rPr lang="ko-KR" altLang="en-US"/>
              <a:t>test = box_centers = np.stack([box_centers_y, box_centers_x], axis=2)</a:t>
            </a:r>
          </a:p>
          <a:p>
            <a:r>
              <a:rPr lang="ko-KR" altLang="en-US"/>
              <a:t>box_centers = np.stack([box_centers_y, box_centers_x], axis=2).reshape([-1, 2])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92750" y="3288912"/>
            <a:ext cx="2105479" cy="230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test</a:t>
            </a:r>
          </a:p>
          <a:p>
            <a:r>
              <a:rPr lang="ko-KR" altLang="en-US"/>
              <a:t>Out[21]: </a:t>
            </a:r>
          </a:p>
          <a:p>
            <a:r>
              <a:rPr lang="ko-KR" altLang="en-US"/>
              <a:t>array([[[0, 0],</a:t>
            </a:r>
          </a:p>
          <a:p>
            <a:r>
              <a:rPr lang="ko-KR" altLang="en-US"/>
              <a:t>        [0, 4]],</a:t>
            </a:r>
          </a:p>
          <a:p>
            <a:endParaRPr lang="ko-KR" altLang="en-US"/>
          </a:p>
          <a:p>
            <a:r>
              <a:rPr lang="ko-KR" altLang="en-US"/>
              <a:t>       [[4, 0],</a:t>
            </a:r>
          </a:p>
          <a:p>
            <a:r>
              <a:rPr lang="ko-KR" altLang="en-US"/>
              <a:t>        [4, 4]]])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98229" y="3288912"/>
            <a:ext cx="178872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box_centers</a:t>
            </a:r>
          </a:p>
          <a:p>
            <a:r>
              <a:rPr lang="ko-KR" altLang="en-US"/>
              <a:t>Out[22]: </a:t>
            </a:r>
          </a:p>
          <a:p>
            <a:r>
              <a:rPr lang="ko-KR" altLang="en-US"/>
              <a:t>array([[0, 0],</a:t>
            </a:r>
          </a:p>
          <a:p>
            <a:r>
              <a:rPr lang="ko-KR" altLang="en-US"/>
              <a:t>       [0, 4],</a:t>
            </a:r>
          </a:p>
          <a:p>
            <a:r>
              <a:rPr lang="ko-KR" altLang="en-US"/>
              <a:t>       [4, 0],</a:t>
            </a:r>
          </a:p>
          <a:p>
            <a:r>
              <a:rPr lang="ko-KR" altLang="en-US"/>
              <a:t>       [4, 4]])</a:t>
            </a:r>
          </a:p>
        </p:txBody>
      </p:sp>
    </p:spTree>
    <p:extLst>
      <p:ext uri="{BB962C8B-B14F-4D97-AF65-F5344CB8AC3E}">
        <p14:creationId xmlns:p14="http://schemas.microsoft.com/office/powerpoint/2010/main" val="2904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주요 흐름 블록도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3364992" y="1296567"/>
            <a:ext cx="1947672" cy="4032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+mn-ea"/>
              </a:rPr>
              <a:t>mrcnn_prob</a:t>
            </a:r>
            <a:r>
              <a:rPr lang="ko-KR" altLang="en-US" sz="1400" smtClean="0">
                <a:latin typeface="+mn-ea"/>
              </a:rPr>
              <a:t> 구함</a:t>
            </a:r>
            <a:endParaRPr lang="en-US" altLang="ko-KR" sz="140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64992" y="1988463"/>
            <a:ext cx="1947672" cy="4032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+mn-ea"/>
              </a:rPr>
              <a:t>mrcnn_bbox</a:t>
            </a:r>
            <a:r>
              <a:rPr lang="ko-KR" altLang="en-US" sz="1400" smtClean="0">
                <a:latin typeface="+mn-ea"/>
              </a:rPr>
              <a:t> 구함</a:t>
            </a:r>
            <a:endParaRPr lang="en-US" altLang="ko-KR" sz="1400">
              <a:latin typeface="+mn-ea"/>
            </a:endParaRPr>
          </a:p>
        </p:txBody>
      </p:sp>
      <p:cxnSp>
        <p:nvCxnSpPr>
          <p:cNvPr id="25" name="직선 화살표 연결선 24"/>
          <p:cNvCxnSpPr>
            <a:stCxn id="22" idx="2"/>
            <a:endCxn id="24" idx="0"/>
          </p:cNvCxnSpPr>
          <p:nvPr/>
        </p:nvCxnSpPr>
        <p:spPr>
          <a:xfrm>
            <a:off x="4338828" y="1699811"/>
            <a:ext cx="0" cy="28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83230" y="2808375"/>
            <a:ext cx="2711196" cy="4032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build_fpn_mask_graph</a:t>
            </a:r>
          </a:p>
        </p:txBody>
      </p:sp>
      <p:cxnSp>
        <p:nvCxnSpPr>
          <p:cNvPr id="28" name="직선 화살표 연결선 27"/>
          <p:cNvCxnSpPr>
            <a:stCxn id="24" idx="2"/>
            <a:endCxn id="26" idx="0"/>
          </p:cNvCxnSpPr>
          <p:nvPr/>
        </p:nvCxnSpPr>
        <p:spPr>
          <a:xfrm>
            <a:off x="4338828" y="2391707"/>
            <a:ext cx="0" cy="41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21564" y="2957703"/>
            <a:ext cx="23198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0" smtClean="0">
                <a:effectLst/>
                <a:latin typeface="Menlo" panose="020B0609030804020204" pitchFamily="49" charset="0"/>
              </a:rPr>
              <a:t>피라미드 네트워크를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build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구성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83230" y="3715317"/>
            <a:ext cx="2711196" cy="4032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smtClean="0"/>
              <a:t>loss </a:t>
            </a:r>
            <a:r>
              <a:rPr lang="ko-KR" altLang="en-US" sz="1800" smtClean="0"/>
              <a:t>함수 정의</a:t>
            </a:r>
            <a:endParaRPr lang="en-US" altLang="ko-KR" sz="1800"/>
          </a:p>
        </p:txBody>
      </p:sp>
      <p:cxnSp>
        <p:nvCxnSpPr>
          <p:cNvPr id="11" name="직선 화살표 연결선 10"/>
          <p:cNvCxnSpPr>
            <a:stCxn id="26" idx="2"/>
            <a:endCxn id="10" idx="0"/>
          </p:cNvCxnSpPr>
          <p:nvPr/>
        </p:nvCxnSpPr>
        <p:spPr>
          <a:xfrm>
            <a:off x="4338828" y="3211619"/>
            <a:ext cx="0" cy="50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247275" y="4399263"/>
            <a:ext cx="26927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rpn_class_loss_graph</a:t>
            </a:r>
            <a:endParaRPr lang="en-US" altLang="ko-KR" sz="1600"/>
          </a:p>
        </p:txBody>
      </p:sp>
      <p:cxnSp>
        <p:nvCxnSpPr>
          <p:cNvPr id="13" name="꺾인 연결선 12"/>
          <p:cNvCxnSpPr>
            <a:stCxn id="10" idx="2"/>
            <a:endCxn id="12" idx="1"/>
          </p:cNvCxnSpPr>
          <p:nvPr/>
        </p:nvCxnSpPr>
        <p:spPr>
          <a:xfrm rot="16200000" flipH="1">
            <a:off x="4541202" y="3916186"/>
            <a:ext cx="503698" cy="908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247274" y="5001243"/>
            <a:ext cx="26927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rpn_bbox_loss_graph</a:t>
            </a:r>
            <a:endParaRPr lang="en-US" altLang="ko-KR" sz="16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47275" y="5592522"/>
            <a:ext cx="26927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4" action="ppaction://hlinksldjump"/>
              </a:rPr>
              <a:t>mrcnn_class_loss_graph</a:t>
            </a:r>
            <a:endParaRPr lang="en-US" altLang="ko-KR" sz="16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47274" y="6183801"/>
            <a:ext cx="26927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5" action="ppaction://hlinksldjump"/>
              </a:rPr>
              <a:t>mrcnn_bbox_loss_graph</a:t>
            </a:r>
            <a:endParaRPr lang="en-US" altLang="ko-KR" sz="1600"/>
          </a:p>
        </p:txBody>
      </p:sp>
      <p:cxnSp>
        <p:nvCxnSpPr>
          <p:cNvPr id="19" name="꺾인 연결선 18"/>
          <p:cNvCxnSpPr>
            <a:stCxn id="10" idx="2"/>
            <a:endCxn id="16" idx="1"/>
          </p:cNvCxnSpPr>
          <p:nvPr/>
        </p:nvCxnSpPr>
        <p:spPr>
          <a:xfrm rot="16200000" flipH="1">
            <a:off x="4240212" y="4217177"/>
            <a:ext cx="1105678" cy="908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" idx="2"/>
            <a:endCxn id="17" idx="1"/>
          </p:cNvCxnSpPr>
          <p:nvPr/>
        </p:nvCxnSpPr>
        <p:spPr>
          <a:xfrm rot="16200000" flipH="1">
            <a:off x="3944573" y="4512815"/>
            <a:ext cx="1696957" cy="908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18" idx="1"/>
          </p:cNvCxnSpPr>
          <p:nvPr/>
        </p:nvCxnSpPr>
        <p:spPr>
          <a:xfrm rot="16200000" flipH="1">
            <a:off x="3648933" y="4808456"/>
            <a:ext cx="2288236" cy="908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243463" y="6708072"/>
            <a:ext cx="2692765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6" action="ppaction://hlinksldjump"/>
              </a:rPr>
              <a:t>mrcnn_mask_loss_graph</a:t>
            </a:r>
            <a:endParaRPr lang="en-US" altLang="ko-KR" sz="1600"/>
          </a:p>
        </p:txBody>
      </p:sp>
      <p:cxnSp>
        <p:nvCxnSpPr>
          <p:cNvPr id="37" name="꺾인 연결선 36"/>
          <p:cNvCxnSpPr>
            <a:endCxn id="36" idx="1"/>
          </p:cNvCxnSpPr>
          <p:nvPr/>
        </p:nvCxnSpPr>
        <p:spPr>
          <a:xfrm rot="16200000" flipH="1">
            <a:off x="3384891" y="5072495"/>
            <a:ext cx="2812509" cy="904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77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np.stack example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48607" y="1196598"/>
            <a:ext cx="5343525" cy="19878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box_centers_x = np.array([[0,4],[0,4]])</a:t>
            </a:r>
          </a:p>
          <a:p>
            <a:r>
              <a:rPr lang="ko-KR" altLang="en-US"/>
              <a:t>box_centers_y = np.array([[0,0],[4,4]])</a:t>
            </a:r>
          </a:p>
          <a:p>
            <a:r>
              <a:rPr lang="ko-KR" altLang="en-US"/>
              <a:t>test = box_centers = np.stack([box_centers_y, box_centers_x], axis=2)</a:t>
            </a:r>
          </a:p>
          <a:p>
            <a:r>
              <a:rPr lang="ko-KR" altLang="en-US"/>
              <a:t>box_centers = np.stack([box_centers_y, box_centers_x], axis=2).reshape([-1, 2])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1893" y="3521407"/>
            <a:ext cx="2105479" cy="230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test</a:t>
            </a:r>
          </a:p>
          <a:p>
            <a:r>
              <a:rPr lang="ko-KR" altLang="en-US"/>
              <a:t>Out[21]: </a:t>
            </a:r>
          </a:p>
          <a:p>
            <a:r>
              <a:rPr lang="ko-KR" altLang="en-US"/>
              <a:t>array([[[0, 0],</a:t>
            </a:r>
          </a:p>
          <a:p>
            <a:r>
              <a:rPr lang="ko-KR" altLang="en-US"/>
              <a:t>        [0, 4]],</a:t>
            </a:r>
          </a:p>
          <a:p>
            <a:endParaRPr lang="ko-KR" altLang="en-US"/>
          </a:p>
          <a:p>
            <a:r>
              <a:rPr lang="ko-KR" altLang="en-US"/>
              <a:t>       [[4, 0],</a:t>
            </a:r>
          </a:p>
          <a:p>
            <a:r>
              <a:rPr lang="ko-KR" altLang="en-US"/>
              <a:t>        [4, 4]]])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11286" y="3521407"/>
            <a:ext cx="178872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box_centers</a:t>
            </a:r>
          </a:p>
          <a:p>
            <a:r>
              <a:rPr lang="ko-KR" altLang="en-US"/>
              <a:t>Out[22]: </a:t>
            </a:r>
          </a:p>
          <a:p>
            <a:r>
              <a:rPr lang="ko-KR" altLang="en-US"/>
              <a:t>array([[0, 0],</a:t>
            </a:r>
          </a:p>
          <a:p>
            <a:r>
              <a:rPr lang="ko-KR" altLang="en-US"/>
              <a:t>       [0, 4],</a:t>
            </a:r>
          </a:p>
          <a:p>
            <a:r>
              <a:rPr lang="ko-KR" altLang="en-US"/>
              <a:t>       [4, 0],</a:t>
            </a:r>
          </a:p>
          <a:p>
            <a:r>
              <a:rPr lang="ko-KR" altLang="en-US"/>
              <a:t>       [4, 4]])</a:t>
            </a:r>
          </a:p>
        </p:txBody>
      </p:sp>
    </p:spTree>
    <p:extLst>
      <p:ext uri="{BB962C8B-B14F-4D97-AF65-F5344CB8AC3E}">
        <p14:creationId xmlns:p14="http://schemas.microsoft.com/office/powerpoint/2010/main" val="35546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7513814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build_rpn_model(anchor_stride, anchors_per_location, depth):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43943" y="397976"/>
            <a:ext cx="858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9204" y="2815006"/>
            <a:ext cx="9769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depth],</a:t>
            </a:r>
          </a:p>
          <a:p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"input_rpn_feature_map"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rpn_graph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  <a:p>
            <a:endParaRPr lang="en-US" altLang="ko-KR" sz="1800" smtClean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"rpn_model"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9204" y="172960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keras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59464" y="5946355"/>
            <a:ext cx="249286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MaskedRCNN.Build</a:t>
            </a:r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275702" y="2098934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908" y="2437488"/>
            <a:ext cx="3438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256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8853507" y="3738838"/>
            <a:ext cx="7202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= 1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171267" y="3738838"/>
            <a:ext cx="7202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= 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867234" y="3738838"/>
            <a:ext cx="25185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= [None,None, None, 256]</a:t>
            </a:r>
          </a:p>
        </p:txBody>
      </p:sp>
    </p:spTree>
    <p:extLst>
      <p:ext uri="{BB962C8B-B14F-4D97-AF65-F5344CB8AC3E}">
        <p14:creationId xmlns:p14="http://schemas.microsoft.com/office/powerpoint/2010/main" val="1886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91180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rpn_graph(feature_map, anchors_per_location=3, anchor_stride=1):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40804"/>
            <a:ext cx="83110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'same'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anchor_stride,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'rpn_conv_shared'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)(feature_map)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 Score. [batch, height, width, anchors per location * 2].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anchors_per_location=3,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'valid'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'rpn_class_raw'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2]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Softmax on last dimension of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"rpn_class_xxx"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refinement. [batch, H, W, anchors per location * depth]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where depth is [x, y, log(w), log(h)]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(anchors_per_location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'rpn_bbox_pred'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7604" y="2080706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  <a:latin typeface="Consolas" panose="020B0609020204030204" pitchFamily="49" charset="0"/>
              </a:rPr>
              <a:t>feature_map = &lt;KerasTensor: shape=(None, None, None, 256)</a:t>
            </a:r>
            <a:endParaRPr lang="en-US" altLang="ko-KR" sz="10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64682" y="2850997"/>
            <a:ext cx="423401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shared = &lt;KerasTensor: shape=(None, None, None, 512)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7067" y="3392692"/>
            <a:ext cx="381883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x = &lt;KerasTensor: shape=(None, None, None, 6)</a:t>
            </a:r>
            <a:endParaRPr lang="it-IT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72836" y="3799721"/>
            <a:ext cx="443697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rpn_class_logits = &lt;KerasTensor: shape=(None, None, 2) 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3586" y="7212738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class layer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6325187" y="547113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regression layer</a:t>
            </a:r>
            <a:endParaRPr lang="ko-KR" altLang="en-US" sz="1000"/>
          </a:p>
        </p:txBody>
      </p:sp>
      <p:cxnSp>
        <p:nvCxnSpPr>
          <p:cNvPr id="13" name="구부러진 연결선 12"/>
          <p:cNvCxnSpPr>
            <a:stCxn id="5" idx="1"/>
          </p:cNvCxnSpPr>
          <p:nvPr/>
        </p:nvCxnSpPr>
        <p:spPr>
          <a:xfrm rot="10800000">
            <a:off x="5168348" y="2935360"/>
            <a:ext cx="896334" cy="464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5" idx="1"/>
          </p:cNvCxnSpPr>
          <p:nvPr/>
        </p:nvCxnSpPr>
        <p:spPr>
          <a:xfrm rot="10800000" flipV="1">
            <a:off x="5280992" y="2981802"/>
            <a:ext cx="783690" cy="202752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191756" y="4333059"/>
            <a:ext cx="2339811" cy="6162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921025" y="4141307"/>
            <a:ext cx="2073969" cy="1669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>
            <a:off x="987287" y="5612296"/>
            <a:ext cx="2663687" cy="198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3751" y="594673"/>
            <a:ext cx="8259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38367" y="6205196"/>
            <a:ext cx="249286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2" action="ppaction://hlinksldjump"/>
              </a:rPr>
              <a:t>return </a:t>
            </a:r>
            <a:r>
              <a:rPr lang="en-US" altLang="ko-KR" sz="1600" smtClean="0">
                <a:hlinkClick r:id="rId2" action="ppaction://hlinksldjump"/>
              </a:rPr>
              <a:t>build_rpn_model</a:t>
            </a:r>
            <a:endParaRPr lang="en-US" altLang="ko-KR" sz="1600"/>
          </a:p>
        </p:txBody>
      </p:sp>
      <p:cxnSp>
        <p:nvCxnSpPr>
          <p:cNvPr id="21" name="구부러진 연결선 20"/>
          <p:cNvCxnSpPr>
            <a:endCxn id="8" idx="1"/>
          </p:cNvCxnSpPr>
          <p:nvPr/>
        </p:nvCxnSpPr>
        <p:spPr>
          <a:xfrm>
            <a:off x="1802298" y="3422420"/>
            <a:ext cx="3870538" cy="5081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23988" y="4103685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차원을 줄여서 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width X height X anchor</a:t>
            </a:r>
            <a:r>
              <a:rPr lang="ko-KR" altLang="en-US" sz="10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하면 앵커의</a:t>
            </a:r>
            <a:endParaRPr lang="en-US" altLang="ko-KR" sz="1000" i="1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갯수가 나옴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ko-KR" altLang="en-US" sz="1000"/>
          </a:p>
        </p:txBody>
      </p:sp>
      <p:cxnSp>
        <p:nvCxnSpPr>
          <p:cNvPr id="25" name="구부러진 연결선 24"/>
          <p:cNvCxnSpPr/>
          <p:nvPr/>
        </p:nvCxnSpPr>
        <p:spPr>
          <a:xfrm>
            <a:off x="1802298" y="3400825"/>
            <a:ext cx="2027385" cy="7285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>
            <a:off x="722376" y="2743983"/>
            <a:ext cx="5134691" cy="77951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>
            <a:off x="1954698" y="3574820"/>
            <a:ext cx="3870538" cy="5081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205736" y="2472346"/>
            <a:ext cx="38779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각 포인트 마다 앵커는 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개인데 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FG/BG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로 나누려고 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를 곱함</a:t>
            </a:r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015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711" y="213673"/>
            <a:ext cx="378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rpn</a:t>
            </a:r>
            <a:r>
              <a:rPr lang="ko-KR" altLang="en-US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통하여 </a:t>
            </a:r>
            <a:r>
              <a:rPr lang="en-US" altLang="ko-KR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ROI</a:t>
            </a:r>
            <a:r>
              <a:rPr lang="ko-KR" altLang="en-US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찾는 역할을 수행한다</a:t>
            </a:r>
            <a:r>
              <a:rPr lang="en-US" altLang="ko-KR" sz="18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31735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</a:t>
            </a:r>
            <a:r>
              <a:rPr lang="en-US" altLang="ko-KR" smtClean="0"/>
              <a:t>):</a:t>
            </a:r>
            <a:r>
              <a:rPr lang="ko-KR" altLang="en-US" smtClean="0"/>
              <a:t> </a:t>
            </a:r>
            <a:r>
              <a:rPr lang="en-US" altLang="ko-KR" smtClean="0"/>
              <a:t>cont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47594" y="1751177"/>
            <a:ext cx="59736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 standard deviation for RPN and final detections.</a:t>
            </a:r>
            <a:endParaRPr lang="en-US" altLang="ko-KR" sz="105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594" y="2182064"/>
            <a:ext cx="93795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][:, 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Box deltas [batch, num_rois,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텐서를 </a:t>
            </a:r>
            <a:r>
              <a:rPr lang="en-US" altLang="ko-KR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array([[[0.1, 0.1, 0.2, 0.2]]])</a:t>
            </a:r>
            <a:r>
              <a:rPr lang="ko-KR" altLang="en-US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로 바꾼후 </a:t>
            </a:r>
            <a:r>
              <a:rPr lang="en-US" altLang="ko-KR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와 곱한다</a:t>
            </a:r>
            <a:r>
              <a:rPr lang="en-US" altLang="ko-KR" sz="11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5712" y="205616"/>
            <a:ext cx="45572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proposal_count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2610678" y="990448"/>
            <a:ext cx="3710610" cy="1322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2067340" y="990445"/>
            <a:ext cx="5062331" cy="16864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10800000" flipV="1">
            <a:off x="1961322" y="940904"/>
            <a:ext cx="5652054" cy="23920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7594" y="3601190"/>
            <a:ext cx="8763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Improve performance by trimming to top anchors by score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and doing the rest on the smaller subset.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PRE_NMS_LIMIT=6000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top_k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sorted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a, x: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(a, x),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"pre_nms_anchors"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56244" y="3603938"/>
            <a:ext cx="14363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50" b="0">
                <a:effectLst/>
                <a:latin typeface="Menlo" panose="020B0609030804020204" pitchFamily="49" charset="0"/>
              </a:rPr>
              <a:t>anchor 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갯수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5878769" y="3822231"/>
            <a:ext cx="268811" cy="861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5104" y="6246957"/>
            <a:ext cx="47111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tf.math.top_k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차 백터의 가장 큰 값과 인덱스를 알려준다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= tf.math.top_k([1, 2, 98, 1, 1, 99, 3, 1, 3, 96, 4, 1], k=3)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result.values.numpy()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array([99,98,96],dtype=int32)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result.indices.numpy()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array([5,2,9], dtype=int32)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194949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foreground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의 </a:t>
            </a:r>
            <a:r>
              <a:rPr lang="ko-KR" altLang="en-US" sz="1050">
                <a:latin typeface="Menlo" panose="020B0609030804020204" pitchFamily="49" charset="0"/>
              </a:rPr>
              <a:t>가장큰 인덱스를 얻음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590717"/>
            <a:ext cx="24376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IMAGES_PER_GPU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또는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2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566928" y="4321907"/>
            <a:ext cx="2505456" cy="25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64712" y="4302785"/>
            <a:ext cx="23459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900" b="0">
                <a:effectLst/>
                <a:latin typeface="Menlo" panose="020B0609030804020204" pitchFamily="49" charset="0"/>
              </a:rPr>
              <a:t>등 부터 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순서대로 </a:t>
            </a:r>
            <a:r>
              <a:rPr lang="ko-KR" altLang="en-US" sz="900" b="0">
                <a:effectLst/>
                <a:latin typeface="Menlo" panose="020B0609030804020204" pitchFamily="49" charset="0"/>
              </a:rPr>
              <a:t>값이 나옴</a:t>
            </a:r>
            <a:endParaRPr lang="en" altLang="ko-Kore-KR" sz="90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rot="10800000">
            <a:off x="4215715" y="2036404"/>
            <a:ext cx="1754389" cy="2875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90900" y="2182869"/>
            <a:ext cx="10387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atin typeface="Menlo" panose="020B0609030804020204" pitchFamily="49" charset="0"/>
              </a:rPr>
              <a:t>표준편차 항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5" name="구부러진 연결선 24"/>
          <p:cNvCxnSpPr/>
          <p:nvPr/>
        </p:nvCxnSpPr>
        <p:spPr>
          <a:xfrm>
            <a:off x="777240" y="3394793"/>
            <a:ext cx="4901186" cy="6049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각형 1"/>
          <p:cNvSpPr/>
          <p:nvPr/>
        </p:nvSpPr>
        <p:spPr>
          <a:xfrm>
            <a:off x="-1152022" y="1333823"/>
            <a:ext cx="1499616" cy="57381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7594" y="5797799"/>
            <a:ext cx="53308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900" b="0" smtClean="0">
                <a:effectLst/>
                <a:latin typeface="Menlo" panose="020B0609030804020204" pitchFamily="49" charset="0"/>
              </a:rPr>
              <a:t>score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는 큰 </a:t>
            </a:r>
            <a:r>
              <a:rPr lang="ko-KR" altLang="en-US" sz="900" smtClean="0">
                <a:latin typeface="Menlo" panose="020B0609030804020204" pitchFamily="49" charset="0"/>
              </a:rPr>
              <a:t>값 순서로 정렬하고</a:t>
            </a:r>
            <a:r>
              <a:rPr lang="en-US" altLang="ko-KR" sz="900" smtClean="0">
                <a:latin typeface="Menlo" panose="020B0609030804020204" pitchFamily="49" charset="0"/>
              </a:rPr>
              <a:t>,</a:t>
            </a:r>
            <a:r>
              <a:rPr lang="ko-KR" altLang="en-US" sz="900" smtClean="0">
                <a:latin typeface="Menlo" panose="020B0609030804020204" pitchFamily="49" charset="0"/>
              </a:rPr>
              <a:t> </a:t>
            </a:r>
            <a:r>
              <a:rPr lang="en-US" altLang="ko-KR" sz="900" smtClean="0">
                <a:latin typeface="Menlo" panose="020B0609030804020204" pitchFamily="49" charset="0"/>
              </a:rPr>
              <a:t>score</a:t>
            </a:r>
            <a:r>
              <a:rPr lang="ko-KR" altLang="en-US" sz="900" smtClean="0">
                <a:latin typeface="Menlo" panose="020B0609030804020204" pitchFamily="49" charset="0"/>
              </a:rPr>
              <a:t>의 인덱스로 </a:t>
            </a:r>
            <a:r>
              <a:rPr lang="en-US" altLang="ko-KR" sz="900" smtClean="0">
                <a:latin typeface="Menlo" panose="020B0609030804020204" pitchFamily="49" charset="0"/>
              </a:rPr>
              <a:t>delta</a:t>
            </a:r>
            <a:r>
              <a:rPr lang="ko-KR" altLang="en-US" sz="900" smtClean="0">
                <a:latin typeface="Menlo" panose="020B0609030804020204" pitchFamily="49" charset="0"/>
              </a:rPr>
              <a:t>와 </a:t>
            </a:r>
            <a:r>
              <a:rPr lang="en-US" altLang="ko-KR" sz="900" smtClean="0">
                <a:latin typeface="Menlo" panose="020B0609030804020204" pitchFamily="49" charset="0"/>
              </a:rPr>
              <a:t>pre_nms_anchors</a:t>
            </a:r>
            <a:r>
              <a:rPr lang="ko-KR" altLang="en-US" sz="900" smtClean="0">
                <a:latin typeface="Menlo" panose="020B0609030804020204" pitchFamily="49" charset="0"/>
              </a:rPr>
              <a:t>를 뽑는다</a:t>
            </a:r>
            <a:r>
              <a:rPr lang="en-US" altLang="ko-KR" sz="900" smtClean="0">
                <a:latin typeface="Menlo" panose="020B0609030804020204" pitchFamily="49" charset="0"/>
              </a:rPr>
              <a:t>.</a:t>
            </a:r>
            <a:endParaRPr lang="en" altLang="ko-Kore-KR" sz="9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5273040" y="1287928"/>
            <a:ext cx="56470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deltas):</a:t>
            </a: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"""Applies the given deltas to the given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boxes: [N, (y1, x1, y2, x2)] boxes to update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deltas: [N, (dy, dx, log(dh), log(dw))] refinements to apply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y, x, h, 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Apply deltas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back to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"apply_box_deltas_out"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blipFill>
                <a:blip r:embed="rId2"/>
                <a:stretch>
                  <a:fillRect l="-6767" r="-11278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blipFill>
                <a:blip r:embed="rId3"/>
                <a:stretch>
                  <a:fillRect l="-6383" r="-9929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blipFill>
                <a:blip r:embed="rId4"/>
                <a:stretch>
                  <a:fillRect l="-3550" t="-3333" r="-473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blipFill>
                <a:blip r:embed="rId5"/>
                <a:stretch>
                  <a:fillRect l="-1622" t="-3226" r="-4324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18074" y="1842167"/>
            <a:ext cx="5377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names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2AA198"/>
                </a:solidFill>
                <a:latin typeface="Consolas" panose="020B0609020204030204" pitchFamily="49" charset="0"/>
              </a:rPr>
              <a:t>"refined_anchors"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18074" y="26560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boxes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 값은 델타 값을 적용하여 업데이트 함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75" y="3095736"/>
            <a:ext cx="4085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(x,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names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"refined_anchors_clipped"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4175760" y="1356360"/>
            <a:ext cx="1805940" cy="7010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078730" y="4928203"/>
            <a:ext cx="5640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window):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boxes: [N, (y1, x1, y2, x2)]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window: [4] in the form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Split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(window,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Clip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"clipped_boxes"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.set_shape((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.shape[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>
            <a:off x="2752853" y="3526624"/>
            <a:ext cx="2325877" cy="1525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861251" y="5580652"/>
            <a:ext cx="27921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window</a:t>
            </a:r>
            <a:r>
              <a:rPr lang="ko-KR" altLang="en-US" sz="1050">
                <a:latin typeface="Menlo" panose="020B0609030804020204" pitchFamily="49" charset="0"/>
              </a:rPr>
              <a:t> 를 </a:t>
            </a:r>
            <a:r>
              <a:rPr lang="en-US" altLang="ko-KR" sz="1050">
                <a:latin typeface="Menlo" panose="020B0609030804020204" pitchFamily="49" charset="0"/>
              </a:rPr>
              <a:t>n</a:t>
            </a:r>
            <a:r>
              <a:rPr lang="ko-KR" altLang="en-US" sz="1050">
                <a:latin typeface="Menlo" panose="020B0609030804020204" pitchFamily="49" charset="0"/>
              </a:rPr>
              <a:t>개의 </a:t>
            </a:r>
            <a:r>
              <a:rPr lang="en-US" altLang="ko-KR" sz="1050">
                <a:latin typeface="Menlo" panose="020B0609030804020204" pitchFamily="49" charset="0"/>
              </a:rPr>
              <a:t>sub </a:t>
            </a:r>
            <a:r>
              <a:rPr lang="ko-KR" altLang="en-US" sz="1050">
                <a:latin typeface="Menlo" panose="020B0609030804020204" pitchFamily="49" charset="0"/>
              </a:rPr>
              <a:t>텐서로 나눈다</a:t>
            </a:r>
            <a:r>
              <a:rPr lang="en-US" altLang="ko-KR" sz="105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937037" y="5667158"/>
            <a:ext cx="19242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>
                <a:effectLst/>
                <a:latin typeface="Menlo" panose="020B0609030804020204" pitchFamily="49" charset="0"/>
              </a:rPr>
              <a:t>[</a:t>
            </a:r>
            <a:r>
              <a:rPr lang="en-US" altLang="ko-KR" sz="1050">
                <a:latin typeface="Menlo" panose="020B0609030804020204" pitchFamily="49" charset="0"/>
              </a:rPr>
              <a:t>0] [0] [1] [1]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74" y="3814784"/>
            <a:ext cx="53435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/>
              <a:t>import tensorflow as tf</a:t>
            </a:r>
          </a:p>
          <a:p>
            <a:r>
              <a:rPr lang="ko-KR" altLang="en-US" sz="800"/>
              <a:t>import numpy as np</a:t>
            </a:r>
          </a:p>
          <a:p>
            <a:endParaRPr lang="ko-KR" altLang="en-US" sz="800"/>
          </a:p>
          <a:p>
            <a:endParaRPr lang="ko-KR" altLang="en-US" sz="800"/>
          </a:p>
          <a:p>
            <a:r>
              <a:rPr lang="ko-KR" altLang="en-US" sz="800"/>
              <a:t>def clip_boxes_graph(boxes, window):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boxes: [N, (y1, x1, y2, x2)]</a:t>
            </a:r>
          </a:p>
          <a:p>
            <a:r>
              <a:rPr lang="ko-KR" altLang="en-US" sz="800"/>
              <a:t>    window: [4] in the form y1, x1, y2, x2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# Split</a:t>
            </a:r>
          </a:p>
          <a:p>
            <a:r>
              <a:rPr lang="ko-KR" altLang="en-US" sz="800"/>
              <a:t>    wy1, wx1, wy2, wx2 = tf.split(window, 4)</a:t>
            </a:r>
          </a:p>
          <a:p>
            <a:r>
              <a:rPr lang="ko-KR" altLang="en-US" sz="800"/>
              <a:t>    y1, x1, y2, x2 = tf.split(boxes, 4, axis=1)</a:t>
            </a:r>
          </a:p>
          <a:p>
            <a:r>
              <a:rPr lang="ko-KR" altLang="en-US" sz="800"/>
              <a:t>    # Clip</a:t>
            </a:r>
          </a:p>
          <a:p>
            <a:r>
              <a:rPr lang="ko-KR" altLang="en-US" sz="800"/>
              <a:t>    y1 = tf.maximum(tf.minimum(y1, wy2), wy1)</a:t>
            </a:r>
          </a:p>
          <a:p>
            <a:r>
              <a:rPr lang="ko-KR" altLang="en-US" sz="800"/>
              <a:t>    x1 = tf.maximum(tf.minimum(x1, wx2), wx1)</a:t>
            </a:r>
          </a:p>
          <a:p>
            <a:r>
              <a:rPr lang="ko-KR" altLang="en-US" sz="800"/>
              <a:t>    y2 = tf.maximum(tf.minimum(y2, wy2), wy1)</a:t>
            </a:r>
          </a:p>
          <a:p>
            <a:r>
              <a:rPr lang="ko-KR" altLang="en-US" sz="800"/>
              <a:t>    x2 = tf.maximum(tf.minimum(x2, wx2), wx1)</a:t>
            </a:r>
          </a:p>
          <a:p>
            <a:r>
              <a:rPr lang="ko-KR" altLang="en-US" sz="800"/>
              <a:t>    clipped = tf.concat([y1, x1, y2, x2], axis=1, name="clipped_boxes")</a:t>
            </a:r>
          </a:p>
          <a:p>
            <a:r>
              <a:rPr lang="ko-KR" altLang="en-US" sz="800"/>
              <a:t>    clipped.set_shape((clipped.shape[0], 4))</a:t>
            </a:r>
          </a:p>
          <a:p>
            <a:r>
              <a:rPr lang="ko-KR" altLang="en-US" sz="800"/>
              <a:t>    return clipped</a:t>
            </a:r>
          </a:p>
          <a:p>
            <a:endParaRPr lang="ko-KR" altLang="en-US" sz="800"/>
          </a:p>
          <a:p>
            <a:r>
              <a:rPr lang="ko-KR" altLang="en-US" sz="800"/>
              <a:t>window = np.array([0, 0, 1, 1], dtype=np.float32)</a:t>
            </a:r>
          </a:p>
          <a:p>
            <a:r>
              <a:rPr lang="ko-KR" altLang="en-US" sz="800"/>
              <a:t>#window = np.array([[0, 0, 1, 1],[0, 0, 1, 1],[0, 0, 1, 1]], dtype=np.float32)</a:t>
            </a:r>
          </a:p>
          <a:p>
            <a:endParaRPr lang="ko-KR" altLang="en-US" sz="800"/>
          </a:p>
          <a:p>
            <a:r>
              <a:rPr lang="ko-KR" altLang="en-US" sz="800"/>
              <a:t>#boxes = np.array([0.1,0.1,0.5,0.5]) </a:t>
            </a:r>
          </a:p>
          <a:p>
            <a:r>
              <a:rPr lang="ko-KR" altLang="en-US" sz="800"/>
              <a:t>boxes = np.array([[0.1,0.1,0.5,0.5],[0.2,0.2,0.6,0.6],[0.3,0.3,0.7,0.7]],dtype=np.float32)</a:t>
            </a:r>
          </a:p>
          <a:p>
            <a:r>
              <a:rPr lang="ko-KR" altLang="en-US" sz="800"/>
              <a:t>#boxes = np.array([(0.1,0.1,0.5,0.5),(0.2,0.2,0.6,0.6),(0.3,0.3,0.7,0.7)])</a:t>
            </a:r>
          </a:p>
          <a:p>
            <a:r>
              <a:rPr lang="ko-KR" altLang="en-US" sz="800"/>
              <a:t>boxes = clip_boxes_graph(boxes, window)</a:t>
            </a:r>
          </a:p>
          <a:p>
            <a:endParaRPr lang="ko-KR" altLang="en-US" sz="800"/>
          </a:p>
          <a:p>
            <a:r>
              <a:rPr lang="ko-KR" altLang="en-US" sz="800"/>
              <a:t>print(boxes)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-594" y="41026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clip_boxes_graph </a:t>
            </a:r>
            <a:r>
              <a:rPr lang="ko-KR" altLang="en-US" sz="1050">
                <a:latin typeface="Menlo" panose="020B0609030804020204" pitchFamily="49" charset="0"/>
              </a:rPr>
              <a:t>예제소스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6974" y="4616898"/>
            <a:ext cx="36708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0,0,1,1</a:t>
            </a:r>
            <a:r>
              <a:rPr lang="ko-KR" altLang="en-US" sz="105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박스내에 </a:t>
            </a:r>
            <a:r>
              <a:rPr lang="en-US" altLang="ko-KR" sz="1050" smtClean="0">
                <a:latin typeface="Menlo" panose="020B0609030804020204" pitchFamily="49" charset="0"/>
              </a:rPr>
              <a:t>box </a:t>
            </a:r>
            <a:r>
              <a:rPr lang="ko-KR" altLang="en-US" sz="1050" smtClean="0">
                <a:latin typeface="Menlo" panose="020B0609030804020204" pitchFamily="49" charset="0"/>
              </a:rPr>
              <a:t>좌표가 들어가도록 자른다</a:t>
            </a:r>
            <a:r>
              <a:rPr lang="en-US" altLang="ko-KR" sz="1050" smtClean="0">
                <a:latin typeface="Menlo" panose="020B0609030804020204" pitchFamily="49" charset="0"/>
              </a:rPr>
              <a:t>.</a:t>
            </a:r>
          </a:p>
          <a:p>
            <a:r>
              <a:rPr lang="ko-KR" altLang="en-US" sz="1050" b="0" smtClean="0">
                <a:effectLst/>
                <a:latin typeface="Menlo" panose="020B0609030804020204" pitchFamily="49" charset="0"/>
              </a:rPr>
              <a:t>즉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0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보다작은 것은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0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으로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보다 큰것은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로한다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380564" y="858475"/>
            <a:ext cx="36708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ko-KR" altLang="en-US" sz="1050" smtClean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050" smtClean="0">
                <a:solidFill>
                  <a:srgbClr val="268BD2"/>
                </a:solidFill>
                <a:latin typeface="Consolas" panose="020B0609020204030204" pitchFamily="49" charset="0"/>
              </a:rPr>
              <a:t>를 반영한 새로운 박스를 만들어 리턴한다</a:t>
            </a:r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8074" y="1127908"/>
            <a:ext cx="431735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</a:t>
            </a:r>
            <a:r>
              <a:rPr lang="en-US" altLang="ko-KR" smtClean="0"/>
              <a:t>):</a:t>
            </a:r>
            <a:r>
              <a:rPr lang="ko-KR" altLang="en-US" smtClean="0"/>
              <a:t> </a:t>
            </a:r>
            <a:r>
              <a:rPr lang="en-US" altLang="ko-KR" smtClean="0"/>
              <a:t>cont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5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6947" y="1938807"/>
            <a:ext cx="2770290" cy="4459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1053151" y="2467421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6830" y="2517779"/>
            <a:ext cx="620560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 boxes,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</a:p>
          <a:p>
            <a:endParaRPr lang="en-US" altLang="ko-KR" sz="110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040191" y="2384799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1D </a:t>
            </a:r>
            <a:r>
              <a:rPr lang="ko-KR" altLang="en-US" sz="105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245308" y="3090731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901582" y="2957752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추천 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1053151" y="2818604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493565" y="2346046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= tf.constant([[1, 2, 3], [4, 5, 6]])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989047" y="3892031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505095" y="4159168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박스를 조금 크게 만드는 효과</a:t>
            </a:r>
            <a:r>
              <a:rPr lang="en-US" altLang="ko-KR" sz="105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3" name="모서리가 둥근 직사각형 12">
            <a:hlinkClick r:id="rId2" action="ppaction://hlinksldjump"/>
          </p:cNvPr>
          <p:cNvSpPr/>
          <p:nvPr/>
        </p:nvSpPr>
        <p:spPr>
          <a:xfrm>
            <a:off x="9184712" y="6254877"/>
            <a:ext cx="97484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6947" y="1364873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</p:spTree>
    <p:extLst>
      <p:ext uri="{BB962C8B-B14F-4D97-AF65-F5344CB8AC3E}">
        <p14:creationId xmlns:p14="http://schemas.microsoft.com/office/powerpoint/2010/main" val="19548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19489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parse_image_meta_graph(meta):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32837"/>
            <a:ext cx="69179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(meta):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"""Parses a tensor that contains image attributes to its components.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See compose_image_meta() for more details.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meta: [batch, meta length] where meta length depends on NUM_CLASSES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Returns a dict of the parsed tensors.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(y1, x1, y2, x2) window of image in in pixels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"original_image_shape"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"window"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"scale"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"active_class_ids"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08697"/>
              </p:ext>
            </p:extLst>
          </p:nvPr>
        </p:nvGraphicFramePr>
        <p:xfrm>
          <a:off x="1458820" y="554926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12~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41238"/>
              </p:ext>
            </p:extLst>
          </p:nvPr>
        </p:nvGraphicFramePr>
        <p:xfrm>
          <a:off x="1458820" y="637730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12~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>
          <a:xfrm>
            <a:off x="1103243" y="5549266"/>
            <a:ext cx="355577" cy="1656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53482" y="6245987"/>
            <a:ext cx="749761" cy="26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batch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071825" y="4859903"/>
            <a:ext cx="249286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2" action="ppaction://hlinksldjump"/>
              </a:rPr>
              <a:t>return MaskedRCNN.Build</a:t>
            </a:r>
            <a:endParaRPr lang="en-US" altLang="ko-KR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412973" y="1272495"/>
            <a:ext cx="29611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atin typeface="Menlo" panose="020B0609030804020204" pitchFamily="49" charset="0"/>
              </a:rPr>
              <a:t>파싱된 속성을 딕셔너리로 만들어 리턴함</a:t>
            </a:r>
            <a:r>
              <a:rPr lang="en-US" altLang="ko-KR" sz="1050" smtClean="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662004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batch_slice(inputs, graph_fn, batch_size, names=None):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378" y="1612147"/>
            <a:ext cx="887407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"""Splits inputs into slices and feeds each slice to a copy of the given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computation graph and then combines the results. It allows you to run a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graph on a batch of inputs even if the graph is written to support one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instance only.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inputs: list of tensors. All must have the same first dimension length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A function that returns a TF tensor that's part of a graph.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number of slices to divide the data into.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names: If provided, assigns names to the resulting tensors.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inputs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inputs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]  //input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은 앵커 데이터이다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이 리스트가 아니면 리스트 형태로 만든다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inputs]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Change outputs from a list of slices where each is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outputs to a list of outputs and each has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slices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names)]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75715" y="5699257"/>
            <a:ext cx="260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IPdb</a:t>
            </a:r>
            <a:r>
              <a:rPr lang="ko-KR" altLang="en-US" sz="1100" dirty="0"/>
              <a:t> [3]: </a:t>
            </a:r>
            <a:r>
              <a:rPr lang="ko-KR" altLang="en-US" sz="1100" dirty="0" err="1"/>
              <a:t>names</a:t>
            </a:r>
            <a:r>
              <a:rPr lang="ko-KR" altLang="en-US" sz="1100" dirty="0"/>
              <a:t> = 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 * 4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IPdb</a:t>
            </a:r>
            <a:r>
              <a:rPr lang="ko-KR" altLang="en-US" sz="1100" dirty="0"/>
              <a:t> [4]: </a:t>
            </a:r>
            <a:r>
              <a:rPr lang="ko-KR" altLang="en-US" sz="1100" dirty="0" err="1"/>
              <a:t>names</a:t>
            </a:r>
            <a:endParaRPr lang="ko-KR" altLang="en-US" sz="1100" dirty="0"/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</a:t>
            </a:r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212911" y="6083977"/>
            <a:ext cx="278346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class</a:t>
            </a:r>
            <a:r>
              <a:rPr lang="en-US" altLang="ko-KR" sz="1600">
                <a:hlinkClick r:id="rId3" action="ppaction://hlinksldjump"/>
              </a:rPr>
              <a:t> ProposalLayer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564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420815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DetectionTargetLayer(KE.Layer):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457" y="1842167"/>
            <a:ext cx="626886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call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Slice the batch and run a graph for each slice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1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: Rename target_bbox to target_deltas for clarity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"rois"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"target_bbox"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w, x, y, z: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detection_targets_graph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w, x, y, z,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8074" y="4576272"/>
            <a:ext cx="673872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compute_output_shape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input_shape):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rois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class_ids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deltas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masks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inputs, mask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8533" y="1236862"/>
            <a:ext cx="74380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8533" y="136366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shape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"input_gt_class_ids"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>
            <a:off x="5413515" y="336420"/>
            <a:ext cx="1954694" cy="13068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67193" y="1938272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gt_boxes: [batch, MAX_GT_INSTANCES, (y1, x1, y2, x2)] in normalized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   coordinates.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48216" y="2560295"/>
            <a:ext cx="46435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[batch, height, width, MAX_GT_INSTANCES]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구부러진 연결선 14"/>
          <p:cNvCxnSpPr>
            <a:cxnSpLocks/>
          </p:cNvCxnSpPr>
          <p:nvPr/>
        </p:nvCxnSpPr>
        <p:spPr>
          <a:xfrm flipV="1">
            <a:off x="7007364" y="1790858"/>
            <a:ext cx="2414935" cy="11674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flipV="1">
            <a:off x="5241235" y="1770403"/>
            <a:ext cx="3154017" cy="2134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252347" y="4131512"/>
            <a:ext cx="53435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Returns: Target ROIs and corresponding class IDs, bounding box shifts,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and masks.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rois: [TRAIN_ROIS_PER_IMAGE, (y1, x1, y2, x2)] in normalized coordinates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class_ids: [TRAIN_ROIS_PER_IMAGE]. Integer class IDs. Zero padded.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deltas: [TRAIN_ROIS_PER_IMAGE, (dy, dx, log(dh), log(dw))]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masks: [TRAIN_ROIS_PER_IMAGE, height, width]. Masks cropped to bbox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boundaries and resized to neural network output size.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구부러진 연결선 15"/>
          <p:cNvCxnSpPr>
            <a:cxnSpLocks/>
          </p:cNvCxnSpPr>
          <p:nvPr/>
        </p:nvCxnSpPr>
        <p:spPr>
          <a:xfrm rot="10800000" flipV="1">
            <a:off x="2020957" y="4287079"/>
            <a:ext cx="3338840" cy="823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hlinkClick r:id="rId3" action="ppaction://hlinksldjump"/>
          </p:cNvPr>
          <p:cNvSpPr/>
          <p:nvPr/>
        </p:nvSpPr>
        <p:spPr>
          <a:xfrm>
            <a:off x="7384603" y="6084661"/>
            <a:ext cx="101064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4" action="ppaction://hlinksldjump"/>
              </a:rPr>
              <a:t>return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168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924" y="1732182"/>
            <a:ext cx="5343525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(proposals)[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 [proposals],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roi_assertion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control_dependencies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proposals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identity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Remove zero padding</a:t>
            </a:r>
            <a:r>
              <a:rPr lang="ko-KR" altLang="en-US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proposals, 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trim_proposals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trim_gt_boxes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boolean_mask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trim_gt_class_ids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trim_gt_masks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Handle COCO crowds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crowd box in COCO is a bounding box around several instances. Exclude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them from training. A crowd box is given a negative class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ID.</a:t>
            </a:r>
          </a:p>
          <a:p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crowd box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는 여러 인스턴스가 있는 것으로 음수 값을 갖는다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9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non_crowd box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에 대하여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와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box mask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를 추려낸다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en-US" altLang="ko-KR" sz="9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2271" y="1627104"/>
            <a:ext cx="5343525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overlaps matrix [proposals, gt_boxes]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  <a:hlinkClick r:id="rId4" action="ppaction://hlinksldjump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gt_boxes)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IOU</a:t>
            </a:r>
            <a:r>
              <a:rPr lang="ko-KR" altLang="en-US" sz="1000" i="1">
                <a:solidFill>
                  <a:srgbClr val="657B83"/>
                </a:solidFill>
                <a:latin typeface="Consolas" panose="020B0609020204030204" pitchFamily="49" charset="0"/>
              </a:rPr>
              <a:t>를 계산한다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. with crowd boxes [proposals, crowd_boxes]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0.001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Determine positive and negative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1. Positive ROIs are those with &gt;= 0.5 IoU with a GT box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2. Negative ROIs are those with &lt; 0.5 with every GT box. Skip crowds.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logical_and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Subsample ROIs. Aim for 33% positive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Positive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Negative ROIs. Add enough to maintain positive:negative ratio.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1C6B9D-D805-EF49-9E79-102735983131}"/>
              </a:ext>
            </a:extLst>
          </p:cNvPr>
          <p:cNvSpPr/>
          <p:nvPr/>
        </p:nvSpPr>
        <p:spPr>
          <a:xfrm>
            <a:off x="2815120" y="2230997"/>
            <a:ext cx="26043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입력과 동일한 크기와 내용의 </a:t>
            </a:r>
            <a:r>
              <a:rPr lang="ko-KR" altLang="en-US" sz="1100" dirty="0" err="1"/>
              <a:t>텐서를</a:t>
            </a:r>
            <a:r>
              <a:rPr lang="ko-KR" altLang="en-US" sz="1100" dirty="0"/>
              <a:t> 만든다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7F67B-5B6F-4B46-936E-79DAEDD767AA}"/>
              </a:ext>
            </a:extLst>
          </p:cNvPr>
          <p:cNvSpPr/>
          <p:nvPr/>
        </p:nvSpPr>
        <p:spPr>
          <a:xfrm>
            <a:off x="2637942" y="2686404"/>
            <a:ext cx="26043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</a:t>
            </a:r>
            <a:r>
              <a:rPr lang="ko-KR" altLang="en-US" sz="1100" dirty="0"/>
              <a:t> 크기의  박스를 삭제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1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6958" y="4122923"/>
            <a:ext cx="3047169" cy="134197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1668823" y="3727600"/>
            <a:ext cx="3248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[:,0]</a:t>
            </a:r>
            <a:r>
              <a:rPr lang="ko-KR" altLang="en-US" sz="1100" smtClean="0"/>
              <a:t>을 보는 것은 </a:t>
            </a:r>
            <a:r>
              <a:rPr lang="en-US" altLang="ko-KR" sz="1100" smtClean="0"/>
              <a:t>non_zeros</a:t>
            </a:r>
            <a:r>
              <a:rPr lang="ko-KR" altLang="en-US" sz="1100" dirty="0"/>
              <a:t>의 인덱스를 구한다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3" name="구부러진 연결선 14">
            <a:extLst>
              <a:ext uri="{FF2B5EF4-FFF2-40B4-BE49-F238E27FC236}">
                <a16:creationId xmlns:a16="http://schemas.microsoft.com/office/drawing/2014/main" id="{7C3A8D33-AE85-A64C-A610-C41D71E71607}"/>
              </a:ext>
            </a:extLst>
          </p:cNvPr>
          <p:cNvCxnSpPr>
            <a:cxnSpLocks/>
          </p:cNvCxnSpPr>
          <p:nvPr/>
        </p:nvCxnSpPr>
        <p:spPr>
          <a:xfrm flipV="1">
            <a:off x="2815118" y="3573278"/>
            <a:ext cx="738186" cy="2065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6" y="5486499"/>
            <a:ext cx="38061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/>
              <a:t>tf.where</a:t>
            </a:r>
            <a:r>
              <a:rPr lang="ko-KR" altLang="en-US" sz="1100"/>
              <a:t>에서 컨디션 조건만 있으면</a:t>
            </a:r>
            <a:r>
              <a:rPr lang="en-US" altLang="ko-KR" sz="1100"/>
              <a:t>,</a:t>
            </a:r>
            <a:r>
              <a:rPr lang="ko-KR" altLang="en-US" sz="1100"/>
              <a:t> 인덱스를 리턴한다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6" y="5808038"/>
            <a:ext cx="48597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 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non_zeros =[N,bool] 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형태이므로</a:t>
            </a:r>
            <a:endParaRPr lang="en-US" altLang="ko-KR" sz="11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bool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값을 알려면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[:,0]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으로 캐스팅 해준다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/>
          </a:p>
        </p:txBody>
      </p:sp>
      <p:cxnSp>
        <p:nvCxnSpPr>
          <p:cNvPr id="16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>
            <a:off x="1495666" y="3147394"/>
            <a:ext cx="1780934" cy="2034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7" y="6317493"/>
            <a:ext cx="454831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</a:rPr>
              <a:t>☞ 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gt_class_ids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  <a:hlinkClick r:id="rId5" action="ppaction://hlinksldjump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  <a:hlinkClick r:id="rId5" action="ppaction://hlinksldjump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  <a:hlinkClick r:id="rId5" action="ppaction://hlinksldjump"/>
              </a:rPr>
              <a:t>boolean_mask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"trim_gt_class_ids"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/>
              <a:t>gt_class_ids </a:t>
            </a:r>
            <a:r>
              <a:rPr lang="ko-KR" altLang="en-US" sz="1000"/>
              <a:t>중 </a:t>
            </a:r>
            <a:r>
              <a:rPr lang="en-US" altLang="ko-KR" sz="1000"/>
              <a:t>0</a:t>
            </a:r>
            <a:r>
              <a:rPr lang="ko-KR" altLang="en-US" sz="1000"/>
              <a:t>이 아닌것만 구한다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22934" y="6977032"/>
            <a:ext cx="37918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gt_class_ids: [N] int. Ground truth class IDs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5493372" y="1912225"/>
            <a:ext cx="28851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/>
              <a:t> proposal</a:t>
            </a:r>
            <a:r>
              <a:rPr lang="ko-KR" altLang="en-US" sz="1100"/>
              <a:t>와 </a:t>
            </a:r>
            <a:r>
              <a:rPr lang="en-US" altLang="ko-KR" sz="1100"/>
              <a:t>gt_boxe</a:t>
            </a:r>
            <a:r>
              <a:rPr lang="ko-KR" altLang="en-US" sz="1100"/>
              <a:t>와의 </a:t>
            </a:r>
            <a:r>
              <a:rPr lang="en-US" altLang="ko-KR" sz="1100"/>
              <a:t>IOU</a:t>
            </a:r>
            <a:r>
              <a:rPr lang="ko-KR" altLang="en-US" sz="1100"/>
              <a:t>를 구한다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5288413" y="6489974"/>
            <a:ext cx="43456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/>
              <a:t> positive</a:t>
            </a:r>
            <a:r>
              <a:rPr lang="ko-KR" altLang="en-US" sz="1100"/>
              <a:t>와 </a:t>
            </a:r>
            <a:r>
              <a:rPr lang="en-US" altLang="ko-KR" sz="1100"/>
              <a:t>negative</a:t>
            </a:r>
            <a:r>
              <a:rPr lang="ko-KR" altLang="en-US" sz="1100"/>
              <a:t> 인덱스를 구하고 이에 해당하는 </a:t>
            </a:r>
            <a:r>
              <a:rPr lang="en-US" altLang="ko-KR" sz="1100"/>
              <a:t>IOU</a:t>
            </a:r>
            <a:r>
              <a:rPr lang="ko-KR" altLang="en-US" sz="1100"/>
              <a:t>를 구한다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4" name="오각형 3"/>
          <p:cNvSpPr/>
          <p:nvPr/>
        </p:nvSpPr>
        <p:spPr>
          <a:xfrm>
            <a:off x="-515362" y="2027781"/>
            <a:ext cx="805543" cy="406432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20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8338" y="2656865"/>
            <a:ext cx="3247726" cy="18931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4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MakRCNN build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build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537849" y="1905904"/>
            <a:ext cx="53435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input_image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의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shape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는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개 차원이 늘어난다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아마도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batch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차원이 늘어나는 것 같음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shape (None, None, None, 3)</a:t>
            </a:r>
            <a:endParaRPr lang="ko-KR" alt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1778" y="2470460"/>
            <a:ext cx="6503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input_image = KL.Input(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            shape=[None, None, config.IMAGE_SHAPE[2]], name="input_image")</a:t>
            </a:r>
            <a:endParaRPr lang="en-US" altLang="ko-KR" sz="1200" b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12028" y="3129303"/>
            <a:ext cx="2049720" cy="1842554"/>
            <a:chOff x="4712028" y="3129303"/>
            <a:chExt cx="2049720" cy="1842554"/>
          </a:xfrm>
        </p:grpSpPr>
        <p:sp>
          <p:nvSpPr>
            <p:cNvPr id="12" name="직사각형 11"/>
            <p:cNvSpPr/>
            <p:nvPr/>
          </p:nvSpPr>
          <p:spPr>
            <a:xfrm>
              <a:off x="4912546" y="3129303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12287" y="3232978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12028" y="3360717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492892" y="5110503"/>
            <a:ext cx="2049720" cy="1842554"/>
            <a:chOff x="2492892" y="5110503"/>
            <a:chExt cx="2049720" cy="1842554"/>
          </a:xfrm>
        </p:grpSpPr>
        <p:sp>
          <p:nvSpPr>
            <p:cNvPr id="60" name="직사각형 59"/>
            <p:cNvSpPr/>
            <p:nvPr/>
          </p:nvSpPr>
          <p:spPr>
            <a:xfrm>
              <a:off x="2693410" y="5110503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93151" y="5214178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92892" y="5341917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구부러진 연결선 62"/>
          <p:cNvCxnSpPr>
            <a:endCxn id="57" idx="1"/>
          </p:cNvCxnSpPr>
          <p:nvPr/>
        </p:nvCxnSpPr>
        <p:spPr>
          <a:xfrm>
            <a:off x="2322095" y="2932126"/>
            <a:ext cx="2389933" cy="123416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endCxn id="57" idx="0"/>
          </p:cNvCxnSpPr>
          <p:nvPr/>
        </p:nvCxnSpPr>
        <p:spPr>
          <a:xfrm>
            <a:off x="2935705" y="2719137"/>
            <a:ext cx="2700924" cy="641580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307837" y="3747555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width</a:t>
            </a: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995013" y="275808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height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904590" y="3694689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channel</a:t>
            </a:r>
            <a:endParaRPr lang="ko-KR" altLang="en-US"/>
          </a:p>
        </p:txBody>
      </p:sp>
      <p:cxnSp>
        <p:nvCxnSpPr>
          <p:cNvPr id="68" name="구부러진 연결선 67"/>
          <p:cNvCxnSpPr>
            <a:endCxn id="67" idx="0"/>
          </p:cNvCxnSpPr>
          <p:nvPr/>
        </p:nvCxnSpPr>
        <p:spPr>
          <a:xfrm>
            <a:off x="4712028" y="2559499"/>
            <a:ext cx="2879609" cy="1135190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861139" y="5956649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batch</a:t>
            </a:r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 rot="2727010">
            <a:off x="5559715" y="4647201"/>
            <a:ext cx="218319" cy="2618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433" y="1842167"/>
            <a:ext cx="55336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Gather selected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true_fn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argmax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false_fn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([]),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int64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(gt_boxes,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bbox refinement for positive ROIs</a:t>
            </a:r>
          </a:p>
          <a:p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box_refinement_graph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BBOX_STD_DEV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masks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Permute masks to [N, height, width, 1]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expand_dims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(gt_masks, 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Pick the right mask for each ROI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mask targets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0504" y="1719057"/>
            <a:ext cx="533130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Transform ROI coordinates from normalized image space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to normalized mini-mask space.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crop_and_resize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Remove the extra dimension from masks.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Threshold mask pixels at 0.5 to have GT masks be 0 or 1 to use with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binary cross entropy loss.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Append negative ROIs and pad bbox deltas and masks that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are not used for negative ROIs with zeros.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concat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  <a:hlinkClick r:id="rId4" action="ppaction://hlinksldjump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  <a:hlinkClick r:id="rId4" action="ppaction://hlinksldjump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  <a:hlinkClick r:id="rId4" action="ppaction://hlinksldjump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  <a:hlinkClick r:id="rId4" action="ppaction://hlinksldjump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  <a:hlinkClick r:id="rId4" action="ppaction://hlinksldjump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7444" y="6077162"/>
            <a:ext cx="34654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>
                <a:latin typeface="Consolas" panose="020B0609020204030204" pitchFamily="49" charset="0"/>
              </a:rPr>
              <a:t>조건에 근거하여 참이면 참 함수를 아니면 거짓함수를 실행함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tf.cond(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pred, true_fn=None, false_fn=None, name=None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142662" y="4942862"/>
            <a:ext cx="4157467" cy="142460"/>
          </a:xfrm>
          <a:prstGeom prst="curvedConnector5">
            <a:avLst>
              <a:gd name="adj1" fmla="val -5499"/>
              <a:gd name="adj2" fmla="val -1376753"/>
              <a:gd name="adj3" fmla="val 62215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70452" y="4113845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# max IOU</a:t>
            </a:r>
            <a:r>
              <a:rPr lang="ko-KR" altLang="en-US" sz="1050" i="1">
                <a:solidFill>
                  <a:srgbClr val="AF3790"/>
                </a:solidFill>
                <a:latin typeface="Consolas" panose="020B0609020204030204" pitchFamily="49" charset="0"/>
              </a:rPr>
              <a:t>를 갖는 </a:t>
            </a:r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box</a:t>
            </a:r>
            <a:r>
              <a:rPr lang="ko-KR" altLang="en-US" sz="1050" i="1">
                <a:solidFill>
                  <a:srgbClr val="AF3790"/>
                </a:solidFill>
                <a:latin typeface="Consolas" panose="020B0609020204030204" pitchFamily="49" charset="0"/>
              </a:rPr>
              <a:t>와  </a:t>
            </a:r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gt_box</a:t>
            </a:r>
            <a:r>
              <a:rPr lang="ko-KR" altLang="en-US" sz="1050" i="1">
                <a:solidFill>
                  <a:srgbClr val="AF3790"/>
                </a:solidFill>
                <a:latin typeface="Consolas" panose="020B0609020204030204" pitchFamily="49" charset="0"/>
              </a:rPr>
              <a:t>사이의 차이를 계산하여 리턴한다</a:t>
            </a:r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.</a:t>
            </a:r>
            <a:endParaRPr lang="ko-KR" altLang="en-US" sz="1050" b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4812" y="4560121"/>
            <a:ext cx="3506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>
                <a:solidFill>
                  <a:srgbClr val="AF3790"/>
                </a:solidFill>
                <a:latin typeface="Consolas" panose="020B0609020204030204" pitchFamily="49" charset="0"/>
              </a:rPr>
              <a:t>#BBOX_STD_DEV = np.array([0.1, 0.1, 0.2, 0.2])</a:t>
            </a:r>
            <a:endParaRPr lang="en-US" altLang="ko-KR" sz="1000" b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562600" y="6627056"/>
            <a:ext cx="37039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latin typeface="맑은 고딕" panose="020B0503020000020004" pitchFamily="50" charset="-127"/>
              </a:rPr>
              <a:t>☞ </a:t>
            </a:r>
            <a:r>
              <a:rPr lang="en-US" altLang="ko-KR" sz="900">
                <a:latin typeface="Consolas" panose="020B0609020204030204" pitchFamily="49" charset="0"/>
              </a:rPr>
              <a:t>roi_masks</a:t>
            </a:r>
            <a:r>
              <a:rPr lang="ko-KR" altLang="en-US" sz="900">
                <a:latin typeface="Consolas" panose="020B0609020204030204" pitchFamily="49" charset="0"/>
              </a:rPr>
              <a:t>에서 </a:t>
            </a:r>
            <a:r>
              <a:rPr lang="en-US" altLang="ko-KR" sz="900">
                <a:latin typeface="Consolas" panose="020B0609020204030204" pitchFamily="49" charset="0"/>
              </a:rPr>
              <a:t>boxes</a:t>
            </a:r>
            <a:r>
              <a:rPr lang="ko-KR" altLang="en-US" sz="900">
                <a:latin typeface="Consolas" panose="020B0609020204030204" pitchFamily="49" charset="0"/>
              </a:rPr>
              <a:t>에 해당하는 </a:t>
            </a:r>
            <a:r>
              <a:rPr lang="en-US" altLang="ko-KR" sz="900">
                <a:latin typeface="Consolas" panose="020B0609020204030204" pitchFamily="49" charset="0"/>
              </a:rPr>
              <a:t>tensor</a:t>
            </a:r>
            <a:r>
              <a:rPr lang="ko-KR" altLang="en-US" sz="900">
                <a:latin typeface="Consolas" panose="020B0609020204030204" pitchFamily="49" charset="0"/>
              </a:rPr>
              <a:t>를 리턴한다</a:t>
            </a:r>
            <a:r>
              <a:rPr lang="en-US" altLang="ko-KR" sz="900" smtClean="0">
                <a:latin typeface="Consolas" panose="020B0609020204030204" pitchFamily="49" charset="0"/>
              </a:rPr>
              <a:t>.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rois</a:t>
            </a: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ko-KR" altLang="en-US" sz="900" smtClean="0">
                <a:latin typeface="Consolas" panose="020B0609020204030204" pitchFamily="49" charset="0"/>
              </a:rPr>
              <a:t>제안하는 </a:t>
            </a:r>
            <a:r>
              <a:rPr lang="en-US" altLang="ko-KR" sz="900" smtClean="0">
                <a:latin typeface="Consolas" panose="020B0609020204030204" pitchFamily="49" charset="0"/>
              </a:rPr>
              <a:t>rois</a:t>
            </a:r>
            <a:r>
              <a:rPr lang="ko-KR" altLang="en-US" sz="900" smtClean="0">
                <a:latin typeface="Consolas" panose="020B0609020204030204" pitchFamily="49" charset="0"/>
              </a:rPr>
              <a:t>이다</a:t>
            </a:r>
            <a:r>
              <a:rPr lang="en-US" altLang="ko-KR" sz="900" smtClean="0">
                <a:latin typeface="Consolas" panose="020B0609020204030204" pitchFamily="49" charset="0"/>
              </a:rPr>
              <a:t>.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5562600" y="3670854"/>
            <a:ext cx="1728994" cy="3140868"/>
          </a:xfrm>
          <a:prstGeom prst="curvedConnector4">
            <a:avLst>
              <a:gd name="adj1" fmla="val -13222"/>
              <a:gd name="adj2" fmla="val 5294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hlinkClick r:id="rId5" action="ppaction://hlinksldjump"/>
          </p:cNvPr>
          <p:cNvSpPr/>
          <p:nvPr/>
        </p:nvSpPr>
        <p:spPr>
          <a:xfrm>
            <a:off x="5615608" y="7036112"/>
            <a:ext cx="3170730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6" action="ppaction://hlinksldjump"/>
              </a:rPr>
              <a:t>return class</a:t>
            </a:r>
            <a:r>
              <a:rPr lang="en-US" altLang="ko-KR" sz="1600">
                <a:hlinkClick r:id="rId6" action="ppaction://hlinksldjump"/>
              </a:rPr>
              <a:t> DetectionTargetLayer</a:t>
            </a:r>
            <a:endParaRPr lang="en-US" altLang="ko-KR" sz="1600"/>
          </a:p>
        </p:txBody>
      </p:sp>
      <p:sp>
        <p:nvSpPr>
          <p:cNvPr id="4" name="오각형 3"/>
          <p:cNvSpPr/>
          <p:nvPr/>
        </p:nvSpPr>
        <p:spPr>
          <a:xfrm>
            <a:off x="-426720" y="3329940"/>
            <a:ext cx="1356360" cy="67056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4584" y="6827592"/>
            <a:ext cx="395801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  <a:latin typeface="+mn-ea"/>
              </a:rPr>
              <a:t># 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좌우로는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pad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가 없고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rois 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이후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pad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를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P 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만큼 추가 한다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. 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그래서 총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200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개의 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rois</a:t>
            </a:r>
            <a:r>
              <a:rPr lang="ko-KR" altLang="en-US" sz="700">
                <a:solidFill>
                  <a:srgbClr val="FF0000"/>
                </a:solidFill>
                <a:latin typeface="+mn-ea"/>
              </a:rPr>
              <a:t>를 만든다</a:t>
            </a:r>
            <a:r>
              <a:rPr lang="en-US" altLang="ko-KR" sz="70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700" b="0"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15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4037237" y="5208015"/>
            <a:ext cx="1165932" cy="2073223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model.py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94824" y="4963220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2" action="ppaction://hlinksldjump"/>
              </a:rPr>
              <a:t>return def</a:t>
            </a:r>
            <a:r>
              <a:rPr lang="en-US" altLang="ko-KR" sz="2000">
                <a:hlinkClick r:id="rId2" action="ppaction://hlinksldjump"/>
              </a:rPr>
              <a:t> </a:t>
            </a:r>
            <a:r>
              <a:rPr lang="en-US" altLang="ko-KR" sz="2000" smtClean="0">
                <a:hlinkClick r:id="rId2" action="ppaction://hlinksldjump"/>
              </a:rPr>
              <a:t>detection_targets_graph</a:t>
            </a:r>
            <a:endParaRPr lang="en-US" altLang="ko-KR" sz="2000"/>
          </a:p>
        </p:txBody>
      </p:sp>
      <p:sp>
        <p:nvSpPr>
          <p:cNvPr id="6" name="직사각형 5"/>
          <p:cNvSpPr/>
          <p:nvPr/>
        </p:nvSpPr>
        <p:spPr>
          <a:xfrm>
            <a:off x="494030" y="2072114"/>
            <a:ext cx="84670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'trim_zeros'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"""Often boxes are represented with matrices of shape [N, 4] and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are padded with zeros. This removes zero boxes.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boxes: [N, 4] matrix of boxes.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non_zeros: [N] a 1D boolean mask identifying the rows to keep</a:t>
            </a:r>
            <a:endParaRPr lang="en-US" altLang="ko-K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    </a:t>
            </a:r>
            <a:r>
              <a:rPr lang="ko-KR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박스에서 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[0,0,0,0] </a:t>
            </a:r>
            <a:r>
              <a:rPr lang="ko-KR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인 박스는 제거 하고 숫자가 있는 박스와 그 인덱스만을 구하여 리턴하는 함수</a:t>
            </a:r>
            <a:endParaRPr lang="ko-KR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  <a:endParaRPr lang="ko-KR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reduce_sum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박스의 각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개 좌표를 더하면 어떤 값이 있으면 빈 박스가 아니다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이걸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bool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로 바꾸면 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non_zero mask</a:t>
            </a:r>
            <a:r>
              <a:rPr lang="ko-KR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가 구해진다</a:t>
            </a:r>
            <a:r>
              <a:rPr lang="en-US" altLang="ko-KR" sz="11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DCDCAA"/>
                </a:solidFill>
                <a:latin typeface="Consolas" panose="020B0609020204030204" pitchFamily="49" charset="0"/>
              </a:rPr>
              <a:t>boolean_mask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9CDCFE"/>
                </a:solidFill>
                <a:latin typeface="Consolas" panose="020B0609020204030204" pitchFamily="49" charset="0"/>
              </a:rPr>
              <a:t>non_zeros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250" y="1242881"/>
            <a:ext cx="693547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 trim_zeros_graph(boxes, name='trim_zeros'):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7004" y="4348181"/>
            <a:ext cx="346544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smtClean="0">
                <a:latin typeface="Consolas" panose="020B0609020204030204" pitchFamily="49" charset="0"/>
              </a:rPr>
              <a:t>non_zeros = [N,bool] </a:t>
            </a:r>
            <a:r>
              <a:rPr lang="ko-KR" altLang="en-US" sz="900" smtClean="0">
                <a:latin typeface="Consolas" panose="020B0609020204030204" pitchFamily="49" charset="0"/>
              </a:rPr>
              <a:t>형태 일 것이다</a:t>
            </a:r>
            <a:r>
              <a:rPr lang="en-US" altLang="ko-KR" sz="900" smtClean="0">
                <a:latin typeface="Consolas" panose="020B0609020204030204" pitchFamily="49" charset="0"/>
              </a:rPr>
              <a:t>.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690986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</a:t>
            </a:r>
            <a:r>
              <a:rPr lang="en-US" altLang="ko-KR" smtClean="0"/>
              <a:t>overlaps_graph(box1, box2):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34646" y="1713576"/>
            <a:ext cx="714883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"""Computes IoU overlaps between two sets of boxes.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boxes1, boxes2: [N, (y1, x1, y2, x2)].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CE917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1. Tile boxes2 and repeat boxes1. This allows us to compare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every boxes1 against every boxes2 without loops.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TF doesn't have an equivalent to np.repeat() so simulate it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using tf.tile() and tf.reshape.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tile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expand_dims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]]), [-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tile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2. Compute intersections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*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3. Compute unions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b1_area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* 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b2_area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b2_y1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 * 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b2_x1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b1_area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b2_area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intersection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6A9955"/>
                </a:solidFill>
                <a:latin typeface="Consolas" panose="020B0609020204030204" pitchFamily="49" charset="0"/>
              </a:rPr>
              <a:t># 4. Compute IoU and reshape to [boxes1, boxes2]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iou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union</a:t>
            </a:r>
            <a:endParaRPr lang="en-US" altLang="ko-KR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iou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boxes1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50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DCDCAA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boxes2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5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5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9CDCFE"/>
                </a:solidFill>
                <a:latin typeface="Consolas" panose="020B0609020204030204" pitchFamily="49" charset="0"/>
              </a:rPr>
              <a:t>overlaps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23424" y="6246904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2" action="ppaction://hlinksldjump"/>
              </a:rPr>
              <a:t>return def</a:t>
            </a:r>
            <a:r>
              <a:rPr lang="en-US" altLang="ko-KR" sz="2000">
                <a:hlinkClick r:id="rId2" action="ppaction://hlinksldjump"/>
              </a:rPr>
              <a:t> </a:t>
            </a:r>
            <a:r>
              <a:rPr lang="en-US" altLang="ko-KR" sz="2000" smtClean="0">
                <a:hlinkClick r:id="rId2" action="ppaction://hlinksldjump"/>
              </a:rPr>
              <a:t>detection_targets_graph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0598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67665"/>
            <a:ext cx="9545686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/>
              <a:t>def</a:t>
            </a:r>
            <a:r>
              <a:rPr lang="en-US" altLang="ko-KR" sz="1400"/>
              <a:t> fpn_classifier_graph(rois, feature_maps, image_meta, pool_size, </a:t>
            </a:r>
            <a:r>
              <a:rPr lang="en-US" altLang="ko-KR" sz="1400" smtClean="0"/>
              <a:t>num_classes=2,</a:t>
            </a:r>
            <a:r>
              <a:rPr lang="en-US" altLang="ko-KR" sz="1400"/>
              <a:t> train_bn=True,fc_layers_size=1024):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3044" y="1651370"/>
            <a:ext cx="633905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smtClean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fpn_classifier_graph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(rois, feature_maps, image_meta,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pool_size=7, num_classes, train_bn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fc_layers_size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1024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ROI Pooling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Shape: [batch, num_rois, POOL_SIZE, POOL_SIZE, channels]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PyramidROIAlign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([pool_size, pool_size],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“roi_align_classifier”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)([rois, image_meta]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feature_maps)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Two 1024 FC layers (implemented with Conv2D for consistency)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(fc_layers_size, (pool_size, pool_size), padding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“valid”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“mrcnn_class_conv1”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‘mrcnn_class_bn1’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‘relu’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(fc_layers_size, (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“mrcnn_class_conv2”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‘mrcnn_class_bn2’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‘relu’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#shared = KL.Lambda(lambda x: K.squeeze(K.squeeze(x, 3), 2),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                  name=“pool_squeeze”)(x)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MapLayer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“pool_squeeze”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Classifier head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Dense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(num_classes),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‘mrcnn_class_logits’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mrcnn_probs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“softmax”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“mrcnn_class”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Bbox head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[batch, num_rois, NUM_CLASSES * (dy, dx, log(dh), log(dw))]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Dense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(num_classes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‘linear’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‘mrcnn_bbox_fc’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num_rois, NUM_CLASSES, (dy, dx, log(dh), log(dw))]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int_shape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#mrcnn_bbox = KL.Reshape((s[1], num_classes, 4), name=“mrcnn_bbox”)(x)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num_classes,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“mrcnn_bbox”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], num_classes,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"mrcnn_bbox"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mrcnn_probs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endParaRPr lang="en-US" altLang="ko-KR" sz="9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19752" y="1838499"/>
            <a:ext cx="18774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rois =shape=(1, None, 4)</a:t>
            </a:r>
          </a:p>
          <a:p>
            <a:r>
              <a:rPr lang="en-US" altLang="ko-KR" sz="1000"/>
              <a:t>image_meta=shape=(None, 14)</a:t>
            </a:r>
          </a:p>
          <a:p>
            <a:r>
              <a:rPr lang="en-US" altLang="ko-KR" sz="1000"/>
              <a:t>feature_maps = list</a:t>
            </a:r>
            <a:endParaRPr lang="ko-KR" altLang="en-US" sz="1000"/>
          </a:p>
        </p:txBody>
      </p:sp>
      <p:sp>
        <p:nvSpPr>
          <p:cNvPr id="5" name="왼쪽 중괄호 4"/>
          <p:cNvSpPr/>
          <p:nvPr/>
        </p:nvSpPr>
        <p:spPr>
          <a:xfrm rot="5400000">
            <a:off x="4240543" y="1887868"/>
            <a:ext cx="329538" cy="100012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7218" y="1976941"/>
            <a:ext cx="9220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list</a:t>
            </a:r>
            <a:r>
              <a:rPr lang="ko-KR" altLang="en-US" sz="1000">
                <a:latin typeface="Consolas" panose="020B0609020204030204" pitchFamily="49" charset="0"/>
              </a:rPr>
              <a:t>로 바뀜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6072307" y="4936795"/>
            <a:ext cx="13195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class </a:t>
            </a:r>
            <a:r>
              <a:rPr lang="ko-KR" altLang="en-US" sz="1000">
                <a:latin typeface="Consolas" panose="020B0609020204030204" pitchFamily="49" charset="0"/>
              </a:rPr>
              <a:t>확율을 구함</a:t>
            </a:r>
            <a:endParaRPr lang="ko-KR" altLang="en-US" sz="1000"/>
          </a:p>
        </p:txBody>
      </p:sp>
      <p:cxnSp>
        <p:nvCxnSpPr>
          <p:cNvPr id="10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0679" y="2190102"/>
            <a:ext cx="752424" cy="526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0800000">
            <a:off x="4405313" y="4925885"/>
            <a:ext cx="1666997" cy="1340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61163" y="2016330"/>
            <a:ext cx="23843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var(--vscode-repl-font-family)"/>
              </a:rPr>
              <a:t>x.shape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=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([</a:t>
            </a:r>
            <a:r>
              <a:rPr lang="en-US" altLang="ko-KR" sz="1050">
                <a:latin typeface="var(--vscode-repl-font-family)"/>
              </a:rPr>
              <a:t>1, None, 7, 7, 256])</a:t>
            </a:r>
            <a:endParaRPr lang="en-US" altLang="ko-KR" sz="1050" b="0" i="0">
              <a:effectLst/>
              <a:latin typeface="var(--vscode-repl-font-family)"/>
            </a:endParaRPr>
          </a:p>
        </p:txBody>
      </p:sp>
      <p:cxnSp>
        <p:nvCxnSpPr>
          <p:cNvPr id="12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001" y="2143287"/>
            <a:ext cx="4435278" cy="30068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53679" y="2443977"/>
            <a:ext cx="23843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var(--vscode-repl-font-family)"/>
              </a:rPr>
              <a:t>x.shape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=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([</a:t>
            </a:r>
            <a:r>
              <a:rPr lang="en-US" altLang="ko-KR" sz="1050">
                <a:latin typeface="var(--vscode-repl-font-family)"/>
              </a:rPr>
              <a:t>1, None, 1</a:t>
            </a:r>
            <a:r>
              <a:rPr lang="en-US" altLang="ko-KR" sz="1050" smtClean="0">
                <a:latin typeface="var(--vscode-repl-font-family)"/>
              </a:rPr>
              <a:t>, 1, 1024])</a:t>
            </a:r>
            <a:endParaRPr lang="en-US" altLang="ko-KR" sz="1050" b="0" i="0">
              <a:effectLst/>
              <a:latin typeface="var(--vscode-repl-font-family)"/>
            </a:endParaRPr>
          </a:p>
        </p:txBody>
      </p:sp>
      <p:cxnSp>
        <p:nvCxnSpPr>
          <p:cNvPr id="16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762001" y="2570935"/>
            <a:ext cx="5891679" cy="33864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24484"/>
              </p:ext>
            </p:extLst>
          </p:nvPr>
        </p:nvGraphicFramePr>
        <p:xfrm>
          <a:off x="6358768" y="2808967"/>
          <a:ext cx="3052550" cy="469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008">
                  <a:extLst>
                    <a:ext uri="{9D8B030D-6E8A-4147-A177-3AD203B41FA5}">
                      <a16:colId xmlns:a16="http://schemas.microsoft.com/office/drawing/2014/main" val="990145987"/>
                    </a:ext>
                  </a:extLst>
                </a:gridCol>
                <a:gridCol w="1438542">
                  <a:extLst>
                    <a:ext uri="{9D8B030D-6E8A-4147-A177-3AD203B41FA5}">
                      <a16:colId xmlns:a16="http://schemas.microsoft.com/office/drawing/2014/main" val="4271222238"/>
                    </a:ext>
                  </a:extLst>
                </a:gridCol>
              </a:tblGrid>
              <a:tr h="294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mtClean="0"/>
                        <a:t>name </a:t>
                      </a:r>
                      <a:r>
                        <a:rPr lang="ko-KR" altLang="en-US" sz="1200" b="1" smtClean="0"/>
                        <a:t>결과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mtClean="0"/>
                        <a:t>shape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173053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roi_align_classifier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7, 7, 256]</a:t>
                      </a:r>
                      <a:endParaRPr lang="en-US" altLang="ko-KR" sz="1000" b="0" i="0" smtClean="0">
                        <a:effectLst/>
                        <a:latin typeface="var(--vscode-repl-font-family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832764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mrcnn_class_conv1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970100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mrcnn_class_bn1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822764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relu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50113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mrcnn_class_conv2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2218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mrcnn_class_bn2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609645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shared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[1,None,1024]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626359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mrcnn_class_logits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([1, None, 2])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636109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mrcnn_probs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([1, None, 2])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284835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mrcnn_bbox_fc, s =x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([1, None, 8])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25465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mrcnn_bbox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(1, None, 2, 4)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1824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84438" y="7221556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shape=(1, None, 2)</a:t>
            </a:r>
            <a:endParaRPr lang="ko-KR" altLang="en-US" sz="1000"/>
          </a:p>
        </p:txBody>
      </p:sp>
      <p:cxnSp>
        <p:nvCxnSpPr>
          <p:cNvPr id="21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1307805" y="6724315"/>
            <a:ext cx="200996" cy="79348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805047" y="7210229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shape=(1, None, 2)</a:t>
            </a:r>
            <a:endParaRPr lang="ko-KR" altLang="en-US" sz="1000"/>
          </a:p>
        </p:txBody>
      </p:sp>
      <p:cxnSp>
        <p:nvCxnSpPr>
          <p:cNvPr id="27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2558221" y="6994509"/>
            <a:ext cx="189669" cy="241773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485863" y="7207132"/>
            <a:ext cx="18774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shape=(1, None, </a:t>
            </a:r>
            <a:r>
              <a:rPr lang="en-US" altLang="ko-KR" sz="1000" smtClean="0">
                <a:latin typeface="Consolas" panose="020B0609020204030204" pitchFamily="49" charset="0"/>
              </a:rPr>
              <a:t>2(?), </a:t>
            </a:r>
            <a:r>
              <a:rPr lang="en-US" altLang="ko-KR" sz="1000">
                <a:latin typeface="Consolas" panose="020B0609020204030204" pitchFamily="49" charset="0"/>
              </a:rPr>
              <a:t>4)</a:t>
            </a:r>
            <a:endParaRPr lang="ko-KR" altLang="en-US" sz="1000"/>
          </a:p>
        </p:txBody>
      </p:sp>
      <p:cxnSp>
        <p:nvCxnSpPr>
          <p:cNvPr id="33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4104611" y="6887161"/>
            <a:ext cx="186572" cy="453370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0800000">
            <a:off x="3448344" y="6451601"/>
            <a:ext cx="1748932" cy="5375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211177" y="6888334"/>
            <a:ext cx="9220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mtClean="0">
                <a:latin typeface="Consolas" panose="020B0609020204030204" pitchFamily="49" charset="0"/>
              </a:rPr>
              <a:t>이건 예 </a:t>
            </a:r>
            <a:r>
              <a:rPr lang="en-US" altLang="ko-KR" sz="1000" smtClean="0">
                <a:latin typeface="Consolas" panose="020B0609020204030204" pitchFamily="49" charset="0"/>
              </a:rPr>
              <a:t>(2)</a:t>
            </a:r>
            <a:endParaRPr lang="ko-KR" altLang="en-US" sz="1000"/>
          </a:p>
        </p:txBody>
      </p: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5272697" y="6302327"/>
            <a:ext cx="101064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4" action="ppaction://hlinksldjump"/>
              </a:rPr>
              <a:t>return</a:t>
            </a:r>
            <a:endParaRPr lang="en-US" altLang="ko-KR" sz="1600"/>
          </a:p>
        </p:txBody>
      </p:sp>
      <p:sp>
        <p:nvSpPr>
          <p:cNvPr id="11" name="직사각형 10"/>
          <p:cNvSpPr/>
          <p:nvPr/>
        </p:nvSpPr>
        <p:spPr>
          <a:xfrm>
            <a:off x="3323917" y="116072"/>
            <a:ext cx="6816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>
                <a:latin typeface="Consolas" panose="020B0609020204030204" pitchFamily="49" charset="0"/>
              </a:rPr>
              <a:t>호출측</a:t>
            </a:r>
            <a:endParaRPr lang="en-US" altLang="ko-KR" sz="1000" smtClean="0">
              <a:latin typeface="Consolas" panose="020B0609020204030204" pitchFamily="49" charset="0"/>
            </a:endParaRPr>
          </a:p>
          <a:p>
            <a:r>
              <a:rPr lang="en-US" altLang="ko-KR" sz="1000" smtClean="0">
                <a:latin typeface="Consolas" panose="020B0609020204030204" pitchFamily="49" charset="0"/>
              </a:rPr>
              <a:t>mrcnn_class_logits</a:t>
            </a:r>
            <a:r>
              <a:rPr lang="en-US" altLang="ko-KR" sz="1000">
                <a:latin typeface="Consolas" panose="020B0609020204030204" pitchFamily="49" charset="0"/>
              </a:rPr>
              <a:t>, mrcnn_class, mrcnn_bbox =\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                fpn_classifier_graph(rois, mrcnn_feature_maps, input_image_meta,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                                     config.POOL_SIZE, config.NUM_CLASSES,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                                     train_bn=config.TRAIN_BN,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                                     fc_layers_size=config.FPN_CLASSIF_FC_LAYERS_SIZE)</a:t>
            </a:r>
            <a:endParaRPr lang="en-US" altLang="ko-KR" sz="1000" b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6" y="2834741"/>
            <a:ext cx="2679697" cy="8329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67665"/>
            <a:ext cx="3098002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600" dirty="0"/>
              <a:t>class </a:t>
            </a:r>
            <a:r>
              <a:rPr lang="en" altLang="ko-Kore-KR" sz="1600" dirty="0" err="1"/>
              <a:t>PyramidROIAlign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KE.Layer</a:t>
            </a:r>
            <a:r>
              <a:rPr lang="en" altLang="ko-Kore-KR" sz="1600" dirty="0"/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F4438A4-DBCD-DF4E-90AF-76832D1B0552}"/>
                  </a:ext>
                </a:extLst>
              </p:cNvPr>
              <p:cNvSpPr/>
              <p:nvPr/>
            </p:nvSpPr>
            <p:spPr>
              <a:xfrm>
                <a:off x="512229" y="1698664"/>
                <a:ext cx="4651684" cy="587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ko-Kore-KR" sz="800" dirty="0" smtClean="0">
                    <a:solidFill>
                      <a:srgbClr val="569CD6"/>
                    </a:solidFill>
                    <a:latin typeface="Menlo" panose="020B0609030804020204" pitchFamily="49" charset="0"/>
                  </a:rPr>
                  <a:t>class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PyramidROIAlign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KE.Layer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FFFC074-595E-45C3-AB6A-0762D2F6EC91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여기에</a:t>
                      </a:fld>
                      <a:fld id="{F0AA1EE2-8B8B-42FA-A282-3E78DA26BF7E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 </a:t>
                      </a:fld>
                      <a:fld id="{7E7B6C85-0330-45E2-853F-EC7230B2ADB5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수식을</a:t>
                      </a:fld>
                      <a:fld id="{EB2534C6-77B7-4A9F-B4B4-30F5F5C563A0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 </a:t>
                      </a:fld>
                      <a:fld id="{37F21AA5-ABA6-4000-9426-2830CB3E9621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입력하십시오</a:t>
                      </a:fld>
                      <a:fld id="{C8A79C42-70DD-470B-8711-84C17064D5D9}" type="mathplaceholder">
                        <a:rPr lang="en" altLang="ko-Kore-KR" sz="800" i="1" smtClean="0">
                          <a:solidFill>
                            <a:srgbClr val="D4D4D4"/>
                          </a:solidFill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569CD6"/>
                    </a:solidFill>
                    <a:latin typeface="Menlo" panose="020B0609030804020204" pitchFamily="49" charset="0"/>
                  </a:rPr>
                  <a:t>def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__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init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__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self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pool_shape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**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kwargs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):</a:t>
                </a:r>
              </a:p>
              <a:p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super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PyramidROIAlign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self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).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__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init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__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(**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kwargs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self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pool_shape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tuple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pool_shape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569CD6"/>
                    </a:solidFill>
                    <a:latin typeface="Menlo" panose="020B0609030804020204" pitchFamily="49" charset="0"/>
                  </a:rPr>
                  <a:t>def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call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self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inputs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):</a:t>
                </a: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Crop boxes [batch, </a:t>
                </a:r>
                <a:r>
                  <a:rPr lang="en" altLang="ko-Kore-KR" sz="800" dirty="0" err="1">
                    <a:solidFill>
                      <a:srgbClr val="6A9955"/>
                    </a:solidFill>
                    <a:latin typeface="Menlo" panose="020B0609030804020204" pitchFamily="49" charset="0"/>
                  </a:rPr>
                  <a:t>num_boxes</a:t>
                </a: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, (y1, x1, y2, x2)] in normalized </a:t>
                </a:r>
                <a:r>
                  <a:rPr lang="en" altLang="ko-Kore-KR" sz="800" dirty="0" err="1">
                    <a:solidFill>
                      <a:srgbClr val="6A9955"/>
                    </a:solidFill>
                    <a:latin typeface="Menlo" panose="020B0609030804020204" pitchFamily="49" charset="0"/>
                  </a:rPr>
                  <a:t>coords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inputs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Image meta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Holds details about the image. See </a:t>
                </a:r>
                <a:r>
                  <a:rPr lang="en" altLang="ko-Kore-KR" sz="800" dirty="0" err="1">
                    <a:solidFill>
                      <a:srgbClr val="6A9955"/>
                    </a:solidFill>
                    <a:latin typeface="Menlo" panose="020B0609030804020204" pitchFamily="49" charset="0"/>
                  </a:rPr>
                  <a:t>compose_image_meta</a:t>
                </a: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()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image_meta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inputs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1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Feature Maps. List of feature maps from different level of the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feature pyramid. Each is [batch, height, width, channels]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feature_maps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inputs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:]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Assign each ROI to a level in the pyramid based on the ROI area.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y1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x1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y2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x2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split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4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axis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=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h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y2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-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y1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x2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-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x1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Use shape of first image. Images in a batch must have the same size.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  <a:hlinkClick r:id="rId2" action="ppaction://hlinksldjump"/>
                  </a:rPr>
                  <a:t>parse_image_meta_graph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  <a:hlinkClick r:id="rId2" action="ppaction://hlinksldjump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  <a:hlinkClick r:id="rId2" action="ppaction://hlinksldjump"/>
                  </a:rPr>
                  <a:t>image_meta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)[</a:t>
                </a:r>
                <a:r>
                  <a:rPr lang="en" altLang="ko-Kore-KR" sz="800" dirty="0">
                    <a:solidFill>
                      <a:srgbClr val="CE9178"/>
                    </a:solidFill>
                    <a:latin typeface="Menlo" panose="020B0609030804020204" pitchFamily="49" charset="0"/>
                  </a:rPr>
                  <a:t>'</a:t>
                </a:r>
                <a:r>
                  <a:rPr lang="en" altLang="ko-Kore-KR" sz="800" dirty="0" err="1">
                    <a:solidFill>
                      <a:srgbClr val="CE9178"/>
                    </a:solidFill>
                    <a:latin typeface="Menlo" panose="020B0609030804020204" pitchFamily="49" charset="0"/>
                  </a:rPr>
                  <a:t>image_shape</a:t>
                </a:r>
                <a:r>
                  <a:rPr lang="en" altLang="ko-Kore-KR" sz="800" dirty="0">
                    <a:solidFill>
                      <a:srgbClr val="CE9178"/>
                    </a:solidFill>
                    <a:latin typeface="Menlo" panose="020B0609030804020204" pitchFamily="49" charset="0"/>
                  </a:rPr>
                  <a:t>'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</a:t>
                </a: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Equation 1 in the Feature Pyramid Networks paper. Account for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the fact that our coordinates are normalized here.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e.g. a 224x224 ROI (in pixels) maps </a:t>
                </a:r>
                <a:r>
                  <a:rPr lang="en" altLang="ko-Kore-KR" sz="800">
                    <a:solidFill>
                      <a:srgbClr val="6A9955"/>
                    </a:solidFill>
                    <a:latin typeface="Menlo" panose="020B0609030804020204" pitchFamily="49" charset="0"/>
                  </a:rPr>
                  <a:t>to </a:t>
                </a:r>
                <a:r>
                  <a:rPr lang="en" altLang="ko-Kore-KR" sz="800" smtClean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P4</a:t>
                </a:r>
              </a:p>
              <a:p>
                <a:r>
                  <a:rPr lang="ko-KR" altLang="en-US" sz="800" smtClean="0">
                    <a:latin typeface="Menlo" panose="020B0609030804020204" pitchFamily="49" charset="0"/>
                  </a:rPr>
                  <a:t>이미지 크기는 최소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800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 최대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1024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roi_level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은 최소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2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,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 최대 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5</a:t>
                </a:r>
                <a:r>
                  <a:rPr lang="ko-KR" altLang="en-US" sz="800" smtClean="0">
                    <a:latin typeface="Menlo" panose="020B0609030804020204" pitchFamily="49" charset="0"/>
                  </a:rPr>
                  <a:t>로 잡는다</a:t>
                </a:r>
                <a:r>
                  <a:rPr lang="en-US" altLang="ko-KR" sz="800" smtClean="0">
                    <a:latin typeface="Menlo" panose="020B0609030804020204" pitchFamily="49" charset="0"/>
                  </a:rPr>
                  <a:t>.</a:t>
                </a:r>
                <a:endParaRPr lang="en" altLang="ko-Kore-KR" sz="800" dirty="0"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image_area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cast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 * 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image_shape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1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],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float32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>
                    <a:solidFill>
                      <a:srgbClr val="DCDCAA"/>
                    </a:solidFill>
                    <a:latin typeface="Menlo" panose="020B0609030804020204" pitchFamily="49" charset="0"/>
                  </a:rPr>
                  <a:t>log2_graph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sqrt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h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*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 / (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224.0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/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sqrt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image_area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)))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minimum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5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maximum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</a:p>
              <a:p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4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+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cast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round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),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int32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)))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  <a:hlinkClick r:id="rId3" action="ppaction://hlinksldjump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  <a:hlinkClick r:id="rId3" action="ppaction://hlinksldjump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  <a:hlinkClick r:id="rId3" action="ppaction://hlinksldjump"/>
                  </a:rPr>
                  <a:t>squeeze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  <a:r>
                  <a:rPr lang="ko-KR" altLang="en-US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ko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#</a:t>
                </a:r>
                <a:r>
                  <a:rPr lang="ko-KR" altLang="en-US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ko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axis 2</a:t>
                </a:r>
                <a:r>
                  <a:rPr lang="ko-KR" altLang="en-US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가 </a:t>
                </a:r>
                <a:r>
                  <a:rPr lang="en-US" altLang="ko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1</a:t>
                </a:r>
                <a:r>
                  <a:rPr lang="ko-KR" altLang="en-US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차원이면 삭제</a:t>
                </a:r>
                <a:endParaRPr lang="en-US" altLang="ko-KR" sz="800" smtClean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-US" altLang="ko-Kore-KR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#</a:t>
                </a:r>
                <a:r>
                  <a:rPr lang="ko-KR" altLang="en-US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여기까지 </a:t>
                </a:r>
                <a:r>
                  <a:rPr lang="en-US" altLang="ko-KR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rois </a:t>
                </a:r>
                <a:r>
                  <a:rPr lang="ko-KR" altLang="en-US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박스가 </a:t>
                </a:r>
                <a:r>
                  <a:rPr lang="en-US" altLang="ko-KR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P1 ~ P4</a:t>
                </a:r>
                <a:r>
                  <a:rPr lang="ko-KR" altLang="en-US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중 어디에 속하는지 구함</a:t>
                </a:r>
                <a:r>
                  <a:rPr lang="en-US" altLang="ko-KR" sz="800" smtClean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.</a:t>
                </a:r>
                <a:endParaRPr lang="en" altLang="ko-Kore-KR" sz="800" dirty="0">
                  <a:solidFill>
                    <a:srgbClr val="FF0000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Loop through levels and apply ROI pooling to each. P2 to P5.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pooled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[]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box_to_level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[]</a:t>
                </a:r>
              </a:p>
              <a:p>
                <a:r>
                  <a:rPr lang="en" altLang="ko-Kore-KR" sz="800">
                    <a:solidFill>
                      <a:srgbClr val="C586C0"/>
                    </a:solidFill>
                    <a:latin typeface="Menlo" panose="020B0609030804020204" pitchFamily="49" charset="0"/>
                  </a:rPr>
                  <a:t>for</a:t>
                </a:r>
                <a:r>
                  <a:rPr lang="en" altLang="ko-Kore-KR" sz="80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ko-Kore-KR" sz="800" smtClean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</a:t>
                </a:r>
                <a:r>
                  <a:rPr lang="en" altLang="ko-Kore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>
                    <a:solidFill>
                      <a:srgbClr val="569CD6"/>
                    </a:solidFill>
                    <a:latin typeface="Menlo" panose="020B0609030804020204" pitchFamily="49" charset="0"/>
                  </a:rPr>
                  <a:t>in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enumerate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range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6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)):</a:t>
                </a:r>
              </a:p>
              <a:p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ix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where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equal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roi_level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level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))</a:t>
                </a: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level_boxes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gather_nd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, 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ix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Box indices for </a:t>
                </a:r>
                <a:r>
                  <a:rPr lang="en" altLang="ko-Kore-KR" sz="800" dirty="0" err="1">
                    <a:solidFill>
                      <a:srgbClr val="6A9955"/>
                    </a:solidFill>
                    <a:latin typeface="Menlo" panose="020B0609030804020204" pitchFamily="49" charset="0"/>
                  </a:rPr>
                  <a:t>crop_and_resize</a:t>
                </a: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.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box_indices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 = </a:t>
                </a:r>
                <a:r>
                  <a:rPr lang="en" altLang="ko-Kore-KR" sz="800" dirty="0" err="1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cast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ix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[:, </a:t>
                </a:r>
                <a:r>
                  <a:rPr lang="en" altLang="ko-Kore-KR" sz="800" dirty="0">
                    <a:solidFill>
                      <a:srgbClr val="B5CEA8"/>
                    </a:solidFill>
                    <a:latin typeface="Menlo" panose="020B0609030804020204" pitchFamily="49" charset="0"/>
                  </a:rPr>
                  <a:t>0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], </a:t>
                </a:r>
                <a:r>
                  <a:rPr lang="en" altLang="ko-Kore-KR" sz="800" dirty="0">
                    <a:solidFill>
                      <a:srgbClr val="4EC9B0"/>
                    </a:solidFill>
                    <a:latin typeface="Menlo" panose="020B0609030804020204" pitchFamily="49" charset="0"/>
                  </a:rPr>
                  <a:t>tf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int32</a:t>
                </a:r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</a:p>
              <a:p>
                <a: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/>
                </a:r>
                <a:br>
                  <a:rPr lang="en" altLang="ko-Kore-KR" sz="800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</a:br>
                <a:r>
                  <a:rPr lang="en" altLang="ko-Kore-KR" sz="800" dirty="0">
                    <a:solidFill>
                      <a:srgbClr val="6A9955"/>
                    </a:solidFill>
                    <a:latin typeface="Menlo" panose="020B0609030804020204" pitchFamily="49" charset="0"/>
                  </a:rPr>
                  <a:t># Keep track of which box is mapped to which level</a:t>
                </a:r>
                <a:endParaRPr lang="en" altLang="ko-Kore-KR" sz="800" dirty="0">
                  <a:solidFill>
                    <a:srgbClr val="D4D4D4"/>
                  </a:solidFill>
                  <a:latin typeface="Menlo" panose="020B0609030804020204" pitchFamily="49" charset="0"/>
                </a:endParaRPr>
              </a:p>
              <a:p>
                <a:r>
                  <a:rPr lang="en" altLang="ko-Kore-KR" sz="80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box_to_level</a:t>
                </a:r>
                <a:r>
                  <a:rPr lang="en" altLang="ko-Kore-KR" sz="800" err="1">
                    <a:solidFill>
                      <a:srgbClr val="D4D4D4"/>
                    </a:solidFill>
                    <a:latin typeface="Menlo" panose="020B0609030804020204" pitchFamily="49" charset="0"/>
                  </a:rPr>
                  <a:t>.</a:t>
                </a:r>
                <a:r>
                  <a:rPr lang="en" altLang="ko-Kore-KR" sz="800" err="1">
                    <a:solidFill>
                      <a:srgbClr val="DCDCAA"/>
                    </a:solidFill>
                    <a:latin typeface="Menlo" panose="020B0609030804020204" pitchFamily="49" charset="0"/>
                  </a:rPr>
                  <a:t>append</a:t>
                </a:r>
                <a:r>
                  <a:rPr lang="en" altLang="ko-Kore-KR" sz="800">
                    <a:solidFill>
                      <a:srgbClr val="D4D4D4"/>
                    </a:solidFill>
                    <a:latin typeface="Menlo" panose="020B0609030804020204" pitchFamily="49" charset="0"/>
                  </a:rPr>
                  <a:t>(</a:t>
                </a:r>
                <a:r>
                  <a:rPr lang="en" altLang="ko-Kore-KR" sz="800">
                    <a:solidFill>
                      <a:srgbClr val="9CDCFE"/>
                    </a:solidFill>
                    <a:latin typeface="Menlo" panose="020B0609030804020204" pitchFamily="49" charset="0"/>
                  </a:rPr>
                  <a:t>ix</a:t>
                </a:r>
                <a:r>
                  <a:rPr lang="en" altLang="ko-Kore-KR" sz="800" smtClean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)</a:t>
                </a:r>
                <a:endParaRPr lang="en" altLang="ko-Kore-KR" sz="8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F4438A4-DBCD-DF4E-90AF-76832D1B0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9" y="1698664"/>
                <a:ext cx="4651684" cy="5878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9BE34D36-31BC-6347-8254-1EF0765E5B00}"/>
              </a:ext>
            </a:extLst>
          </p:cNvPr>
          <p:cNvSpPr/>
          <p:nvPr/>
        </p:nvSpPr>
        <p:spPr>
          <a:xfrm>
            <a:off x="4997909" y="1053229"/>
            <a:ext cx="5343525" cy="60478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Stop gradient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propogation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 to ROI proposals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stop_gradient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stop_gradient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Crop and Resize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From Mask R-CNN paper: "We sample four regular locations, so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that we can evaluate either max or average pooling. In fact,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interpolating only a single value at each bin center (without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pooling) is nearly as effective."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Here we use the simplified approach of a single value per bin,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which is how it's done in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tf.crop_and_resize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()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Result: [batch *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num_boxes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pool_height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pool_width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, channels]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append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image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crop_and_resize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feature_maps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pool_shape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method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CE9178"/>
                </a:solidFill>
                <a:latin typeface="Menlo" panose="020B0609030804020204" pitchFamily="49" charset="0"/>
              </a:rPr>
              <a:t>"bilinear"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Pack pooled features into one tensor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Pack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 mapping into one array and add another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column representing the order of pooled boxes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box_range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expand_dims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]),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cast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int32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box_range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Rearrange pooled features to match the order of the original boxes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Sort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 by batch then box index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TF doesn't have a way to sort by two columns, so merge them and sort.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sorting_tensor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 *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100000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nn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top_k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sorting_tensor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]).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[::-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gather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gather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Re-add the batch dimension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)[: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:]],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reshape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compute_output_shape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9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][: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 +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pool_shape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+ 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][-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09114" y="382587"/>
            <a:ext cx="71323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latin typeface="Consolas" panose="020B0609020204030204" pitchFamily="49" charset="0"/>
              </a:rPr>
              <a:t>호출</a:t>
            </a:r>
            <a:endParaRPr lang="en-US" altLang="ko-KR" sz="1100" smtClean="0">
              <a:latin typeface="Consolas" panose="020B0609020204030204" pitchFamily="49" charset="0"/>
            </a:endParaRPr>
          </a:p>
          <a:p>
            <a:r>
              <a:rPr lang="en-US" altLang="ko-KR" sz="1100" smtClean="0">
                <a:latin typeface="Consolas" panose="020B0609020204030204" pitchFamily="49" charset="0"/>
              </a:rPr>
              <a:t>x</a:t>
            </a:r>
            <a:r>
              <a:rPr lang="en-US" altLang="ko-KR" sz="1100">
                <a:latin typeface="Consolas" panose="020B0609020204030204" pitchFamily="49" charset="0"/>
              </a:rPr>
              <a:t> = PyramidROIAlign([pool_size, pool_size],</a:t>
            </a:r>
          </a:p>
          <a:p>
            <a:r>
              <a:rPr lang="en-US" altLang="ko-KR" sz="1100">
                <a:latin typeface="Consolas" panose="020B0609020204030204" pitchFamily="49" charset="0"/>
              </a:rPr>
              <a:t>                        name="roi_align_classifier")([rois, image_meta] + feature_maps)</a:t>
            </a:r>
            <a:endParaRPr lang="en-US" altLang="ko-KR" sz="1100" b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0899" y="2729822"/>
                <a:ext cx="4766882" cy="362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h𝑤</m:t>
                                  </m:r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𝑎𝑟𝑒𝑎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224</m:t>
                              </m:r>
                            </m:den>
                          </m:f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h𝑤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224</m:t>
                                  </m:r>
                                </m:den>
                              </m:f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1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𝑖𝑚𝑎𝑔𝑒</m:t>
                                      </m:r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𝑎𝑟𝑒𝑎</m:t>
                                      </m:r>
                                    </m:e>
                                  </m:rad>
                                </m:e>
                              </m:func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1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1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h𝑤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224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9" y="2729822"/>
                <a:ext cx="4766882" cy="362087"/>
              </a:xfrm>
              <a:prstGeom prst="rect">
                <a:avLst/>
              </a:prstGeom>
              <a:blipFill>
                <a:blip r:embed="rId5"/>
                <a:stretch>
                  <a:fillRect l="-639" r="-384"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V="1">
            <a:off x="-809054" y="4050820"/>
            <a:ext cx="2461237" cy="181330"/>
          </a:xfrm>
          <a:prstGeom prst="curvedConnector4">
            <a:avLst>
              <a:gd name="adj1" fmla="val 46322"/>
              <a:gd name="adj2" fmla="val 22606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69591" y="2380880"/>
            <a:ext cx="1723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Menlo" panose="020B0609030804020204" pitchFamily="49" charset="0"/>
              </a:rPr>
              <a:t>h=224</a:t>
            </a:r>
            <a:r>
              <a:rPr lang="ko-KR" altLang="en-US" sz="1100" smtClean="0">
                <a:latin typeface="Menlo" panose="020B0609030804020204" pitchFamily="49" charset="0"/>
              </a:rPr>
              <a:t>이면 앞항은 </a:t>
            </a:r>
            <a:r>
              <a:rPr lang="en-US" altLang="ko-KR" sz="1100" smtClean="0">
                <a:latin typeface="Menlo" panose="020B0609030804020204" pitchFamily="49" charset="0"/>
              </a:rPr>
              <a:t>0</a:t>
            </a:r>
            <a:endParaRPr lang="en" altLang="ko-Kore-KR" sz="1100" dirty="0">
              <a:latin typeface="Menl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66456" y="6194081"/>
            <a:ext cx="1762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latin typeface="Consolas" panose="020B0609020204030204" pitchFamily="49" charset="0"/>
              </a:rPr>
              <a:t>#level</a:t>
            </a:r>
            <a:r>
              <a:rPr lang="ko-KR" altLang="en-US" sz="900">
                <a:latin typeface="Consolas" panose="020B0609020204030204" pitchFamily="49" charset="0"/>
              </a:rPr>
              <a:t>은 </a:t>
            </a:r>
            <a:r>
              <a:rPr lang="en-US" altLang="ko-KR" sz="900" smtClean="0">
                <a:latin typeface="Consolas" panose="020B0609020204030204" pitchFamily="49" charset="0"/>
              </a:rPr>
              <a:t>2</a:t>
            </a:r>
            <a:r>
              <a:rPr lang="ko-KR" altLang="en-US" sz="900">
                <a:latin typeface="Consolas" panose="020B0609020204030204" pitchFamily="49" charset="0"/>
              </a:rPr>
              <a:t> </a:t>
            </a:r>
            <a:r>
              <a:rPr lang="en-US" altLang="ko-KR" sz="900" smtClean="0">
                <a:latin typeface="Consolas" panose="020B0609020204030204" pitchFamily="49" charset="0"/>
              </a:rPr>
              <a:t>~ 5</a:t>
            </a:r>
            <a:r>
              <a:rPr lang="ko-KR" altLang="en-US" sz="900" smtClean="0">
                <a:latin typeface="Consolas" panose="020B0609020204030204" pitchFamily="49" charset="0"/>
              </a:rPr>
              <a:t> </a:t>
            </a:r>
            <a:r>
              <a:rPr lang="ko-KR" altLang="en-US" sz="900">
                <a:latin typeface="Consolas" panose="020B0609020204030204" pitchFamily="49" charset="0"/>
              </a:rPr>
              <a:t> </a:t>
            </a:r>
            <a:r>
              <a:rPr lang="en-US" altLang="ko-KR" sz="900">
                <a:latin typeface="Consolas" panose="020B0609020204030204" pitchFamily="49" charset="0"/>
              </a:rPr>
              <a:t>i</a:t>
            </a:r>
            <a:r>
              <a:rPr lang="ko-KR" altLang="en-US" sz="900">
                <a:latin typeface="Consolas" panose="020B0609020204030204" pitchFamily="49" charset="0"/>
              </a:rPr>
              <a:t>는 </a:t>
            </a:r>
            <a:r>
              <a:rPr lang="en-US" altLang="ko-KR" sz="900">
                <a:latin typeface="Consolas" panose="020B0609020204030204" pitchFamily="49" charset="0"/>
              </a:rPr>
              <a:t>0 ~ 3</a:t>
            </a:r>
            <a:endParaRPr lang="ko-KR" altLang="en-US" sz="900" b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97070" y="5803339"/>
            <a:ext cx="5694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#ix </a:t>
            </a:r>
            <a:r>
              <a:rPr lang="ko-KR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순서 즉 </a:t>
            </a:r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P2 ~ P5 </a:t>
            </a:r>
            <a:r>
              <a:rPr lang="ko-KR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순서때로 </a:t>
            </a:r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crop and resize</a:t>
            </a:r>
            <a:r>
              <a:rPr lang="ko-KR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된 박스 </a:t>
            </a:r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Pool</a:t>
            </a:r>
            <a:r>
              <a:rPr lang="ko-KR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을 구한다</a:t>
            </a:r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96195" y="7050577"/>
            <a:ext cx="551295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P2 ~ P5 </a:t>
            </a:r>
            <a:r>
              <a:rPr lang="ko-KR" altLang="en-US" sz="1050" smtClean="0">
                <a:solidFill>
                  <a:srgbClr val="FF0000"/>
                </a:solidFill>
                <a:latin typeface="Consolas" panose="020B0609020204030204" pitchFamily="49" charset="0"/>
              </a:rPr>
              <a:t>순으로 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feature </a:t>
            </a:r>
            <a:r>
              <a:rPr lang="ko-KR" altLang="en-US" sz="1050" smtClean="0">
                <a:solidFill>
                  <a:srgbClr val="FF0000"/>
                </a:solidFill>
                <a:latin typeface="Consolas" panose="020B0609020204030204" pitchFamily="49" charset="0"/>
              </a:rPr>
              <a:t>맵에서 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7x7</a:t>
            </a:r>
            <a:r>
              <a:rPr lang="ko-KR" altLang="en-US" sz="1050" smtClean="0">
                <a:solidFill>
                  <a:srgbClr val="FF0000"/>
                </a:solidFill>
                <a:latin typeface="Consolas" panose="020B0609020204030204" pitchFamily="49" charset="0"/>
              </a:rPr>
              <a:t>로 자른 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pool</a:t>
            </a:r>
            <a:r>
              <a:rPr lang="ko-KR" altLang="en-US" sz="1050" smtClean="0">
                <a:solidFill>
                  <a:srgbClr val="FF0000"/>
                </a:solidFill>
                <a:latin typeface="Consolas" panose="020B0609020204030204" pitchFamily="49" charset="0"/>
              </a:rPr>
              <a:t>을  리턴한다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.[batch</a:t>
            </a:r>
            <a:r>
              <a:rPr lang="en-US" altLang="ko-KR" sz="1050">
                <a:solidFill>
                  <a:srgbClr val="FF0000"/>
                </a:solidFill>
                <a:latin typeface="Consolas" panose="020B0609020204030204" pitchFamily="49" charset="0"/>
              </a:rPr>
              <a:t>, num_boxes, pool_height, pool_width, channels</a:t>
            </a:r>
            <a:r>
              <a:rPr lang="en-US" altLang="ko-KR" sz="105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어떤게 </a:t>
            </a:r>
            <a:r>
              <a:rPr lang="en-US" altLang="ko-KR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ko-KR" altLang="en-US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이고 어떤게 </a:t>
            </a:r>
            <a:r>
              <a:rPr lang="en-US" altLang="ko-KR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P5</a:t>
            </a:r>
            <a:r>
              <a:rPr lang="ko-KR" altLang="en-US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인지 알수 있는가</a:t>
            </a:r>
            <a:r>
              <a:rPr lang="en-US" altLang="ko-KR" sz="105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altLang="ko-KR" sz="105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67665"/>
            <a:ext cx="3098002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600" dirty="0"/>
              <a:t>class </a:t>
            </a:r>
            <a:r>
              <a:rPr lang="en" altLang="ko-Kore-KR" sz="1600" dirty="0" err="1"/>
              <a:t>PyramidROIAlign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KE.Layer</a:t>
            </a:r>
            <a:r>
              <a:rPr lang="en" altLang="ko-Kore-KR" sz="1600" dirty="0"/>
              <a:t>):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163912" y="7090682"/>
            <a:ext cx="3025426" cy="416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smtClean="0">
                <a:hlinkClick r:id="rId2" action="ppaction://hlinksldjump"/>
              </a:rPr>
              <a:t>return def</a:t>
            </a:r>
            <a:r>
              <a:rPr lang="en-US" altLang="ko-KR" sz="1400">
                <a:hlinkClick r:id="rId2" action="ppaction://hlinksldjump"/>
              </a:rPr>
              <a:t> </a:t>
            </a:r>
            <a:r>
              <a:rPr lang="en-US" altLang="ko-KR" sz="1400" smtClean="0">
                <a:hlinkClick r:id="rId2" action="ppaction://hlinksldjump"/>
              </a:rPr>
              <a:t>build_fpn_mask_graph</a:t>
            </a:r>
            <a:endParaRPr lang="en-US" altLang="ko-KR" sz="140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68593"/>
              </p:ext>
            </p:extLst>
          </p:nvPr>
        </p:nvGraphicFramePr>
        <p:xfrm>
          <a:off x="1396081" y="1962932"/>
          <a:ext cx="2014880" cy="187035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sp>
        <p:nvSpPr>
          <p:cNvPr id="16" name="오른쪽 중괄호 15"/>
          <p:cNvSpPr/>
          <p:nvPr/>
        </p:nvSpPr>
        <p:spPr>
          <a:xfrm rot="10800000">
            <a:off x="920496" y="1962932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8300" y="278525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256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8" name="오른쪽 중괄호 17"/>
          <p:cNvSpPr/>
          <p:nvPr/>
        </p:nvSpPr>
        <p:spPr>
          <a:xfrm rot="5400000">
            <a:off x="2190373" y="3038992"/>
            <a:ext cx="426296" cy="2014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51921" y="432234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256</a:t>
            </a:r>
            <a:endParaRPr lang="ko-KR" altLang="en-US" sz="100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61788"/>
              </p:ext>
            </p:extLst>
          </p:nvPr>
        </p:nvGraphicFramePr>
        <p:xfrm>
          <a:off x="1647940" y="2193059"/>
          <a:ext cx="755580" cy="70138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58905"/>
              </p:ext>
            </p:extLst>
          </p:nvPr>
        </p:nvGraphicFramePr>
        <p:xfrm>
          <a:off x="2655381" y="2894441"/>
          <a:ext cx="755580" cy="70138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</a:tbl>
          </a:graphicData>
        </a:graphic>
      </p:graphicFrame>
      <p:sp>
        <p:nvSpPr>
          <p:cNvPr id="22" name="오른쪽 중괄호 21"/>
          <p:cNvSpPr/>
          <p:nvPr/>
        </p:nvSpPr>
        <p:spPr>
          <a:xfrm rot="5400000">
            <a:off x="1895394" y="2645789"/>
            <a:ext cx="259473" cy="7567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0800000">
            <a:off x="1303242" y="2193059"/>
            <a:ext cx="342900" cy="6951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54780" y="2417522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7</a:t>
            </a:r>
            <a:endParaRPr lang="ko-KR" altLang="en-US" sz="1000"/>
          </a:p>
        </p:txBody>
      </p:sp>
      <p:sp>
        <p:nvSpPr>
          <p:cNvPr id="25" name="직사각형 24"/>
          <p:cNvSpPr/>
          <p:nvPr/>
        </p:nvSpPr>
        <p:spPr>
          <a:xfrm>
            <a:off x="1674132" y="3103334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7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4011999" y="1763655"/>
            <a:ext cx="5056769" cy="1832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400" smtClean="0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2400" smtClean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2400" smtClean="0">
                <a:solidFill>
                  <a:srgbClr val="4EC9B0"/>
                </a:solidFill>
                <a:latin typeface="Menlo" panose="020B0609030804020204" pitchFamily="49" charset="0"/>
              </a:rPr>
              <a:t>image</a:t>
            </a:r>
            <a:r>
              <a:rPr lang="en" altLang="ko-Kore-KR" sz="2400" smtClean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2400" smtClean="0">
                <a:solidFill>
                  <a:srgbClr val="DCDCAA"/>
                </a:solidFill>
                <a:latin typeface="Menlo" panose="020B0609030804020204" pitchFamily="49" charset="0"/>
              </a:rPr>
              <a:t>crop_and_resize</a:t>
            </a:r>
          </a:p>
          <a:p>
            <a:r>
              <a:rPr lang="ko-KR" altLang="en-US" sz="2400" smtClean="0">
                <a:solidFill>
                  <a:srgbClr val="DCDCAA"/>
                </a:solidFill>
                <a:latin typeface="Menlo" panose="020B0609030804020204" pitchFamily="49" charset="0"/>
              </a:rPr>
              <a:t>기능</a:t>
            </a:r>
            <a:r>
              <a:rPr lang="en-US" altLang="ko-KR" sz="2400" smtClean="0">
                <a:solidFill>
                  <a:srgbClr val="DCDCAA"/>
                </a:solidFill>
                <a:latin typeface="Menlo" panose="020B0609030804020204" pitchFamily="49" charset="0"/>
              </a:rPr>
              <a:t>:</a:t>
            </a:r>
          </a:p>
          <a:p>
            <a:endParaRPr lang="en-US" altLang="ko-KR" sz="2400">
              <a:solidFill>
                <a:srgbClr val="DCDCAA"/>
              </a:solidFill>
              <a:latin typeface="Menlo" panose="020B0609030804020204" pitchFamily="49" charset="0"/>
            </a:endParaRPr>
          </a:p>
          <a:p>
            <a:r>
              <a:rPr lang="en-US" altLang="ko-KR" smtClean="0"/>
              <a:t>freature map</a:t>
            </a:r>
            <a:r>
              <a:rPr lang="ko-KR" altLang="en-US" smtClean="0"/>
              <a:t>에서 같은 해당 레벨에 해당</a:t>
            </a:r>
            <a:endParaRPr lang="en-US" altLang="ko-KR" smtClean="0"/>
          </a:p>
          <a:p>
            <a:r>
              <a:rPr lang="ko-KR" altLang="en-US" smtClean="0"/>
              <a:t>하는 </a:t>
            </a:r>
            <a:r>
              <a:rPr lang="en-US" altLang="ko-KR" smtClean="0"/>
              <a:t>rois</a:t>
            </a:r>
            <a:r>
              <a:rPr lang="ko-KR" altLang="en-US" smtClean="0"/>
              <a:t>를 구하여 영역을 </a:t>
            </a:r>
            <a:r>
              <a:rPr lang="en-US" altLang="ko-KR" smtClean="0"/>
              <a:t>7x7</a:t>
            </a:r>
            <a:r>
              <a:rPr lang="ko-KR" altLang="en-US" smtClean="0"/>
              <a:t>로 잘라 낸다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93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tf.image.crop_and_resize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1" y="1252278"/>
            <a:ext cx="5039280" cy="42274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46" y="2266122"/>
            <a:ext cx="5278758" cy="40419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4" y="5479773"/>
            <a:ext cx="4700827" cy="196002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340546" y="6612183"/>
            <a:ext cx="4130025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hlinkClick r:id="rId5" action="ppaction://hlinksldjump"/>
              </a:rPr>
              <a:t>return def</a:t>
            </a:r>
            <a:r>
              <a:rPr lang="en-US" altLang="ko-KR">
                <a:hlinkClick r:id="rId5" action="ppaction://hlinksldjump"/>
              </a:rPr>
              <a:t> </a:t>
            </a:r>
            <a:r>
              <a:rPr lang="en-US" altLang="ko-KR" smtClean="0">
                <a:hlinkClick r:id="rId5" action="ppaction://hlinksldjump"/>
              </a:rPr>
              <a:t>detection_targets_graph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66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3538917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Feature Pyramid Network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7" y="1852424"/>
            <a:ext cx="7793786" cy="54495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65976" y="1627632"/>
            <a:ext cx="8578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return</a:t>
            </a:r>
            <a:endParaRPr lang="ko-KR" altLang="en-US"/>
          </a:p>
        </p:txBody>
      </p:sp>
      <p:pic>
        <p:nvPicPr>
          <p:cNvPr id="7" name="그림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09" y="1736527"/>
            <a:ext cx="1513057" cy="17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5099360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Training ResNet + Faster R-CNN with FPN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" y="1775526"/>
            <a:ext cx="9609793" cy="53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2802249" y="1286458"/>
            <a:ext cx="6739317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Layer (type)                    Output Shape         Param #     Connected to</a:t>
            </a:r>
          </a:p>
          <a:p>
            <a:r>
              <a:rPr lang="ko-KR" altLang="en-US" sz="1050"/>
              <a:t>==================================================================================================</a:t>
            </a:r>
          </a:p>
          <a:p>
            <a:r>
              <a:rPr lang="ko-KR" altLang="en-US" sz="1050"/>
              <a:t>input_image (InputLayer)        [(None, None, None,  0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zero_padding2d (ZeroPadding2D)  (None, None, None, 3 0           input_image[0][0]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conv1 (Conv2D)                  (None, None, None, 6 9472        zero_padding2d[0][0]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bn_conv1 (BatchNorm)            (None, None, None, 6 256         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 (Activation)         (None, None, None, 6 0           bn_conv1[0][0]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max_pooling2d (MaxPooling2D)    (None, None, None, 6 0           activation[0][0]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res2a_branch2a (Conv2D)         (None, None, None, 6 4160 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bn2a_branch2a (BatchNorm)       (None, None, None, 6 256         res2a_branch2a[0][0]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activation_1 (Activation)       (None, None, None, 6 0           bn2a_branch2a[0][0]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res2a_branch2b (Conv2D)         (None, None, None, 6 36928       activation_1[0][0]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bn2a_branch2b (BatchNorm)       (None, None, None, 6 256         res2a_branch2b[0][0]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activation_2 (Activation)       (None, None, None, 6 0           bn2a_branch2b[0][0]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res2a_branch2c (Conv2D)         (None, None, None, 2 16640       activation_2[0][0]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res2a_branch1 (Conv2D)          (None, None, None, 2 16640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bn2a_branch2c (BatchNorm)       (None, None, None, 2 1024        res2a_branch2c[0][0]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bn2a_branch1 (BatchNorm)        (None, None, None, 2 1024        res2a_branch1[0][0]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add (Add)                       (None, None, None, 2 0           bn2a_branch2c[0][0]</a:t>
            </a:r>
          </a:p>
          <a:p>
            <a:r>
              <a:rPr lang="ko-KR" altLang="en-US" sz="1050"/>
              <a:t>                                                                 bn2a_branch1[0][0]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residual net</a:t>
            </a:r>
            <a:r>
              <a:rPr lang="ko-KR" altLang="en-US" sz="1400">
                <a:latin typeface="+mn-ea"/>
              </a:rPr>
              <a:t> 계층을 만드는 것으로 </a:t>
            </a:r>
            <a:r>
              <a:rPr lang="en-US" altLang="ko-KR" sz="1400">
                <a:latin typeface="+mn-ea"/>
              </a:rPr>
              <a:t>BACKBON</a:t>
            </a:r>
            <a:r>
              <a:rPr lang="ko-KR" altLang="en-US" sz="1400">
                <a:latin typeface="+mn-ea"/>
              </a:rPr>
              <a:t>에 이름이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state5</a:t>
            </a:r>
            <a:r>
              <a:rPr lang="ko-KR" altLang="en-US" sz="1400">
                <a:latin typeface="+mn-ea"/>
              </a:rPr>
              <a:t>까지 사용여부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batch normalization freeze </a:t>
            </a:r>
            <a:r>
              <a:rPr lang="ko-KR" altLang="en-US" sz="1400">
                <a:latin typeface="+mn-ea"/>
              </a:rPr>
              <a:t>사용 여부이다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effectLst/>
                <a:latin typeface="+mn-ea"/>
              </a:rPr>
              <a:t>C1 ~ C5</a:t>
            </a:r>
            <a:r>
              <a:rPr lang="ko-KR" altLang="en-US" sz="1400">
                <a:effectLst/>
                <a:latin typeface="+mn-ea"/>
              </a:rPr>
              <a:t>까지는 각 </a:t>
            </a:r>
            <a:r>
              <a:rPr lang="en-US" altLang="ko-KR" sz="1400">
                <a:latin typeface="+mn-ea"/>
              </a:rPr>
              <a:t>stage</a:t>
            </a:r>
            <a:r>
              <a:rPr lang="ko-KR" altLang="en-US" sz="1400">
                <a:latin typeface="+mn-ea"/>
              </a:rPr>
              <a:t>에서의 레이어 값을 볼 수있게 했다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에서 기본적으로 제공되는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을 사용하지 않고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직접 레이어를 만들었는데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 이부분이 어떤 차이가 있는지 확인 해볼 필요가 있다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5988" y="370667"/>
            <a:ext cx="53435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input_image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의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shape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는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개 차원이 늘어난다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아마도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batch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차원이 늘어나는 것 같음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shape (None, None, None, 3)</a:t>
            </a:r>
            <a:endParaRPr lang="ko-KR" alt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모서리가 둥근 직사각형 36">
            <a:hlinkClick r:id="rId2" action="ppaction://hlinksldjump"/>
          </p:cNvPr>
          <p:cNvSpPr/>
          <p:nvPr/>
        </p:nvSpPr>
        <p:spPr>
          <a:xfrm>
            <a:off x="7604188" y="6107696"/>
            <a:ext cx="101064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1455" y="1004034"/>
            <a:ext cx="80303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res2a_out (Activation)          (None, None, None, 2 0           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res2b_branch2a (Conv2D)         (None, None, None, 6 16448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bn2b_branch2a (BatchNorm)       (None, None, None, 6 256         res2b_branch2a[0][0]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 (Activation)       (None, None, None, 6 0           bn2b_branch2a[0][0]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res2b_branch2b (Conv2D)         (None, None, None, 6 36928       activation_3[0][0]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bn2b_branch2b (BatchNorm)       (None, None, None, 6 256         res2b_branch2b[0][0]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 (Activation)       (None, None, None, 6 0           bn2b_branch2b[0][0]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res2b_branch2c (Conv2D)         (None, None, None, 2 16640       activation_4[0][0]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bn2b_branch2c (BatchNorm)       (None, None, None, 2 1024        res2b_branch2c[0][0]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 (Add)                     (None, None, None, 2 0           bn2b_branch2c[0][0]</a:t>
            </a:r>
          </a:p>
          <a:p>
            <a:r>
              <a:rPr lang="ko-KR" altLang="en-US" sz="1000"/>
              <a:t>                                                          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res2b_out (Activation)          (None, None, None, 2 0           add_1[0][0]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res2c_branch2a (Conv2D)         (None, None, None, 6 16448       res2b_out[0][0]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bn2c_branch2a (BatchNorm)       (None, None, None, 6 256         res2c_branch2a[0][0]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 (Activation)       (None, None, None, 6 0           bn2c_branch2a[0][0]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res2c_branch2b (Conv2D)         (None, None, None, 6 36928       activation_5[0][0]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bn2c_branch2b (BatchNorm)       (None, None, None, 6 256         res2c_branch2b[0][0]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 (Activation)       (None, None, None, 6 0           bn2c_branch2b[0][0]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res2c_branch2c (Conv2D)         (None, None, None, 2 16640       activation_6[0][0]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bn2c_branch2c (BatchNorm)       (None, None, None, 2 1024        res2c_branch2c[0][0]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 (Add)                     (None, None, None, 2 0           bn2c_branch2c[0][0]</a:t>
            </a:r>
          </a:p>
          <a:p>
            <a:r>
              <a:rPr lang="ko-KR" altLang="en-US" sz="1000"/>
              <a:t>                                                                 res2b_out[0][0]</a:t>
            </a:r>
          </a:p>
        </p:txBody>
      </p:sp>
    </p:spTree>
    <p:extLst>
      <p:ext uri="{BB962C8B-B14F-4D97-AF65-F5344CB8AC3E}">
        <p14:creationId xmlns:p14="http://schemas.microsoft.com/office/powerpoint/2010/main" val="548903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836" y="336421"/>
            <a:ext cx="772298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res2c_out (Activation)          (None, None, None, 2 0           add_2[0][0]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res3a_branch2a (Conv2D)         (None, None, None, 1 32896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bn3a_branch2a (BatchNorm)       (None, None, None, 1 512         res3a_branch2a[0][0]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activation_7 (Activation)       (None, None, None, 1 0           bn3a_branch2a[0][0]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res3a_branch2b (Conv2D)         (None, None, None, 1 147584      activation_7[0][0]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bn3a_branch2b (BatchNorm)       (None, None, None, 1 512         res3a_branch2b[0][0]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activation_8 (Activation)       (None, None, None, 1 0           bn3a_branch2b[0][0]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res3a_branch2c (Conv2D)         (None, None, None, 5 66048       activation_8[0][0]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res3a_branch1 (Conv2D)          (None, None, None, 5 131584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bn3a_branch2c (BatchNorm)       (None, None, None, 5 2048        res3a_branch2c[0][0]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bn3a_branch1 (BatchNorm)        (None, None, None, 5 2048        res3a_branch1[0][0]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 (Add)                     (None, None, None, 5 0           bn3a_branch2c[0][0]</a:t>
            </a:r>
          </a:p>
          <a:p>
            <a:r>
              <a:rPr lang="ko-KR" altLang="en-US" sz="1000"/>
              <a:t>                                                                 bn3a_branch1[0][0]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res3a_out (Activation)          (None, None, None, 5 0           add_3[0][0]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res3b_branch2a (Conv2D)         (None, None, None, 1 65664       res3a_out[0][0]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bn3b_branch2a (BatchNorm)       (None, None, None, 1 512         res3b_branch2a[0][0]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activation_9 (Activation)       (None, None, None, 1 0           bn3b_branch2a[0][0]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res3b_branch2b (Conv2D)         (None, None, None, 1 147584      activation_9[0][0]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bn3b_branch2b (BatchNorm)       (None, None, None, 1 512         res3b_branch2b[0][0]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activation_10 (Activation)      (None, None, None, 1 0           bn3b_branch2b[0][0]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res3b_branch2c (Conv2D)         (None, None, None, 5 66048       activation_10[0][0]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bn3b_branch2c (BatchNorm)       (None, None, None, 5 2048        res3b_branch2c[0][0]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add_4 (Add)                     (None, None, None, 5 0           bn3b_branch2c[0][0]</a:t>
            </a:r>
          </a:p>
          <a:p>
            <a:r>
              <a:rPr lang="ko-KR" altLang="en-US" sz="1000"/>
              <a:t>                                                                 res3a_out[0][0]</a:t>
            </a:r>
          </a:p>
        </p:txBody>
      </p:sp>
    </p:spTree>
    <p:extLst>
      <p:ext uri="{BB962C8B-B14F-4D97-AF65-F5344CB8AC3E}">
        <p14:creationId xmlns:p14="http://schemas.microsoft.com/office/powerpoint/2010/main" val="1022043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2984" y="336421"/>
            <a:ext cx="832926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res3b_out (Activation)          (None, None, None, 5 0           add_4[0][0]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res3c_branch2a (Conv2D)         (None, None, None, 1 65664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bn3c_branch2a (BatchNorm)       (None, None, None, 1 512         res3c_branch2a[0][0]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activation_11 (Activation)      (None, None, None, 1 0           bn3c_branch2a[0][0]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res3c_branch2b (Conv2D)         (None, None, None, 1 147584      activation_11[0][0]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bn3c_branch2b (BatchNorm)       (None, None, None, 1 512         res3c_branch2b[0][0]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activation_12 (Activation)      (None, None, None, 1 0           bn3c_branch2b[0][0]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res3c_branch2c (Conv2D)         (None, None, None, 5 66048       activation_12[0][0]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bn3c_branch2c (BatchNorm)       (None, None, None, 5 2048        res3c_branch2c[0][0]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add_5 (Add)                     (None, None, None, 5 0           bn3c_branch2c[0][0]</a:t>
            </a:r>
          </a:p>
          <a:p>
            <a:r>
              <a:rPr lang="ko-KR" altLang="en-US" sz="1100"/>
              <a:t>                                                          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res3c_out (Activation)          (None, None, None, 5 0           add_5[0][0]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res3d_branch2a (Conv2D)         (None, None, None, 1 65664       res3c_out[0][0]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bn3d_branch2a (BatchNorm)       (None, None, None, 1 512         res3d_branch2a[0][0]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activation_13 (Activation)      (None, None, None, 1 0           bn3d_branch2a[0][0]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res3d_branch2b (Conv2D)         (None, None, None, 1 147584      activation_13[0][0]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bn3d_branch2b (BatchNorm)       (None, None, None, 1 512         res3d_branch2b[0][0]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activation_14 (Activation)      (None, None, None, 1 0           bn3d_branch2b[0][0]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res3d_branch2c (Conv2D)         (None, None, None, 5 66048       activation_14[0][0]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bn3d_branch2c (BatchNorm)       (None, None, None, 5 2048        res3d_branch2c[0][0]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add_6 (Add)                     (None, None, None, 5 0           bn3d_branch2c[0][0]</a:t>
            </a:r>
          </a:p>
          <a:p>
            <a:r>
              <a:rPr lang="ko-KR" altLang="en-US" sz="1100"/>
              <a:t>                                                                 res3c_out[0][0]</a:t>
            </a:r>
          </a:p>
        </p:txBody>
      </p:sp>
    </p:spTree>
    <p:extLst>
      <p:ext uri="{BB962C8B-B14F-4D97-AF65-F5344CB8AC3E}">
        <p14:creationId xmlns:p14="http://schemas.microsoft.com/office/powerpoint/2010/main" val="938320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6733" y="1045162"/>
            <a:ext cx="71136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res3d_out (Activation)          (None, None, None, 5 0           add_6[0][0]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res4a_branch2a (Conv2D)         (None, None, None, 2 131328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bn4a_branch2a (BatchNorm)       (None, None, None, 2 1024        res4a_branch2a[0][0]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activation_15 (Activation)      (None, None, None, 2 0           bn4a_branch2a[0][0]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res4a_branch2b (Conv2D)         (None, None, None, 2 590080      activation_15[0][0]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bn4a_branch2b (BatchNorm)       (None, None, None, 2 1024        res4a_branch2b[0][0]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activation_16 (Activation)      (None, None, None, 2 0           bn4a_branch2b[0][0]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res4a_branch2c (Conv2D)         (None, None, None, 1 263168      activation_16[0][0]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res4a_branch1 (Conv2D)          (None, None, None, 1 525312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bn4a_branch2c (BatchNorm)       (None, None, None, 1 4096        res4a_branch2c[0][0]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bn4a_branch1 (BatchNorm)        (None, None, None, 1 4096        res4a_branch1[0][0]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add_7 (Add)                     (None, None, None, 1 0           bn4a_branch2c[0][0]</a:t>
            </a:r>
          </a:p>
          <a:p>
            <a:r>
              <a:rPr lang="ko-KR" altLang="en-US" sz="900"/>
              <a:t>                                                                 bn4a_branch1[0][0]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res4a_out (Activation)          (None, None, None, 1 0           add_7[0][0]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res4b_branch2a (Conv2D)         (None, None, None, 2 262400      res4a_out[0][0]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bn4b_branch2a (BatchNorm)       (None, None, None, 2 1024        res4b_branch2a[0][0]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activation_17 (Activation)      (None, None, None, 2 0           bn4b_branch2a[0][0]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res4b_branch2b (Conv2D)         (None, None, None, 2 590080      activation_17[0][0]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bn4b_branch2b (BatchNorm)       (None, None, None, 2 1024        res4b_branch2b[0][0]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activation_18 (Activation)      (None, None, None, 2 0           bn4b_branch2b[0][0]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res4b_branch2c (Conv2D)         (None, None, None, 1 263168      activation_18[0][0]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bn4b_branch2c (BatchNorm)       (None, None, None, 1 4096        res4b_branch2c[0][0]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add_8 (Add)                     (None, None, None, 1 0           bn4b_branch2c[0][0]</a:t>
            </a:r>
          </a:p>
          <a:p>
            <a:r>
              <a:rPr lang="ko-KR" altLang="en-US" sz="900"/>
              <a:t>                                                                 res4a_out[0][0]</a:t>
            </a:r>
          </a:p>
        </p:txBody>
      </p:sp>
    </p:spTree>
    <p:extLst>
      <p:ext uri="{BB962C8B-B14F-4D97-AF65-F5344CB8AC3E}">
        <p14:creationId xmlns:p14="http://schemas.microsoft.com/office/powerpoint/2010/main" val="2089181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859641"/>
            <a:ext cx="78521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res4b_out (Activation)          (None, None, None, 1 0           add_8[0][0]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res4c_branch2a (Conv2D)         (None, None, None, 2 262400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bn4c_branch2a (BatchNorm)       (None, None, None, 2 1024        res4c_branch2a[0][0]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activation_19 (Activation)      (None, None, None, 2 0           bn4c_branch2a[0][0]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res4c_branch2b (Conv2D)         (None, None, None, 2 590080      activation_19[0][0]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bn4c_branch2b (BatchNorm)       (None, None, None, 2 1024        res4c_branch2b[0][0]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activation_20 (Activation)      (None, None, None, 2 0           bn4c_branch2b[0][0]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res4c_branch2c (Conv2D)         (None, None, None, 1 263168      activation_20[0][0]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bn4c_branch2c (BatchNorm)       (None, None, None, 1 4096        res4c_branch2c[0][0]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add_9 (Add)                     (None, None, None, 1 0           bn4c_branch2c[0][0]</a:t>
            </a:r>
          </a:p>
          <a:p>
            <a:r>
              <a:rPr lang="ko-KR" altLang="en-US" sz="1000"/>
              <a:t>                                                           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res4c_out (Activation)          (None, None, None, 1 0           add_9[0][0]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res4d_branch2a (Conv2D)         (None, None, None, 2 262400      res4c_out[0][0]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bn4d_branch2a (BatchNorm)       (None, None, None, 2 1024        res4d_branch2a[0][0]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activation_21 (Activation)      (None, None, None, 2 0           bn4d_branch2a[0][0]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res4d_branch2b (Conv2D)         (None, None, None, 2 590080      activation_21[0][0]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bn4d_branch2b (BatchNorm)       (None, None, None, 2 1024        res4d_branch2b[0][0]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activation_22 (Activation)      (None, None, None, 2 0           bn4d_branch2b[0][0]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res4d_branch2c (Conv2D)         (None, None, None, 1 263168      activation_22[0][0]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bn4d_branch2c (BatchNorm)       (None, None, None, 1 4096        res4d_branch2c[0][0]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add_10 (Add)                    (None, None, None, 1 0           bn4d_branch2c[0][0]</a:t>
            </a:r>
          </a:p>
          <a:p>
            <a:r>
              <a:rPr lang="ko-KR" altLang="en-US" sz="1000"/>
              <a:t>                                                                 res4c_out[0][0]</a:t>
            </a:r>
          </a:p>
        </p:txBody>
      </p:sp>
    </p:spTree>
    <p:extLst>
      <p:ext uri="{BB962C8B-B14F-4D97-AF65-F5344CB8AC3E}">
        <p14:creationId xmlns:p14="http://schemas.microsoft.com/office/powerpoint/2010/main" val="11506748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94" y="965917"/>
            <a:ext cx="734529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res4d_out (Activation)          (None, None, None, 1 0           add_10[0][0]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res4e_branch2a (Conv2D)         (None, None, None, 2 262400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bn4e_branch2a (BatchNorm)       (None, None, None, 2 1024        res4e_branch2a[0][0]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activation_23 (Activation)      (None, None, None, 2 0           bn4e_branch2a[0][0]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res4e_branch2b (Conv2D)         (None, None, None, 2 590080      activation_23[0][0]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bn4e_branch2b (BatchNorm)       (None, None, None, 2 1024        res4e_branch2b[0][0]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activation_24 (Activation)      (None, None, None, 2 0           bn4e_branch2b[0][0]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res4e_branch2c (Conv2D)         (None, None, None, 1 263168      activation_24[0][0]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bn4e_branch2c (BatchNorm)       (None, None, None, 1 4096        res4e_branch2c[0][0]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add_11 (Add)                    (None, None, None, 1 0           bn4e_branch2c[0][0]</a:t>
            </a:r>
          </a:p>
          <a:p>
            <a:r>
              <a:rPr lang="ko-KR" altLang="en-US" sz="1000"/>
              <a:t>                                                           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res4e_out (Activation)          (None, None, None, 1 0           add_11[0][0]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res4f_branch2a (Conv2D)         (None, None, None, 2 262400      res4e_out[0][0]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bn4f_branch2a (BatchNorm)       (None, None, None, 2 1024        res4f_branch2a[0][0]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activation_25 (Activation)      (None, None, None, 2 0           bn4f_branch2a[0][0]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res4f_branch2b (Conv2D)         (None, None, None, 2 590080      activation_25[0][0]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bn4f_branch2b (BatchNorm)       (None, None, None, 2 1024        res4f_branch2b[0][0]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activation_26 (Activation)      (None, None, None, 2 0           bn4f_branch2b[0][0]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res4f_branch2c (Conv2D)         (None, None, None, 1 263168      activation_26[0][0]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bn4f_branch2c (BatchNorm)       (None, None, None, 1 4096        res4f_branch2c[0][0]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add_12 (Add)                    (None, None, None, 1 0           bn4f_branch2c[0][0]</a:t>
            </a:r>
          </a:p>
          <a:p>
            <a:r>
              <a:rPr lang="ko-KR" altLang="en-US" sz="1000"/>
              <a:t>                                                                 res4e_out[0][0]</a:t>
            </a:r>
          </a:p>
        </p:txBody>
      </p:sp>
    </p:spTree>
    <p:extLst>
      <p:ext uri="{BB962C8B-B14F-4D97-AF65-F5344CB8AC3E}">
        <p14:creationId xmlns:p14="http://schemas.microsoft.com/office/powerpoint/2010/main" val="3986779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1024" y="1004034"/>
            <a:ext cx="79813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res4f_out (Activation)          (None, None, None, 1 0           add_12[0][0]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res4g_branch2a (Conv2D)         (None, None, None, 2 262400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bn4g_branch2a (BatchNorm)       (None, None, None, 2 1024        res4g_branch2a[0][0]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activation_27 (Activation)      (None, None, None, 2 0           bn4g_branch2a[0][0]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res4g_branch2b (Conv2D)         (None, None, None, 2 590080      activation_27[0][0]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bn4g_branch2b (BatchNorm)       (None, None, None, 2 1024        res4g_branch2b[0][0]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activation_28 (Activation)      (None, None, None, 2 0           bn4g_branch2b[0][0]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res4g_branch2c (Conv2D)         (None, None, None, 1 263168      activation_28[0][0]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bn4g_branch2c (BatchNorm)       (None, None, None, 1 4096        res4g_branch2c[0][0]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add_13 (Add)                    (None, None, None, 1 0           bn4g_branch2c[0][0]</a:t>
            </a:r>
          </a:p>
          <a:p>
            <a:r>
              <a:rPr lang="ko-KR" altLang="en-US" sz="1000"/>
              <a:t>                                                           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res4g_out (Activation)          (None, None, None, 1 0           add_13[0][0]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res4h_branch2a (Conv2D)         (None, None, None, 2 262400      res4g_out[0][0]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bn4h_branch2a (BatchNorm)       (None, None, None, 2 1024        res4h_branch2a[0][0]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activation_29 (Activation)      (None, None, None, 2 0           bn4h_branch2a[0][0]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res4h_branch2b (Conv2D)         (None, None, None, 2 590080      activation_29[0][0]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bn4h_branch2b (BatchNorm)       (None, None, None, 2 1024        res4h_branch2b[0][0]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activation_30 (Activation)      (None, None, None, 2 0           bn4h_branch2b[0][0]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res4h_branch2c (Conv2D)         (None, None, None, 1 263168      activation_30[0][0]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bn4h_branch2c (BatchNorm)       (None, None, None, 1 4096        res4h_branch2c[0][0]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add_14 (Add)                    (None, None, None, 1 0           bn4h_branch2c[0][0]</a:t>
            </a:r>
          </a:p>
          <a:p>
            <a:r>
              <a:rPr lang="ko-KR" altLang="en-US" sz="1000"/>
              <a:t>                                                                 res4g_out[0][0]</a:t>
            </a:r>
          </a:p>
        </p:txBody>
      </p:sp>
    </p:spTree>
    <p:extLst>
      <p:ext uri="{BB962C8B-B14F-4D97-AF65-F5344CB8AC3E}">
        <p14:creationId xmlns:p14="http://schemas.microsoft.com/office/powerpoint/2010/main" val="372562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68" y="1004034"/>
            <a:ext cx="71305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res4h_out (Activation)          (None, None, None, 1 0           add_14[0][0]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res4i_branch2a (Conv2D)         (None, None, None, 2 262400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bn4i_branch2a (BatchNorm)       (None, None, None, 2 1024        res4i_branch2a[0][0]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activation_31 (Activation)      (None, None, None, 2 0           bn4i_branch2a[0][0]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res4i_branch2b (Conv2D)         (None, None, None, 2 590080      activation_31[0][0]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bn4i_branch2b (BatchNorm)       (None, None, None, 2 1024        res4i_branch2b[0][0]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activation_32 (Activation)      (None, None, None, 2 0           bn4i_branch2b[0][0]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res4i_branch2c (Conv2D)         (None, None, None, 1 263168      activation_32[0][0]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bn4i_branch2c (BatchNorm)       (None, None, None, 1 4096        res4i_branch2c[0][0]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add_15 (Add)                    (None, None, None, 1 0           bn4i_branch2c[0][0]</a:t>
            </a:r>
          </a:p>
          <a:p>
            <a:r>
              <a:rPr lang="ko-KR" altLang="en-US" sz="1000"/>
              <a:t>                                                           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res4i_out (Activation)          (None, None, None, 1 0           add_15[0][0]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res4j_branch2a (Conv2D)         (None, None, None, 2 262400      res4i_out[0][0]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bn4j_branch2a (BatchNorm)       (None, None, None, 2 1024        res4j_branch2a[0][0]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activation_33 (Activation)      (None, None, None, 2 0           bn4j_branch2a[0][0]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res4j_branch2b (Conv2D)         (None, None, None, 2 590080      activation_33[0][0]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bn4j_branch2b (BatchNorm)       (None, None, None, 2 1024        res4j_branch2b[0][0]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activation_34 (Activation)      (None, None, None, 2 0           bn4j_branch2b[0][0]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res4j_branch2c (Conv2D)         (None, None, None, 1 263168      activation_34[0][0]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bn4j_branch2c (BatchNorm)       (None, None, None, 1 4096        res4j_branch2c[0][0]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add_16 (Add)                    (None, None, None, 1 0           bn4j_branch2c[0][0]</a:t>
            </a:r>
          </a:p>
          <a:p>
            <a:r>
              <a:rPr lang="ko-KR" altLang="en-US" sz="1000"/>
              <a:t>                                                                 res4i_out[0][0]</a:t>
            </a:r>
          </a:p>
        </p:txBody>
      </p:sp>
    </p:spTree>
    <p:extLst>
      <p:ext uri="{BB962C8B-B14F-4D97-AF65-F5344CB8AC3E}">
        <p14:creationId xmlns:p14="http://schemas.microsoft.com/office/powerpoint/2010/main" val="2731301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9459" y="1008910"/>
            <a:ext cx="7385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res4j_out (Activation)          (None, None, None, 1 0           add_16[0][0]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res4k_branch2a (Conv2D)         (None, None, None, 2 262400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bn4k_branch2a (BatchNorm)       (None, None, None, 2 1024        res4k_branch2a[0][0]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activation_35 (Activation)      (None, None, None, 2 0           bn4k_branch2a[0][0]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res4k_branch2b (Conv2D)         (None, None, None, 2 590080      activation_35[0][0]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bn4k_branch2b (BatchNorm)       (None, None, None, 2 1024        res4k_branch2b[0][0]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activation_36 (Activation)      (None, None, None, 2 0           bn4k_branch2b[0][0]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res4k_branch2c (Conv2D)         (None, None, None, 1 263168      activation_36[0][0]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bn4k_branch2c (BatchNorm)       (None, None, None, 1 4096        res4k_branch2c[0][0]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add_17 (Add)                    (None, None, None, 1 0           bn4k_branch2c[0][0]</a:t>
            </a:r>
          </a:p>
          <a:p>
            <a:r>
              <a:rPr lang="ko-KR" altLang="en-US" sz="1000"/>
              <a:t>                                                           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res4k_out (Activation)          (None, None, None, 1 0           add_17[0][0]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res4l_branch2a (Conv2D)         (None, None, None, 2 262400      res4k_out[0][0]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bn4l_branch2a (BatchNorm)       (None, None, None, 2 1024        res4l_branch2a[0][0]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activation_37 (Activation)      (None, None, None, 2 0           bn4l_branch2a[0][0]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res4l_branch2b (Conv2D)         (None, None, None, 2 590080      activation_37[0][0]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bn4l_branch2b (BatchNorm)       (None, None, None, 2 1024        res4l_branch2b[0][0]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activation_38 (Activation)      (None, None, None, 2 0           bn4l_branch2b[0][0]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res4l_branch2c (Conv2D)         (None, None, None, 1 263168      activation_38[0][0]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bn4l_branch2c (BatchNorm)       (None, None, None, 1 4096        res4l_branch2c[0][0]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add_18 (Add)                    (None, None, None, 1 0           bn4l_branch2c[0][0]</a:t>
            </a:r>
          </a:p>
          <a:p>
            <a:r>
              <a:rPr lang="ko-KR" altLang="en-US" sz="1000"/>
              <a:t>                                                                 res4k_out[0][0]</a:t>
            </a:r>
          </a:p>
        </p:txBody>
      </p:sp>
    </p:spTree>
    <p:extLst>
      <p:ext uri="{BB962C8B-B14F-4D97-AF65-F5344CB8AC3E}">
        <p14:creationId xmlns:p14="http://schemas.microsoft.com/office/powerpoint/2010/main" val="343735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67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res4l_out (Activation)          (None, None, None, 1 0           add_18[0][0]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res4m_branch2a (Conv2D)         (None, None, None, 2 262400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bn4m_branch2a (BatchNorm)       (None, None, None, 2 1024        res4m_branch2a[0][0]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activation_39 (Activation)      (None, None, None, 2 0           bn4m_branch2a[0][0]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res4m_branch2b (Conv2D)         (None, None, None, 2 590080      activation_39[0][0]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bn4m_branch2b (BatchNorm)       (None, None, None, 2 1024        res4m_branch2b[0][0]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activation_40 (Activation)      (None, None, None, 2 0           bn4m_branch2b[0][0]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res4m_branch2c (Conv2D)         (None, None, None, 1 263168      activation_40[0][0]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bn4m_branch2c (BatchNorm)       (None, None, None, 1 4096        res4m_branch2c[0][0]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add_19 (Add)                    (None, None, None, 1 0           bn4m_branch2c[0][0]</a:t>
            </a:r>
          </a:p>
          <a:p>
            <a:r>
              <a:rPr lang="ko-KR" altLang="en-US" sz="1000"/>
              <a:t>                                                           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res4m_out (Activation)          (None, None, None, 1 0           add_19[0][0]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res4n_branch2a (Conv2D)         (None, None, None, 2 262400      res4m_out[0][0]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bn4n_branch2a (BatchNorm)       (None, None, None, 2 1024        res4n_branch2a[0][0]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activation_41 (Activation)      (None, None, None, 2 0           bn4n_branch2a[0][0]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res4n_branch2b (Conv2D)         (None, None, None, 2 590080      activation_41[0][0]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bn4n_branch2b (BatchNorm)       (None, None, None, 2 1024        res4n_branch2b[0][0]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activation_42 (Activation)      (None, None, None, 2 0           bn4n_branch2b[0][0]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res4n_branch2c (Conv2D)         (None, None, None, 1 263168      activation_42[0][0]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bn4n_branch2c (BatchNorm)       (None, None, None, 1 4096        res4n_branch2c[0][0]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add_20 (Add)                    (None, None, None, 1 0           bn4n_branch2c[0][0]</a:t>
            </a:r>
          </a:p>
          <a:p>
            <a:r>
              <a:rPr lang="ko-KR" altLang="en-US" sz="1000"/>
              <a:t>                                                                 res4m_out[0][0]</a:t>
            </a:r>
          </a:p>
        </p:txBody>
      </p:sp>
    </p:spTree>
    <p:extLst>
      <p:ext uri="{BB962C8B-B14F-4D97-AF65-F5344CB8AC3E}">
        <p14:creationId xmlns:p14="http://schemas.microsoft.com/office/powerpoint/2010/main" val="175715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 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res4n_out (Activation)          (None, None, None, 1 0           add_20[0][0]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res4o_branch2a (Conv2D)         (None, None, None, 2 262400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bn4o_branch2a (BatchNorm)       (None, None, None, 2 1024        res4o_branch2a[0][0]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activation_43 (Activation)      (None, None, None, 2 0           bn4o_branch2a[0][0]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res4o_branch2b (Conv2D)         (None, None, None, 2 590080      activation_43[0][0]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bn4o_branch2b (BatchNorm)       (None, None, None, 2 1024        res4o_branch2b[0][0]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activation_44 (Activation)      (None, None, None, 2 0           bn4o_branch2b[0][0]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res4o_branch2c (Conv2D)         (None, None, None, 1 263168      activation_44[0][0]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bn4o_branch2c (BatchNorm)       (None, None, None, 1 4096        res4o_branch2c[0][0]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add_21 (Add)                    (None, None, None, 1 0           bn4o_branch2c[0][0]</a:t>
            </a:r>
          </a:p>
          <a:p>
            <a:r>
              <a:rPr lang="ko-KR" altLang="en-US" sz="1000"/>
              <a:t>                                                           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res4o_out (Activation)          (None, None, None, 1 0           add_21[0][0]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res4p_branch2a (Conv2D)         (None, None, None, 2 262400      res4o_out[0][0]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bn4p_branch2a (BatchNorm)       (None, None, None, 2 1024        res4p_branch2a[0][0]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activation_45 (Activation)      (None, None, None, 2 0           bn4p_branch2a[0][0]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res4p_branch2b (Conv2D)         (None, None, None, 2 590080      activation_45[0][0]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bn4p_branch2b (BatchNorm)       (None, None, None, 2 1024        res4p_branch2b[0][0]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activation_46 (Activation)      (None, None, None, 2 0           bn4p_branch2b[0][0]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res4p_branch2c (Conv2D)         (None, None, None, 1 263168      activation_46[0][0]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bn4p_branch2c (BatchNorm)       (None, None, None, 1 4096        res4p_branch2c[0][0]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add_22 (Add)                    (None, None, None, 1 0           bn4p_branch2c[0][0]</a:t>
            </a:r>
          </a:p>
          <a:p>
            <a:r>
              <a:rPr lang="ko-KR" altLang="en-US" sz="1000"/>
              <a:t>                                                                 res4o_out[0][0]</a:t>
            </a:r>
          </a:p>
        </p:txBody>
      </p:sp>
    </p:spTree>
    <p:extLst>
      <p:ext uri="{BB962C8B-B14F-4D97-AF65-F5344CB8AC3E}">
        <p14:creationId xmlns:p14="http://schemas.microsoft.com/office/powerpoint/2010/main" val="48484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3291" y="1004034"/>
            <a:ext cx="78919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res4p_out (Activation)          (None, None, None, 1 0           add_22[0][0]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res4q_branch2a (Conv2D)         (None, None, None, 2 262400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bn4q_branch2a (BatchNorm)       (None, None, None, 2 1024        res4q_branch2a[0][0]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activation_47 (Activation)      (None, None, None, 2 0           bn4q_branch2a[0][0]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res4q_branch2b (Conv2D)         (None, None, None, 2 590080      activation_47[0][0]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bn4q_branch2b (BatchNorm)       (None, None, None, 2 1024        res4q_branch2b[0][0]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activation_48 (Activation)      (None, None, None, 2 0           bn4q_branch2b[0][0]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res4q_branch2c (Conv2D)         (None, None, None, 1 263168      activation_48[0][0]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bn4q_branch2c (BatchNorm)       (None, None, None, 1 4096        res4q_branch2c[0][0]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add_23 (Add)                    (None, None, None, 1 0           bn4q_branch2c[0][0]</a:t>
            </a:r>
          </a:p>
          <a:p>
            <a:r>
              <a:rPr lang="ko-KR" altLang="en-US" sz="1000"/>
              <a:t>                                                           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res4q_out (Activation)          (None, None, None, 1 0           add_23[0][0]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res4r_branch2a (Conv2D)         (None, None, None, 2 262400      res4q_out[0][0]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bn4r_branch2a (BatchNorm)       (None, None, None, 2 1024        res4r_branch2a[0][0]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activation_49 (Activation)      (None, None, None, 2 0           bn4r_branch2a[0][0]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res4r_branch2b (Conv2D)         (None, None, None, 2 590080      activation_49[0][0]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bn4r_branch2b (BatchNorm)       (None, None, None, 2 1024        res4r_branch2b[0][0]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activation_50 (Activation)      (None, None, None, 2 0           bn4r_branch2b[0][0]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res4r_branch2c (Conv2D)         (None, None, None, 1 263168      activation_50[0][0]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bn4r_branch2c (BatchNorm)       (None, None, None, 1 4096        res4r_branch2c[0][0]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add_24 (Add)                    (None, None, None, 1 0           bn4r_branch2c[0][0]</a:t>
            </a:r>
          </a:p>
          <a:p>
            <a:r>
              <a:rPr lang="ko-KR" altLang="en-US" sz="1000"/>
              <a:t>                                                                 res4q_out[0][0]</a:t>
            </a:r>
          </a:p>
        </p:txBody>
      </p:sp>
    </p:spTree>
    <p:extLst>
      <p:ext uri="{BB962C8B-B14F-4D97-AF65-F5344CB8AC3E}">
        <p14:creationId xmlns:p14="http://schemas.microsoft.com/office/powerpoint/2010/main" val="2119699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2559" y="1004034"/>
            <a:ext cx="69676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res4r_out (Activation)          (None, None, None, 1 0           add_24[0][0]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res4s_branch2a (Conv2D)         (None, None, None, 2 262400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bn4s_branch2a (BatchNorm)       (None, None, None, 2 1024        res4s_branch2a[0][0]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activation_51 (Activation)      (None, None, None, 2 0           bn4s_branch2a[0][0]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res4s_branch2b (Conv2D)         (None, None, None, 2 590080      activation_51[0][0]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bn4s_branch2b (BatchNorm)       (None, None, None, 2 1024        res4s_branch2b[0][0]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activation_52 (Activation)      (None, None, None, 2 0           bn4s_branch2b[0][0]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res4s_branch2c (Conv2D)         (None, None, None, 1 263168      activation_52[0][0]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bn4s_branch2c (BatchNorm)       (None, None, None, 1 4096        res4s_branch2c[0][0]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add_25 (Add)                    (None, None, None, 1 0           bn4s_branch2c[0][0]</a:t>
            </a:r>
          </a:p>
          <a:p>
            <a:r>
              <a:rPr lang="ko-KR" altLang="en-US" sz="1000"/>
              <a:t>                                                           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res4s_out (Activation)          (None, None, None, 1 0           add_25[0][0]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res4t_branch2a (Conv2D)         (None, None, None, 2 262400      res4s_out[0][0]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bn4t_branch2a (BatchNorm)       (None, None, None, 2 1024        res4t_branch2a[0][0]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activation_53 (Activation)      (None, None, None, 2 0           bn4t_branch2a[0][0]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res4t_branch2b (Conv2D)         (None, None, None, 2 590080      activation_53[0][0]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bn4t_branch2b (BatchNorm)       (None, None, None, 2 1024        res4t_branch2b[0][0]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activation_54 (Activation)      (None, None, None, 2 0           bn4t_branch2b[0][0]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res4t_branch2c (Conv2D)         (None, None, None, 1 263168      activation_54[0][0]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bn4t_branch2c (BatchNorm)       (None, None, None, 1 4096        res4t_branch2c[0][0]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add_26 (Add)                    (None, None, None, 1 0           bn4t_branch2c[0][0]</a:t>
            </a:r>
          </a:p>
          <a:p>
            <a:r>
              <a:rPr lang="ko-KR" altLang="en-US" sz="1000"/>
              <a:t>                                                                 res4s_out[0][0]</a:t>
            </a:r>
          </a:p>
        </p:txBody>
      </p:sp>
    </p:spTree>
    <p:extLst>
      <p:ext uri="{BB962C8B-B14F-4D97-AF65-F5344CB8AC3E}">
        <p14:creationId xmlns:p14="http://schemas.microsoft.com/office/powerpoint/2010/main" val="2978265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9823" y="1004034"/>
            <a:ext cx="71663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res4t_out (Activation)          (None, None, None, 1 0           add_26[0][0]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res4u_branch2a (Conv2D)         (None, None, None, 2 262400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bn4u_branch2a (BatchNorm)       (None, None, None, 2 1024        res4u_branch2a[0][0]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activation_55 (Activation)      (None, None, None, 2 0           bn4u_branch2a[0][0]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res4u_branch2b (Conv2D)         (None, None, None, 2 590080      activation_55[0][0]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bn4u_branch2b (BatchNorm)       (None, None, None, 2 1024        res4u_branch2b[0][0]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activation_56 (Activation)      (None, None, None, 2 0           bn4u_branch2b[0][0]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res4u_branch2c (Conv2D)         (None, None, None, 1 263168      activation_56[0][0]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bn4u_branch2c (BatchNorm)       (None, None, None, 1 4096        res4u_branch2c[0][0]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add_27 (Add)                    (None, None, None, 1 0           bn4u_branch2c[0][0]</a:t>
            </a:r>
          </a:p>
          <a:p>
            <a:r>
              <a:rPr lang="ko-KR" altLang="en-US" sz="1000"/>
              <a:t>                                                           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res4u_out (Activation)          (None, None, None, 1 0           add_27[0][0]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res4v_branch2a (Conv2D)         (None, None, None, 2 262400      res4u_out[0][0]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bn4v_branch2a (BatchNorm)       (None, None, None, 2 1024        res4v_branch2a[0][0]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activation_57 (Activation)      (None, None, None, 2 0           bn4v_branch2a[0][0]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res4v_branch2b (Conv2D)         (None, None, None, 2 590080      activation_57[0][0]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bn4v_branch2b (BatchNorm)       (None, None, None, 2 1024        res4v_branch2b[0][0]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activation_58 (Activation)      (None, None, None, 2 0           bn4v_branch2b[0][0]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res4v_branch2c (Conv2D)         (None, None, None, 1 263168      activation_58[0][0]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bn4v_branch2c (BatchNorm)       (None, None, None, 1 4096        res4v_branch2c[0][0]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add_28 (Add)                    (None, None, None, 1 0           bn4v_branch2c[0][0]</a:t>
            </a:r>
          </a:p>
          <a:p>
            <a:r>
              <a:rPr lang="ko-KR" altLang="en-US" sz="1000"/>
              <a:t>                                                                 res4u_out[0][0]</a:t>
            </a:r>
          </a:p>
        </p:txBody>
      </p:sp>
    </p:spTree>
    <p:extLst>
      <p:ext uri="{BB962C8B-B14F-4D97-AF65-F5344CB8AC3E}">
        <p14:creationId xmlns:p14="http://schemas.microsoft.com/office/powerpoint/2010/main" val="949718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2012" y="1094858"/>
            <a:ext cx="69576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res4v_out (Activation)          (None, None, None, 1 0           add_28[0][0]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res4w_branch2a (Conv2D)         (None, None, None, 2 262400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bn4w_branch2a (BatchNorm)       (None, None, None, 2 1024        res4w_branch2a[0][0]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activation_59 (Activation)      (None, None, None, 2 0           bn4w_branch2a[0][0]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res4w_branch2b (Conv2D)         (None, None, None, 2 590080      activation_59[0][0]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bn4w_branch2b (BatchNorm)       (None, None, None, 2 1024        res4w_branch2b[0][0]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activation_60 (Activation)      (None, None, None, 2 0           bn4w_branch2b[0][0]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res4w_branch2c (Conv2D)         (None, None, None, 1 263168      activation_60[0][0]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bn4w_branch2c (BatchNorm)       (None, None, None, 1 4096        res4w_branch2c[0][0]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add_29 (Add)                    (None, None, None, 1 0           bn4w_branch2c[0][0]</a:t>
            </a:r>
          </a:p>
          <a:p>
            <a:r>
              <a:rPr lang="ko-KR" altLang="en-US" sz="900"/>
              <a:t>                                                           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res4w_out (Activation)          (None, None, None, 1 0           add_29[0][0]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res5a_branch2a (Conv2D)         (None, None, None, 5 524800 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bn5a_branch2a (BatchNorm)       (None, None, None, 5 2048        res5a_branch2a[0][0]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activation_61 (Activation)      (None, None, None, 5 0           bn5a_branch2a[0][0]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res5a_branch2b (Conv2D)         (None, None, None, 5 2359808     activation_61[0][0]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bn5a_branch2b (BatchNorm)       (None, None, None, 5 2048        res5a_branch2b[0][0]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activation_62 (Activation)      (None, None, None, 5 0           bn5a_branch2b[0][0]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res5a_branch2c (Conv2D)         (None, None, None, 2 1050624     activation_62[0][0]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res5a_branch1 (Conv2D)          (None, None, None, 2 2099200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bn5a_branch2c (BatchNorm)       (None, None, None, 2 8192        res5a_branch2c[0][0]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bn5a_branch1 (BatchNorm)        (None, None, None, 2 8192        res5a_branch1[0][0]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add_30 (Add)                    (None, None, None, 2 0           bn5a_branch2c[0][0]</a:t>
            </a:r>
          </a:p>
          <a:p>
            <a:r>
              <a:rPr lang="ko-KR" altLang="en-US" sz="900"/>
              <a:t>                                                                 bn5a_branch1[0][0]</a:t>
            </a:r>
          </a:p>
        </p:txBody>
      </p:sp>
    </p:spTree>
    <p:extLst>
      <p:ext uri="{BB962C8B-B14F-4D97-AF65-F5344CB8AC3E}">
        <p14:creationId xmlns:p14="http://schemas.microsoft.com/office/powerpoint/2010/main" val="2278813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3473" y="1004034"/>
            <a:ext cx="766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res5a_out (Activation)          (None, None, None, 2 0           add_30[0][0]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res5b_branch2a (Conv2D)         (None, None, None, 5 1049088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bn5b_branch2a (BatchNorm)       (None, None, None, 5 2048        res5b_branch2a[0][0]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activation_63 (Activation)      (None, None, None, 5 0           bn5b_branch2a[0][0]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res5b_branch2b (Conv2D)         (None, None, None, 5 2359808     activation_63[0][0]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bn5b_branch2b (BatchNorm)       (None, None, None, 5 2048        res5b_branch2b[0][0]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activation_64 (Activation)      (None, None, None, 5 0           bn5b_branch2b[0][0]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res5b_branch2c (Conv2D)         (None, None, None, 2 1050624     activation_64[0][0]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bn5b_branch2c (BatchNorm)       (None, None, None, 2 8192        res5b_branch2c[0][0]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add_31 (Add)                    (None, None, None, 2 0           bn5b_branch2c[0][0]</a:t>
            </a:r>
          </a:p>
          <a:p>
            <a:r>
              <a:rPr lang="ko-KR" altLang="en-US" sz="1000"/>
              <a:t>                                                            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res5b_out (Activation)          (None, None, None, 2 0           add_31[0][0]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res5c_branch2a (Conv2D)         (None, None, None, 5 1049088     res5b_out[0][0]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bn5c_branch2a (BatchNorm)       (None, None, None, 5 2048        res5c_branch2a[0][0]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activation_65 (Activation)      (None, None, None, 5 0           bn5c_branch2a[0][0]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res5c_branch2b (Conv2D)         (None, None, None, 5 2359808     activation_65[0][0]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bn5c_branch2b (BatchNorm)       (None, None, None, 5 2048        res5c_branch2b[0][0]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activation_66 (Activation)      (None, None, None, 5 0           bn5c_branch2b[0][0]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res5c_branch2c (Conv2D)         (None, None, None, 2 1050624     activation_66[0][0]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bn5c_branch2c (BatchNorm)       (None, None, None, 2 8192        res5c_branch2c[0][0]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add_32 (Add)                    (None, None, None, 2 0           bn5c_branch2c[0][0]</a:t>
            </a:r>
          </a:p>
          <a:p>
            <a:r>
              <a:rPr lang="ko-KR" altLang="en-US" sz="1000"/>
              <a:t>                                                                 res5b_out[0][0]</a:t>
            </a:r>
          </a:p>
        </p:txBody>
      </p:sp>
    </p:spTree>
    <p:extLst>
      <p:ext uri="{BB962C8B-B14F-4D97-AF65-F5344CB8AC3E}">
        <p14:creationId xmlns:p14="http://schemas.microsoft.com/office/powerpoint/2010/main" val="4194971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594" y="1356032"/>
            <a:ext cx="6818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res5c_out (Activation)          (None, None, None, 2 0           add_32[0][0]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fpn_c5p5 (Conv2D)               (None, None, None, 2 524544      res5c_out[0][0]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fpn_p5upsampled (UpSampling2D)  (None, None, None, 2 0     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fpn_c4p4 (Conv2D)               (None, None, None, 2 262400      res4w_out[0][0]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fpn_p4add (Add)                 (None, None, None, 2 0           fpn_p5upsampled[0][0]</a:t>
            </a:r>
          </a:p>
          <a:p>
            <a:r>
              <a:rPr lang="ko-KR" altLang="en-US" sz="1000"/>
              <a:t>                                                                 fpn_c4p4[0][0]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fpn_p4upsampled (UpSampling2D)  (None, None, None, 2 0     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fpn_c3p3 (Conv2D)               (None, None, None, 2 131328      res3d_out[0][0]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fpn_p3add (Add)                 (None, None, None, 2 0           fpn_p4upsampled[0][0]</a:t>
            </a:r>
          </a:p>
          <a:p>
            <a:r>
              <a:rPr lang="ko-KR" altLang="en-US" sz="1000"/>
              <a:t>                                                                 fpn_c3p3[0][0]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fpn_p3upsampled (UpSampling2D)  (None, None, None, 2 0     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fpn_c2p2 (Conv2D)               (None, None, None, 2 65792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fpn_p2add (Add)                 (None, None, None, 2 0           fpn_p3upsampled[0][0]</a:t>
            </a:r>
          </a:p>
          <a:p>
            <a:r>
              <a:rPr lang="ko-KR" altLang="en-US" sz="1000"/>
              <a:t>                                                                 fpn_c2p2[0][0]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 (Conv2D)                 (None, None, None, 2 590080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 (Conv2D)                 (None, None, None, 2 590080      fpn_p2add[0][0]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 (Conv2D)                 (None, None, None, 2 590080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 (Conv2D)                 (None, None, None, 2 590080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fpn_p6 (MaxPooling2D)           (None, None, None, 2 0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1330284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8727" y="392421"/>
            <a:ext cx="640496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rpn_model (Functional)          [(None, None, 2), (N 1189394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                                                                 fpn_p6[0][0]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tf.compat.v1.shape (TFOpLambda) (4,)                 0      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 (Concatenate)         (None, None, 2)      0           rpn_model[0][1]</a:t>
            </a:r>
          </a:p>
          <a:p>
            <a:r>
              <a:rPr lang="ko-KR" altLang="en-US" sz="900"/>
              <a:t>                                                                 rpn_model[1][1]</a:t>
            </a:r>
          </a:p>
          <a:p>
            <a:r>
              <a:rPr lang="ko-KR" altLang="en-US" sz="900"/>
              <a:t>                                                                 rpn_model[2][1]</a:t>
            </a:r>
          </a:p>
          <a:p>
            <a:r>
              <a:rPr lang="ko-KR" altLang="en-US" sz="900"/>
              <a:t>                                                                 rpn_model[3][1]</a:t>
            </a:r>
          </a:p>
          <a:p>
            <a:r>
              <a:rPr lang="ko-KR" altLang="en-US" sz="900"/>
              <a:t>                                                                 rpn_model[4][1]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 (Concatenate)          (None, None, 4)      0           rpn_model[0][2]</a:t>
            </a:r>
          </a:p>
          <a:p>
            <a:r>
              <a:rPr lang="ko-KR" altLang="en-US" sz="900"/>
              <a:t>                                                                 rpn_model[1][2]</a:t>
            </a:r>
          </a:p>
          <a:p>
            <a:r>
              <a:rPr lang="ko-KR" altLang="en-US" sz="900"/>
              <a:t>                                                                 rpn_model[2][2]</a:t>
            </a:r>
          </a:p>
          <a:p>
            <a:r>
              <a:rPr lang="ko-KR" altLang="en-US" sz="900"/>
              <a:t>                                                                 rpn_model[3][2]</a:t>
            </a:r>
          </a:p>
          <a:p>
            <a:r>
              <a:rPr lang="ko-KR" altLang="en-US" sz="900"/>
              <a:t>                                                                 rpn_model[4][2]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anchors (AnchorsLayer)          (1, 261888, 4)       1047552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input_gt_boxes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tf.__operators__.getitem (Slici (2,)                 0           tf.compat.v1.shape[0][0]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 (ProposalLayer)             (1, None, 4)         0           rpn_class[0][0]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                                                                 anchors[0][0]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input_gt_class_ids (InputLayer) [(None, None)]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nboxlayers (NBoxLayer)          (None, None, 4)      0           input_gt_boxes[0][0]</a:t>
            </a:r>
          </a:p>
          <a:p>
            <a:r>
              <a:rPr lang="ko-KR" altLang="en-US" sz="900"/>
              <a:t>                                                                 tf.__operators__.getitem[0][0]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input_gt_masks (InputLayer)     [(None, 56, 56, None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proposal_targets (DetectionTarg [(1, None, 4), (1, N 0           ROI[0][0]</a:t>
            </a:r>
          </a:p>
          <a:p>
            <a:r>
              <a:rPr lang="ko-KR" altLang="en-US" sz="900"/>
              <a:t>                                                                 input_gt_class_ids[0][0]</a:t>
            </a:r>
          </a:p>
          <a:p>
            <a:r>
              <a:rPr lang="ko-KR" altLang="en-US" sz="900"/>
              <a:t>                                                                 nboxlayers[0][0]</a:t>
            </a:r>
          </a:p>
          <a:p>
            <a:r>
              <a:rPr lang="ko-KR" altLang="en-US" sz="900"/>
              <a:t>                                                                 input_gt_masks[0][0]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input_image_meta (InputLayer)   [(None, 14)]  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roi_align_mask (PyramidROIAlign (1, None, 14, 14, 25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38869617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2376" y="598031"/>
            <a:ext cx="725584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mrcnn_mask_conv1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</a:t>
            </a:r>
            <a:r>
              <a:rPr lang="ko-KR" altLang="en-US" sz="900" dirty="0" err="1"/>
              <a:t>roi_align_mask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mrcnn_mask_bn1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1024        mrcnn_mask_conv1[0][0]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activation_70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mrcnn_mask_conv2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activation_70[0][0]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>
                <a:solidFill>
                  <a:srgbClr val="FF0000"/>
                </a:solidFill>
              </a:rPr>
              <a:t>roi_align_classifier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/>
              <a:t>(</a:t>
            </a:r>
            <a:r>
              <a:rPr lang="ko-KR" altLang="en-US" sz="900" dirty="0" err="1"/>
              <a:t>PyramidRO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7, 7, 256)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input_image_meta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fpn_p2[0][0]</a:t>
            </a:r>
          </a:p>
          <a:p>
            <a:r>
              <a:rPr lang="ko-KR" altLang="en-US" sz="900" dirty="0"/>
              <a:t>                                                                 fpn_p3[0][0]</a:t>
            </a:r>
          </a:p>
          <a:p>
            <a:r>
              <a:rPr lang="ko-KR" altLang="en-US" sz="900" dirty="0"/>
              <a:t>                                                                 fpn_p4[0][0]</a:t>
            </a:r>
          </a:p>
          <a:p>
            <a:r>
              <a:rPr lang="ko-KR" altLang="en-US" sz="900" dirty="0"/>
              <a:t>                                                                 fpn_p5[0][0]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>
                <a:solidFill>
                  <a:srgbClr val="92047E"/>
                </a:solidFill>
              </a:rPr>
              <a:t>mrcnn_mask_bn2 (</a:t>
            </a:r>
            <a:r>
              <a:rPr lang="ko-KR" altLang="en-US" sz="900" dirty="0" err="1">
                <a:solidFill>
                  <a:srgbClr val="92047E"/>
                </a:solidFill>
              </a:rPr>
              <a:t>TimeDistributed</a:t>
            </a:r>
            <a:r>
              <a:rPr lang="ko-KR" altLang="en-US" sz="900" dirty="0">
                <a:solidFill>
                  <a:srgbClr val="92047E"/>
                </a:solidFill>
              </a:rPr>
              <a:t> (1, </a:t>
            </a:r>
            <a:r>
              <a:rPr lang="ko-KR" altLang="en-US" sz="900" dirty="0" err="1">
                <a:solidFill>
                  <a:srgbClr val="92047E"/>
                </a:solidFill>
              </a:rPr>
              <a:t>None</a:t>
            </a:r>
            <a:r>
              <a:rPr lang="ko-KR" altLang="en-US" sz="900" dirty="0">
                <a:solidFill>
                  <a:srgbClr val="92047E"/>
                </a:solidFill>
              </a:rPr>
              <a:t>, 14, 14, 25 1024        mrcnn_mask_conv2[0][0]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mrcnn_class_conv1 (</a:t>
            </a:r>
            <a:r>
              <a:rPr lang="ko-KR" altLang="en-US" sz="900" dirty="0" err="1"/>
              <a:t>TimeDistribu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12846080    </a:t>
            </a:r>
            <a:r>
              <a:rPr lang="ko-KR" altLang="en-US" sz="900" dirty="0" err="1"/>
              <a:t>roi_align_classifier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activation_71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mrcnn_class_bn1 (</a:t>
            </a:r>
            <a:r>
              <a:rPr lang="ko-KR" altLang="en-US" sz="900" dirty="0" err="1"/>
              <a:t>TimeDistribute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4096        mrcnn_class_conv1[0][0]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mrcnn_mask_conv3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activation_71[0][0]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activation_67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0           mrcnn_class_bn1[0][0]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mrcnn_mask_bn3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1024        mrcnn_mask_conv3[0][0]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mrcnn_class_conv2 (</a:t>
            </a:r>
            <a:r>
              <a:rPr lang="ko-KR" altLang="en-US" sz="900" dirty="0" err="1"/>
              <a:t>TimeDistribu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1049600     activation_67[0][0]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activation_72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mrcnn_mask_bn3[0][0]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mrcnn_class_bn2 (</a:t>
            </a:r>
            <a:r>
              <a:rPr lang="ko-KR" altLang="en-US" sz="900" dirty="0" err="1"/>
              <a:t>TimeDistribute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4096        mrcnn_class_conv2[0][0]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mrcnn_mask_conv4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activation_72[0][0]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activation_68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0           mrcnn_class_bn2[0][0]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mrcnn_mask_bn4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1024        mrcnn_mask_conv4[0][0]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pool_squeeze</a:t>
            </a:r>
            <a:r>
              <a:rPr lang="ko-KR" altLang="en-US" sz="900" dirty="0"/>
              <a:t> (</a:t>
            </a:r>
            <a:r>
              <a:rPr lang="ko-KR" altLang="en-US" sz="900" dirty="0" err="1"/>
              <a:t>MapLayer</a:t>
            </a:r>
            <a:r>
              <a:rPr lang="ko-KR" altLang="en-US" sz="900" dirty="0"/>
              <a:t>)   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1024)      0           activation_68[0][0]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activation_73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mrcnn_mask_bn4[0][0]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mrcnn_bbox_fc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)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8)         8200        </a:t>
            </a:r>
            <a:r>
              <a:rPr lang="ko-KR" altLang="en-US" sz="900" dirty="0" err="1"/>
              <a:t>pool_squeeze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mrcnn_mask_deconv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28, 28, 25 262400      activation_73[0][0]</a:t>
            </a:r>
          </a:p>
        </p:txBody>
      </p:sp>
    </p:spTree>
    <p:extLst>
      <p:ext uri="{BB962C8B-B14F-4D97-AF65-F5344CB8AC3E}">
        <p14:creationId xmlns:p14="http://schemas.microsoft.com/office/powerpoint/2010/main" val="1599010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532" y="1194994"/>
            <a:ext cx="72061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rpn_class_logits</a:t>
            </a:r>
            <a:r>
              <a:rPr lang="ko-KR" altLang="en-US" sz="900" dirty="0"/>
              <a:t> (</a:t>
            </a:r>
            <a:r>
              <a:rPr lang="ko-KR" altLang="en-US" sz="900" dirty="0" err="1"/>
              <a:t>Concatenate</a:t>
            </a:r>
            <a:r>
              <a:rPr lang="ko-KR" altLang="en-US" sz="900" dirty="0"/>
              <a:t>)  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2)      0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[1][0]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[2][0]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[3][0]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[4][0]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>
                <a:solidFill>
                  <a:srgbClr val="92047E"/>
                </a:solidFill>
              </a:rPr>
              <a:t>mrcnn_class_logits</a:t>
            </a:r>
            <a:r>
              <a:rPr lang="ko-KR" altLang="en-US" sz="900" dirty="0">
                <a:solidFill>
                  <a:srgbClr val="92047E"/>
                </a:solidFill>
              </a:rPr>
              <a:t> (</a:t>
            </a:r>
            <a:r>
              <a:rPr lang="ko-KR" altLang="en-US" sz="900" dirty="0" err="1">
                <a:solidFill>
                  <a:srgbClr val="92047E"/>
                </a:solidFill>
              </a:rPr>
              <a:t>TimeDistrib</a:t>
            </a:r>
            <a:r>
              <a:rPr lang="ko-KR" altLang="en-US" sz="900" dirty="0">
                <a:solidFill>
                  <a:srgbClr val="92047E"/>
                </a:solidFill>
              </a:rPr>
              <a:t> (1, </a:t>
            </a:r>
            <a:r>
              <a:rPr lang="ko-KR" altLang="en-US" sz="900" dirty="0" err="1">
                <a:solidFill>
                  <a:srgbClr val="92047E"/>
                </a:solidFill>
              </a:rPr>
              <a:t>None</a:t>
            </a:r>
            <a:r>
              <a:rPr lang="ko-KR" altLang="en-US" sz="900" dirty="0">
                <a:solidFill>
                  <a:srgbClr val="92047E"/>
                </a:solidFill>
              </a:rPr>
              <a:t>, 2)         2050        </a:t>
            </a:r>
            <a:r>
              <a:rPr lang="ko-KR" altLang="en-US" sz="900" dirty="0" err="1">
                <a:solidFill>
                  <a:srgbClr val="92047E"/>
                </a:solidFill>
              </a:rPr>
              <a:t>pool_squeeze</a:t>
            </a:r>
            <a:r>
              <a:rPr lang="ko-KR" altLang="en-US" sz="900" dirty="0">
                <a:solidFill>
                  <a:srgbClr val="92047E"/>
                </a:solidFill>
              </a:rPr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mrcnn_bbox</a:t>
            </a:r>
            <a:r>
              <a:rPr lang="ko-KR" altLang="en-US" sz="900" dirty="0"/>
              <a:t> (</a:t>
            </a:r>
            <a:r>
              <a:rPr lang="ko-KR" altLang="en-US" sz="900" dirty="0" err="1"/>
              <a:t>Reshape</a:t>
            </a:r>
            <a:r>
              <a:rPr lang="ko-KR" altLang="en-US" sz="900" dirty="0"/>
              <a:t>)      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2, 4)      0           </a:t>
            </a:r>
            <a:r>
              <a:rPr lang="ko-KR" altLang="en-US" sz="900" dirty="0" err="1"/>
              <a:t>mrcnn_bbox_fc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mrcnn_mask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)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28, 28, 2) 514         </a:t>
            </a:r>
            <a:r>
              <a:rPr lang="ko-KR" altLang="en-US" sz="900" dirty="0" err="1"/>
              <a:t>mrcnn_mask_deconv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input_rpn_match</a:t>
            </a:r>
            <a:r>
              <a:rPr lang="ko-KR" altLang="en-US" sz="900" dirty="0"/>
              <a:t> (</a:t>
            </a:r>
            <a:r>
              <a:rPr lang="ko-KR" altLang="en-US" sz="900" dirty="0" err="1"/>
              <a:t>InputLayer</a:t>
            </a:r>
            <a:r>
              <a:rPr lang="ko-KR" altLang="en-US" sz="900" dirty="0"/>
              <a:t>)    [(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1)]    0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input_rpn_bbox</a:t>
            </a:r>
            <a:r>
              <a:rPr lang="ko-KR" altLang="en-US" sz="900" dirty="0"/>
              <a:t> (</a:t>
            </a:r>
            <a:r>
              <a:rPr lang="ko-KR" altLang="en-US" sz="900" dirty="0" err="1"/>
              <a:t>InputLayer</a:t>
            </a:r>
            <a:r>
              <a:rPr lang="ko-KR" altLang="en-US" sz="900" dirty="0"/>
              <a:t>)     [(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4)]    0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lambda_2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      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2)            0           </a:t>
            </a:r>
            <a:r>
              <a:rPr lang="ko-KR" altLang="en-US" sz="900" dirty="0" err="1"/>
              <a:t>input_image_meta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mrcnn_class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)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2)         0           </a:t>
            </a:r>
            <a:r>
              <a:rPr lang="ko-KR" altLang="en-US" sz="900" dirty="0" err="1"/>
              <a:t>mrcnn_class_logits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output_rois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4)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rpn_class_loss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()                   0           </a:t>
            </a:r>
            <a:r>
              <a:rPr lang="ko-KR" altLang="en-US" sz="900" dirty="0" err="1"/>
              <a:t>input_rpn_match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rpn_class_logits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rpn_bbox_loss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 ()                   0           </a:t>
            </a:r>
            <a:r>
              <a:rPr lang="ko-KR" altLang="en-US" sz="900" dirty="0" err="1"/>
              <a:t>input_rpn_bbox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input_rpn_match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rpn_bbox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mrcnn_class_loss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()          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[0][1]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mrcnn_class_logits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lambda_2[0][0]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mrcnn_bbox_loss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()          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[0][2]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[0][1]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mrcnn_bbox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mrcnn_mask_loss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()          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[0][3]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[0][1]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mrcnn_mask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==================================================================================================</a:t>
            </a:r>
          </a:p>
          <a:p>
            <a:r>
              <a:rPr lang="ko-KR" altLang="en-US" sz="900" dirty="0" err="1"/>
              <a:t>Total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params</a:t>
            </a:r>
            <a:r>
              <a:rPr lang="ko-KR" altLang="en-US" sz="900" dirty="0"/>
              <a:t>: 64,780,958</a:t>
            </a:r>
          </a:p>
          <a:p>
            <a:r>
              <a:rPr lang="ko-KR" altLang="en-US" sz="900" dirty="0" err="1"/>
              <a:t>Trainable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params</a:t>
            </a:r>
            <a:r>
              <a:rPr lang="ko-KR" altLang="en-US" sz="900" dirty="0"/>
              <a:t>: 64,669,470</a:t>
            </a:r>
          </a:p>
          <a:p>
            <a:r>
              <a:rPr lang="ko-KR" altLang="en-US" sz="900" dirty="0" err="1"/>
              <a:t>Non-trainable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params</a:t>
            </a:r>
            <a:r>
              <a:rPr lang="ko-KR" altLang="en-US" sz="900" dirty="0"/>
              <a:t>: 111,488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542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</a:t>
            </a: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017247" y="4995494"/>
            <a:ext cx="1063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mtClean="0"/>
              <a:t>c:256</a:t>
            </a:r>
            <a:endParaRPr lang="ko-KR" altLang="en-US" sz="1400"/>
          </a:p>
        </p:txBody>
      </p:sp>
      <p:sp>
        <p:nvSpPr>
          <p:cNvPr id="2" name="직사각형 1"/>
          <p:cNvSpPr/>
          <p:nvPr/>
        </p:nvSpPr>
        <p:spPr>
          <a:xfrm>
            <a:off x="1059341" y="1755922"/>
            <a:ext cx="5607461" cy="213168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59341" y="1992850"/>
            <a:ext cx="6963428" cy="223941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502623" y="4879713"/>
            <a:ext cx="1063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mtClean="0"/>
              <a:t>c:256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conv_block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identity_block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됨</a:t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44" y="4075715"/>
            <a:ext cx="8361212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numpy.broadcast_to(array, shape, subok=False) 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배열을 새로운 모양으로 브로드 캐스트합니다.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Parameters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arrayarray_like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브로드 캐스트 할 배열입니다.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shapetuple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원하는 배열의 모양입니다.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subokbool, optional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True 인 경우 하위 클래스가 전달되고, 그렇지 않으면 반환 된 배열은 기본 클래스 배열이됩니다 (기본값).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Returns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broadcastarray</a:t>
            </a: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2875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518" y="1580609"/>
            <a:ext cx="5343525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alist = [[1,2,3], [4,5,6], [7,8,9]]</a:t>
            </a:r>
          </a:p>
          <a:p>
            <a:endParaRPr lang="ko-KR" altLang="en-US" sz="1200"/>
          </a:p>
          <a:p>
            <a:r>
              <a:rPr lang="ko-KR" altLang="en-US" sz="1200"/>
              <a:t>for i in zip(alist):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    </a:t>
            </a:r>
          </a:p>
          <a:p>
            <a:r>
              <a:rPr lang="ko-KR" altLang="en-US" sz="1200"/>
              <a:t>([1, 2, 3],)</a:t>
            </a:r>
          </a:p>
          <a:p>
            <a:r>
              <a:rPr lang="ko-KR" altLang="en-US" sz="1200"/>
              <a:t>([4, 5, 6],)</a:t>
            </a:r>
          </a:p>
          <a:p>
            <a:r>
              <a:rPr lang="ko-KR" altLang="en-US" sz="1200"/>
              <a:t>([7, 8, 9],)</a:t>
            </a:r>
          </a:p>
          <a:p>
            <a:endParaRPr lang="ko-KR" altLang="en-US" sz="1200"/>
          </a:p>
          <a:p>
            <a:r>
              <a:rPr lang="ko-KR" altLang="en-US" sz="1200"/>
              <a:t>for i in zip(*alist): </a:t>
            </a:r>
            <a:endParaRPr lang="en-US" altLang="ko-KR" sz="1200" smtClean="0"/>
          </a:p>
          <a:p>
            <a:r>
              <a:rPr lang="ko-KR" altLang="en-US" sz="1200"/>
              <a:t> </a:t>
            </a:r>
            <a:r>
              <a:rPr lang="ko-KR" altLang="en-US" sz="1200" smtClean="0"/>
              <a:t> print(i)</a:t>
            </a:r>
          </a:p>
          <a:p>
            <a:r>
              <a:rPr lang="ko-KR" altLang="en-US" sz="1200" smtClean="0"/>
              <a:t>(</a:t>
            </a:r>
            <a:r>
              <a:rPr lang="ko-KR" altLang="en-US" sz="1200"/>
              <a:t>1, 4, 7)</a:t>
            </a:r>
          </a:p>
          <a:p>
            <a:r>
              <a:rPr lang="ko-KR" altLang="en-US" sz="1200"/>
              <a:t>(2, 5, 8)</a:t>
            </a:r>
          </a:p>
          <a:p>
            <a:r>
              <a:rPr lang="ko-KR" altLang="en-US" sz="1200"/>
              <a:t>(3, 6, 9</a:t>
            </a:r>
            <a:r>
              <a:rPr lang="ko-KR" altLang="en-US" sz="1200" smtClean="0"/>
              <a:t>)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리스트의 각 항을 꺼내어 묶어줌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tuple </a:t>
            </a:r>
            <a:r>
              <a:rPr lang="ko-KR" altLang="en-US" sz="1200" smtClean="0"/>
              <a:t>형태로 나옴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7" name="모서리가 둥근 직사각형 6">
            <a:hlinkClick r:id="rId2" action="ppaction://hlinksldjump"/>
          </p:cNvPr>
          <p:cNvSpPr/>
          <p:nvPr/>
        </p:nvSpPr>
        <p:spPr>
          <a:xfrm>
            <a:off x="6567267" y="6075311"/>
            <a:ext cx="3573429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  <a:hlinkClick r:id="rId3" action="ppaction://hlinksldjump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(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  <a:hlinkClick r:id="rId3" action="ppaction://hlinksldjump"/>
              </a:rPr>
              <a:t>*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layer_outputs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3" action="ppaction://hlinksldjump"/>
              </a:rPr>
              <a:t>))</a:t>
            </a:r>
            <a:endParaRPr lang="ko-KR" altLang="en-US" sz="16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2040" y="1442110"/>
            <a:ext cx="5718611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zip two lists in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Zipping two lists pairs elements from the first list with elements from the second list. For example, zipping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3]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[4, 5, 6]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results 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[(1, 4), (2, 5), (3, 6)]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zip()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to zip lists together </a:t>
            </a:r>
            <a:endParaRPr kumimoji="0" lang="ko-KR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zip(*iterables)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with two lists as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*iterables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to construct a zip object. Use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list()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to convert the zip object to a list containing zipped pairs from the original two lists.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[1, 2, 3]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[4, 5, 6]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a_zip = zip(list1, list2)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zip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zipped_list = list(a_zip)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zip to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print(zipped_list)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[(1, 4), (2, 5), (3, 6)]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29742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bach_slice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724" y="1657104"/>
            <a:ext cx="2618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입력텐서가 주어질 때 가장 큰 값을 기준으로</a:t>
            </a:r>
            <a:endParaRPr lang="en-US" altLang="ko-KR" sz="1200"/>
          </a:p>
          <a:p>
            <a:r>
              <a:rPr lang="ko-KR" altLang="en-US" sz="1200"/>
              <a:t>순서 대로 뽑아 주는 함수이다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만일 입력이 </a:t>
            </a:r>
            <a:r>
              <a:rPr lang="en-US" altLang="ko-KR" sz="1200"/>
              <a:t>1</a:t>
            </a:r>
            <a:r>
              <a:rPr lang="ko-KR" altLang="en-US" sz="1200"/>
              <a:t>차원이면</a:t>
            </a:r>
            <a:endParaRPr lang="en-US" altLang="ko-KR" sz="1200"/>
          </a:p>
          <a:p>
            <a:r>
              <a:rPr lang="en-US" altLang="ko-KR" sz="1200">
                <a:latin typeface="Consolas" panose="020B0609020204030204" pitchFamily="49" charset="0"/>
              </a:rPr>
              <a:t>inputs_slice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>
                <a:latin typeface="Consolas" panose="020B0609020204030204" pitchFamily="49" charset="0"/>
              </a:rPr>
              <a:t>x </a:t>
            </a:r>
            <a:r>
              <a:rPr lang="en-US" altLang="ko-KR" sz="12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>
                <a:latin typeface="Consolas" panose="020B0609020204030204" pitchFamily="49" charset="0"/>
              </a:rPr>
              <a:t> x in inputs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ko-KR" altLang="en-US" sz="1200"/>
              <a:t>수정 하여야 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3117864" y="1172356"/>
            <a:ext cx="75206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numpy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np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tensorflow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def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batch_size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"""Splits inputs into slices and feeds each slice to a copy of the given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computation graph and then combines the results. It allows you to run a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 on a batch of inputs even if the graph is written to support one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instance only.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inputs: list of tensors. All must have the same first dimension length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graph_fn: A function that returns a TF tensor that's part of a graph.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batch_size: number of slices to divide the data into.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names: If provided, assigns names to the resulting tensors.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"""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i in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3"/>
              </a:rPr>
              <a:t>range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batch_size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x in 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inputs_slice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tuple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append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Change outputs from a list of slices where each is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outputs to a list of outputs and each has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slices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names is None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names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stack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axis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 in 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#scores = tf.constant([1, 2, 98, 1, 1, 99, 3, 1, 3, 96, 4, 1], dtype = tf.float64)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scores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4"/>
              </a:rPr>
              <a:t>constant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]])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ix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math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top_k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k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sorted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indices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ix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lambda 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gather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15315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tf.gather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4179" y="1782950"/>
            <a:ext cx="55778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tf.gather(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params, indices, validate_indices=None, axis=None, batch_dims=0, name=None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7672" y="1197064"/>
            <a:ext cx="106918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slices from params axis 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axis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according to indices. (deprecated arguments) </a:t>
            </a:r>
            <a:endParaRPr kumimoji="0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8" y="2291477"/>
            <a:ext cx="5196935" cy="3686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7" y="1901951"/>
            <a:ext cx="4476512" cy="832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77" y="2992027"/>
            <a:ext cx="4610751" cy="192744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5914903" y="6360945"/>
            <a:ext cx="4317350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hlinkClick r:id="rId5" action="ppaction://hlinksldjump"/>
              </a:rPr>
              <a:t>return class</a:t>
            </a:r>
            <a:r>
              <a:rPr lang="en-US" altLang="ko-KR">
                <a:hlinkClick r:id="rId5" action="ppaction://hlinksldjump"/>
              </a:rPr>
              <a:t> ProposalLayer(KE.Layer</a:t>
            </a:r>
            <a:r>
              <a:rPr lang="en-US" altLang="ko-KR" smtClean="0">
                <a:hlinkClick r:id="rId5" action="ppaction://hlinksldjump"/>
              </a:rPr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7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301877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</a:t>
            </a:r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oolean_mask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19" y="1580609"/>
            <a:ext cx="5743916" cy="28786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9" y="4519929"/>
            <a:ext cx="6420028" cy="2697617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693589" y="6994550"/>
            <a:ext cx="4529918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hlinkClick r:id="rId4" action="ppaction://hlinksldjump"/>
              </a:rPr>
              <a:t>return def</a:t>
            </a:r>
            <a:r>
              <a:rPr lang="en-US" altLang="ko-KR">
                <a:hlinkClick r:id="rId4" action="ppaction://hlinksldjump"/>
              </a:rPr>
              <a:t> </a:t>
            </a:r>
            <a:r>
              <a:rPr lang="en-US" altLang="ko-KR" smtClean="0">
                <a:hlinkClick r:id="rId4" action="ppaction://hlinksldjump"/>
              </a:rPr>
              <a:t>detection_targets_graph: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66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00888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tf.where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" y="1668082"/>
            <a:ext cx="5753577" cy="7184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4" y="2473978"/>
            <a:ext cx="4971146" cy="38800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041" y="2386505"/>
            <a:ext cx="5380772" cy="396752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908284" y="6487220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5" action="ppaction://hlinksldjump"/>
              </a:rPr>
              <a:t>return def</a:t>
            </a:r>
            <a:r>
              <a:rPr lang="en-US" altLang="ko-KR" sz="2000">
                <a:hlinkClick r:id="rId5" action="ppaction://hlinksldjump"/>
              </a:rPr>
              <a:t> </a:t>
            </a:r>
            <a:r>
              <a:rPr lang="en-US" altLang="ko-KR" sz="2000" smtClean="0">
                <a:hlinkClick r:id="rId5" action="ppaction://hlinksldjump"/>
              </a:rPr>
              <a:t>detection_targets_graph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862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15315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tf.concat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>
            <a:hlinkClick r:id="rId2" action="ppaction://hlinksldjump"/>
          </p:cNvPr>
          <p:cNvSpPr/>
          <p:nvPr/>
        </p:nvSpPr>
        <p:spPr>
          <a:xfrm>
            <a:off x="5908284" y="6487220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3" action="ppaction://hlinksldjump"/>
              </a:rPr>
              <a:t>return def</a:t>
            </a:r>
            <a:r>
              <a:rPr lang="en-US" altLang="ko-KR" sz="2000">
                <a:hlinkClick r:id="rId3" action="ppaction://hlinksldjump"/>
              </a:rPr>
              <a:t> </a:t>
            </a:r>
            <a:r>
              <a:rPr lang="en-US" altLang="ko-KR" sz="2000" smtClean="0">
                <a:hlinkClick r:id="rId3" action="ppaction://hlinksldjump"/>
              </a:rPr>
              <a:t>detection_targets_graph</a:t>
            </a:r>
            <a:endParaRPr lang="en-US" altLang="ko-KR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76" y="1580610"/>
            <a:ext cx="4710453" cy="8827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76" y="2614690"/>
            <a:ext cx="5542592" cy="2441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29" y="5074258"/>
            <a:ext cx="5190786" cy="2398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2171" y="4707165"/>
            <a:ext cx="4979642" cy="14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6" y="1245797"/>
            <a:ext cx="8398493" cy="47441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27646" y="6376139"/>
            <a:ext cx="7603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 x N </a:t>
            </a:r>
            <a:r>
              <a:rPr lang="ko-KR" altLang="en-US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사이즈의 인풋 이미지가 주어졌을때 </a:t>
            </a:r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 R-CNN</a:t>
            </a:r>
            <a:r>
              <a:rPr lang="ko-KR" altLang="en-US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process</a:t>
            </a:r>
            <a:r>
              <a:rPr lang="ko-KR" altLang="en-US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다음과 같다</a:t>
            </a:r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2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72034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tf.pad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>
            <a:hlinkClick r:id="rId2" action="ppaction://hlinksldjump"/>
          </p:cNvPr>
          <p:cNvSpPr/>
          <p:nvPr/>
        </p:nvSpPr>
        <p:spPr>
          <a:xfrm>
            <a:off x="5908284" y="6487220"/>
            <a:ext cx="4186286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smtClean="0">
                <a:hlinkClick r:id="rId3" action="ppaction://hlinksldjump"/>
              </a:rPr>
              <a:t>return def</a:t>
            </a:r>
            <a:r>
              <a:rPr lang="en-US" altLang="ko-KR" sz="2000">
                <a:hlinkClick r:id="rId3" action="ppaction://hlinksldjump"/>
              </a:rPr>
              <a:t> </a:t>
            </a:r>
            <a:r>
              <a:rPr lang="en-US" altLang="ko-KR" sz="2000" smtClean="0">
                <a:hlinkClick r:id="rId3" action="ppaction://hlinksldjump"/>
              </a:rPr>
              <a:t>detection_targets_graph</a:t>
            </a:r>
            <a:endParaRPr lang="en-US" altLang="ko-KR" sz="2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" y="1656809"/>
            <a:ext cx="4744471" cy="11149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4" y="2847999"/>
            <a:ext cx="5038386" cy="1645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430" y="1580609"/>
            <a:ext cx="4706140" cy="32295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043" y="4569255"/>
            <a:ext cx="4932935" cy="2767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85456" y="2417112"/>
            <a:ext cx="1176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[1,1] </a:t>
            </a:r>
            <a:r>
              <a:rPr lang="ko-KR" altLang="en-US" sz="1050" smtClean="0"/>
              <a:t>시작전</a:t>
            </a:r>
            <a:r>
              <a:rPr lang="en-US" altLang="ko-KR" sz="1050" smtClean="0"/>
              <a:t>1</a:t>
            </a:r>
            <a:r>
              <a:rPr lang="ko-KR" altLang="en-US" sz="1050" smtClean="0"/>
              <a:t> 후</a:t>
            </a:r>
            <a:r>
              <a:rPr lang="en-US" altLang="ko-KR" sz="1050" smtClean="0"/>
              <a:t>1</a:t>
            </a:r>
          </a:p>
          <a:p>
            <a:r>
              <a:rPr lang="en-US" altLang="ko-KR" sz="1050" smtClean="0"/>
              <a:t>[2,2]</a:t>
            </a:r>
            <a:r>
              <a:rPr lang="ko-KR" altLang="en-US" sz="1050" smtClean="0"/>
              <a:t> 시작전</a:t>
            </a:r>
            <a:r>
              <a:rPr lang="en-US" altLang="ko-KR" sz="1050" smtClean="0"/>
              <a:t>2,</a:t>
            </a:r>
            <a:r>
              <a:rPr lang="ko-KR" altLang="en-US" sz="1050" smtClean="0"/>
              <a:t>후</a:t>
            </a:r>
            <a:r>
              <a:rPr lang="en-US" altLang="ko-KR" sz="1050" smtClean="0"/>
              <a:t>2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6211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29742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tf.squeeze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" y="1676717"/>
            <a:ext cx="3052287" cy="1852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" y="3720782"/>
            <a:ext cx="3052287" cy="1851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2229229"/>
            <a:ext cx="4824888" cy="334350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951221" y="6219725"/>
            <a:ext cx="3665220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600" smtClean="0">
                <a:hlinkClick r:id="rId5" action="ppaction://hlinksldjump"/>
              </a:rPr>
              <a:t>return class </a:t>
            </a:r>
            <a:r>
              <a:rPr lang="en" altLang="ko-Kore-KR" sz="1600" dirty="0" err="1">
                <a:hlinkClick r:id="rId5" action="ppaction://hlinksldjump"/>
              </a:rPr>
              <a:t>PyramidROIAlign</a:t>
            </a:r>
            <a:r>
              <a:rPr lang="en" altLang="ko-Kore-KR" sz="1600" dirty="0">
                <a:hlinkClick r:id="rId5" action="ppaction://hlinksldjump"/>
              </a:rPr>
              <a:t>(</a:t>
            </a:r>
            <a:r>
              <a:rPr lang="en" altLang="ko-Kore-KR" sz="1600" dirty="0" err="1">
                <a:hlinkClick r:id="rId5" action="ppaction://hlinksldjump"/>
              </a:rPr>
              <a:t>KE.Layer</a:t>
            </a:r>
            <a:r>
              <a:rPr lang="en" altLang="ko-Kore-KR" sz="1600" dirty="0">
                <a:hlinkClick r:id="rId5" action="ppaction://hlinksldjump"/>
              </a:rPr>
              <a:t>):</a:t>
            </a:r>
            <a:endParaRPr lang="en" altLang="ko-Kore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43" y="1745063"/>
            <a:ext cx="24593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텐서 중에서 </a:t>
            </a:r>
            <a:r>
              <a:rPr lang="en-US" altLang="ko-KR" sz="1050" smtClean="0"/>
              <a:t>1</a:t>
            </a:r>
            <a:r>
              <a:rPr lang="ko-KR" altLang="en-US" sz="1050" smtClean="0"/>
              <a:t>차원인 것들을 제거 한다</a:t>
            </a:r>
            <a:r>
              <a:rPr lang="en-US" altLang="ko-KR" sz="1050" smtClean="0"/>
              <a:t>.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9549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532709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tf.keras.layers.Conv2DTranspose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40533" y="6930730"/>
            <a:ext cx="3103392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600" smtClean="0">
                <a:hlinkClick r:id="rId2" action="ppaction://hlinksldjump"/>
              </a:rPr>
              <a:t>return </a:t>
            </a:r>
            <a:r>
              <a:rPr lang="en-US" altLang="ko-KR" sz="1600">
                <a:hlinkClick r:id="rId3" action="ppaction://hlinksldjump"/>
              </a:rPr>
              <a:t>build_fpn_mask_graph</a:t>
            </a:r>
            <a:endParaRPr lang="en" altLang="ko-Kore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21" y="1704120"/>
            <a:ext cx="5036637" cy="12025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970" y="1704120"/>
            <a:ext cx="5162843" cy="118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21" y="3030199"/>
            <a:ext cx="4854130" cy="42568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58" y="3030199"/>
            <a:ext cx="5050090" cy="36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마지막</a:t>
            </a:r>
            <a:endParaRPr lang="ko-KR" altLang="en-US" sz="2800" b="1" dirty="0"/>
          </a:p>
        </p:txBody>
      </p:sp>
      <p:pic>
        <p:nvPicPr>
          <p:cNvPr id="7" name="그림 6" descr="감사 감사합니다 메시지 주셔서 - Pixabay의 무료 이미지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49" y="2292113"/>
            <a:ext cx="6074228" cy="40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63552" y="2221321"/>
            <a:ext cx="4207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self.BATCH_SIZE = self.IMAGES_PER_GPU * self.GPU_COUNT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9134" y="1725918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self.IMAGE_RESIZE_MODE = 'square'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854" y="2249138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  <a:hlinkClick r:id="rId2" action="ppaction://hlinksldjump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34" y="2826016"/>
            <a:ext cx="1003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broadcast_to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(config.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,)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.shape)</a:t>
            </a: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AnchorsLayer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"anchors"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4262" y="3295375"/>
            <a:ext cx="5463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(config.BATCH_SIZE,) + anchors.shape = (1, 261888, 4) 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와 같이 텐서 모양을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5954" y="4026345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 형으로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854" y="4615651"/>
            <a:ext cx="980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  <a:hlinkClick r:id="rId3" action="ppaction://hlinksldjump"/>
              </a:rPr>
              <a:t>build_rpn_model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1722" y="4514606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860" y="5094221"/>
            <a:ext cx="41373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var(--vscode-repl-font-family)"/>
              </a:rPr>
              <a:t>config.TOP_DOWN_PYRAMID_SIZE = 256</a:t>
            </a:r>
            <a:endParaRPr lang="en-US" altLang="ko-KR" sz="1100" b="0" i="0">
              <a:solidFill>
                <a:schemeClr val="accent1"/>
              </a:solidFill>
              <a:effectLst/>
              <a:latin typeface="var(--vscode-repl-font-family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1264" y="6247785"/>
            <a:ext cx="2204450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92107" y="6206747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41152" y="6206747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90197" y="6206747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9242" y="6207912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7" y="6206747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854" y="7061704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3553" y="2570213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normalize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된 좌표 앵커들의 텐서이다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2" name="구부러진 연결선 21"/>
          <p:cNvCxnSpPr>
            <a:stCxn id="21" idx="1"/>
          </p:cNvCxnSpPr>
          <p:nvPr/>
        </p:nvCxnSpPr>
        <p:spPr>
          <a:xfrm rot="10800000">
            <a:off x="914401" y="2486026"/>
            <a:ext cx="629153" cy="2149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6854" y="5282958"/>
            <a:ext cx="53435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= []  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# list of lists</a:t>
            </a:r>
            <a:endParaRPr lang="en-US" altLang="ko-K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rpn_feature_maps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20714</TotalTime>
  <Words>28856</Words>
  <Application>Microsoft Office PowerPoint</Application>
  <PresentationFormat>사용자 지정</PresentationFormat>
  <Paragraphs>2610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83</vt:i4>
      </vt:variant>
    </vt:vector>
  </HeadingPairs>
  <TitlesOfParts>
    <vt:vector size="98" baseType="lpstr">
      <vt:lpstr>Arial Unicode MS</vt:lpstr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ksyoon70@msn.com</cp:lastModifiedBy>
  <cp:revision>2559</cp:revision>
  <cp:lastPrinted>2020-07-27T06:50:21Z</cp:lastPrinted>
  <dcterms:created xsi:type="dcterms:W3CDTF">2019-01-23T01:28:59Z</dcterms:created>
  <dcterms:modified xsi:type="dcterms:W3CDTF">2021-07-27T17:08:08Z</dcterms:modified>
</cp:coreProperties>
</file>