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53"/>
  </p:notesMasterIdLst>
  <p:sldIdLst>
    <p:sldId id="488" r:id="rId3"/>
    <p:sldId id="481" r:id="rId4"/>
    <p:sldId id="499" r:id="rId5"/>
    <p:sldId id="501" r:id="rId6"/>
    <p:sldId id="502" r:id="rId7"/>
    <p:sldId id="531" r:id="rId8"/>
    <p:sldId id="528" r:id="rId9"/>
    <p:sldId id="525" r:id="rId10"/>
    <p:sldId id="527" r:id="rId11"/>
    <p:sldId id="526" r:id="rId12"/>
    <p:sldId id="524" r:id="rId13"/>
    <p:sldId id="529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00" r:id="rId36"/>
    <p:sldId id="497" r:id="rId37"/>
    <p:sldId id="498" r:id="rId38"/>
    <p:sldId id="496" r:id="rId39"/>
    <p:sldId id="530" r:id="rId40"/>
    <p:sldId id="489" r:id="rId41"/>
    <p:sldId id="491" r:id="rId42"/>
    <p:sldId id="487" r:id="rId43"/>
    <p:sldId id="492" r:id="rId44"/>
    <p:sldId id="480" r:id="rId45"/>
    <p:sldId id="482" r:id="rId46"/>
    <p:sldId id="479" r:id="rId47"/>
    <p:sldId id="486" r:id="rId48"/>
    <p:sldId id="494" r:id="rId49"/>
    <p:sldId id="495" r:id="rId50"/>
    <p:sldId id="493" r:id="rId51"/>
    <p:sldId id="443" r:id="rId52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2803" autoAdjust="0"/>
  </p:normalViewPr>
  <p:slideViewPr>
    <p:cSldViewPr snapToGrid="0" showGuides="1">
      <p:cViewPr varScale="1">
        <p:scale>
          <a:sx n="77" d="100"/>
          <a:sy n="77" d="100"/>
        </p:scale>
        <p:origin x="696" y="67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26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0, 0, 0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4, 4, 4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 </a:t>
            </a:r>
            <a:r>
              <a:rPr lang="en-US" altLang="ko-KR" sz="1000">
                <a:latin typeface="+mn-ea"/>
              </a:rPr>
              <a:t>8, 8, 8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1012, 1012, 1012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1016, 1016, 1016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[22.627417</a:t>
            </a:r>
            <a:r>
              <a:rPr lang="en-US" altLang="ko-KR" sz="1000">
                <a:latin typeface="var(--vscode-repl-font-family)"/>
              </a:rPr>
              <a:t>, 32. , 45.254834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</a:t>
            </a:r>
            <a:r>
              <a:rPr lang="en-US" altLang="ko-KR" sz="1000" smtClean="0">
                <a:latin typeface="+mn-ea"/>
              </a:rPr>
              <a:t>([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..., </a:t>
            </a: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</a:t>
            </a:r>
            <a:r>
              <a:rPr lang="en-US" altLang="ko-KR" sz="1000">
                <a:latin typeface="+mn-ea"/>
              </a:rPr>
              <a:t>], </a:t>
            </a:r>
            <a:endParaRPr lang="en-US" altLang="ko-KR" sz="1000" smtClean="0">
              <a:latin typeface="+mn-ea"/>
            </a:endParaRPr>
          </a:p>
          <a:p>
            <a:r>
              <a:rPr lang="en-US" altLang="ko-KR" sz="1000" smtClean="0">
                <a:latin typeface="+mn-ea"/>
              </a:rPr>
              <a:t>[</a:t>
            </a:r>
            <a:r>
              <a:rPr lang="en-US" altLang="ko-KR" sz="1000">
                <a:latin typeface="+mn-ea"/>
              </a:rPr>
              <a:t>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box_centers_y = 65535*3</a:t>
            </a:r>
            <a:endParaRPr lang="en-US" altLang="ko-KR" sz="1000">
              <a:latin typeface="var(--vscode-repl-font-family)"/>
            </a:endParaRP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</a:t>
            </a:r>
            <a:r>
              <a:rPr lang="en-US" altLang="ko-KR" sz="1000">
                <a:latin typeface="var(--vscode-repl-font-family)"/>
              </a:rPr>
              <a:t>0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</a:t>
            </a:r>
            <a:r>
              <a:rPr lang="en-US" altLang="ko-KR" sz="1000">
                <a:latin typeface="var(--vscode-repl-font-family)"/>
              </a:rPr>
              <a:t>1020</a:t>
            </a:r>
            <a:r>
              <a:rPr lang="en-US" altLang="ko-KR" sz="1000" smtClean="0">
                <a:latin typeface="var(--vscode-repl-font-family)"/>
              </a:rPr>
              <a:t>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</a:t>
            </a:r>
            <a:r>
              <a:rPr lang="en-US" altLang="ko-KR" sz="1000">
                <a:latin typeface="var(--vscode-repl-font-family)"/>
              </a:rPr>
              <a:t>45.254834</a:t>
            </a:r>
            <a:r>
              <a:rPr lang="en-US" altLang="ko-KR" sz="1000" smtClean="0">
                <a:latin typeface="var(--vscode-repl-font-family)"/>
              </a:rPr>
              <a:t>],</a:t>
            </a:r>
          </a:p>
          <a:p>
            <a:r>
              <a:rPr lang="en-US" altLang="ko-KR" sz="1000" smtClean="0">
                <a:latin typeface="var(--vscode-repl-font-family)"/>
              </a:rPr>
              <a:t> </a:t>
            </a:r>
            <a:r>
              <a:rPr lang="en-US" altLang="ko-KR" sz="1000">
                <a:latin typeface="var(--vscode-repl-font-family)"/>
              </a:rPr>
              <a:t>...,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45.254834, 22.627417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32. , 32. 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box_sizes.shape = (196608</a:t>
            </a:r>
            <a:r>
              <a:rPr lang="en-US" altLang="ko-KR" sz="1000">
                <a:latin typeface="+mn-ea"/>
              </a:rPr>
              <a:t>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box_centers_x.shape= (65536</a:t>
            </a:r>
            <a:r>
              <a:rPr lang="en-US" altLang="ko-KR" sz="1000">
                <a:latin typeface="+mn-ea"/>
              </a:rPr>
              <a:t>, 3)</a:t>
            </a:r>
            <a:endParaRPr lang="en-US" altLang="ko-KR" sz="100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([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-22.627417 , -11.3137085, 22.627417 , 11.3137085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-16. , -16. , 16. , 16.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-11.3137085, -22.627417 , 11.3137085,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22.627417 </a:t>
            </a:r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],</a:t>
            </a: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...,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997.372583 , 1008.6862915, 1042.627417 , 1031.3137085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1004. , 1004. , 1036. , 1036. 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], </a:t>
            </a:r>
            <a:endParaRPr lang="en-US" altLang="ko-KR" sz="100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ko-KR" sz="1000">
                <a:solidFill>
                  <a:srgbClr val="FF0000"/>
                </a:solidFill>
                <a:latin typeface="+mn-ea"/>
              </a:rPr>
              <a:t>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rgbClr val="FF0000"/>
                </a:solidFill>
                <a:latin typeface="var(--vscode-repl-font-family)"/>
              </a:rPr>
              <a:t>boxes.shape = (196608</a:t>
            </a:r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반환</a:t>
            </a:r>
            <a:r>
              <a:rPr lang="ko-KR" altLang="en-US" sz="1000" smtClean="0"/>
              <a:t> </a:t>
            </a:r>
            <a:r>
              <a:rPr lang="ko-KR" altLang="en-US" sz="1000" smtClean="0"/>
              <a:t>결과</a:t>
            </a:r>
            <a:r>
              <a:rPr lang="ko-KR" altLang="en-US" sz="1000" smtClean="0"/>
              <a:t> </a:t>
            </a:r>
            <a:r>
              <a:rPr lang="ko-KR" altLang="en-US" sz="1000" smtClean="0"/>
              <a:t>텐서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097" y="1842167"/>
            <a:ext cx="976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r>
              <a:rPr lang="en-US" altLang="ko-KR" sz="18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8074" y="3310763"/>
            <a:ext cx="379142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</a:t>
            </a:r>
            <a:r>
              <a:rPr lang="en-US" altLang="ko-KR"/>
              <a:t> </a:t>
            </a:r>
            <a:r>
              <a:rPr lang="en-US" altLang="ko-KR" smtClean="0"/>
              <a:t>anchors_per_location=3,</a:t>
            </a:r>
            <a:r>
              <a:rPr lang="en-US" altLang="ko-KR"/>
              <a:t> </a:t>
            </a:r>
            <a:r>
              <a:rPr lang="en-US" altLang="ko-KR" smtClean="0"/>
              <a:t>anchor_stride=1):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anchors_per_location=3,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</a:t>
            </a:r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324" y="2729948"/>
            <a:ext cx="446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6508" y="3471265"/>
            <a:ext cx="3818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x = &lt;KerasTensor</a:t>
            </a:r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7603" y="4065191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</a:t>
            </a:r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099" y="4247484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 smtClean="0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/>
          <p:nvPr/>
        </p:nvCxnSpPr>
        <p:spPr>
          <a:xfrm rot="10800000">
            <a:off x="5168348" y="2935358"/>
            <a:ext cx="728870" cy="56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4580221" y="3692328"/>
            <a:ext cx="2017768" cy="6162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계층을 만드는 것으로 </a:t>
            </a:r>
            <a:r>
              <a:rPr lang="en-US" altLang="ko-KR" sz="1400" smtClean="0">
                <a:latin typeface="+mn-ea"/>
              </a:rPr>
              <a:t>BACKBON</a:t>
            </a:r>
            <a:r>
              <a:rPr lang="ko-KR" altLang="en-US" sz="1400" smtClean="0">
                <a:latin typeface="+mn-ea"/>
              </a:rPr>
              <a:t>에 이름이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state5</a:t>
            </a:r>
            <a:r>
              <a:rPr lang="ko-KR" altLang="en-US" sz="1400" smtClean="0">
                <a:latin typeface="+mn-ea"/>
              </a:rPr>
              <a:t>까지 사용여부</a:t>
            </a:r>
            <a:r>
              <a:rPr lang="en-US" altLang="ko-KR" sz="1400" smtClean="0">
                <a:latin typeface="+mn-ea"/>
              </a:rPr>
              <a:t>,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latin typeface="+mn-ea"/>
              </a:rPr>
              <a:t>batch normalization freeze </a:t>
            </a:r>
            <a:r>
              <a:rPr lang="ko-KR" altLang="en-US" sz="1400" smtClean="0">
                <a:latin typeface="+mn-ea"/>
              </a:rPr>
              <a:t>사용 여부이다</a:t>
            </a:r>
            <a:r>
              <a:rPr lang="en-US" altLang="ko-KR" sz="1400" smtClean="0">
                <a:latin typeface="+mn-ea"/>
              </a:rPr>
              <a:t>.</a:t>
            </a:r>
            <a:r>
              <a:rPr lang="ko-KR" altLang="en-US" sz="1400" smtClean="0">
                <a:latin typeface="+mn-ea"/>
              </a:rPr>
              <a:t> </a:t>
            </a:r>
            <a:r>
              <a:rPr lang="en-US" altLang="ko-KR" sz="1400" smtClean="0">
                <a:effectLst/>
                <a:latin typeface="+mn-ea"/>
              </a:rPr>
              <a:t>C1 ~ C5</a:t>
            </a:r>
            <a:r>
              <a:rPr lang="ko-KR" altLang="en-US" sz="1400" smtClean="0">
                <a:effectLst/>
                <a:latin typeface="+mn-ea"/>
              </a:rPr>
              <a:t>까지는 각 </a:t>
            </a:r>
            <a:r>
              <a:rPr lang="en-US" altLang="ko-KR" sz="1400" smtClean="0">
                <a:latin typeface="+mn-ea"/>
              </a:rPr>
              <a:t>stage</a:t>
            </a:r>
            <a:r>
              <a:rPr lang="ko-KR" altLang="en-US" sz="1400" smtClean="0">
                <a:latin typeface="+mn-ea"/>
              </a:rPr>
              <a:t>에서의 레이어 값을 볼 수있게 했다</a:t>
            </a:r>
            <a:r>
              <a:rPr lang="en-US" altLang="ko-KR" sz="1400" smtClean="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 smtClean="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 smtClean="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 smtClean="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residual net </a:t>
            </a:r>
            <a:r>
              <a:rPr lang="ko-KR" altLang="en-US" sz="1400" smtClean="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4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smtClean="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smtClean="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mrcnn_mask_conv1 (TimeDistribut (1, None, 14, 14, 25 590080      roi_align_mask[0][0]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mrcnn_mask_bn1 (TimeDistributed (1, None, 14, 14, 25 1024        mrcnn_mask_conv1[0][0]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activation_70 (Activation)      (1, None, 14, 14, 25 0           mrcnn_mask_bn1[0][0]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mrcnn_mask_conv2 (TimeDistribut (1, None, 14, 14, 25 590080      activation_70[0][0]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roi_align_classifier (PyramidRO (1, None, 7, 7, 256)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mrcnn_mask_bn2 (TimeDistributed (1, None, 14, 14, 25 1024        mrcnn_mask_conv2[0][0]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mrcnn_class_conv1 (TimeDistribu (1, None, 1, 1, 1024 12846080    roi_align_classifier[0][0]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activation_71 (Activation)      (1, None, 14, 14, 25 0           mrcnn_mask_bn2[0][0]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mrcnn_class_bn1 (TimeDistribute (1, None, 1, 1, 1024 4096        mrcnn_class_conv1[0][0]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mrcnn_mask_conv3 (TimeDistribut (1, None, 14, 14, 25 590080      activation_71[0][0]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activation_67 (Activation)      (1, None, 1, 1, 1024 0           mrcnn_class_bn1[0][0]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mrcnn_mask_bn3 (TimeDistributed (1, None, 14, 14, 25 1024        mrcnn_mask_conv3[0][0]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mrcnn_class_conv2 (TimeDistribu (1, None, 1, 1, 1024 1049600     activation_67[0][0]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activation_72 (Activation)      (1, None, 14, 14, 25 0           mrcnn_mask_bn3[0][0]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mrcnn_class_bn2 (TimeDistribute (1, None, 1, 1, 1024 4096        mrcnn_class_conv2[0][0]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mrcnn_mask_conv4 (TimeDistribut (1, None, 14, 14, 25 590080      activation_72[0][0]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activation_68 (Activation)      (1, None, 1, 1, 1024 0           mrcnn_class_bn2[0][0]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mrcnn_mask_bn4 (TimeDistributed (1, None, 14, 14, 25 1024        mrcnn_mask_conv4[0][0]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pool_squeeze (MapLayer)         (1, None, 1024)      0           activation_68[0][0]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activation_73 (Activation)      (1, None, 14, 14, 25 0           mrcnn_mask_bn4[0][0]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mrcnn_bbox_fc (TimeDistributed) (1, None, 8)         8200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mrcnn_mask_deconv (TimeDistribu (1, None,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rpn_class_logits (Concatenate)  (None, None, 2)      0           rpn_model[0][0]</a:t>
            </a:r>
          </a:p>
          <a:p>
            <a:r>
              <a:rPr lang="ko-KR" altLang="en-US" sz="900"/>
              <a:t>                                                                 rpn_model[1][0]</a:t>
            </a:r>
          </a:p>
          <a:p>
            <a:r>
              <a:rPr lang="ko-KR" altLang="en-US" sz="900"/>
              <a:t>                                                                 rpn_model[2][0]</a:t>
            </a:r>
          </a:p>
          <a:p>
            <a:r>
              <a:rPr lang="ko-KR" altLang="en-US" sz="900"/>
              <a:t>                                                                 rpn_model[3][0]</a:t>
            </a:r>
          </a:p>
          <a:p>
            <a:r>
              <a:rPr lang="ko-KR" altLang="en-US" sz="900"/>
              <a:t>                                                                 rpn_model[4][0]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mrcnn_class_logits (TimeDistrib (1, None, 2)         2050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 (Reshape)            (1, None, 2, 4)      0           mrcnn_bbox_fc[0][0]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 (TimeDistributed)    (1, None, 28, 28, 2) 514         mrcnn_mask_deconv[0][0]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input_rpn_match (InputLayer)    [(None, None, 1)]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input_rpn_bbox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lambda_2 (Lambda)               (None, 2)            0           input_image_meta[0][0]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 (TimeDistributed)   (1, None, 2)         0           mrcnn_class_logits[0][0]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output_rois (Lambda)            (1, None, 4)         0           proposal_targets[0][0]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rpn_class_loss (Lambda)         ()                   0           input_rpn_match[0][0]</a:t>
            </a:r>
          </a:p>
          <a:p>
            <a:r>
              <a:rPr lang="ko-KR" altLang="en-US" sz="900"/>
              <a:t>                                                                 rpn_class_logits[0][0]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rpn_bbox_loss (Lambda)          ()                   0           input_rpn_bbox[0][0]</a:t>
            </a:r>
          </a:p>
          <a:p>
            <a:r>
              <a:rPr lang="ko-KR" altLang="en-US" sz="900"/>
              <a:t>                                                                 input_rpn_match[0][0]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mrcnn_class_loss (Lambda)       ()                   0           proposal_targets[0][1]</a:t>
            </a:r>
          </a:p>
          <a:p>
            <a:r>
              <a:rPr lang="ko-KR" altLang="en-US" sz="900"/>
              <a:t>                                                                 mrcnn_class_logits[0][0]</a:t>
            </a:r>
          </a:p>
          <a:p>
            <a:r>
              <a:rPr lang="ko-KR" altLang="en-US" sz="900"/>
              <a:t>                                                                 lambda_2[0][0]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mrcnn_bbox_loss (Lambda)        ()                   0           proposal_targets[0][2]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mrcnn_mask_loss (Lambda)        ()                   0           proposal_targets[0][3]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mrcnn_mask[0][0]</a:t>
            </a:r>
          </a:p>
          <a:p>
            <a:r>
              <a:rPr lang="ko-KR" altLang="en-US" sz="900"/>
              <a:t>==================================================================================================</a:t>
            </a:r>
          </a:p>
          <a:p>
            <a:r>
              <a:rPr lang="ko-KR" altLang="en-US" sz="900"/>
              <a:t>Total params: 64,780,958</a:t>
            </a:r>
          </a:p>
          <a:p>
            <a:r>
              <a:rPr lang="ko-KR" altLang="en-US" sz="900"/>
              <a:t>Trainable params: 64,669,470</a:t>
            </a:r>
          </a:p>
          <a:p>
            <a:r>
              <a:rPr lang="ko-KR" altLang="en-US" sz="900"/>
              <a:t>Non-trainable params: 111,488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smtClean="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conv_block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/>
              <a:t>2</a:t>
            </a:r>
            <a:r>
              <a:rPr lang="ko-KR" altLang="en-US" b="1" smtClean="0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identity_block </a:t>
            </a:r>
            <a:r>
              <a:rPr lang="ko-KR" altLang="en-US" smtClean="0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 smtClean="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smtClean="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 smtClean="0">
                <a:latin typeface="+mn-ea"/>
              </a:rPr>
              <a:t>즉 </a:t>
            </a:r>
            <a:r>
              <a:rPr lang="en-US" altLang="ko-KR" sz="1400" smtClean="0">
                <a:latin typeface="+mn-ea"/>
              </a:rPr>
              <a:t>object</a:t>
            </a:r>
            <a:r>
              <a:rPr lang="ko-KR" altLang="en-US" sz="1400" smtClean="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됨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배열을 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모양으로 브로드 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캐스트합니다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Parameters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arrayarray_like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shapetuple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optional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기본값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Returns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broadcastarray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444" y="6362589"/>
            <a:ext cx="5343525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alist = [[1,2,3], [4,5,6], [7,8,9]]</a:t>
            </a:r>
          </a:p>
          <a:p>
            <a:endParaRPr lang="ko-KR" altLang="en-US"/>
          </a:p>
          <a:p>
            <a:r>
              <a:rPr lang="ko-KR" altLang="en-US"/>
              <a:t>for i in zip(alist):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([1, 2, 3],)</a:t>
            </a:r>
          </a:p>
          <a:p>
            <a:r>
              <a:rPr lang="ko-KR" altLang="en-US"/>
              <a:t>([4, 5, 6],)</a:t>
            </a:r>
          </a:p>
          <a:p>
            <a:r>
              <a:rPr lang="ko-KR" altLang="en-US"/>
              <a:t>([7, 8, 9],)</a:t>
            </a:r>
          </a:p>
          <a:p>
            <a:endParaRPr lang="ko-KR" altLang="en-US"/>
          </a:p>
          <a:p>
            <a:r>
              <a:rPr lang="ko-KR" altLang="en-US"/>
              <a:t>for i in zip(*alist):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(1, 4, 7)</a:t>
            </a:r>
          </a:p>
          <a:p>
            <a:r>
              <a:rPr lang="ko-KR" altLang="en-US"/>
              <a:t>(2, 5, 8)</a:t>
            </a:r>
          </a:p>
          <a:p>
            <a:r>
              <a:rPr lang="ko-KR" altLang="en-US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Python </a:t>
            </a:r>
            <a:r>
              <a:rPr lang="ko-KR" altLang="en-US" sz="2800" b="1" smtClean="0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 smtClean="0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4518" y="1580609"/>
            <a:ext cx="53435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</a:t>
            </a:r>
            <a:r>
              <a:rPr lang="ko-KR" altLang="en-US" sz="1200"/>
              <a:t>alist</a:t>
            </a:r>
            <a:r>
              <a:rPr lang="ko-KR" altLang="en-US" sz="1200" smtClean="0"/>
              <a:t>):  </a:t>
            </a:r>
            <a:r>
              <a:rPr lang="en-US" altLang="ko-KR" sz="1200" smtClean="0"/>
              <a:t>col </a:t>
            </a:r>
            <a:r>
              <a:rPr lang="ko-KR" altLang="en-US" sz="1200" smtClean="0"/>
              <a:t>끼리</a:t>
            </a:r>
            <a:r>
              <a:rPr lang="ko-KR" altLang="en-US" sz="1200" smtClean="0"/>
              <a:t> </a:t>
            </a:r>
            <a:r>
              <a:rPr lang="ko-KR" altLang="en-US" sz="1200" smtClean="0"/>
              <a:t>묶어</a:t>
            </a:r>
            <a:r>
              <a:rPr lang="ko-KR" altLang="en-US" sz="1200" smtClean="0"/>
              <a:t> </a:t>
            </a:r>
            <a:r>
              <a:rPr lang="ko-KR" altLang="en-US" sz="1200"/>
              <a:t>줌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(1, 4, 7)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C1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P4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P3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P2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P5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P6</a:t>
            </a:r>
            <a:endParaRPr lang="ko-KR" altLang="en-US" sz="1500" dirty="0" smtClean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4" y="1945340"/>
            <a:ext cx="8198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+mn-ea"/>
              </a:rPr>
              <a:t>self.IMAGE_SHAPE= array</a:t>
            </a:r>
            <a:r>
              <a:rPr lang="en-US" altLang="ko-KR" sz="1100">
                <a:latin typeface="+mn-ea"/>
              </a:rPr>
              <a:t>([1024, 1024, 3])</a:t>
            </a:r>
            <a:endParaRPr lang="en-US" altLang="ko-KR" sz="1100" b="0" i="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smtClean="0">
                <a:latin typeface="var(--vscode-repl-font-family)"/>
              </a:rPr>
              <a:t>self.IMAGE_RESIZE_MODE = 'square</a:t>
            </a:r>
            <a:r>
              <a:rPr lang="en-US" altLang="ko-KR" sz="1000">
                <a:latin typeface="var(--vscode-repl-font-family)"/>
              </a:rPr>
              <a:t>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4757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+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anchors.shape = (1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261888,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같이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텐서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모양을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형으로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smtClean="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smtClean="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smtClean="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782" y="5911751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362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70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7171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0760" y="587187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980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372" y="6725670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1" y="1916780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4701" y="248821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14701" y="3059656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14701" y="3642751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09940" y="4217625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05015" y="2440995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34095" y="3089377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4095" y="3583871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34095" y="4078365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smtClean="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</a:t>
            </a:r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1" y="1181627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</a:t>
            </a:r>
            <a:r>
              <a:rPr lang="en-US" altLang="ko-KR"/>
              <a:t>image_shape</a:t>
            </a:r>
            <a:r>
              <a:rPr lang="en-US" altLang="ko-KR" smtClean="0"/>
              <a:t>):</a:t>
            </a:r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mtClean="0">
                <a:latin typeface="+mn-ea"/>
              </a:rPr>
              <a:t>backbone_shape = array</a:t>
            </a:r>
            <a:r>
              <a:rPr lang="en-US" altLang="ko-KR" sz="1600">
                <a:latin typeface="+mn-ea"/>
              </a:rPr>
              <a:t>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크기의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가로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세로의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크기를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각각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로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나누어진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것의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어레이를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만든다</a:t>
            </a:r>
            <a:r>
              <a:rPr lang="en-US" altLang="ko-KR" sz="1100" kern="1200" spc="-20" smtClean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</a:t>
            </a: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있는지 </a:t>
            </a: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확인</a:t>
            </a:r>
            <a:endParaRPr kumimoji="0" lang="en-US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0" lang="ko-KR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</a:t>
            </a: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0" lang="ko-KR" altLang="en-US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만듬</a:t>
            </a:r>
            <a:r>
              <a:rPr kumimoji="0" lang="en-US" altLang="ko-KR" sz="11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en-US" altLang="ko-KR" sz="11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[0.5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 smtClean="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 smtClean="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var(--vscode-repl-font-family)"/>
              </a:rPr>
              <a:t>(261888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 smtClean="0">
                <a:solidFill>
                  <a:srgbClr val="657B83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smtClean="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</a:t>
            </a:r>
            <a:r>
              <a:rPr lang="en-US" altLang="ko-KR" sz="1000">
                <a:latin typeface="+mn-ea"/>
              </a:rPr>
              <a:t>)].</a:t>
            </a:r>
            <a:r>
              <a:rPr lang="en-US" altLang="ko-KR" sz="1000" smtClean="0">
                <a:latin typeface="+mn-ea"/>
              </a:rPr>
              <a:t>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(261888</a:t>
            </a:r>
            <a:r>
              <a:rPr lang="en-US" altLang="ko-KR" sz="1000">
                <a:latin typeface="+mn-ea"/>
              </a:rPr>
              <a:t>, 4)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</a:t>
            </a:r>
            <a:r>
              <a:rPr lang="en-US" altLang="ko-KR" sz="1800"/>
              <a:t>feature_strides</a:t>
            </a:r>
            <a:r>
              <a:rPr lang="en-US" altLang="ko-KR" sz="1800" smtClean="0"/>
              <a:t>,</a:t>
            </a:r>
            <a:r>
              <a:rPr lang="en-US" altLang="ko-KR" sz="1800"/>
              <a:t>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7837" y="1736629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(scales)):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generate_anchors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3368"/>
              </p:ext>
            </p:extLst>
          </p:nvPr>
        </p:nvGraphicFramePr>
        <p:xfrm>
          <a:off x="4708747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</a:t>
            </a:r>
            <a:r>
              <a:rPr lang="en-US" altLang="ko-KR" sz="2400">
                <a:latin typeface="+mn-ea"/>
              </a:rPr>
              <a:t>256, </a:t>
            </a:r>
            <a:r>
              <a:rPr lang="en-US" altLang="ko-KR" sz="2400">
                <a:latin typeface="+mn-ea"/>
              </a:rPr>
              <a:t>256</a:t>
            </a:r>
            <a:r>
              <a:rPr lang="en-US" altLang="ko-KR" sz="2400" smtClean="0">
                <a:latin typeface="+mn-ea"/>
              </a:rPr>
              <a:t>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94865" y="32878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latin typeface="+mn-ea"/>
              </a:rPr>
              <a:t>[</a:t>
            </a:r>
            <a:r>
              <a:rPr lang="en-US" altLang="ko-KR" sz="2400" smtClean="0">
                <a:latin typeface="+mn-ea"/>
              </a:rPr>
              <a:t>16</a:t>
            </a:r>
            <a:r>
              <a:rPr lang="en-US" altLang="ko-KR" sz="2400" smtClean="0">
                <a:latin typeface="+mn-ea"/>
              </a:rPr>
              <a:t>, </a:t>
            </a:r>
            <a:r>
              <a:rPr lang="en-US" altLang="ko-KR" sz="2400" smtClean="0">
                <a:latin typeface="+mn-ea"/>
              </a:rPr>
              <a:t>16</a:t>
            </a:r>
            <a:r>
              <a:rPr lang="en-US" altLang="ko-KR" sz="2400" smtClean="0">
                <a:latin typeface="+mn-ea"/>
              </a:rPr>
              <a:t>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214109" y="4244008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272" y="5664142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크기를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줄이고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격자의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간격을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늘려가는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구조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이다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=1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 smtClean="0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smtClean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smtClean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smtClean="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  <a:endParaRPr lang="en-US" altLang="ko-KR" sz="120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0.5, 1, 2]</a:t>
            </a:r>
            <a:endParaRPr lang="en-US" altLang="ko-KR" sz="120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256,256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en-US" altLang="ko-KR" sz="120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70" y="1925009"/>
            <a:ext cx="2503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 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([[32], [32], [32]])</a:t>
            </a:r>
          </a:p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 array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200" smtClean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([45.254834, 32. , 22.627417])</a:t>
            </a:r>
          </a:p>
          <a:p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smtClean="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</a:t>
            </a:r>
            <a:r>
              <a:rPr lang="ko-KR" altLang="en-US" sz="1000"/>
              <a:t>np.arange(0,10,1</a:t>
            </a:r>
            <a:r>
              <a:rPr lang="ko-KR" altLang="en-US" sz="1000" smtClean="0"/>
              <a:t>)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</a:t>
            </a:r>
            <a:r>
              <a:rPr lang="ko-KR" altLang="en-US" sz="1000"/>
              <a:t>9</a:t>
            </a:r>
            <a:r>
              <a:rPr lang="ko-KR" altLang="en-US" sz="1000" smtClean="0"/>
              <a:t>])</a:t>
            </a:r>
            <a:endParaRPr lang="ko-KR" altLang="en-US" sz="1000"/>
          </a:p>
          <a:p>
            <a:r>
              <a:rPr lang="ko-KR" altLang="en-US" sz="1000"/>
              <a:t>x = np.arange(0,10,1</a:t>
            </a:r>
            <a:r>
              <a:rPr lang="ko-KR" altLang="en-US" sz="1000"/>
              <a:t>)*</a:t>
            </a:r>
            <a:r>
              <a:rPr lang="ko-KR" altLang="en-US" sz="1000" smtClean="0"/>
              <a:t>2</a:t>
            </a:r>
            <a:endParaRPr lang="ko-KR" altLang="en-US" sz="1000"/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smtClean="0"/>
              <a:t>매번</a:t>
            </a:r>
            <a:r>
              <a:rPr lang="ko-KR" altLang="en-US" sz="1000" smtClean="0"/>
              <a:t> </a:t>
            </a:r>
            <a:r>
              <a:rPr lang="ko-KR" altLang="en-US" sz="1000" smtClean="0"/>
              <a:t>바뀜</a:t>
            </a:r>
            <a:endParaRPr lang="ko-KR" altLang="en-US" sz="1000"/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  <a:endParaRPr lang="en-US" altLang="ko-KR" sz="1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1020</a:t>
            </a:r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</a:t>
            </a: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], </a:t>
            </a:r>
            <a:endParaRPr lang="en-US" altLang="ko-KR" sz="100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0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</a:t>
            </a:r>
            <a:r>
              <a:rPr lang="en-US" altLang="ko-KR" sz="1000" smtClean="0">
                <a:latin typeface="var(--vscode-repl-font-family)"/>
              </a:rPr>
              <a:t>([</a:t>
            </a: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0, 0, 0, ..., 0, 0, 0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4, 4, 4, ..., 4, 4, 4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 </a:t>
            </a:r>
            <a:r>
              <a:rPr lang="en-US" altLang="ko-KR" sz="1000">
                <a:latin typeface="var(--vscode-repl-font-family)"/>
              </a:rPr>
              <a:t>8, 8, 8, ..., 8, 8, 8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..., </a:t>
            </a: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1012, 1012, 1012, ..., 1012, 1012, 1012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1016, 1016, 1016, ..., 1016, 1016, 1016</a:t>
            </a:r>
            <a:r>
              <a:rPr lang="en-US" altLang="ko-KR" sz="1000">
                <a:latin typeface="var(--vscode-repl-font-family)"/>
              </a:rPr>
              <a:t>], </a:t>
            </a:r>
            <a:endParaRPr lang="en-US" altLang="ko-KR" sz="1000" smtClean="0">
              <a:latin typeface="var(--vscode-repl-font-family)"/>
            </a:endParaRPr>
          </a:p>
          <a:p>
            <a:r>
              <a:rPr lang="en-US" altLang="ko-KR" sz="1000" smtClean="0">
                <a:latin typeface="var(--vscode-repl-font-family)"/>
              </a:rPr>
              <a:t>[</a:t>
            </a:r>
            <a:r>
              <a:rPr lang="en-US" altLang="ko-KR" sz="1000">
                <a:latin typeface="var(--vscode-repl-font-family)"/>
              </a:rPr>
              <a:t>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latin typeface="+mn-ea"/>
              </a:rPr>
              <a:t>box_widths.shape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=</a:t>
            </a:r>
            <a:r>
              <a:rPr lang="ko-KR" altLang="en-US" sz="1000" smtClean="0">
                <a:latin typeface="+mn-ea"/>
              </a:rPr>
              <a:t> </a:t>
            </a:r>
            <a:r>
              <a:rPr lang="en-US" altLang="ko-KR" sz="1000" smtClean="0">
                <a:latin typeface="+mn-ea"/>
              </a:rPr>
              <a:t>(65536</a:t>
            </a:r>
            <a:r>
              <a:rPr lang="en-US" altLang="ko-KR" sz="1000">
                <a:latin typeface="+mn-ea"/>
              </a:rPr>
              <a:t>, 3)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13895</TotalTime>
  <Words>9770</Words>
  <Application>Microsoft Office PowerPoint</Application>
  <PresentationFormat>사용자 지정</PresentationFormat>
  <Paragraphs>1475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3" baseType="lpstr"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2352</cp:revision>
  <cp:lastPrinted>2020-07-27T06:50:21Z</cp:lastPrinted>
  <dcterms:created xsi:type="dcterms:W3CDTF">2019-01-23T01:28:59Z</dcterms:created>
  <dcterms:modified xsi:type="dcterms:W3CDTF">2021-06-01T09:51:45Z</dcterms:modified>
</cp:coreProperties>
</file>