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  <p:sldMasterId id="2147483689" r:id="rId2"/>
  </p:sldMasterIdLst>
  <p:notesMasterIdLst>
    <p:notesMasterId r:id="rId79"/>
  </p:notesMasterIdLst>
  <p:sldIdLst>
    <p:sldId id="488" r:id="rId3"/>
    <p:sldId id="560" r:id="rId4"/>
    <p:sldId id="569" r:id="rId5"/>
    <p:sldId id="553" r:id="rId6"/>
    <p:sldId id="481" r:id="rId7"/>
    <p:sldId id="499" r:id="rId8"/>
    <p:sldId id="501" r:id="rId9"/>
    <p:sldId id="544" r:id="rId10"/>
    <p:sldId id="502" r:id="rId11"/>
    <p:sldId id="531" r:id="rId12"/>
    <p:sldId id="532" r:id="rId13"/>
    <p:sldId id="550" r:id="rId14"/>
    <p:sldId id="551" r:id="rId15"/>
    <p:sldId id="552" r:id="rId16"/>
    <p:sldId id="528" r:id="rId17"/>
    <p:sldId id="525" r:id="rId18"/>
    <p:sldId id="556" r:id="rId19"/>
    <p:sldId id="557" r:id="rId20"/>
    <p:sldId id="558" r:id="rId21"/>
    <p:sldId id="527" r:id="rId22"/>
    <p:sldId id="526" r:id="rId23"/>
    <p:sldId id="554" r:id="rId24"/>
    <p:sldId id="555" r:id="rId25"/>
    <p:sldId id="524" r:id="rId26"/>
    <p:sldId id="529" r:id="rId27"/>
    <p:sldId id="533" r:id="rId28"/>
    <p:sldId id="536" r:id="rId29"/>
    <p:sldId id="538" r:id="rId30"/>
    <p:sldId id="539" r:id="rId31"/>
    <p:sldId id="534" r:id="rId32"/>
    <p:sldId id="540" r:id="rId33"/>
    <p:sldId id="541" r:id="rId34"/>
    <p:sldId id="542" r:id="rId35"/>
    <p:sldId id="563" r:id="rId36"/>
    <p:sldId id="564" r:id="rId37"/>
    <p:sldId id="545" r:id="rId38"/>
    <p:sldId id="549" r:id="rId39"/>
    <p:sldId id="568" r:id="rId40"/>
    <p:sldId id="543" r:id="rId41"/>
    <p:sldId id="546" r:id="rId42"/>
    <p:sldId id="547" r:id="rId43"/>
    <p:sldId id="548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00" r:id="rId66"/>
    <p:sldId id="497" r:id="rId67"/>
    <p:sldId id="498" r:id="rId68"/>
    <p:sldId id="496" r:id="rId69"/>
    <p:sldId id="530" r:id="rId70"/>
    <p:sldId id="535" r:id="rId71"/>
    <p:sldId id="559" r:id="rId72"/>
    <p:sldId id="561" r:id="rId73"/>
    <p:sldId id="562" r:id="rId74"/>
    <p:sldId id="565" r:id="rId75"/>
    <p:sldId id="566" r:id="rId76"/>
    <p:sldId id="567" r:id="rId77"/>
    <p:sldId id="570" r:id="rId78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7E"/>
    <a:srgbClr val="AF3790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803" autoAdjust="0"/>
  </p:normalViewPr>
  <p:slideViewPr>
    <p:cSldViewPr snapToGrid="0" showGuides="1">
      <p:cViewPr varScale="1">
        <p:scale>
          <a:sx n="88" d="100"/>
          <a:sy n="88" d="100"/>
        </p:scale>
        <p:origin x="498" y="84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1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15.xml"/><Relationship Id="rId4" Type="http://schemas.openxmlformats.org/officeDocument/2006/relationships/slide" Target="slide7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8/02/23/introduction-convolu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ite.com/python/docs/builtins.list" TargetMode="External"/><Relationship Id="rId4" Type="http://schemas.openxmlformats.org/officeDocument/2006/relationships/hyperlink" Target="https://kite.com/python/docs/builtins.zip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2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26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3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38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884485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rpn.rpn_class_logists[P2,P3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24741" y="1904415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rpn.rpn_class[P2,P3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63667" y="1894094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rpn.rpn_bbox[P2,P3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5345" y="241039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1"/>
                </a:solidFill>
              </a:rPr>
              <a:t>Layout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810970" y="1394028"/>
            <a:ext cx="3491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rpn[P2], rpn[P3], rpn[P4], rpn[P5], rpn[P6]</a:t>
            </a:r>
          </a:p>
          <a:p>
            <a:r>
              <a:rPr lang="ko-KR" altLang="en-US" sz="1000" b="0" i="0" smtClean="0">
                <a:effectLst/>
                <a:latin typeface="var(--vscode-repl-font-family)"/>
              </a:rPr>
              <a:t>하나 하나를 </a:t>
            </a:r>
            <a:r>
              <a:rPr lang="en-US" altLang="ko-KR" sz="1000" b="0" i="0" smtClean="0">
                <a:effectLst/>
                <a:latin typeface="var(--vscode-repl-font-family)"/>
              </a:rPr>
              <a:t>zip </a:t>
            </a:r>
            <a:r>
              <a:rPr lang="ko-KR" altLang="en-US" sz="1000" smtClean="0">
                <a:latin typeface="var(--vscode-repl-font-family)"/>
              </a:rPr>
              <a:t>하여 리스트로 만드는 동작을 한다</a:t>
            </a:r>
            <a:r>
              <a:rPr lang="en-US" altLang="ko-KR" sz="1000" smtClean="0">
                <a:latin typeface="var(--vscode-repl-font-family)"/>
              </a:rPr>
              <a:t>.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763" y="505419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 </a:t>
            </a:r>
            <a:r>
              <a:rPr lang="en-US" altLang="ko-KR" sz="1000" smtClean="0">
                <a:latin typeface="var(--vscode-repl-font-family)"/>
              </a:rPr>
              <a:t>F/B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3921" y="504016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</a:t>
            </a:r>
            <a:r>
              <a:rPr lang="ko-KR" altLang="en-US" sz="1000">
                <a:latin typeface="var(--vscode-repl-font-family)"/>
              </a:rPr>
              <a:t> </a:t>
            </a:r>
            <a:r>
              <a:rPr lang="ko-KR" altLang="en-US" sz="1000" smtClean="0">
                <a:latin typeface="var(--vscode-repl-font-family)"/>
              </a:rPr>
              <a:t>확률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6237" y="503002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</a:t>
            </a:r>
            <a:r>
              <a:rPr lang="ko-KR" altLang="en-US" sz="1000">
                <a:latin typeface="var(--vscode-repl-font-family)"/>
              </a:rPr>
              <a:t> </a:t>
            </a:r>
            <a:r>
              <a:rPr lang="ko-KR" altLang="en-US" sz="1000" smtClean="0">
                <a:latin typeface="var(--vscode-repl-font-family)"/>
              </a:rPr>
              <a:t>박스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1316" y="3320897"/>
            <a:ext cx="43755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rpn_class_logits[0] </a:t>
            </a:r>
            <a:r>
              <a:rPr lang="ko-KR" altLang="en-US" sz="1000" smtClean="0">
                <a:latin typeface="var(--vscode-repl-font-family)"/>
              </a:rPr>
              <a:t>가 아마도 </a:t>
            </a:r>
            <a:r>
              <a:rPr lang="en-US" altLang="ko-KR" sz="1000" smtClean="0">
                <a:latin typeface="var(--vscode-repl-font-family)"/>
              </a:rPr>
              <a:t>rpn[p2]</a:t>
            </a:r>
            <a:r>
              <a:rPr lang="ko-KR" altLang="en-US" sz="1000" smtClean="0">
                <a:latin typeface="var(--vscode-repl-font-family)"/>
              </a:rPr>
              <a:t>의  </a:t>
            </a:r>
            <a:r>
              <a:rPr lang="en-US" altLang="ko-KR" sz="1000" smtClean="0">
                <a:latin typeface="var(--vscode-repl-font-family)"/>
              </a:rPr>
              <a:t>rpn_class_logits</a:t>
            </a:r>
            <a:r>
              <a:rPr lang="ko-KR" altLang="en-US" sz="1000" smtClean="0">
                <a:latin typeface="var(--vscode-repl-font-family)"/>
              </a:rPr>
              <a:t>가 아닐까</a:t>
            </a:r>
            <a:r>
              <a:rPr lang="en-US" altLang="ko-KR" sz="1000" smtClean="0">
                <a:latin typeface="var(--vscode-repl-font-family)"/>
              </a:rPr>
              <a:t>?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8574" y="3770126"/>
            <a:ext cx="5343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# Concatenate layer outputs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Convert from list of lists of level outputs to list of lists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of outputs across levels.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e.g. [[a1, b1, c1], [a2, b2, c2]] =&gt; [[a1, a2], [b1, b2], [c1, c2]]</a:t>
            </a:r>
            <a:endParaRPr lang="en-US" altLang="ko-KR" sz="900" b="0">
              <a:solidFill>
                <a:schemeClr val="tx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78626" y="2937941"/>
            <a:ext cx="43755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var(--vscode-repl-font-family)"/>
              </a:rPr>
              <a:t>리스트</a:t>
            </a:r>
            <a:r>
              <a:rPr lang="en-US" altLang="ko-KR" sz="1000" smtClean="0">
                <a:latin typeface="var(--vscode-repl-font-family)"/>
              </a:rPr>
              <a:t>[(</a:t>
            </a:r>
            <a:r>
              <a:rPr lang="ko-KR" altLang="en-US" sz="1000" smtClean="0">
                <a:latin typeface="var(--vscode-repl-font-family)"/>
              </a:rPr>
              <a:t>튜플</a:t>
            </a:r>
            <a:r>
              <a:rPr lang="en-US" altLang="ko-KR" sz="1000" smtClean="0">
                <a:latin typeface="var(--vscode-repl-font-family)"/>
              </a:rPr>
              <a:t>)]</a:t>
            </a:r>
            <a:r>
              <a:rPr lang="ko-KR" altLang="en-US" sz="1000" smtClean="0">
                <a:latin typeface="var(--vscode-repl-font-family)"/>
              </a:rPr>
              <a:t>을 리스트</a:t>
            </a:r>
            <a:r>
              <a:rPr lang="en-US" altLang="ko-KR" sz="1000" smtClean="0">
                <a:latin typeface="var(--vscode-repl-font-family)"/>
              </a:rPr>
              <a:t>[[</a:t>
            </a:r>
            <a:r>
              <a:rPr lang="ko-KR" altLang="en-US" sz="1000" smtClean="0">
                <a:latin typeface="var(--vscode-repl-font-family)"/>
              </a:rPr>
              <a:t>리스트</a:t>
            </a:r>
            <a:r>
              <a:rPr lang="en-US" altLang="ko-KR" sz="1000" smtClean="0">
                <a:latin typeface="var(--vscode-repl-font-family)"/>
              </a:rPr>
              <a:t>]]</a:t>
            </a:r>
            <a:r>
              <a:rPr lang="ko-KR" altLang="en-US" sz="1000" smtClean="0">
                <a:latin typeface="var(--vscode-repl-font-family)"/>
              </a:rPr>
              <a:t>로 만드는 과정</a:t>
            </a:r>
            <a:r>
              <a:rPr lang="en-US" altLang="ko-KR" sz="1000" smtClean="0">
                <a:latin typeface="var(--vscode-repl-font-family)"/>
              </a:rPr>
              <a:t>?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ProposalLayer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=2000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=0.7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parse_image_meta_graph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input_roi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 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28582" y="2032367"/>
            <a:ext cx="5343525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268BD2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'person'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'motorcycle'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'airplane'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'bus'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'train'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'truck'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'traffic light'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'fire hydrant'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'stop sign'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'parking meter'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'bench'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'horse'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'sheep'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'cow'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'elephant'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'zebra'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'giraffe'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'backpack'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'umbrella'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'handbag'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'tie'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'suitcase'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'frisbee'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'skis'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'snowboard'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'sports ball'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'kite'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bat'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glove'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'skateboard'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'surfboard'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'tennis racket'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'bottle'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'wine glass'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'cup'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'fork'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'knife'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'bowl'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'apple'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'sandwich'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'broccoli'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'carrot'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'hot 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'pizza'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'donut'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'cake'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'chair'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'couch'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'potted plant'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'dining table'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'toilet'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'tv'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'laptop'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'mouse'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'remote'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'keyboard'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'cell phone'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'microwave'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'oven'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'toaster'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'sink'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'refrigerator'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'book'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'clock'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'vase'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'scissors'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'teddy 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'hair drier'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'toothbrush'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11" idx="1"/>
          </p:cNvCxnSpPr>
          <p:nvPr/>
        </p:nvCxnSpPr>
        <p:spPr>
          <a:xfrm rot="10800000" flipV="1">
            <a:off x="3313044" y="2878753"/>
            <a:ext cx="3415539" cy="408731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>
            <a:off x="-1098604" y="1197953"/>
            <a:ext cx="1463040" cy="655321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4332" y="4815281"/>
            <a:ext cx="2607465" cy="425168"/>
          </a:xfrm>
          <a:prstGeom prst="rect">
            <a:avLst/>
          </a:prstGeom>
          <a:solidFill>
            <a:schemeClr val="accent4">
              <a:alpha val="3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06" y="5442833"/>
            <a:ext cx="61746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Generate detection targets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Subsamples proposals and generates target outputs for training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Note that proposal class IDs, gt_boxes, and gt_masks are zero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padded. Equally, returned rois and targets are zero padded.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, target_class_ids, target_bbox, target_mask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=\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200" smtClean="0">
                <a:solidFill>
                  <a:srgbClr val="4EC9B0"/>
                </a:solidFill>
                <a:latin typeface="Consolas" panose="020B0609020204030204" pitchFamily="49" charset="0"/>
                <a:hlinkClick r:id="rId4" action="ppaction://hlinksldjump"/>
              </a:rPr>
              <a:t>DetectionTargetLayer</a:t>
            </a:r>
            <a:r>
              <a:rPr lang="en-US" altLang="ko-KR" sz="12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200" smtClean="0">
                <a:solidFill>
                  <a:srgbClr val="9CDCFE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 rot="5400000">
            <a:off x="1122293" y="5694293"/>
            <a:ext cx="1413014" cy="5053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18167" y="4857350"/>
            <a:ext cx="51596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# 1. GT Class IDs (zero padded)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9CDCFE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100" smtClean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10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구부러진 연결선 29"/>
          <p:cNvCxnSpPr>
            <a:stCxn id="29" idx="1"/>
          </p:cNvCxnSpPr>
          <p:nvPr/>
        </p:nvCxnSpPr>
        <p:spPr>
          <a:xfrm rot="10800000" flipV="1">
            <a:off x="2613993" y="5157431"/>
            <a:ext cx="2904175" cy="14960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03650" y="5679520"/>
            <a:ext cx="437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7030A0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 = KL.Lambda(lambda x: 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  <a:hlinkClick r:id="rId5" action="ppaction://hlinksldjump"/>
              </a:rPr>
              <a:t>norm_boxes_graph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, K.shape(input_image)[1:3]))(input_gt_boxes)</a:t>
            </a:r>
            <a:endParaRPr lang="en-US" altLang="ko-KR" sz="1200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4190175" y="5799662"/>
            <a:ext cx="2113479" cy="7994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38195" y="6107439"/>
            <a:ext cx="4641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gt_boxes : groud truth box</a:t>
            </a:r>
            <a:r>
              <a:rPr lang="ko-KR" alt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normalized </a:t>
            </a:r>
            <a:r>
              <a:rPr lang="ko-KR" alt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값이다</a:t>
            </a:r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2625469" y="-35616"/>
            <a:ext cx="46073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if config.USE_MINI_MASK: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input_gt_masks = KL.Input(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=[config.MINI_MASK_SHAPE[0],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config.MINI_MASK_SHAPE[1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], None],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="input_gt_masks", dtype=bool)</a:t>
            </a:r>
          </a:p>
          <a:p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= KL.Input(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=[config.IMAGE_SHAPE[0], config.IMAGE_SHAPE[1], None],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="input_gt_masks", dtype=bool)</a:t>
            </a:r>
            <a:endParaRPr lang="en-US" altLang="ko-KR" sz="1000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69767" y="0"/>
            <a:ext cx="4112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input_gt_masks: USE_MINI_MASK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이면</a:t>
            </a:r>
            <a:endParaRPr lang="en-US" altLang="ko-KR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축소된 마스크를 아니면 이미지 크기와 동일한 </a:t>
            </a:r>
            <a:endParaRPr lang="en-US" altLang="ko-KR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마스크를 사용한다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6200000" flipH="1">
            <a:off x="1223165" y="2702868"/>
            <a:ext cx="6369984" cy="15312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18023" y="2213118"/>
            <a:ext cx="4112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ProposalLayer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통해서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rpn roi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구하고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2340" y="6941248"/>
            <a:ext cx="6618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DetectionTargetLayer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통해서 제안하는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roi, 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여기에 대응하는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gt class id, bounding box mask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구한다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062413" y="3836508"/>
            <a:ext cx="57848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build_fpn_mask_graph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train_bn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54696" y="4775227"/>
            <a:ext cx="87371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Losses</a:t>
            </a:r>
          </a:p>
          <a:p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는 가변인수이다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mask_loss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5204" y="1930255"/>
            <a:ext cx="373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 </a:t>
            </a:r>
            <a:r>
              <a:rPr lang="en-US" altLang="ko-KR" sz="900" i="1"/>
              <a:t># Size of the fully-connected layers in the classification graph</a:t>
            </a:r>
            <a:endParaRPr lang="en-US" altLang="ko-KR" sz="900"/>
          </a:p>
          <a:p>
            <a:r>
              <a:rPr lang="en-US" altLang="ko-KR" sz="900"/>
              <a:t>    FPN_CLASSIF_FC_LAYERS_SIZE = 1024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6618" y="2248481"/>
            <a:ext cx="51417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Network Heads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000" i="1" dirty="0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: verify that this handles zero padded ROIs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fpn_classifier_graph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fc_layers_size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FPN_CLASSIF_FC_LAYERS_SIZE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>
            <a:off x="536955" y="1744703"/>
            <a:ext cx="1534220" cy="1086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55117" y="2402699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/>
          <p:cNvCxnSpPr>
            <a:stCxn id="12" idx="1"/>
          </p:cNvCxnSpPr>
          <p:nvPr/>
        </p:nvCxnSpPr>
        <p:spPr>
          <a:xfrm rot="10800000" flipV="1">
            <a:off x="2952446" y="2672348"/>
            <a:ext cx="2375243" cy="1590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85752" y="2644706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80088" y="1559439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Defaulting to False since batch size is often small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5327688" y="1926664"/>
            <a:ext cx="304801" cy="1491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3355" y="1180696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갯수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5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9651483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build_fpn_mask_graph(rois, feature_maps, </a:t>
            </a:r>
            <a:r>
              <a:rPr lang="en-US" altLang="ko-KR" sz="1800" smtClean="0"/>
              <a:t>image_meta,pool_size,</a:t>
            </a:r>
            <a:r>
              <a:rPr lang="en-US" altLang="ko-KR" sz="1800"/>
              <a:t> num_classes, train_bn=True):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94855" y="2219752"/>
            <a:ext cx="799672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Conv layers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"mrcnn_mask_conv1"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'mrcnn_mask_bn1'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"mrcnn_mask_conv2"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'mrcnn_mask_bn2'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"mrcnn_mask_conv3"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'mrcnn_mask_bn3'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"mrcnn_mask_conv4"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'mrcnn_mask_bn4'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Conv2DTranspose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"relu"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"mrcnn_mask_deconv"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(num_classes,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"sigmoid"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5403" y="1596744"/>
            <a:ext cx="76434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MASK_POOL_SIZE, MASK_POOL_SIZE, channels]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PyramidROIAlign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"roi_align_mask"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0541" y="1626723"/>
            <a:ext cx="3711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fpn_classifier_graph</a:t>
            </a:r>
          </a:p>
          <a:p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와 다르게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pool_size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ko-KR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MASK_POOL_SIZE =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0541" y="2226887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pool_size=14,num_classes=2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04" y="2657774"/>
            <a:ext cx="3854622" cy="12781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79257" y="5975816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 ([</a:t>
            </a:r>
            <a:r>
              <a:rPr lang="it-IT" altLang="ko-KR" sz="1100">
                <a:latin typeface="Consolas" panose="020B0609020204030204" pitchFamily="49" charset="0"/>
              </a:rPr>
              <a:t>1, None, 14, 14, 256])</a:t>
            </a:r>
            <a:endParaRPr lang="ko-KR" altLang="en-US" sz="1100"/>
          </a:p>
        </p:txBody>
      </p:sp>
      <p:cxnSp>
        <p:nvCxnSpPr>
          <p:cNvPr id="11" name="구부러진 연결선 10"/>
          <p:cNvCxnSpPr/>
          <p:nvPr/>
        </p:nvCxnSpPr>
        <p:spPr>
          <a:xfrm rot="10800000" flipV="1">
            <a:off x="1295400" y="6115050"/>
            <a:ext cx="5753102" cy="1223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693698" y="6260270"/>
            <a:ext cx="2646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256])</a:t>
            </a:r>
            <a:endParaRPr lang="ko-KR" altLang="en-US" sz="1100"/>
          </a:p>
        </p:txBody>
      </p:sp>
      <p:cxnSp>
        <p:nvCxnSpPr>
          <p:cNvPr id="15" name="구부러진 연결선 14"/>
          <p:cNvCxnSpPr>
            <a:stCxn id="13" idx="2"/>
          </p:cNvCxnSpPr>
          <p:nvPr/>
        </p:nvCxnSpPr>
        <p:spPr>
          <a:xfrm rot="5400000">
            <a:off x="5123686" y="2693595"/>
            <a:ext cx="65167" cy="772173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95400" y="7272509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</a:t>
            </a:r>
            <a:r>
              <a:rPr lang="it-IT" altLang="ko-KR" sz="1100" smtClean="0">
                <a:latin typeface="Consolas" panose="020B0609020204030204" pitchFamily="49" charset="0"/>
              </a:rPr>
              <a:t>2])</a:t>
            </a:r>
            <a:endParaRPr lang="ko-KR" altLang="en-US" sz="1100"/>
          </a:p>
        </p:txBody>
      </p:sp>
      <p:cxnSp>
        <p:nvCxnSpPr>
          <p:cNvPr id="20" name="구부러진 연결선 19"/>
          <p:cNvCxnSpPr>
            <a:stCxn id="19" idx="0"/>
          </p:cNvCxnSpPr>
          <p:nvPr/>
        </p:nvCxnSpPr>
        <p:spPr>
          <a:xfrm rot="16200000" flipV="1">
            <a:off x="1758367" y="6488980"/>
            <a:ext cx="320562" cy="124649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614462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rpn_class_loss_graph(rpn_match, rpn_class_logits):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5925" y="1842167"/>
            <a:ext cx="701357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rpn_class_logits):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"""RPN anchor classifier loss.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rpn_match: [batch, anchors, 1]. Anchor match type. 1=positive,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 -1=negative, 0=neutral anchor.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rpn_class_logits: [batch, anchors, 2]. RPN classifier logits for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Squeeze last dim to simplify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rpn_match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Get anchor classes. Convert the -1/+1 match to 0/1 values.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Positive and Negative anchors contribute to the loss,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but neutral anchors (match value = 0) don't.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not_equal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Pick rows that contribute to the loss and filter out the rest.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rpn_class_logits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(rpn_class_logits,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Cross entropy loss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(target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output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rpn_class_logits,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from_logits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181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2" y="1181627"/>
            <a:ext cx="5367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caller 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backbone_shape = array([[256,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(261888, 4)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(261888, 4)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62968" y="6421843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4" name="직사각형 3"/>
          <p:cNvSpPr/>
          <p:nvPr/>
        </p:nvSpPr>
        <p:spPr>
          <a:xfrm>
            <a:off x="2752665" y="3513650"/>
            <a:ext cx="194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image_shape</a:t>
            </a:r>
          </a:p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array([1024, 1024, 3])</a:t>
            </a:r>
            <a:endParaRPr lang="en-US" altLang="ko-KR" sz="12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7279324" y="5137582"/>
            <a:ext cx="223539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몇 개의 싸이즈로 옮겨가며 찾을 것인가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?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8501341" y="3855366"/>
            <a:ext cx="106665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앵커박스 크기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feature_strides,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5889" y="1741006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)): scale = [32,64,128,256]</a:t>
            </a:r>
          </a:p>
          <a:p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95118"/>
              </p:ext>
            </p:extLst>
          </p:nvPr>
        </p:nvGraphicFramePr>
        <p:xfrm>
          <a:off x="6171787" y="3722211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[256, 256]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57905" y="3260545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772725" y="4263260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9909" y="6459781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2335" y="3640886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2593780" y="5462962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5694337" y="3594348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5825981" y="3711164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060" y="4479842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601452" y="4684692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95523" y="5862101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4" name="오른쪽 중괄호 23"/>
          <p:cNvSpPr/>
          <p:nvPr/>
        </p:nvSpPr>
        <p:spPr>
          <a:xfrm rot="10800000">
            <a:off x="458326" y="3746228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46455" y="4263260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6" name="직사각형 25"/>
          <p:cNvSpPr/>
          <p:nvPr/>
        </p:nvSpPr>
        <p:spPr>
          <a:xfrm>
            <a:off x="7937755" y="5415280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6945427" y="4637010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86346" y="5785507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91555"/>
              </p:ext>
            </p:extLst>
          </p:nvPr>
        </p:nvGraphicFramePr>
        <p:xfrm>
          <a:off x="5380992" y="4435446"/>
          <a:ext cx="2036336" cy="188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262936" y="424932"/>
            <a:ext cx="233910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 가 </a:t>
            </a:r>
            <a:r>
              <a:rPr lang="en-US" altLang="ko-KR" smtClean="0"/>
              <a:t>256</a:t>
            </a:r>
            <a:r>
              <a:rPr lang="ko-KR" altLang="en-US" smtClean="0"/>
              <a:t>인 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494741" y="4045070"/>
            <a:ext cx="298530" cy="526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27408" y="391260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084068" y="4435439"/>
            <a:ext cx="296922" cy="46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50867" y="452691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44648" y="2574287"/>
            <a:ext cx="4072680" cy="37661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89270" y="161060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060886" y="161908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99332" y="410889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74280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18978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24000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36551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1209" y="1600402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6210" y="3995411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47" idx="6"/>
          </p:cNvCxnSpPr>
          <p:nvPr/>
        </p:nvCxnSpPr>
        <p:spPr>
          <a:xfrm>
            <a:off x="5427408" y="4428747"/>
            <a:ext cx="479616" cy="6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380977" y="4504333"/>
            <a:ext cx="8446" cy="43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03419" y="1300158"/>
            <a:ext cx="3254417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mtClean="0">
                <a:solidFill>
                  <a:srgbClr val="7030A0"/>
                </a:solidFill>
              </a:rPr>
              <a:t>격자 가 조밀한 경우에는</a:t>
            </a:r>
            <a:endParaRPr lang="en-US" altLang="ko-KR" smtClean="0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자세히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49047" y="41329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image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51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9995"/>
              </p:ext>
            </p:extLst>
          </p:nvPr>
        </p:nvGraphicFramePr>
        <p:xfrm>
          <a:off x="5367300" y="444110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220605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 가 </a:t>
            </a:r>
            <a:r>
              <a:rPr lang="en-US" altLang="ko-KR" smtClean="0"/>
              <a:t>16</a:t>
            </a:r>
            <a:r>
              <a:rPr lang="ko-KR" altLang="en-US" smtClean="0"/>
              <a:t>인 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358250" y="4181562"/>
            <a:ext cx="298530" cy="253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82389" y="394784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161748" y="4435438"/>
            <a:ext cx="219242" cy="249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5188" y="442575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578607" y="1610607"/>
            <a:ext cx="5632703" cy="5632703"/>
            <a:chOff x="2578607" y="1610607"/>
            <a:chExt cx="5632703" cy="5632703"/>
          </a:xfrm>
        </p:grpSpPr>
        <p:sp>
          <p:nvSpPr>
            <p:cNvPr id="2" name="직사각형 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78236" y="417530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55992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82986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19428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27407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827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9940" y="1599725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5231" y="3991991"/>
            <a:ext cx="85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435846" y="4434926"/>
            <a:ext cx="198192" cy="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367300" y="4497643"/>
            <a:ext cx="0" cy="188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7958" y="1325457"/>
            <a:ext cx="2899512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mtClean="0">
                <a:solidFill>
                  <a:srgbClr val="7030A0"/>
                </a:solidFill>
              </a:rPr>
              <a:t>격자 가 큰 경우에는</a:t>
            </a:r>
            <a:endParaRPr lang="en-US" altLang="ko-KR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큰 구역으로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22433" y="4158822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image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168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1295547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앵커 구조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55876"/>
              </p:ext>
            </p:extLst>
          </p:nvPr>
        </p:nvGraphicFramePr>
        <p:xfrm>
          <a:off x="4852521" y="2466000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72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</a:tblGrid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6375"/>
              </p:ext>
            </p:extLst>
          </p:nvPr>
        </p:nvGraphicFramePr>
        <p:xfrm>
          <a:off x="4500922" y="2682968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99500"/>
              </p:ext>
            </p:extLst>
          </p:nvPr>
        </p:nvGraphicFramePr>
        <p:xfrm>
          <a:off x="4259471" y="2912856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93612"/>
              </p:ext>
            </p:extLst>
          </p:nvPr>
        </p:nvGraphicFramePr>
        <p:xfrm>
          <a:off x="4008876" y="314274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7117"/>
              </p:ext>
            </p:extLst>
          </p:nvPr>
        </p:nvGraphicFramePr>
        <p:xfrm>
          <a:off x="3758281" y="3372632"/>
          <a:ext cx="2014880" cy="18703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64" name="오른쪽 중괄호 63"/>
          <p:cNvSpPr/>
          <p:nvPr/>
        </p:nvSpPr>
        <p:spPr>
          <a:xfrm rot="10800000">
            <a:off x="3282696" y="3372632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680500" y="41949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256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6" name="오른쪽 중괄호 65"/>
          <p:cNvSpPr/>
          <p:nvPr/>
        </p:nvSpPr>
        <p:spPr>
          <a:xfrm rot="5400000">
            <a:off x="4552573" y="44486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14121" y="573204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256</a:t>
            </a:r>
            <a:endParaRPr lang="ko-KR" altLang="en-US" sz="1000"/>
          </a:p>
        </p:txBody>
      </p:sp>
      <p:sp>
        <p:nvSpPr>
          <p:cNvPr id="68" name="오른쪽 중괄호 67"/>
          <p:cNvSpPr/>
          <p:nvPr/>
        </p:nvSpPr>
        <p:spPr>
          <a:xfrm rot="16200000">
            <a:off x="5646813" y="12415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08361" y="174536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0" name="오른쪽 중괄호 69"/>
          <p:cNvSpPr/>
          <p:nvPr/>
        </p:nvSpPr>
        <p:spPr>
          <a:xfrm>
            <a:off x="6877059" y="2466000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16999" y="3278065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2" name="오른쪽 중괄호 71"/>
          <p:cNvSpPr/>
          <p:nvPr/>
        </p:nvSpPr>
        <p:spPr>
          <a:xfrm>
            <a:off x="6224372" y="2912856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789343" y="349503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6576541" y="372662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64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75" name="오른쪽 중괄호 74"/>
          <p:cNvSpPr/>
          <p:nvPr/>
        </p:nvSpPr>
        <p:spPr>
          <a:xfrm>
            <a:off x="5973520" y="3129824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9628" y="403149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128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503227" y="3142744"/>
            <a:ext cx="442246" cy="407598"/>
            <a:chOff x="2578607" y="1610607"/>
            <a:chExt cx="5632703" cy="5632703"/>
          </a:xfrm>
        </p:grpSpPr>
        <p:sp>
          <p:nvSpPr>
            <p:cNvPr id="82" name="직사각형 8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82190" y="3142744"/>
            <a:ext cx="442246" cy="407598"/>
            <a:chOff x="2578607" y="1610607"/>
            <a:chExt cx="5632703" cy="5632703"/>
          </a:xfrm>
        </p:grpSpPr>
        <p:sp>
          <p:nvSpPr>
            <p:cNvPr id="90" name="직사각형 89"/>
            <p:cNvSpPr/>
            <p:nvPr/>
          </p:nvSpPr>
          <p:spPr>
            <a:xfrm>
              <a:off x="3344649" y="2555996"/>
              <a:ext cx="4072675" cy="3766135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55697" y="3156500"/>
            <a:ext cx="442246" cy="407598"/>
            <a:chOff x="2578607" y="1610607"/>
            <a:chExt cx="5632703" cy="5632703"/>
          </a:xfrm>
        </p:grpSpPr>
        <p:sp>
          <p:nvSpPr>
            <p:cNvPr id="94" name="직사각형 9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329534" y="3156500"/>
            <a:ext cx="442246" cy="407598"/>
            <a:chOff x="2578607" y="1610607"/>
            <a:chExt cx="5632703" cy="5632703"/>
          </a:xfrm>
        </p:grpSpPr>
        <p:sp>
          <p:nvSpPr>
            <p:cNvPr id="98" name="직사각형 9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19312" y="3401175"/>
            <a:ext cx="442246" cy="407598"/>
            <a:chOff x="2578607" y="1610607"/>
            <a:chExt cx="5632703" cy="5632703"/>
          </a:xfrm>
        </p:grpSpPr>
        <p:sp>
          <p:nvSpPr>
            <p:cNvPr id="102" name="직사각형 10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531970" y="3621663"/>
            <a:ext cx="442246" cy="407598"/>
            <a:chOff x="2578607" y="1610607"/>
            <a:chExt cx="5632703" cy="5632703"/>
          </a:xfrm>
        </p:grpSpPr>
        <p:sp>
          <p:nvSpPr>
            <p:cNvPr id="106" name="직사각형 105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561067" y="3877117"/>
            <a:ext cx="442246" cy="407598"/>
            <a:chOff x="2578607" y="1610607"/>
            <a:chExt cx="5632703" cy="5632703"/>
          </a:xfrm>
        </p:grpSpPr>
        <p:sp>
          <p:nvSpPr>
            <p:cNvPr id="110" name="직사각형 109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040854" y="3419782"/>
            <a:ext cx="442246" cy="407598"/>
            <a:chOff x="2578607" y="1610607"/>
            <a:chExt cx="5632703" cy="5632703"/>
          </a:xfrm>
        </p:grpSpPr>
        <p:sp>
          <p:nvSpPr>
            <p:cNvPr id="114" name="직사각형 11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038812" y="3651111"/>
            <a:ext cx="442246" cy="407598"/>
            <a:chOff x="2578607" y="1610607"/>
            <a:chExt cx="5632703" cy="5632703"/>
          </a:xfrm>
        </p:grpSpPr>
        <p:sp>
          <p:nvSpPr>
            <p:cNvPr id="118" name="직사각형 11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179067" y="6245962"/>
            <a:ext cx="4921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앵커의 구조는 중간 중간 단계의 격자에서의 중심에 있는 사각형의 좌표들의 집합니다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" name="모서리가 둥근 직사각형 125">
            <a:hlinkClick r:id="rId2" action="ppaction://hlinksldjump"/>
          </p:cNvPr>
          <p:cNvSpPr/>
          <p:nvPr/>
        </p:nvSpPr>
        <p:spPr>
          <a:xfrm>
            <a:off x="8020198" y="5755271"/>
            <a:ext cx="224783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</a:t>
            </a:r>
            <a:r>
              <a:rPr lang="en-US" altLang="ko-KR" sz="1600" b="1">
                <a:hlinkClick r:id="rId2" action="ppaction://hlinksldjump"/>
              </a:rPr>
              <a:t>def</a:t>
            </a:r>
            <a:r>
              <a:rPr lang="en-US" altLang="ko-KR" sz="1600">
                <a:hlinkClick r:id="rId2" action="ppaction://hlinksldjump"/>
              </a:rPr>
              <a:t> </a:t>
            </a:r>
            <a:r>
              <a:rPr lang="en-US" altLang="ko-KR" sz="1600" smtClean="0">
                <a:hlinkClick r:id="rId2" action="ppaction://hlinksldjump"/>
              </a:rPr>
              <a:t>get_anchors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43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3030511" y="1560665"/>
            <a:ext cx="1796143" cy="511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ProposalLayer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2518" y="2510359"/>
            <a:ext cx="2512130" cy="511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주요 흐름 블록도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2875" y="3344261"/>
            <a:ext cx="3073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detection_targets_graph</a:t>
            </a:r>
            <a:endParaRPr lang="en-US" altLang="ko-KR"/>
          </a:p>
        </p:txBody>
      </p:sp>
      <p:cxnSp>
        <p:nvCxnSpPr>
          <p:cNvPr id="8" name="직선 화살표 연결선 7"/>
          <p:cNvCxnSpPr>
            <a:stCxn id="2" idx="2"/>
            <a:endCxn id="4" idx="0"/>
          </p:cNvCxnSpPr>
          <p:nvPr/>
        </p:nvCxnSpPr>
        <p:spPr>
          <a:xfrm>
            <a:off x="3928583" y="2072293"/>
            <a:ext cx="0" cy="43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6" idx="1"/>
          </p:cNvCxnSpPr>
          <p:nvPr/>
        </p:nvCxnSpPr>
        <p:spPr>
          <a:xfrm rot="16200000" flipH="1">
            <a:off x="3858094" y="3092476"/>
            <a:ext cx="545270" cy="404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32875" y="3904180"/>
            <a:ext cx="4184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rois: [batch, TRAIN_ROIS_PER_IMAGE, (y1, x1, y2, x2)]</a:t>
            </a:r>
            <a:endParaRPr lang="fr-FR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32875" y="4165790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target_class_ids: [batch, TRAIN_ROIS_PER_IMAGE]. Integer class IDs.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2875" y="4427400"/>
            <a:ext cx="5343525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target_deltas: [batch, TRAIN_ROIS_PER_IMAGE, (dy, dx, log(dh), log(dw)]</a:t>
            </a:r>
            <a:endParaRPr lang="sv-SE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32875" y="4672766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target_mask: [batch, TRAIN_ROIS_PER_IMAGE, height, width]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932660" y="3504926"/>
            <a:ext cx="19399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b="0" smtClean="0">
                <a:effectLst/>
                <a:latin typeface="Menlo" panose="020B0609030804020204" pitchFamily="49" charset="0"/>
              </a:rPr>
              <a:t>rois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proposal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이고</a:t>
            </a:r>
            <a:endParaRPr lang="en-US" altLang="ko-KR" sz="1050" b="0" smtClean="0">
              <a:effectLst/>
              <a:latin typeface="Menlo" panose="020B0609030804020204" pitchFamily="49" charset="0"/>
            </a:endParaRPr>
          </a:p>
          <a:p>
            <a:r>
              <a:rPr lang="ko-KR" altLang="en-US" sz="1050" smtClean="0">
                <a:latin typeface="Menlo" panose="020B0609030804020204" pitchFamily="49" charset="0"/>
              </a:rPr>
              <a:t>나머지는 그때의 </a:t>
            </a:r>
            <a:r>
              <a:rPr lang="en-US" altLang="ko-KR" sz="1050" smtClean="0">
                <a:latin typeface="Menlo" panose="020B0609030804020204" pitchFamily="49" charset="0"/>
              </a:rPr>
              <a:t>gt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값이다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3182" y="5179742"/>
            <a:ext cx="2590799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hlinkClick r:id="rId3" action="ppaction://hlinksldjump"/>
              </a:rPr>
              <a:t>fpn_classifier_graph</a:t>
            </a:r>
            <a:endParaRPr lang="en-US" altLang="ko-KR" sz="2000"/>
          </a:p>
        </p:txBody>
      </p:sp>
      <p:cxnSp>
        <p:nvCxnSpPr>
          <p:cNvPr id="15" name="꺾인 연결선 14"/>
          <p:cNvCxnSpPr>
            <a:stCxn id="6" idx="1"/>
            <a:endCxn id="14" idx="0"/>
          </p:cNvCxnSpPr>
          <p:nvPr/>
        </p:nvCxnSpPr>
        <p:spPr>
          <a:xfrm rot="10800000" flipV="1">
            <a:off x="3928583" y="3567256"/>
            <a:ext cx="404293" cy="1612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555395" y="5948008"/>
            <a:ext cx="186980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800">
                <a:hlinkClick r:id="rId4" action="ppaction://hlinksldjump"/>
              </a:rPr>
              <a:t>PyramidROIAlign</a:t>
            </a:r>
            <a:endParaRPr lang="en-US" altLang="ko-KR" sz="1800"/>
          </a:p>
        </p:txBody>
      </p:sp>
      <p:cxnSp>
        <p:nvCxnSpPr>
          <p:cNvPr id="18" name="꺾인 연결선 17"/>
          <p:cNvCxnSpPr>
            <a:stCxn id="14" idx="2"/>
            <a:endCxn id="17" idx="1"/>
          </p:cNvCxnSpPr>
          <p:nvPr/>
        </p:nvCxnSpPr>
        <p:spPr>
          <a:xfrm rot="16200000" flipH="1">
            <a:off x="3978767" y="5594376"/>
            <a:ext cx="526442" cy="626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84648" y="6577461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rois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로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부터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각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P2 ~ P5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해당하는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레벨을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구하고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7x7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크기로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freaturemap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에서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corp and resize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한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영상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을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리턴한다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07208" y="7008348"/>
            <a:ext cx="2267712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mrcnn_class_logits</a:t>
            </a:r>
            <a:r>
              <a:rPr lang="ko-KR" altLang="en-US" sz="1400" smtClean="0"/>
              <a:t> </a:t>
            </a:r>
            <a:r>
              <a:rPr lang="ko-KR" altLang="en-US" sz="1200" smtClean="0"/>
              <a:t>구함</a:t>
            </a:r>
            <a:endParaRPr lang="en-US" altLang="ko-KR" sz="1200"/>
          </a:p>
        </p:txBody>
      </p:sp>
      <p:cxnSp>
        <p:nvCxnSpPr>
          <p:cNvPr id="23" name="꺾인 연결선 22"/>
          <p:cNvCxnSpPr>
            <a:stCxn id="17" idx="1"/>
            <a:endCxn id="22" idx="0"/>
          </p:cNvCxnSpPr>
          <p:nvPr/>
        </p:nvCxnSpPr>
        <p:spPr>
          <a:xfrm rot="10800000" flipV="1">
            <a:off x="3941065" y="6171004"/>
            <a:ext cx="614331" cy="837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11676" y="6979148"/>
            <a:ext cx="4460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Shape: [batch, num_rois, POOL_SIZE, POOL_SIZE, channels]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sclae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인 경우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256x256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격자와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가지의 박스이므로 중심 좌표는</a:t>
            </a:r>
            <a:endParaRPr lang="en-US" altLang="ko-KR" sz="1200" i="1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ko-KR" altLang="en-US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256x256x3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개의 중심 좌표가 생긴다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3264" y="1904870"/>
            <a:ext cx="398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 스케일 별로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32,64 ~ 512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이런식으로 수행 된다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scales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= array([[32], [32], [32]])</a:t>
            </a:r>
          </a:p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ratios= array([[0.5],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array([45.254834, 32. , 22.627417])</a:t>
            </a:r>
          </a:p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np.arange(0,10,1)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9])</a:t>
            </a:r>
          </a:p>
          <a:p>
            <a:r>
              <a:rPr lang="ko-KR" altLang="en-US" sz="1000"/>
              <a:t>x = np.arange(0,10,1)*2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매번 바뀜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...,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0, ..., 0, 0, 0], </a:t>
            </a:r>
          </a:p>
          <a:p>
            <a:r>
              <a:rPr lang="en-US" altLang="ko-KR" sz="1000">
                <a:latin typeface="var(--vscode-repl-font-family)"/>
              </a:rPr>
              <a:t>[ 4, 4, 4, ..., 4, 4, 4], </a:t>
            </a:r>
          </a:p>
          <a:p>
            <a:r>
              <a:rPr lang="en-US" altLang="ko-KR" sz="1000">
                <a:latin typeface="var(--vscode-repl-font-family)"/>
              </a:rPr>
              <a:t>[ 8, 8, 8, ..., 8, 8, 8],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[1012, 1012, 1012, ..., 1012, 1012, 1012], </a:t>
            </a:r>
          </a:p>
          <a:p>
            <a:r>
              <a:rPr lang="en-US" altLang="ko-KR" sz="1000">
                <a:latin typeface="var(--vscode-repl-font-family)"/>
              </a:rPr>
              <a:t>[1016, 1016, 1016, ..., 1016, 1016, 1016], </a:t>
            </a:r>
          </a:p>
          <a:p>
            <a:r>
              <a:rPr lang="en-US" altLang="ko-KR" sz="1000">
                <a:latin typeface="var(--vscode-repl-font-family)"/>
              </a:rPr>
              <a:t>[1020,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box_widths.shape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(65536, 3)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1256" y="97711"/>
            <a:ext cx="1685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smtClean="0">
                <a:solidFill>
                  <a:srgbClr val="7030A0"/>
                </a:solidFill>
                <a:latin typeface="+mn-ea"/>
              </a:rPr>
              <a:t>ratios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 후</a:t>
            </a:r>
            <a:endParaRPr lang="pt-BR" altLang="ko-KR" sz="1200">
              <a:solidFill>
                <a:srgbClr val="7030A0"/>
              </a:solidFill>
              <a:latin typeface="+mn-ea"/>
            </a:endParaRPr>
          </a:p>
          <a:p>
            <a:r>
              <a:rPr lang="pt-BR" altLang="ko-KR" sz="1200">
                <a:solidFill>
                  <a:srgbClr val="7030A0"/>
                </a:solidFill>
                <a:latin typeface="+mn-ea"/>
              </a:rPr>
              <a:t>array([0.5, 1. , 2. ])</a:t>
            </a:r>
            <a:endParaRPr lang="pt-BR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1" name="구부러진 연결선 20"/>
          <p:cNvCxnSpPr>
            <a:endCxn id="4" idx="1"/>
          </p:cNvCxnSpPr>
          <p:nvPr/>
        </p:nvCxnSpPr>
        <p:spPr>
          <a:xfrm rot="5400000" flipH="1" flipV="1">
            <a:off x="379014" y="662931"/>
            <a:ext cx="2196629" cy="152785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81600" y="9595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scales 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 후</a:t>
            </a:r>
            <a:endParaRPr lang="en-US" altLang="ko-KR" sz="1200">
              <a:solidFill>
                <a:srgbClr val="7030A0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7030A0"/>
                </a:solidFill>
                <a:latin typeface="+mn-ea"/>
              </a:rPr>
              <a:t>array([32, 32, 32])</a:t>
            </a:r>
            <a:endParaRPr lang="en-US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4" name="구부러진 연결선 23"/>
          <p:cNvCxnSpPr>
            <a:endCxn id="22" idx="1"/>
          </p:cNvCxnSpPr>
          <p:nvPr/>
        </p:nvCxnSpPr>
        <p:spPr>
          <a:xfrm flipV="1">
            <a:off x="671002" y="326787"/>
            <a:ext cx="3310598" cy="19887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65897" y="2138589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1x1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5451442" y="216139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1x3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254708" y="196143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1183936" y="1957650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34863" y="4941219"/>
            <a:ext cx="15561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box_centers.shape</a:t>
            </a:r>
          </a:p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(196608, 2)</a:t>
            </a:r>
            <a:endParaRPr lang="en-US" altLang="ko-KR" sz="11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0800000">
            <a:off x="327713" y="5372106"/>
            <a:ext cx="683848" cy="3430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0800000" flipV="1">
            <a:off x="1387490" y="3872744"/>
            <a:ext cx="5475489" cy="2286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10800000">
            <a:off x="2241257" y="4213913"/>
            <a:ext cx="4671621" cy="10406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[ 0, 0, 0], </a:t>
            </a:r>
          </a:p>
          <a:p>
            <a:r>
              <a:rPr lang="en-US" altLang="ko-KR" sz="1000">
                <a:latin typeface="+mn-ea"/>
              </a:rPr>
              <a:t>[ 4, 4, 4], </a:t>
            </a:r>
          </a:p>
          <a:p>
            <a:r>
              <a:rPr lang="en-US" altLang="ko-KR" sz="1000">
                <a:latin typeface="+mn-ea"/>
              </a:rPr>
              <a:t>[ 8, 8, 8],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[1012, 1012, 1012], </a:t>
            </a:r>
          </a:p>
          <a:p>
            <a:r>
              <a:rPr lang="en-US" altLang="ko-KR" sz="1000">
                <a:latin typeface="+mn-ea"/>
              </a:rPr>
              <a:t>[1016, 1016, 1016], </a:t>
            </a:r>
          </a:p>
          <a:p>
            <a:r>
              <a:rPr lang="en-US" altLang="ko-KR" sz="1000">
                <a:latin typeface="+mn-ea"/>
              </a:rPr>
              <a:t>[1020,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box_centers_y = 65535*3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box_sizes.shape = (196608,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box_centers_x.shape= (65536,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array([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-22.627417 , -11.3137085, 22.627417 , 11.3137085],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-16. , -16. , 16. , 16.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-11.3137085, -22.627417 , 11.3137085, 22.627417 ],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 ...,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[ 997.372583 , 1008.6862915, 1042.627417 , 1031.3137085],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[1004. , 1004. , 1036. , 1036.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boxes.shape = (196608,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반환 결과 텐서</a:t>
            </a:r>
          </a:p>
        </p:txBody>
      </p:sp>
      <p:sp>
        <p:nvSpPr>
          <p:cNvPr id="15" name="모서리가 둥근 직사각형 14">
            <a:hlinkClick r:id="rId2" action="ppaction://hlinksldjump"/>
          </p:cNvPr>
          <p:cNvSpPr/>
          <p:nvPr/>
        </p:nvSpPr>
        <p:spPr>
          <a:xfrm>
            <a:off x="6172200" y="6236785"/>
            <a:ext cx="3766457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def</a:t>
            </a:r>
            <a:r>
              <a:rPr lang="en-US" altLang="ko-KR" sz="1600">
                <a:hlinkClick r:id="rId3" action="ppaction://hlinksldjump"/>
              </a:rPr>
              <a:t> generate_pyramid_anchors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8241899" y="442030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8241898" y="442124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5400000">
            <a:off x="8664598" y="4418460"/>
            <a:ext cx="635055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 rot="2219790">
            <a:off x="7507429" y="4100821"/>
            <a:ext cx="420323" cy="479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35472" y="3204462"/>
            <a:ext cx="1862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이런 앵커의 크기 </a:t>
            </a:r>
            <a:r>
              <a:rPr lang="en-US" altLang="ko-KR" sz="1000" smtClean="0"/>
              <a:t>3</a:t>
            </a:r>
            <a:r>
              <a:rPr lang="ko-KR" altLang="en-US" sz="1000" smtClean="0"/>
              <a:t>개가 </a:t>
            </a:r>
            <a:r>
              <a:rPr lang="en-US" altLang="ko-KR" sz="1000" smtClean="0"/>
              <a:t>256x265</a:t>
            </a:r>
            <a:r>
              <a:rPr lang="ko-KR" altLang="en-US" sz="1000" smtClean="0"/>
              <a:t>개가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91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meshgrid example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465636" y="1327896"/>
            <a:ext cx="5343525" cy="13560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x = np.array([1,2,3])</a:t>
            </a:r>
          </a:p>
          <a:p>
            <a:r>
              <a:rPr lang="ko-KR" altLang="en-US"/>
              <a:t>y = np.array([[5,6],[7,8]])</a:t>
            </a:r>
          </a:p>
          <a:p>
            <a:endParaRPr lang="ko-KR" altLang="en-US"/>
          </a:p>
          <a:p>
            <a:r>
              <a:rPr lang="ko-KR" altLang="en-US"/>
              <a:t>x1,y1 = np.meshgrid(x, y)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3383" y="2932216"/>
            <a:ext cx="2227834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x1</a:t>
            </a:r>
          </a:p>
          <a:p>
            <a:r>
              <a:rPr lang="ko-KR" altLang="en-US"/>
              <a:t>Out[16]: </a:t>
            </a:r>
          </a:p>
          <a:p>
            <a:r>
              <a:rPr lang="ko-KR" altLang="en-US"/>
              <a:t>array([[1,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3]])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2535" y="2932216"/>
            <a:ext cx="203581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y1</a:t>
            </a:r>
          </a:p>
          <a:p>
            <a:r>
              <a:rPr lang="ko-KR" altLang="en-US"/>
              <a:t>Out[17]: </a:t>
            </a:r>
          </a:p>
          <a:p>
            <a:r>
              <a:rPr lang="ko-KR" altLang="en-US"/>
              <a:t>array([[5, 5, 5],</a:t>
            </a:r>
          </a:p>
          <a:p>
            <a:r>
              <a:rPr lang="ko-KR" altLang="en-US"/>
              <a:t>       [6, 6, 6],</a:t>
            </a:r>
          </a:p>
          <a:p>
            <a:r>
              <a:rPr lang="ko-KR" altLang="en-US"/>
              <a:t>       [7, 7, 7],</a:t>
            </a:r>
          </a:p>
          <a:p>
            <a:r>
              <a:rPr lang="ko-KR" altLang="en-US"/>
              <a:t>       [8, 8, 8]])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2750" y="1142169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92750" y="3288912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98229" y="3288912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2904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77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np.stack example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48607" y="1196598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1893" y="3521407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1286" y="3521407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3554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9204" y="2815006"/>
            <a:ext cx="9769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endParaRPr lang="en-US" altLang="ko-KR" sz="180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204" y="172960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59464" y="5946355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275702" y="2098934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908" y="2437488"/>
            <a:ext cx="3438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8853507" y="3738838"/>
            <a:ext cx="7202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1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171267" y="3738838"/>
            <a:ext cx="7202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867234" y="3738838"/>
            <a:ext cx="25185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[None,None, None, 256]</a:t>
            </a: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anchors_per_location=3, anchor_stride=1):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anchors_per_location=3,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4682" y="2850997"/>
            <a:ext cx="423401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7067" y="3392692"/>
            <a:ext cx="381883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x = &lt;KerasTensor: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72836" y="3799721"/>
            <a:ext cx="443697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3586" y="7212738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>
            <a:stCxn id="5" idx="1"/>
          </p:cNvCxnSpPr>
          <p:nvPr/>
        </p:nvCxnSpPr>
        <p:spPr>
          <a:xfrm rot="10800000">
            <a:off x="5168348" y="2935360"/>
            <a:ext cx="896334" cy="464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5" idx="1"/>
          </p:cNvCxnSpPr>
          <p:nvPr/>
        </p:nvCxnSpPr>
        <p:spPr>
          <a:xfrm rot="10800000" flipV="1">
            <a:off x="5280992" y="2981802"/>
            <a:ext cx="783690" cy="202752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38367" y="6205196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</a:t>
            </a:r>
            <a:r>
              <a:rPr lang="en-US" altLang="ko-KR" sz="1600" smtClean="0">
                <a:hlinkClick r:id="rId2" action="ppaction://hlinksldjump"/>
              </a:rPr>
              <a:t>build_rpn_model</a:t>
            </a:r>
            <a:endParaRPr lang="en-US" altLang="ko-KR" sz="1600"/>
          </a:p>
        </p:txBody>
      </p:sp>
      <p:cxnSp>
        <p:nvCxnSpPr>
          <p:cNvPr id="21" name="구부러진 연결선 20"/>
          <p:cNvCxnSpPr>
            <a:endCxn id="8" idx="1"/>
          </p:cNvCxnSpPr>
          <p:nvPr/>
        </p:nvCxnSpPr>
        <p:spPr>
          <a:xfrm>
            <a:off x="1802298" y="3422420"/>
            <a:ext cx="3870538" cy="5081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23988" y="4103685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차원을 줄여서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width X height X anchor</a:t>
            </a:r>
            <a:r>
              <a:rPr lang="ko-KR" altLang="en-US" sz="10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하면 앵커의</a:t>
            </a:r>
            <a:endParaRPr lang="en-US" altLang="ko-KR" sz="1000" i="1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갯수가 나옴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ko-KR" altLang="en-US" sz="1000"/>
          </a:p>
        </p:txBody>
      </p:sp>
      <p:cxnSp>
        <p:nvCxnSpPr>
          <p:cNvPr id="25" name="구부러진 연결선 24"/>
          <p:cNvCxnSpPr/>
          <p:nvPr/>
        </p:nvCxnSpPr>
        <p:spPr>
          <a:xfrm>
            <a:off x="1802298" y="3400825"/>
            <a:ext cx="2027385" cy="7285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>
            <a:off x="722376" y="2743983"/>
            <a:ext cx="5134691" cy="7795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>
            <a:off x="1954698" y="3574820"/>
            <a:ext cx="3870538" cy="5081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05736" y="2472346"/>
            <a:ext cx="38779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각 포인트 마다 앵커는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개인데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FG/BG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로 나누려고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를 곱함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711" y="213673"/>
            <a:ext cx="378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rpn</a:t>
            </a:r>
            <a:r>
              <a:rPr lang="ko-KR" altLang="en-US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통하여 </a:t>
            </a:r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ROI</a:t>
            </a:r>
            <a:r>
              <a:rPr lang="ko-KR" altLang="en-US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찾는 역할을 수행한다</a:t>
            </a:r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31735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</a:t>
            </a:r>
            <a:r>
              <a:rPr lang="en-US" altLang="ko-KR" smtClean="0"/>
              <a:t>):</a:t>
            </a:r>
            <a:r>
              <a:rPr lang="ko-KR" altLang="en-US" smtClean="0"/>
              <a:t> </a:t>
            </a:r>
            <a:r>
              <a:rPr lang="en-US" altLang="ko-KR" smtClean="0"/>
              <a:t>cont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array([[[0.1, 0.1, 0.2, 0.2]]])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66928" y="4321907"/>
            <a:ext cx="2505456" cy="25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등 부터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순서대로 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rot="10800000">
            <a:off x="4215715" y="2036404"/>
            <a:ext cx="1754389" cy="2875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90900" y="2182869"/>
            <a:ext cx="10387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표준편차 항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5" name="구부러진 연결선 24"/>
          <p:cNvCxnSpPr/>
          <p:nvPr/>
        </p:nvCxnSpPr>
        <p:spPr>
          <a:xfrm>
            <a:off x="777240" y="3394793"/>
            <a:ext cx="4901186" cy="6049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각형 1"/>
          <p:cNvSpPr/>
          <p:nvPr/>
        </p:nvSpPr>
        <p:spPr>
          <a:xfrm>
            <a:off x="-1152022" y="1333823"/>
            <a:ext cx="1499616" cy="57381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7594" y="5797799"/>
            <a:ext cx="53308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0" smtClean="0">
                <a:effectLst/>
                <a:latin typeface="Menlo" panose="020B0609030804020204" pitchFamily="49" charset="0"/>
              </a:rPr>
              <a:t>score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는 큰 </a:t>
            </a:r>
            <a:r>
              <a:rPr lang="ko-KR" altLang="en-US" sz="900" smtClean="0">
                <a:latin typeface="Menlo" panose="020B0609030804020204" pitchFamily="49" charset="0"/>
              </a:rPr>
              <a:t>값 순서로 정렬하고</a:t>
            </a:r>
            <a:r>
              <a:rPr lang="en-US" altLang="ko-KR" sz="900" smtClean="0">
                <a:latin typeface="Menlo" panose="020B0609030804020204" pitchFamily="49" charset="0"/>
              </a:rPr>
              <a:t>,</a:t>
            </a:r>
            <a:r>
              <a:rPr lang="ko-KR" altLang="en-US" sz="900" smtClean="0">
                <a:latin typeface="Menlo" panose="020B0609030804020204" pitchFamily="49" charset="0"/>
              </a:rPr>
              <a:t> </a:t>
            </a:r>
            <a:r>
              <a:rPr lang="en-US" altLang="ko-KR" sz="900" smtClean="0">
                <a:latin typeface="Menlo" panose="020B0609030804020204" pitchFamily="49" charset="0"/>
              </a:rPr>
              <a:t>score</a:t>
            </a:r>
            <a:r>
              <a:rPr lang="ko-KR" altLang="en-US" sz="900" smtClean="0">
                <a:latin typeface="Menlo" panose="020B0609030804020204" pitchFamily="49" charset="0"/>
              </a:rPr>
              <a:t>의 인덱스로 </a:t>
            </a:r>
            <a:r>
              <a:rPr lang="en-US" altLang="ko-KR" sz="900" smtClean="0">
                <a:latin typeface="Menlo" panose="020B0609030804020204" pitchFamily="49" charset="0"/>
              </a:rPr>
              <a:t>delta</a:t>
            </a:r>
            <a:r>
              <a:rPr lang="ko-KR" altLang="en-US" sz="900" smtClean="0">
                <a:latin typeface="Menlo" panose="020B0609030804020204" pitchFamily="49" charset="0"/>
              </a:rPr>
              <a:t>와 </a:t>
            </a:r>
            <a:r>
              <a:rPr lang="en-US" altLang="ko-KR" sz="900" smtClean="0">
                <a:latin typeface="Menlo" panose="020B0609030804020204" pitchFamily="49" charset="0"/>
              </a:rPr>
              <a:t>pre_nms_anchors</a:t>
            </a:r>
            <a:r>
              <a:rPr lang="ko-KR" altLang="en-US" sz="900" smtClean="0">
                <a:latin typeface="Menlo" panose="020B0609030804020204" pitchFamily="49" charset="0"/>
              </a:rPr>
              <a:t>를 뽑는다</a:t>
            </a:r>
            <a:r>
              <a:rPr lang="en-US" altLang="ko-KR" sz="900" smtClean="0">
                <a:latin typeface="Menlo" panose="020B0609030804020204" pitchFamily="49" charset="0"/>
              </a:rPr>
              <a:t>.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"""Applies the given deltas to the given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deltas: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를 </a:t>
            </a:r>
            <a:r>
              <a:rPr lang="en-US" altLang="ko-KR" sz="1050">
                <a:latin typeface="Menlo" panose="020B0609030804020204" pitchFamily="49" charset="0"/>
              </a:rPr>
              <a:t>n</a:t>
            </a:r>
            <a:r>
              <a:rPr lang="ko-KR" altLang="en-US" sz="1050">
                <a:latin typeface="Menlo" panose="020B0609030804020204" pitchFamily="49" charset="0"/>
              </a:rPr>
              <a:t>개의 </a:t>
            </a:r>
            <a:r>
              <a:rPr lang="en-US" altLang="ko-KR" sz="1050">
                <a:latin typeface="Menlo" panose="020B0609030804020204" pitchFamily="49" charset="0"/>
              </a:rPr>
              <a:t>sub </a:t>
            </a:r>
            <a:r>
              <a:rPr lang="ko-KR" altLang="en-US" sz="1050">
                <a:latin typeface="Menlo" panose="020B0609030804020204" pitchFamily="49" charset="0"/>
              </a:rPr>
              <a:t>텐서로 나눈다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clip_boxes_graph </a:t>
            </a:r>
            <a:r>
              <a:rPr lang="ko-KR" altLang="en-US" sz="105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6974" y="4616898"/>
            <a:ext cx="36708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0,0,1,1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박스내에 </a:t>
            </a:r>
            <a:r>
              <a:rPr lang="en-US" altLang="ko-KR" sz="1050" smtClean="0">
                <a:latin typeface="Menlo" panose="020B0609030804020204" pitchFamily="49" charset="0"/>
              </a:rPr>
              <a:t>box </a:t>
            </a:r>
            <a:r>
              <a:rPr lang="ko-KR" altLang="en-US" sz="1050" smtClean="0">
                <a:latin typeface="Menlo" panose="020B0609030804020204" pitchFamily="49" charset="0"/>
              </a:rPr>
              <a:t>좌표가 들어가도록 자른다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</a:p>
          <a:p>
            <a:r>
              <a:rPr lang="ko-KR" altLang="en-US" sz="1050" b="0" smtClean="0">
                <a:effectLst/>
                <a:latin typeface="Menlo" panose="020B0609030804020204" pitchFamily="49" charset="0"/>
              </a:rPr>
              <a:t>즉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0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보다작은 것은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0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으로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보다 큰것은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로한다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380564" y="858475"/>
            <a:ext cx="36708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ko-KR" altLang="en-US" sz="105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050" smtClean="0">
                <a:solidFill>
                  <a:srgbClr val="268BD2"/>
                </a:solidFill>
                <a:latin typeface="Consolas" panose="020B0609020204030204" pitchFamily="49" charset="0"/>
              </a:rPr>
              <a:t>를 반영한 새로운 박스를 만들어 리턴한다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8074" y="1127908"/>
            <a:ext cx="431735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</a:t>
            </a:r>
            <a:r>
              <a:rPr lang="en-US" altLang="ko-KR" smtClean="0"/>
              <a:t>):</a:t>
            </a:r>
            <a:r>
              <a:rPr lang="ko-KR" altLang="en-US" smtClean="0"/>
              <a:t> </a:t>
            </a:r>
            <a:r>
              <a:rPr lang="en-US" altLang="ko-KR" smtClean="0"/>
              <a:t>cont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6947" y="1938807"/>
            <a:ext cx="2770290" cy="445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1053151" y="2467421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6830" y="2517779"/>
            <a:ext cx="620560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</a:p>
          <a:p>
            <a:endParaRPr lang="en-US" altLang="ko-KR" sz="110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040191" y="2384799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245308" y="3090731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901582" y="2957752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1053151" y="2818604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93565" y="2346046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989047" y="3892031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505095" y="4159168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모서리가 둥근 직사각형 12">
            <a:hlinkClick r:id="rId2" action="ppaction://hlinksldjump"/>
          </p:cNvPr>
          <p:cNvSpPr/>
          <p:nvPr/>
        </p:nvSpPr>
        <p:spPr>
          <a:xfrm>
            <a:off x="9184712" y="6254877"/>
            <a:ext cx="9748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6947" y="1364873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8697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12~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41238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12~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71825" y="4859903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412973" y="1272495"/>
            <a:ext cx="29611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파싱된 속성을 딕셔너리로 만들어 리턴함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주요 흐름 블록도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364992" y="1296567"/>
            <a:ext cx="1947672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+mn-ea"/>
              </a:rPr>
              <a:t>mrcnn_prob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구함</a:t>
            </a:r>
            <a:endParaRPr lang="en-US" altLang="ko-KR" sz="140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64992" y="1988463"/>
            <a:ext cx="1947672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+mn-ea"/>
              </a:rPr>
              <a:t>mrcnn_bbox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구함</a:t>
            </a:r>
            <a:endParaRPr lang="en-US" altLang="ko-KR" sz="1400">
              <a:latin typeface="+mn-ea"/>
            </a:endParaRPr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4338828" y="1699811"/>
            <a:ext cx="0" cy="28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83230" y="2808375"/>
            <a:ext cx="2711196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build_fpn_mask_graph</a:t>
            </a:r>
          </a:p>
        </p:txBody>
      </p:sp>
      <p:cxnSp>
        <p:nvCxnSpPr>
          <p:cNvPr id="28" name="직선 화살표 연결선 27"/>
          <p:cNvCxnSpPr>
            <a:stCxn id="24" idx="2"/>
            <a:endCxn id="26" idx="0"/>
          </p:cNvCxnSpPr>
          <p:nvPr/>
        </p:nvCxnSpPr>
        <p:spPr>
          <a:xfrm>
            <a:off x="4338828" y="2391707"/>
            <a:ext cx="0" cy="4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21564" y="2957703"/>
            <a:ext cx="2319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0" smtClean="0">
                <a:effectLst/>
                <a:latin typeface="Menlo" panose="020B0609030804020204" pitchFamily="49" charset="0"/>
              </a:rPr>
              <a:t>피라미드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네트워크를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build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구성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A function that returns a TF tensor that's part of a graph.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number of slices to divide the data into.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  //input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은 앵커 데이터이다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이 리스트가 아니면 리스트 형태로 만든다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IPdb</a:t>
            </a:r>
            <a:r>
              <a:rPr lang="ko-KR" altLang="en-US" sz="1100" dirty="0"/>
              <a:t> [3]: </a:t>
            </a:r>
            <a:r>
              <a:rPr lang="ko-KR" altLang="en-US" sz="1100" dirty="0" err="1"/>
              <a:t>names</a:t>
            </a:r>
            <a:r>
              <a:rPr lang="ko-KR" altLang="en-US" sz="1100" dirty="0"/>
              <a:t> = 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 * 4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IPdb</a:t>
            </a:r>
            <a:r>
              <a:rPr lang="ko-KR" altLang="en-US" sz="1100" dirty="0"/>
              <a:t> [4]: </a:t>
            </a:r>
            <a:r>
              <a:rPr lang="ko-KR" altLang="en-US" sz="1100" dirty="0" err="1"/>
              <a:t>names</a:t>
            </a:r>
            <a:endParaRPr lang="ko-KR" altLang="en-US" sz="1100" dirty="0"/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</a:t>
            </a:r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212911" y="6083977"/>
            <a:ext cx="278346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class</a:t>
            </a:r>
            <a:r>
              <a:rPr lang="en-US" altLang="ko-KR" sz="1600">
                <a:hlinkClick r:id="rId3" action="ppaction://hlinksldjump"/>
              </a:rPr>
              <a:t> ProposalLayer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8216" y="2560295"/>
            <a:ext cx="46435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cxnSpLocks/>
          </p:cNvCxnSpPr>
          <p:nvPr/>
        </p:nvCxnSpPr>
        <p:spPr>
          <a:xfrm flipV="1">
            <a:off x="7007364" y="1790858"/>
            <a:ext cx="2414935" cy="11674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52347" y="4131512"/>
            <a:ext cx="53435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Returns: Target ROIs and corresponding class IDs, bounding box shifts,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and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rois: [TRAIN_ROIS_PER_IMAGE, (y1, x1, y2, x2)] in normalized coordinates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class_ids: [TRAIN_ROIS_PER_IMAGE]. Integer class IDs. Zero padded.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deltas: [TRAIN_ROIS_PER_IMAGE, (dy, dx, log(dh), log(dw))]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masks: [TRAIN_ROIS_PER_IMAGE, height, width]. Masks cropped to bbox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boundaries and resized to neural network output size.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cxnSpLocks/>
          </p:cNvCxnSpPr>
          <p:nvPr/>
        </p:nvCxnSpPr>
        <p:spPr>
          <a:xfrm rot="10800000" flipV="1">
            <a:off x="2020957" y="4287079"/>
            <a:ext cx="3338840" cy="823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hlinkClick r:id="rId3" action="ppaction://hlinksldjump"/>
          </p:cNvPr>
          <p:cNvSpPr/>
          <p:nvPr/>
        </p:nvSpPr>
        <p:spPr>
          <a:xfrm>
            <a:off x="7384603" y="6084661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4" action="ppaction://hlinksldjump"/>
              </a:rPr>
              <a:t>return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roi_assertion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r>
              <a:rPr lang="ko-KR" altLang="en-US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trim_proposals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trim_gt_boxes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trim_gt_class_ids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trim_gt_masks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ID.</a:t>
            </a:r>
          </a:p>
          <a:p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는 여러 인스턴스가 있는 것으로 음수 값을 갖는다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9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non_crowd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에 대하여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와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box mask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를 추려낸다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IOU</a:t>
            </a:r>
            <a:r>
              <a:rPr lang="ko-KR" altLang="en-US" sz="1000" i="1">
                <a:solidFill>
                  <a:srgbClr val="657B83"/>
                </a:solidFill>
                <a:latin typeface="Consolas" panose="020B0609020204030204" pitchFamily="49" charset="0"/>
              </a:rPr>
              <a:t>를 계산한다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.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6B9D-D805-EF49-9E79-102735983131}"/>
              </a:ext>
            </a:extLst>
          </p:cNvPr>
          <p:cNvSpPr/>
          <p:nvPr/>
        </p:nvSpPr>
        <p:spPr>
          <a:xfrm>
            <a:off x="2815120" y="2230997"/>
            <a:ext cx="2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입력과 동일한 크기와 내용의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만든다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7F67B-5B6F-4B46-936E-79DAEDD767AA}"/>
              </a:ext>
            </a:extLst>
          </p:cNvPr>
          <p:cNvSpPr/>
          <p:nvPr/>
        </p:nvSpPr>
        <p:spPr>
          <a:xfrm>
            <a:off x="2637942" y="2686404"/>
            <a:ext cx="260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6958" y="4122923"/>
            <a:ext cx="3047169" cy="13419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1668823" y="3727600"/>
            <a:ext cx="3248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[:,0]</a:t>
            </a:r>
            <a:r>
              <a:rPr lang="ko-KR" altLang="en-US" sz="1100" smtClean="0"/>
              <a:t>을 보는 것은 </a:t>
            </a:r>
            <a:r>
              <a:rPr lang="en-US" altLang="ko-KR" sz="1100" smtClean="0"/>
              <a:t>non_zeros</a:t>
            </a:r>
            <a:r>
              <a:rPr lang="ko-KR" altLang="en-US" sz="1100" dirty="0"/>
              <a:t>의 인덱스를 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7C3A8D33-AE85-A64C-A610-C41D71E71607}"/>
              </a:ext>
            </a:extLst>
          </p:cNvPr>
          <p:cNvCxnSpPr>
            <a:cxnSpLocks/>
          </p:cNvCxnSpPr>
          <p:nvPr/>
        </p:nvCxnSpPr>
        <p:spPr>
          <a:xfrm flipV="1">
            <a:off x="2815118" y="3573278"/>
            <a:ext cx="738186" cy="206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486499"/>
            <a:ext cx="3806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tf.where</a:t>
            </a:r>
            <a:r>
              <a:rPr lang="ko-KR" altLang="en-US" sz="1100"/>
              <a:t>에서 컨디션 조건만 있으면</a:t>
            </a:r>
            <a:r>
              <a:rPr lang="en-US" altLang="ko-KR" sz="1100"/>
              <a:t>,</a:t>
            </a:r>
            <a:r>
              <a:rPr lang="ko-KR" altLang="en-US" sz="1100"/>
              <a:t> 인덱스를 리턴한다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808038"/>
            <a:ext cx="48597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 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non_zeros =[N,bool]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형태이므로</a:t>
            </a:r>
            <a:endParaRPr lang="en-US" altLang="ko-KR" sz="11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bool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값을 알려면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[:,0]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으로 캐스팅 해준다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>
            <a:off x="1495666" y="3147394"/>
            <a:ext cx="1780934" cy="2034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7" y="6317493"/>
            <a:ext cx="454831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</a:rPr>
              <a:t>☞ 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  <a:hlinkClick r:id="rId5" action="ppaction://hlinksldjump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  <a:hlinkClick r:id="rId5" action="ppaction://hlinksldjump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  <a:hlinkClick r:id="rId5" action="ppaction://hlinksldjump"/>
              </a:rPr>
              <a:t>boolean_mask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/>
              <a:t>gt_class_ids </a:t>
            </a:r>
            <a:r>
              <a:rPr lang="ko-KR" altLang="en-US" sz="1000"/>
              <a:t>중 </a:t>
            </a:r>
            <a:r>
              <a:rPr lang="en-US" altLang="ko-KR" sz="1000"/>
              <a:t>0</a:t>
            </a:r>
            <a:r>
              <a:rPr lang="ko-KR" altLang="en-US" sz="1000"/>
              <a:t>이 아닌것만 구한다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22934" y="6977032"/>
            <a:ext cx="37918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gt_class_ids: [N] int. Ground truth class IDs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493372" y="1912225"/>
            <a:ext cx="2885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proposal</a:t>
            </a:r>
            <a:r>
              <a:rPr lang="ko-KR" altLang="en-US" sz="1100"/>
              <a:t>와 </a:t>
            </a:r>
            <a:r>
              <a:rPr lang="en-US" altLang="ko-KR" sz="1100"/>
              <a:t>gt_boxe</a:t>
            </a:r>
            <a:r>
              <a:rPr lang="ko-KR" altLang="en-US" sz="1100"/>
              <a:t>와의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288413" y="6489974"/>
            <a:ext cx="43456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positive</a:t>
            </a:r>
            <a:r>
              <a:rPr lang="ko-KR" altLang="en-US" sz="1100"/>
              <a:t>와 </a:t>
            </a:r>
            <a:r>
              <a:rPr lang="en-US" altLang="ko-KR" sz="1100"/>
              <a:t>negative</a:t>
            </a:r>
            <a:r>
              <a:rPr lang="ko-KR" altLang="en-US" sz="1100"/>
              <a:t> 인덱스를 구하고 이에 해당하는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4" name="오각형 3"/>
          <p:cNvSpPr/>
          <p:nvPr/>
        </p:nvSpPr>
        <p:spPr>
          <a:xfrm>
            <a:off x="-515362" y="2027781"/>
            <a:ext cx="805543" cy="406432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2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8338" y="2656865"/>
            <a:ext cx="3247726" cy="18931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533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</a:p>
          <a:p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0504" y="1719057"/>
            <a:ext cx="533130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crop_and_resize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  <a:hlinkClick r:id="rId4" action="ppaction://hlinksldjump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4" action="ppaction://hlinksldjump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4" action="ppaction://hlinksldjump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444" y="6077162"/>
            <a:ext cx="34654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>
                <a:latin typeface="Consolas" panose="020B0609020204030204" pitchFamily="49" charset="0"/>
              </a:rPr>
              <a:t>조건에 근거하여 참이면 참 함수를 아니면 거짓함수를 실행함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tf.cond(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pred, true_fn=None, false_fn=None, name=None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142662" y="4942862"/>
            <a:ext cx="4157467" cy="142460"/>
          </a:xfrm>
          <a:prstGeom prst="curvedConnector5">
            <a:avLst>
              <a:gd name="adj1" fmla="val -5499"/>
              <a:gd name="adj2" fmla="val -1376753"/>
              <a:gd name="adj3" fmla="val 62215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0452" y="4113845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# max IOU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를 갖는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와 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gt_box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사이의 차이를 계산하여 리턴한다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.</a:t>
            </a:r>
            <a:endParaRPr lang="ko-KR" altLang="en-US" sz="105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4812" y="4560121"/>
            <a:ext cx="3506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AF3790"/>
                </a:solidFill>
                <a:latin typeface="Consolas" panose="020B0609020204030204" pitchFamily="49" charset="0"/>
              </a:rPr>
              <a:t>#BBOX_STD_DEV = np.array([0.1, 0.1, 0.2, 0.2])</a:t>
            </a:r>
            <a:endParaRPr lang="en-US" altLang="ko-KR" sz="100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562600" y="6627056"/>
            <a:ext cx="3703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latin typeface="맑은 고딕" panose="020B0503020000020004" pitchFamily="50" charset="-127"/>
              </a:rPr>
              <a:t>☞ </a:t>
            </a:r>
            <a:r>
              <a:rPr lang="en-US" altLang="ko-KR" sz="900">
                <a:latin typeface="Consolas" panose="020B0609020204030204" pitchFamily="49" charset="0"/>
              </a:rPr>
              <a:t>roi_masks</a:t>
            </a:r>
            <a:r>
              <a:rPr lang="ko-KR" altLang="en-US" sz="900">
                <a:latin typeface="Consolas" panose="020B0609020204030204" pitchFamily="49" charset="0"/>
              </a:rPr>
              <a:t>에서 </a:t>
            </a:r>
            <a:r>
              <a:rPr lang="en-US" altLang="ko-KR" sz="900">
                <a:latin typeface="Consolas" panose="020B0609020204030204" pitchFamily="49" charset="0"/>
              </a:rPr>
              <a:t>boxes</a:t>
            </a:r>
            <a:r>
              <a:rPr lang="ko-KR" altLang="en-US" sz="900">
                <a:latin typeface="Consolas" panose="020B0609020204030204" pitchFamily="49" charset="0"/>
              </a:rPr>
              <a:t>에 해당하는 </a:t>
            </a:r>
            <a:r>
              <a:rPr lang="en-US" altLang="ko-KR" sz="900">
                <a:latin typeface="Consolas" panose="020B0609020204030204" pitchFamily="49" charset="0"/>
              </a:rPr>
              <a:t>tensor</a:t>
            </a:r>
            <a:r>
              <a:rPr lang="ko-KR" altLang="en-US" sz="900">
                <a:latin typeface="Consolas" panose="020B0609020204030204" pitchFamily="49" charset="0"/>
              </a:rPr>
              <a:t>를 리턴한다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rois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ko-KR" altLang="en-US" sz="900" smtClean="0">
                <a:latin typeface="Consolas" panose="020B0609020204030204" pitchFamily="49" charset="0"/>
              </a:rPr>
              <a:t>제안하는 </a:t>
            </a:r>
            <a:r>
              <a:rPr lang="en-US" altLang="ko-KR" sz="900" smtClean="0">
                <a:latin typeface="Consolas" panose="020B0609020204030204" pitchFamily="49" charset="0"/>
              </a:rPr>
              <a:t>rois</a:t>
            </a:r>
            <a:r>
              <a:rPr lang="ko-KR" altLang="en-US" sz="900" smtClean="0">
                <a:latin typeface="Consolas" panose="020B0609020204030204" pitchFamily="49" charset="0"/>
              </a:rPr>
              <a:t>이다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2600" y="3670854"/>
            <a:ext cx="1728994" cy="3140868"/>
          </a:xfrm>
          <a:prstGeom prst="curvedConnector4">
            <a:avLst>
              <a:gd name="adj1" fmla="val -13222"/>
              <a:gd name="adj2" fmla="val 5294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hlinkClick r:id="rId5" action="ppaction://hlinksldjump"/>
          </p:cNvPr>
          <p:cNvSpPr/>
          <p:nvPr/>
        </p:nvSpPr>
        <p:spPr>
          <a:xfrm>
            <a:off x="5615608" y="7036112"/>
            <a:ext cx="3170730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6" action="ppaction://hlinksldjump"/>
              </a:rPr>
              <a:t>return class</a:t>
            </a:r>
            <a:r>
              <a:rPr lang="en-US" altLang="ko-KR" sz="1600">
                <a:hlinkClick r:id="rId6" action="ppaction://hlinksldjump"/>
              </a:rPr>
              <a:t> DetectionTargetLayer</a:t>
            </a:r>
            <a:endParaRPr lang="en-US" altLang="ko-KR" sz="1600"/>
          </a:p>
        </p:txBody>
      </p:sp>
      <p:sp>
        <p:nvSpPr>
          <p:cNvPr id="4" name="오각형 3"/>
          <p:cNvSpPr/>
          <p:nvPr/>
        </p:nvSpPr>
        <p:spPr>
          <a:xfrm>
            <a:off x="-426720" y="3329940"/>
            <a:ext cx="1356360" cy="67056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4584" y="6827592"/>
            <a:ext cx="395801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  <a:latin typeface="+mn-ea"/>
              </a:rPr>
              <a:t>#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좌우로는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pad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가 없고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rois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이후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pad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를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만큼 추가 한다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.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그래서 총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200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개의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rois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를 만든다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700" b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5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4037237" y="5208015"/>
            <a:ext cx="1165932" cy="2073223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model.py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94824" y="4963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2" action="ppaction://hlinksldjump"/>
              </a:rPr>
              <a:t>return def</a:t>
            </a:r>
            <a:r>
              <a:rPr lang="en-US" altLang="ko-KR" sz="2000">
                <a:hlinkClick r:id="rId2" action="ppaction://hlinksldjump"/>
              </a:rPr>
              <a:t> </a:t>
            </a:r>
            <a:r>
              <a:rPr lang="en-US" altLang="ko-KR" sz="2000" smtClean="0">
                <a:hlinkClick r:id="rId2" action="ppaction://hlinksldjump"/>
              </a:rPr>
              <a:t>detection_targets_graph</a:t>
            </a:r>
            <a:endParaRPr lang="en-US" altLang="ko-KR" sz="2000"/>
          </a:p>
        </p:txBody>
      </p:sp>
      <p:sp>
        <p:nvSpPr>
          <p:cNvPr id="6" name="직사각형 5"/>
          <p:cNvSpPr/>
          <p:nvPr/>
        </p:nvSpPr>
        <p:spPr>
          <a:xfrm>
            <a:off x="494030" y="2072114"/>
            <a:ext cx="84670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'trim_zeros'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"""Often boxes are represented with matrices of shape [N, 4] and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are padded with zeros. This removes zero boxes.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boxes: [N, 4] matrix of boxes.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non_zeros: [N] a 1D boolean mask identifying the rows to keep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박스에서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[0,0,0,0] 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인 박스는 제거 하고 숫자가 있는 박스와 그 인덱스만을 구하여 리턴하는 함수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reduce_sum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박스의 각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개 좌표를 더하면 어떤 값이 있으면 빈 박스가 아니다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이걸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bool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로 바꾸면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non_zero mask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가 구해진다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250" y="1242881"/>
            <a:ext cx="693547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 trim_zeros_graph(boxes, name='trim_zeros'):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7004" y="4348181"/>
            <a:ext cx="346544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smtClean="0">
                <a:latin typeface="Consolas" panose="020B0609020204030204" pitchFamily="49" charset="0"/>
              </a:rPr>
              <a:t>non_zeros = [N,bool] </a:t>
            </a:r>
            <a:r>
              <a:rPr lang="ko-KR" altLang="en-US" sz="900" smtClean="0">
                <a:latin typeface="Consolas" panose="020B0609020204030204" pitchFamily="49" charset="0"/>
              </a:rPr>
              <a:t>형태 일 것이다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69098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</a:t>
            </a:r>
            <a:r>
              <a:rPr lang="en-US" altLang="ko-KR" smtClean="0"/>
              <a:t>overlaps_graph(box1, box2):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34646" y="1713576"/>
            <a:ext cx="71488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"""Computes IoU overlaps between two sets of boxes.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boxes1, boxes2: [N, (y1, x1, y2, x2)].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1. Tile boxes2 and repeat boxes1. This allows us to compare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every boxes1 against every boxes2 without loops.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TF doesn't have an equivalent to np.repeat() so simulate it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using tf.tile() and tf.reshape.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]]), [-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2. Compute intersections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3. Compute unions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4. Compute IoU and reshape to [boxes1, boxes2]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iou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union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iou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overlaps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3424" y="6246904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2" action="ppaction://hlinksldjump"/>
              </a:rPr>
              <a:t>return def</a:t>
            </a:r>
            <a:r>
              <a:rPr lang="en-US" altLang="ko-KR" sz="2000">
                <a:hlinkClick r:id="rId2" action="ppaction://hlinksldjump"/>
              </a:rPr>
              <a:t> </a:t>
            </a:r>
            <a:r>
              <a:rPr lang="en-US" altLang="ko-KR" sz="2000" smtClean="0">
                <a:hlinkClick r:id="rId2" action="ppaction://hlinksldjump"/>
              </a:rPr>
              <a:t>detection_targets_graph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0598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67665"/>
            <a:ext cx="9545686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/>
              <a:t>def</a:t>
            </a:r>
            <a:r>
              <a:rPr lang="en-US" altLang="ko-KR" sz="1400"/>
              <a:t> fpn_classifier_graph(rois, feature_maps, image_meta, pool_size, </a:t>
            </a:r>
            <a:r>
              <a:rPr lang="en-US" altLang="ko-KR" sz="1400" smtClean="0"/>
              <a:t>num_classes=2,</a:t>
            </a:r>
            <a:r>
              <a:rPr lang="en-US" altLang="ko-KR" sz="1400"/>
              <a:t> train_bn=True,fc_layers_size=1024):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3044" y="1651370"/>
            <a:ext cx="633905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fpn_classifier_graph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(rois, feature_maps, image_meta,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pool_size=7, num_classes, train_bn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fc_layers_size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1024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ROI Pooling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POOL_SIZE, POOL_SIZE, channels]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PyramidROIAlign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“roi_align_classifier”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Two 1024 FC layers (implemented with Conv2D for consistency)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(pool_size, pool_size), padding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“valid”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“mrcnn_class_conv1”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‘mrcnn_class_bn1’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‘relu’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“mrcnn_class_conv2”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‘mrcnn_class_bn2’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‘relu’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#shared = KL.Lambda(lambda x: K.squeeze(K.squeeze(x, 3), 2),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                  name=“pool_squeeze”)(x)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MapLayer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“pool_squeeze”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Classifier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‘mrcnn_class_logits’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“softmax”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Bbox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[batch, num_rois, NUM_CLASSES *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‘linear’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‘mrcnn_bbox_fc’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num_rois, NUM_CLASSES,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int_shape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#mrcnn_bbox = KL.Reshape((s[1], num_classes, 4), name=“mrcnn_bbox”)(x)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“mrcnn_bbox”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"mrcnn_bbox"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19752" y="1838499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rois =shape=(1, None, 4)</a:t>
            </a:r>
          </a:p>
          <a:p>
            <a:r>
              <a:rPr lang="en-US" altLang="ko-KR" sz="1000"/>
              <a:t>image_meta=shape=(None, 14)</a:t>
            </a:r>
          </a:p>
          <a:p>
            <a:r>
              <a:rPr lang="en-US" altLang="ko-KR" sz="1000"/>
              <a:t>feature_maps = list</a:t>
            </a:r>
            <a:endParaRPr lang="ko-KR" altLang="en-US" sz="1000"/>
          </a:p>
        </p:txBody>
      </p:sp>
      <p:sp>
        <p:nvSpPr>
          <p:cNvPr id="5" name="왼쪽 중괄호 4"/>
          <p:cNvSpPr/>
          <p:nvPr/>
        </p:nvSpPr>
        <p:spPr>
          <a:xfrm rot="5400000">
            <a:off x="4240543" y="1887868"/>
            <a:ext cx="329538" cy="10001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7218" y="1976941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list</a:t>
            </a:r>
            <a:r>
              <a:rPr lang="ko-KR" altLang="en-US" sz="1000">
                <a:latin typeface="Consolas" panose="020B0609020204030204" pitchFamily="49" charset="0"/>
              </a:rPr>
              <a:t>로 바뀜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6072307" y="4936795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class </a:t>
            </a:r>
            <a:r>
              <a:rPr lang="ko-KR" altLang="en-US" sz="1000">
                <a:latin typeface="Consolas" panose="020B0609020204030204" pitchFamily="49" charset="0"/>
              </a:rPr>
              <a:t>확율을 구함</a:t>
            </a:r>
            <a:endParaRPr lang="ko-KR" altLang="en-US" sz="1000"/>
          </a:p>
        </p:txBody>
      </p:sp>
      <p:cxnSp>
        <p:nvCxnSpPr>
          <p:cNvPr id="1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0679" y="2190102"/>
            <a:ext cx="752424" cy="526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4405313" y="4925885"/>
            <a:ext cx="1666997" cy="1340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61163" y="2016330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7, 7, 256])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2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001" y="2143287"/>
            <a:ext cx="4435278" cy="3006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53679" y="2443977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1</a:t>
            </a:r>
            <a:r>
              <a:rPr lang="en-US" altLang="ko-KR" sz="1050" smtClean="0">
                <a:latin typeface="var(--vscode-repl-font-family)"/>
              </a:rPr>
              <a:t>, 1, 1024])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62001" y="2570935"/>
            <a:ext cx="5891679" cy="3386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4484"/>
              </p:ext>
            </p:extLst>
          </p:nvPr>
        </p:nvGraphicFramePr>
        <p:xfrm>
          <a:off x="6358768" y="2808967"/>
          <a:ext cx="3052550" cy="469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008">
                  <a:extLst>
                    <a:ext uri="{9D8B030D-6E8A-4147-A177-3AD203B41FA5}">
                      <a16:colId xmlns:a16="http://schemas.microsoft.com/office/drawing/2014/main" val="990145987"/>
                    </a:ext>
                  </a:extLst>
                </a:gridCol>
                <a:gridCol w="1438542">
                  <a:extLst>
                    <a:ext uri="{9D8B030D-6E8A-4147-A177-3AD203B41FA5}">
                      <a16:colId xmlns:a16="http://schemas.microsoft.com/office/drawing/2014/main" val="4271222238"/>
                    </a:ext>
                  </a:extLst>
                </a:gridCol>
              </a:tblGrid>
              <a:tr h="29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name </a:t>
                      </a:r>
                      <a:r>
                        <a:rPr lang="ko-KR" altLang="en-US" sz="1200" b="1" smtClean="0"/>
                        <a:t>결과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shape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7305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roi_align_classifier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7, 7, 256]</a:t>
                      </a:r>
                      <a:endParaRPr lang="en-US" altLang="ko-KR" sz="1000" b="0" i="0" smtClean="0">
                        <a:effectLst/>
                        <a:latin typeface="var(--vscode-repl-font-famil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3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970100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2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relu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5011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218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0964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shared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[1,None,1024]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62635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mrcnn_class_logits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63610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mrcnn_probs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28483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mrcnn_bbox_fc, s =x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8])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2546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(1, None, 2, 4)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824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84438" y="7221556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1307805" y="6724315"/>
            <a:ext cx="200996" cy="79348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05047" y="7210229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2558221" y="6994509"/>
            <a:ext cx="189669" cy="241773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85863" y="7207132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</a:t>
            </a:r>
            <a:r>
              <a:rPr lang="en-US" altLang="ko-KR" sz="1000" smtClean="0">
                <a:latin typeface="Consolas" panose="020B0609020204030204" pitchFamily="49" charset="0"/>
              </a:rPr>
              <a:t>2(?), </a:t>
            </a:r>
            <a:r>
              <a:rPr lang="en-US" altLang="ko-KR" sz="1000">
                <a:latin typeface="Consolas" panose="020B0609020204030204" pitchFamily="49" charset="0"/>
              </a:rPr>
              <a:t>4)</a:t>
            </a:r>
            <a:endParaRPr lang="ko-KR" altLang="en-US" sz="1000"/>
          </a:p>
        </p:txBody>
      </p:sp>
      <p:cxnSp>
        <p:nvCxnSpPr>
          <p:cNvPr id="3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4104611" y="6887161"/>
            <a:ext cx="186572" cy="45337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3448344" y="6451601"/>
            <a:ext cx="1748932" cy="5375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211177" y="6888334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mtClean="0">
                <a:latin typeface="Consolas" panose="020B0609020204030204" pitchFamily="49" charset="0"/>
              </a:rPr>
              <a:t>이건 예 </a:t>
            </a:r>
            <a:r>
              <a:rPr lang="en-US" altLang="ko-KR" sz="1000" smtClean="0">
                <a:latin typeface="Consolas" panose="020B0609020204030204" pitchFamily="49" charset="0"/>
              </a:rPr>
              <a:t>(2)</a:t>
            </a:r>
            <a:endParaRPr lang="ko-KR" altLang="en-US" sz="1000"/>
          </a:p>
        </p:txBody>
      </p: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5272697" y="6302327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4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11" name="직사각형 10"/>
          <p:cNvSpPr/>
          <p:nvPr/>
        </p:nvSpPr>
        <p:spPr>
          <a:xfrm>
            <a:off x="3323917" y="116072"/>
            <a:ext cx="6816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Consolas" panose="020B0609020204030204" pitchFamily="49" charset="0"/>
              </a:rPr>
              <a:t>호출측</a:t>
            </a:r>
            <a:endParaRPr lang="en-US" altLang="ko-KR" sz="1000" smtClean="0">
              <a:latin typeface="Consolas" panose="020B0609020204030204" pitchFamily="49" charset="0"/>
            </a:endParaRPr>
          </a:p>
          <a:p>
            <a:r>
              <a:rPr lang="en-US" altLang="ko-KR" sz="1000" smtClean="0">
                <a:latin typeface="Consolas" panose="020B0609020204030204" pitchFamily="49" charset="0"/>
              </a:rPr>
              <a:t>mrcnn_class_logits</a:t>
            </a:r>
            <a:r>
              <a:rPr lang="en-US" altLang="ko-KR" sz="1000">
                <a:latin typeface="Consolas" panose="020B0609020204030204" pitchFamily="49" charset="0"/>
              </a:rPr>
              <a:t>, mrcnn_class, mrcnn_bbox =\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fpn_classifier_graph(rois, mrcnn_feature_maps, input_image_meta,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config.POOL_SIZE, config.NUM_CLASSES,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train_bn=config.TRAIN_BN,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fc_layers_size=config.FPN_CLASSIF_FC_LAYERS_SIZE)</a:t>
            </a:r>
            <a:endParaRPr lang="en-US" altLang="ko-KR" sz="1000" b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6" y="2834741"/>
            <a:ext cx="2679697" cy="8329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67665"/>
            <a:ext cx="309800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dirty="0"/>
              <a:t>class </a:t>
            </a:r>
            <a:r>
              <a:rPr lang="en" altLang="ko-Kore-KR" sz="1600" dirty="0" err="1"/>
              <a:t>PyramidROIAlign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KE.Layer</a:t>
            </a:r>
            <a:r>
              <a:rPr lang="en" altLang="ko-Kore-KR" sz="1600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4438A4-DBCD-DF4E-90AF-76832D1B0552}"/>
                  </a:ext>
                </a:extLst>
              </p:cNvPr>
              <p:cNvSpPr/>
              <p:nvPr/>
            </p:nvSpPr>
            <p:spPr>
              <a:xfrm>
                <a:off x="512229" y="1698664"/>
                <a:ext cx="4651684" cy="587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ko-Kore-KR" sz="800" dirty="0" smtClean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class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PyramidROIAlign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KE.Layer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E4976CC-AFFB-4909-9EEC-D17D4C37E52C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여기에</a:t>
                      </a:fld>
                      <a:fld id="{FC55CE38-48F1-4981-86A7-F88531157017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 </a:t>
                      </a:fld>
                      <a:fld id="{C3050E3C-96A4-4165-AD2D-469F6BA9B4EC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수식을</a:t>
                      </a:fld>
                      <a:fld id="{687242A5-4037-498B-9C76-A8E8BA67C073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 </a:t>
                      </a:fld>
                      <a:fld id="{FE8715EB-64A1-460B-88AE-FF4C962350C9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입력하십시오</a:t>
                      </a:fld>
                      <a:fld id="{0729F872-260D-4EDA-A49F-1190325FD14B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def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init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**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kwargs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super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PyramidROIAlign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).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init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(**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kwargs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tuple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def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call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Crop boxes [batch,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num_boxes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, (y1, x1, y2, x2)] in normalized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coords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Image meta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Holds details about the image. See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compose_image_meta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()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image_meta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Feature Maps. List of feature maps from different level of the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feature pyramid. Each is [batch, height, width, channels]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feature_maps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:]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Assign each ROI to a level in the pyramid based on the ROI area.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split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4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axis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=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-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y1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-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x1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Use shape of first image. Images in a batch must have the same size.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  <a:hlinkClick r:id="rId2" action="ppaction://hlinksldjump"/>
                  </a:rPr>
                  <a:t>parse_image_meta_graph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  <a:hlinkClick r:id="rId2" action="ppaction://hlinksldjump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  <a:hlinkClick r:id="rId2" action="ppaction://hlinksldjump"/>
                  </a:rPr>
                  <a:t>image_meta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)[</a:t>
                </a:r>
                <a:r>
                  <a:rPr lang="en" altLang="ko-Kore-KR" sz="800" dirty="0">
                    <a:solidFill>
                      <a:srgbClr val="CE9178"/>
                    </a:solidFill>
                    <a:latin typeface="Menlo" panose="020B0609030804020204" pitchFamily="49" charset="0"/>
                  </a:rPr>
                  <a:t>'</a:t>
                </a:r>
                <a:r>
                  <a:rPr lang="en" altLang="ko-Kore-KR" sz="800" dirty="0" err="1">
                    <a:solidFill>
                      <a:srgbClr val="CE9178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CE9178"/>
                    </a:solidFill>
                    <a:latin typeface="Menlo" panose="020B0609030804020204" pitchFamily="49" charset="0"/>
                  </a:rPr>
                  <a:t>'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Equation 1 in the Feature Pyramid Networks paper. Account for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the fact that our coordinates are normalized here.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e.g. a 224x224 ROI (in pixels) maps </a:t>
                </a:r>
                <a:r>
                  <a:rPr lang="en" altLang="ko-Kore-KR" sz="800">
                    <a:solidFill>
                      <a:srgbClr val="6A9955"/>
                    </a:solidFill>
                    <a:latin typeface="Menlo" panose="020B0609030804020204" pitchFamily="49" charset="0"/>
                  </a:rPr>
                  <a:t>to </a:t>
                </a:r>
                <a:r>
                  <a:rPr lang="en" altLang="ko-Kore-KR" sz="800" smtClean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P4</a:t>
                </a:r>
              </a:p>
              <a:p>
                <a:r>
                  <a:rPr lang="ko-KR" altLang="en-US" sz="800" smtClean="0">
                    <a:latin typeface="Menlo" panose="020B0609030804020204" pitchFamily="49" charset="0"/>
                  </a:rPr>
                  <a:t>이미지 크기는 최소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800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최대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1024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roi_level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은 최소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2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,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최대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5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로 잡는다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image_area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 * 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float32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log2_graph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sqrt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*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 / 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224.0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/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sqrt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image_area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minimum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5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maximum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</a:p>
              <a:p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4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+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round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  <a:hlinkClick r:id="rId3" action="ppaction://hlinksldjump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  <a:hlinkClick r:id="rId3" action="ppaction://hlinksldjump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  <a:hlinkClick r:id="rId3" action="ppaction://hlinksldjump"/>
                  </a:rPr>
                  <a:t>squeeze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#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axis 2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가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차원이면 삭제</a:t>
                </a:r>
                <a:endParaRPr lang="en-US" altLang="ko-KR" sz="800" smtClean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-US" altLang="ko-Kore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#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여기까지 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rois 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박스가 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P1 ~ P4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중 어디에 속하는지 구함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solidFill>
                    <a:srgbClr val="FF0000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Loop through levels and apply ROI pooling to each. P2 to P5.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pooled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[]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box_to_level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[]</a:t>
                </a:r>
              </a:p>
              <a:p>
                <a:r>
                  <a:rPr lang="en" altLang="ko-Kore-KR" sz="800">
                    <a:solidFill>
                      <a:srgbClr val="C586C0"/>
                    </a:solidFill>
                    <a:latin typeface="Menlo" panose="020B0609030804020204" pitchFamily="49" charset="0"/>
                  </a:rPr>
                  <a:t>for</a:t>
                </a:r>
                <a:r>
                  <a:rPr lang="en" altLang="ko-Kore-KR" sz="80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ore-KR" sz="800" smtClean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in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enumerate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range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6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)):</a:t>
                </a: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where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equal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level_boxes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gather_nd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Box indices for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crop_and_resize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box_indices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[:,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Keep track of which box is mapped to which level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box_to_level</a:t>
                </a:r>
                <a:r>
                  <a:rPr lang="en" altLang="ko-Kore-KR" sz="80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append</a:t>
                </a:r>
                <a:r>
                  <a:rPr lang="en" altLang="ko-Kore-KR" sz="80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  <a:endParaRPr lang="en" altLang="ko-Kore-KR" sz="8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4438A4-DBCD-DF4E-90AF-76832D1B0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9" y="1698664"/>
                <a:ext cx="4651684" cy="5878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BE34D36-31BC-6347-8254-1EF0765E5B00}"/>
              </a:ext>
            </a:extLst>
          </p:cNvPr>
          <p:cNvSpPr/>
          <p:nvPr/>
        </p:nvSpPr>
        <p:spPr>
          <a:xfrm>
            <a:off x="4997909" y="1053229"/>
            <a:ext cx="5343525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Stop gradient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propogation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to ROI proposals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Crop and Resize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From Mask R-CNN paper: "We sample four regular locations, so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that we can evaluate either max or average pooling. In fact,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interpolating only a single value at each bin center (without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pooling) is nearly as effective."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Here we use the simplified approach of a single value per bin,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which is how it's done in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tf.crop_and_resize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()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Result: [batch *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num_boxes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pool_height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pool_width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channels]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crop_and_resize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feature_maps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CE9178"/>
                </a:solidFill>
                <a:latin typeface="Menlo" panose="020B0609030804020204" pitchFamily="49" charset="0"/>
              </a:rPr>
              <a:t>"bilinear"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pooled features into one tensor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mapping into one array and add another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column representing the order of pooled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expand_dims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int32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Rearrange pooled features to match the order of the original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Sort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by batch then box index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TF doesn't have a way to sort by two columns, so merge them and sort.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*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100000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nn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top_k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[::-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Re-add the batch dimension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:]],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reshape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compute_output_shape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9114" y="382587"/>
            <a:ext cx="7132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Consolas" panose="020B0609020204030204" pitchFamily="49" charset="0"/>
              </a:rPr>
              <a:t>호출</a:t>
            </a:r>
            <a:endParaRPr lang="en-US" altLang="ko-KR" sz="1100" smtClean="0">
              <a:latin typeface="Consolas" panose="020B0609020204030204" pitchFamily="49" charset="0"/>
            </a:endParaRPr>
          </a:p>
          <a:p>
            <a:r>
              <a:rPr lang="en-US" altLang="ko-KR" sz="1100" smtClean="0">
                <a:latin typeface="Consolas" panose="020B0609020204030204" pitchFamily="49" charset="0"/>
              </a:rPr>
              <a:t>x</a:t>
            </a:r>
            <a:r>
              <a:rPr lang="en-US" altLang="ko-KR" sz="1100">
                <a:latin typeface="Consolas" panose="020B0609020204030204" pitchFamily="49" charset="0"/>
              </a:rPr>
              <a:t> = PyramidROIAlign([pool_size, pool_size],</a:t>
            </a:r>
          </a:p>
          <a:p>
            <a:r>
              <a:rPr lang="en-US" altLang="ko-KR" sz="1100">
                <a:latin typeface="Consolas" panose="020B0609020204030204" pitchFamily="49" charset="0"/>
              </a:rPr>
              <a:t>                        name="roi_align_classifier")([rois, image_meta] + feature_maps)</a:t>
            </a:r>
            <a:endParaRPr lang="en-US" altLang="ko-KR" sz="1100" b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0899" y="2729822"/>
                <a:ext cx="4766882" cy="362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𝑎𝑟𝑒𝑎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224</m:t>
                              </m:r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h𝑤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224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1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𝑖𝑚𝑎𝑔𝑒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𝑎𝑟𝑒𝑎</m:t>
                                      </m:r>
                                    </m:e>
                                  </m:rad>
                                </m:e>
                              </m:func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1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h𝑤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224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9" y="2729822"/>
                <a:ext cx="4766882" cy="362087"/>
              </a:xfrm>
              <a:prstGeom prst="rect">
                <a:avLst/>
              </a:prstGeom>
              <a:blipFill>
                <a:blip r:embed="rId5"/>
                <a:stretch>
                  <a:fillRect l="-639" r="-384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V="1">
            <a:off x="-809054" y="4050820"/>
            <a:ext cx="2461237" cy="181330"/>
          </a:xfrm>
          <a:prstGeom prst="curvedConnector4">
            <a:avLst>
              <a:gd name="adj1" fmla="val 46322"/>
              <a:gd name="adj2" fmla="val 22606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69591" y="2380880"/>
            <a:ext cx="1723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Menlo" panose="020B0609030804020204" pitchFamily="49" charset="0"/>
              </a:rPr>
              <a:t>h=224</a:t>
            </a:r>
            <a:r>
              <a:rPr lang="ko-KR" altLang="en-US" sz="1100" smtClean="0">
                <a:latin typeface="Menlo" panose="020B0609030804020204" pitchFamily="49" charset="0"/>
              </a:rPr>
              <a:t>이면 앞항은 </a:t>
            </a:r>
            <a:r>
              <a:rPr lang="en-US" altLang="ko-KR" sz="1100" smtClean="0">
                <a:latin typeface="Menlo" panose="020B0609030804020204" pitchFamily="49" charset="0"/>
              </a:rPr>
              <a:t>0</a:t>
            </a:r>
            <a:endParaRPr lang="en" altLang="ko-Kore-KR" sz="1100" dirty="0">
              <a:latin typeface="Menl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66456" y="6194081"/>
            <a:ext cx="1762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Consolas" panose="020B0609020204030204" pitchFamily="49" charset="0"/>
              </a:rPr>
              <a:t>#level</a:t>
            </a:r>
            <a:r>
              <a:rPr lang="ko-KR" altLang="en-US" sz="900">
                <a:latin typeface="Consolas" panose="020B0609020204030204" pitchFamily="49" charset="0"/>
              </a:rPr>
              <a:t>은 </a:t>
            </a:r>
            <a:r>
              <a:rPr lang="en-US" altLang="ko-KR" sz="900" smtClean="0">
                <a:latin typeface="Consolas" panose="020B0609020204030204" pitchFamily="49" charset="0"/>
              </a:rPr>
              <a:t>2</a:t>
            </a:r>
            <a:r>
              <a:rPr lang="ko-KR" altLang="en-US" sz="900">
                <a:latin typeface="Consolas" panose="020B0609020204030204" pitchFamily="49" charset="0"/>
              </a:rPr>
              <a:t> </a:t>
            </a:r>
            <a:r>
              <a:rPr lang="en-US" altLang="ko-KR" sz="900" smtClean="0">
                <a:latin typeface="Consolas" panose="020B0609020204030204" pitchFamily="49" charset="0"/>
              </a:rPr>
              <a:t>~ 5</a:t>
            </a:r>
            <a:r>
              <a:rPr lang="ko-KR" altLang="en-US" sz="900" smtClean="0">
                <a:latin typeface="Consolas" panose="020B0609020204030204" pitchFamily="49" charset="0"/>
              </a:rPr>
              <a:t> </a:t>
            </a:r>
            <a:r>
              <a:rPr lang="ko-KR" altLang="en-US" sz="900">
                <a:latin typeface="Consolas" panose="020B0609020204030204" pitchFamily="49" charset="0"/>
              </a:rPr>
              <a:t> </a:t>
            </a:r>
            <a:r>
              <a:rPr lang="en-US" altLang="ko-KR" sz="900">
                <a:latin typeface="Consolas" panose="020B0609020204030204" pitchFamily="49" charset="0"/>
              </a:rPr>
              <a:t>i</a:t>
            </a:r>
            <a:r>
              <a:rPr lang="ko-KR" altLang="en-US" sz="900">
                <a:latin typeface="Consolas" panose="020B0609020204030204" pitchFamily="49" charset="0"/>
              </a:rPr>
              <a:t>는 </a:t>
            </a:r>
            <a:r>
              <a:rPr lang="en-US" altLang="ko-KR" sz="900">
                <a:latin typeface="Consolas" panose="020B0609020204030204" pitchFamily="49" charset="0"/>
              </a:rPr>
              <a:t>0 ~ 3</a:t>
            </a:r>
            <a:endParaRPr lang="ko-KR" altLang="en-US" sz="900" b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97070" y="5803339"/>
            <a:ext cx="5694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#ix 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순서 즉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P2 ~ P5 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순서때로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crop and resize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된 박스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을 구한다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6195" y="7050577"/>
            <a:ext cx="551295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P2 ~ P5 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순으로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feature 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맵에서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7x7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로 자른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을  리턴한다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.[batch</a:t>
            </a:r>
            <a:r>
              <a:rPr lang="en-US" altLang="ko-KR" sz="1050">
                <a:solidFill>
                  <a:srgbClr val="FF0000"/>
                </a:solidFill>
                <a:latin typeface="Consolas" panose="020B0609020204030204" pitchFamily="49" charset="0"/>
              </a:rPr>
              <a:t>, num_boxes, pool_height, pool_width, channels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어떤게 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이고 어떤게 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P5</a:t>
            </a:r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인지 알수 있는가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altLang="ko-KR" sz="105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67665"/>
            <a:ext cx="309800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dirty="0"/>
              <a:t>class </a:t>
            </a:r>
            <a:r>
              <a:rPr lang="en" altLang="ko-Kore-KR" sz="1600" dirty="0" err="1"/>
              <a:t>PyramidROIAlign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KE.Layer</a:t>
            </a:r>
            <a:r>
              <a:rPr lang="en" altLang="ko-Kore-KR" sz="1600" dirty="0"/>
              <a:t>):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163912" y="7090682"/>
            <a:ext cx="3025426" cy="416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hlinkClick r:id="rId2" action="ppaction://hlinksldjump"/>
              </a:rPr>
              <a:t>return def</a:t>
            </a:r>
            <a:r>
              <a:rPr lang="en-US" altLang="ko-KR" sz="1400">
                <a:hlinkClick r:id="rId2" action="ppaction://hlinksldjump"/>
              </a:rPr>
              <a:t> </a:t>
            </a:r>
            <a:r>
              <a:rPr lang="en-US" altLang="ko-KR" sz="1400" smtClean="0">
                <a:hlinkClick r:id="rId2" action="ppaction://hlinksldjump"/>
              </a:rPr>
              <a:t>build_fpn_mask_graph</a:t>
            </a:r>
            <a:endParaRPr lang="en-US" altLang="ko-KR" sz="14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68593"/>
              </p:ext>
            </p:extLst>
          </p:nvPr>
        </p:nvGraphicFramePr>
        <p:xfrm>
          <a:off x="1396081" y="1962932"/>
          <a:ext cx="2014880" cy="18703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16" name="오른쪽 중괄호 15"/>
          <p:cNvSpPr/>
          <p:nvPr/>
        </p:nvSpPr>
        <p:spPr>
          <a:xfrm rot="10800000">
            <a:off x="920496" y="1962932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8300" y="27852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256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8" name="오른쪽 중괄호 17"/>
          <p:cNvSpPr/>
          <p:nvPr/>
        </p:nvSpPr>
        <p:spPr>
          <a:xfrm rot="5400000">
            <a:off x="2190373" y="30389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921" y="432234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256</a:t>
            </a:r>
            <a:endParaRPr lang="ko-KR" altLang="en-US" sz="100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1788"/>
              </p:ext>
            </p:extLst>
          </p:nvPr>
        </p:nvGraphicFramePr>
        <p:xfrm>
          <a:off x="1647940" y="2193059"/>
          <a:ext cx="755580" cy="7013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58905"/>
              </p:ext>
            </p:extLst>
          </p:nvPr>
        </p:nvGraphicFramePr>
        <p:xfrm>
          <a:off x="2655381" y="2894441"/>
          <a:ext cx="755580" cy="7013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</a:tbl>
          </a:graphicData>
        </a:graphic>
      </p:graphicFrame>
      <p:sp>
        <p:nvSpPr>
          <p:cNvPr id="22" name="오른쪽 중괄호 21"/>
          <p:cNvSpPr/>
          <p:nvPr/>
        </p:nvSpPr>
        <p:spPr>
          <a:xfrm rot="5400000">
            <a:off x="1895394" y="2645789"/>
            <a:ext cx="259473" cy="756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303242" y="2193059"/>
            <a:ext cx="342900" cy="69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4780" y="2417522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7</a:t>
            </a:r>
            <a:endParaRPr lang="ko-KR" altLang="en-US" sz="1000"/>
          </a:p>
        </p:txBody>
      </p:sp>
      <p:sp>
        <p:nvSpPr>
          <p:cNvPr id="25" name="직사각형 24"/>
          <p:cNvSpPr/>
          <p:nvPr/>
        </p:nvSpPr>
        <p:spPr>
          <a:xfrm>
            <a:off x="1674132" y="3103334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7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011999" y="1763655"/>
            <a:ext cx="5056769" cy="1832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 smtClean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2400" smtClean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2400" smtClean="0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" altLang="ko-Kore-KR" sz="2400" smtClean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2400" smtClean="0">
                <a:solidFill>
                  <a:srgbClr val="DCDCAA"/>
                </a:solidFill>
                <a:latin typeface="Menlo" panose="020B0609030804020204" pitchFamily="49" charset="0"/>
              </a:rPr>
              <a:t>crop_and_resize</a:t>
            </a:r>
          </a:p>
          <a:p>
            <a:r>
              <a:rPr lang="ko-KR" altLang="en-US" sz="2400" smtClean="0">
                <a:solidFill>
                  <a:srgbClr val="DCDCAA"/>
                </a:solidFill>
                <a:latin typeface="Menlo" panose="020B0609030804020204" pitchFamily="49" charset="0"/>
              </a:rPr>
              <a:t>기능</a:t>
            </a:r>
            <a:r>
              <a:rPr lang="en-US" altLang="ko-KR" sz="2400" smtClean="0">
                <a:solidFill>
                  <a:srgbClr val="DCDCAA"/>
                </a:solidFill>
                <a:latin typeface="Menlo" panose="020B0609030804020204" pitchFamily="49" charset="0"/>
              </a:rPr>
              <a:t>:</a:t>
            </a:r>
          </a:p>
          <a:p>
            <a:endParaRPr lang="en-US" altLang="ko-KR" sz="2400">
              <a:solidFill>
                <a:srgbClr val="DCDCAA"/>
              </a:solidFill>
              <a:latin typeface="Menlo" panose="020B0609030804020204" pitchFamily="49" charset="0"/>
            </a:endParaRPr>
          </a:p>
          <a:p>
            <a:r>
              <a:rPr lang="en-US" altLang="ko-KR" smtClean="0"/>
              <a:t>freature map</a:t>
            </a:r>
            <a:r>
              <a:rPr lang="ko-KR" altLang="en-US" smtClean="0"/>
              <a:t>에서 같은 해당 레벨에 해당</a:t>
            </a:r>
            <a:endParaRPr lang="en-US" altLang="ko-KR" smtClean="0"/>
          </a:p>
          <a:p>
            <a:r>
              <a:rPr lang="ko-KR" altLang="en-US" smtClean="0"/>
              <a:t>하는 </a:t>
            </a:r>
            <a:r>
              <a:rPr lang="en-US" altLang="ko-KR" smtClean="0"/>
              <a:t>rois</a:t>
            </a:r>
            <a:r>
              <a:rPr lang="ko-KR" altLang="en-US" smtClean="0"/>
              <a:t>를 구하여 영역을 </a:t>
            </a:r>
            <a:r>
              <a:rPr lang="en-US" altLang="ko-KR" smtClean="0"/>
              <a:t>7x7</a:t>
            </a:r>
            <a:r>
              <a:rPr lang="ko-KR" altLang="en-US" smtClean="0"/>
              <a:t>로 잘라 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93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tf.image.crop_and_resize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1252278"/>
            <a:ext cx="5039280" cy="4227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46" y="2266122"/>
            <a:ext cx="5278758" cy="4041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4" y="5479773"/>
            <a:ext cx="4700827" cy="196002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340546" y="6612183"/>
            <a:ext cx="4130025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5" action="ppaction://hlinksldjump"/>
              </a:rPr>
              <a:t>return def</a:t>
            </a:r>
            <a:r>
              <a:rPr lang="en-US" altLang="ko-KR">
                <a:hlinkClick r:id="rId5" action="ppaction://hlinksldjump"/>
              </a:rPr>
              <a:t> </a:t>
            </a:r>
            <a:r>
              <a:rPr lang="en-US" altLang="ko-KR" smtClean="0">
                <a:hlinkClick r:id="rId5" action="ppaction://hlinksldjump"/>
              </a:rPr>
              <a:t>detection_targets_graph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6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4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MakRCNN build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build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37849" y="190590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1778" y="2470460"/>
            <a:ext cx="6503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input_image = KL.Input(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            shape=[None, None, config.IMAGE_SHAPE[2]], name="input_image")</a:t>
            </a:r>
            <a:endParaRPr lang="en-US" altLang="ko-KR" sz="1200" b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12028" y="3129303"/>
            <a:ext cx="2049720" cy="1842554"/>
            <a:chOff x="4712028" y="3129303"/>
            <a:chExt cx="2049720" cy="1842554"/>
          </a:xfrm>
        </p:grpSpPr>
        <p:sp>
          <p:nvSpPr>
            <p:cNvPr id="12" name="직사각형 11"/>
            <p:cNvSpPr/>
            <p:nvPr/>
          </p:nvSpPr>
          <p:spPr>
            <a:xfrm>
              <a:off x="4912546" y="31293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12287" y="32329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12028" y="33607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92892" y="5110503"/>
            <a:ext cx="2049720" cy="1842554"/>
            <a:chOff x="2492892" y="5110503"/>
            <a:chExt cx="2049720" cy="1842554"/>
          </a:xfrm>
        </p:grpSpPr>
        <p:sp>
          <p:nvSpPr>
            <p:cNvPr id="60" name="직사각형 59"/>
            <p:cNvSpPr/>
            <p:nvPr/>
          </p:nvSpPr>
          <p:spPr>
            <a:xfrm>
              <a:off x="2693410" y="51105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93151" y="52141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92892" y="53419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구부러진 연결선 62"/>
          <p:cNvCxnSpPr>
            <a:endCxn id="57" idx="1"/>
          </p:cNvCxnSpPr>
          <p:nvPr/>
        </p:nvCxnSpPr>
        <p:spPr>
          <a:xfrm>
            <a:off x="2322095" y="2932126"/>
            <a:ext cx="2389933" cy="12341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endCxn id="57" idx="0"/>
          </p:cNvCxnSpPr>
          <p:nvPr/>
        </p:nvCxnSpPr>
        <p:spPr>
          <a:xfrm>
            <a:off x="2935705" y="2719137"/>
            <a:ext cx="2700924" cy="64158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07837" y="3747555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width</a:t>
            </a: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995013" y="275808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height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904590" y="3694689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channel</a:t>
            </a:r>
            <a:endParaRPr lang="ko-KR" altLang="en-US"/>
          </a:p>
        </p:txBody>
      </p:sp>
      <p:cxnSp>
        <p:nvCxnSpPr>
          <p:cNvPr id="68" name="구부러진 연결선 67"/>
          <p:cNvCxnSpPr>
            <a:endCxn id="67" idx="0"/>
          </p:cNvCxnSpPr>
          <p:nvPr/>
        </p:nvCxnSpPr>
        <p:spPr>
          <a:xfrm>
            <a:off x="4712028" y="2559499"/>
            <a:ext cx="2879609" cy="113519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61139" y="59566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batch</a:t>
            </a:r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 rot="2727010">
            <a:off x="5559715" y="4647201"/>
            <a:ext cx="218319" cy="2618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3538917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Feature Pyramid Network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7" y="1852424"/>
            <a:ext cx="7793786" cy="5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3538917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Feature Pyramid Network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7" y="1852424"/>
            <a:ext cx="7793786" cy="54495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65976" y="1627632"/>
            <a:ext cx="8578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return</a:t>
            </a:r>
            <a:endParaRPr lang="ko-KR" altLang="en-US"/>
          </a:p>
        </p:txBody>
      </p:sp>
      <p:pic>
        <p:nvPicPr>
          <p:cNvPr id="7" name="그림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09" y="1736527"/>
            <a:ext cx="1513057" cy="17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5099360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Training ResNet + Faster R-CNN with FPN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" y="1775526"/>
            <a:ext cx="9609793" cy="5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계층을 만드는 것으로 </a:t>
            </a:r>
            <a:r>
              <a:rPr lang="en-US" altLang="ko-KR" sz="1400">
                <a:latin typeface="+mn-ea"/>
              </a:rPr>
              <a:t>BACKBON</a:t>
            </a:r>
            <a:r>
              <a:rPr lang="ko-KR" altLang="en-US" sz="1400">
                <a:latin typeface="+mn-ea"/>
              </a:rPr>
              <a:t>에 이름이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state5</a:t>
            </a:r>
            <a:r>
              <a:rPr lang="ko-KR" altLang="en-US" sz="1400">
                <a:latin typeface="+mn-ea"/>
              </a:rPr>
              <a:t>까지 사용여부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batch normalization freeze </a:t>
            </a:r>
            <a:r>
              <a:rPr lang="ko-KR" altLang="en-US" sz="1400">
                <a:latin typeface="+mn-ea"/>
              </a:rPr>
              <a:t>사용 여부이다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effectLst/>
                <a:latin typeface="+mn-ea"/>
              </a:rPr>
              <a:t>C1 ~ C5</a:t>
            </a:r>
            <a:r>
              <a:rPr lang="ko-KR" altLang="en-US" sz="1400">
                <a:effectLst/>
                <a:latin typeface="+mn-ea"/>
              </a:rPr>
              <a:t>까지는 각 </a:t>
            </a:r>
            <a:r>
              <a:rPr lang="en-US" altLang="ko-KR" sz="1400">
                <a:latin typeface="+mn-ea"/>
              </a:rPr>
              <a:t>stage</a:t>
            </a:r>
            <a:r>
              <a:rPr lang="ko-KR" altLang="en-US" sz="1400">
                <a:latin typeface="+mn-ea"/>
              </a:rPr>
              <a:t>에서의 레이어 값을 볼 수있게 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5988" y="370667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모서리가 둥근 직사각형 36">
            <a:hlinkClick r:id="rId2" action="ppaction://hlinksldjump"/>
          </p:cNvPr>
          <p:cNvSpPr/>
          <p:nvPr/>
        </p:nvSpPr>
        <p:spPr>
          <a:xfrm>
            <a:off x="7604188" y="6107696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 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mrcnn_mask_conv1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</a:t>
            </a:r>
            <a:r>
              <a:rPr lang="ko-KR" altLang="en-US" sz="900" dirty="0" err="1"/>
              <a:t>roi_align_mask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mrcnn_mask_bn1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activation_70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mrcnn_mask_conv2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activation_70[0][0]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FF0000"/>
                </a:solidFill>
              </a:rPr>
              <a:t>roi_align_classifier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/>
              <a:t>(</a:t>
            </a:r>
            <a:r>
              <a:rPr lang="ko-KR" altLang="en-US" sz="900" dirty="0" err="1"/>
              <a:t>PyramidRO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7, 7, 256)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fpn_p2[0][0]</a:t>
            </a:r>
          </a:p>
          <a:p>
            <a:r>
              <a:rPr lang="ko-KR" altLang="en-US" sz="900" dirty="0"/>
              <a:t>                                                                 fpn_p3[0][0]</a:t>
            </a:r>
          </a:p>
          <a:p>
            <a:r>
              <a:rPr lang="ko-KR" altLang="en-US" sz="900" dirty="0"/>
              <a:t>                                                                 fpn_p4[0][0]</a:t>
            </a:r>
          </a:p>
          <a:p>
            <a:r>
              <a:rPr lang="ko-KR" altLang="en-US" sz="900" dirty="0"/>
              <a:t>                                                                 fpn_p5[0][0]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>
                <a:solidFill>
                  <a:srgbClr val="92047E"/>
                </a:solidFill>
              </a:rPr>
              <a:t>mrcnn_mask_bn2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TimeDistributed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14, 14, 25 1024        mrcnn_mask_conv2[0][0]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mrcnn_class_conv1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12846080    </a:t>
            </a:r>
            <a:r>
              <a:rPr lang="ko-KR" altLang="en-US" sz="900" dirty="0" err="1"/>
              <a:t>roi_align_classifier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activation_71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mrcnn_class_bn1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mrcnn_mask_conv3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activation_67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mrcnn_mask_bn3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mrcnn_class_conv2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1049600     activation_67[0][0]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activation_72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mrcnn_class_bn2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mrcnn_mask_conv4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activation_68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mrcnn_mask_bn4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pool_squeeze</a:t>
            </a:r>
            <a:r>
              <a:rPr lang="ko-KR" altLang="en-US" sz="900" dirty="0"/>
              <a:t> (</a:t>
            </a:r>
            <a:r>
              <a:rPr lang="ko-KR" altLang="en-US" sz="900" dirty="0" err="1"/>
              <a:t>MapLayer</a:t>
            </a:r>
            <a:r>
              <a:rPr lang="ko-KR" altLang="en-US" sz="900" dirty="0"/>
              <a:t>)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1024)      0           activation_68[0][0]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activation_73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mrcnn_bbox_fc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8)         8200        </a:t>
            </a:r>
            <a:r>
              <a:rPr lang="ko-KR" altLang="en-US" sz="900" dirty="0" err="1"/>
              <a:t>pool_squeeze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mrcnn_mask_deconv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rpn_class_logits</a:t>
            </a:r>
            <a:r>
              <a:rPr lang="ko-KR" altLang="en-US" sz="900" dirty="0"/>
              <a:t> (</a:t>
            </a:r>
            <a:r>
              <a:rPr lang="ko-KR" altLang="en-US" sz="900" dirty="0" err="1"/>
              <a:t>Concatenate</a:t>
            </a:r>
            <a:r>
              <a:rPr lang="ko-KR" altLang="en-US" sz="900" dirty="0"/>
              <a:t>)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0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[1][0]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[2][0]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[3][0]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[4][0]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92047E"/>
                </a:solidFill>
              </a:rPr>
              <a:t>mrcnn_class_logits</a:t>
            </a:r>
            <a:r>
              <a:rPr lang="ko-KR" altLang="en-US" sz="900" dirty="0">
                <a:solidFill>
                  <a:srgbClr val="92047E"/>
                </a:solidFill>
              </a:rPr>
              <a:t>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2)         2050        </a:t>
            </a:r>
            <a:r>
              <a:rPr lang="ko-KR" altLang="en-US" sz="900" dirty="0" err="1">
                <a:solidFill>
                  <a:srgbClr val="92047E"/>
                </a:solidFill>
              </a:rPr>
              <a:t>pool_squeeze</a:t>
            </a:r>
            <a:r>
              <a:rPr lang="ko-KR" altLang="en-US" sz="900" dirty="0">
                <a:solidFill>
                  <a:srgbClr val="92047E"/>
                </a:solidFill>
              </a:rPr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Reshape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2, 4)      0           </a:t>
            </a:r>
            <a:r>
              <a:rPr lang="ko-KR" altLang="en-US" sz="900" dirty="0" err="1"/>
              <a:t>mrcnn_bbox_fc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2) 514         </a:t>
            </a:r>
            <a:r>
              <a:rPr lang="ko-KR" altLang="en-US" sz="900" dirty="0" err="1"/>
              <a:t>mrcnn_mask_deconv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input_rpn_match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lambda_2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 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   0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0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output_rois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()                   0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()                   0           </a:t>
            </a:r>
            <a:r>
              <a:rPr lang="ko-KR" altLang="en-US" sz="900" dirty="0" err="1"/>
              <a:t>input_rpn_bbox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lambda_2[0][0]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[0][2]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[0][3]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==================================================================================================</a:t>
            </a:r>
          </a:p>
          <a:p>
            <a:r>
              <a:rPr lang="ko-KR" altLang="en-US" sz="900" dirty="0" err="1"/>
              <a:t>Total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64,780,958</a:t>
            </a:r>
          </a:p>
          <a:p>
            <a:r>
              <a:rPr lang="ko-KR" altLang="en-US" sz="900" dirty="0" err="1"/>
              <a:t>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64,669,470</a:t>
            </a:r>
          </a:p>
          <a:p>
            <a:r>
              <a:rPr lang="ko-KR" altLang="en-US" sz="900" dirty="0" err="1"/>
              <a:t>Non-trainable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111,488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identity_block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됨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배열을 새로운 모양으로 브로드 캐스트합니다.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Parameters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arrayarray_like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shapetuple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optional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(기본값).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Returns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broadcastarray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zip(*alist): </a:t>
            </a:r>
            <a:endParaRPr lang="en-US" altLang="ko-KR" sz="1200" smtClean="0"/>
          </a:p>
          <a:p>
            <a:r>
              <a:rPr lang="ko-KR" altLang="en-US" sz="1200"/>
              <a:t> </a:t>
            </a:r>
            <a:r>
              <a:rPr lang="ko-KR" altLang="en-US" sz="1200" smtClean="0"/>
              <a:t> print(i)</a:t>
            </a:r>
          </a:p>
          <a:p>
            <a:r>
              <a:rPr lang="ko-KR" altLang="en-US" sz="1200" smtClean="0"/>
              <a:t>(</a:t>
            </a:r>
            <a:r>
              <a:rPr lang="ko-KR" altLang="en-US" sz="1200"/>
              <a:t>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</a:t>
            </a:r>
            <a:r>
              <a:rPr lang="ko-KR" altLang="en-US" sz="1200" smtClean="0"/>
              <a:t>)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리스트의 각 항을 꺼내어 묶어줌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tuple </a:t>
            </a:r>
            <a:r>
              <a:rPr lang="ko-KR" altLang="en-US" sz="1200" smtClean="0"/>
              <a:t>형태로 나옴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6567267" y="6075311"/>
            <a:ext cx="357342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(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  <a:hlinkClick r:id="rId3" action="ppaction://hlinksldjump"/>
              </a:rPr>
              <a:t>*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layer_outputs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))</a:t>
            </a:r>
            <a:endParaRPr lang="ko-KR" altLang="en-US" sz="16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2040" y="1442110"/>
            <a:ext cx="5718611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zip two lists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Zipping two lists pairs elements from the first list with elements from the second list. For example, zipping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[4, 5, 6]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results 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[(1, 4), (2, 5), (3, 6)]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zip()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zip lists together </a:t>
            </a:r>
            <a:endParaRPr kumimoji="0" lang="ko-KR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zip(*iterables)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with two lists as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*iterables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construct a zip object. Use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list()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convert the zip object to a list containing zipped pairs from the original two lists.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[1, 2, 3]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[4, 5, 6]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a_zip = zip(list1, list2)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zip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zipped_list = list(a_zip)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zip to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print(zipped_list)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[(1, 4), (2, 5), (3, 6)]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입력텐서가 주어질 때 가장 큰 값을 기준으로</a:t>
            </a:r>
            <a:endParaRPr lang="en-US" altLang="ko-KR" sz="1200"/>
          </a:p>
          <a:p>
            <a:r>
              <a:rPr lang="ko-KR" altLang="en-US" sz="1200"/>
              <a:t>순서 대로 뽑아 주는 함수이다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만일 입력이 </a:t>
            </a:r>
            <a:r>
              <a:rPr lang="en-US" altLang="ko-KR" sz="1200"/>
              <a:t>1</a:t>
            </a:r>
            <a:r>
              <a:rPr lang="ko-KR" altLang="en-US" sz="1200"/>
              <a:t>차원이면</a:t>
            </a:r>
            <a:endParaRPr lang="en-US" altLang="ko-KR" sz="120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/>
              <a:t>수정 하여야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017247" y="4995494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1059341" y="1755922"/>
            <a:ext cx="5607461" cy="213168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9341" y="1992850"/>
            <a:ext cx="6963428" cy="223941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02623" y="4879713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15315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tf.gather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4179" y="1782950"/>
            <a:ext cx="55778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tf.gather(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params, indices, validate_indices=None, axis=None, batch_dims=0, name=None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672" y="1197064"/>
            <a:ext cx="10691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slices from params axis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axis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according to indices. (deprecated arguments) </a:t>
            </a:r>
            <a:endParaRPr kumimoji="0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8" y="2291477"/>
            <a:ext cx="5196935" cy="3686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7" y="1901951"/>
            <a:ext cx="4476512" cy="832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77" y="2992027"/>
            <a:ext cx="4610751" cy="192744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914903" y="6360945"/>
            <a:ext cx="4317350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5" action="ppaction://hlinksldjump"/>
              </a:rPr>
              <a:t>return class</a:t>
            </a:r>
            <a:r>
              <a:rPr lang="en-US" altLang="ko-KR">
                <a:hlinkClick r:id="rId5" action="ppaction://hlinksldjump"/>
              </a:rPr>
              <a:t> ProposalLayer(KE.Layer</a:t>
            </a:r>
            <a:r>
              <a:rPr lang="en-US" altLang="ko-KR" smtClean="0">
                <a:hlinkClick r:id="rId5" action="ppaction://hlinksldjump"/>
              </a:rPr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301877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</a:t>
            </a:r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oolean_mask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9" y="1580609"/>
            <a:ext cx="5743916" cy="2878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9" y="4519929"/>
            <a:ext cx="6420028" cy="269761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693589" y="6994550"/>
            <a:ext cx="4529918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4" action="ppaction://hlinksldjump"/>
              </a:rPr>
              <a:t>return def</a:t>
            </a:r>
            <a:r>
              <a:rPr lang="en-US" altLang="ko-KR">
                <a:hlinkClick r:id="rId4" action="ppaction://hlinksldjump"/>
              </a:rPr>
              <a:t> </a:t>
            </a:r>
            <a:r>
              <a:rPr lang="en-US" altLang="ko-KR" smtClean="0">
                <a:hlinkClick r:id="rId4" action="ppaction://hlinksldjump"/>
              </a:rPr>
              <a:t>detection_targets_graph: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6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00888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tf.where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" y="1668082"/>
            <a:ext cx="5753577" cy="718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4" y="2473978"/>
            <a:ext cx="4971146" cy="3880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41" y="2386505"/>
            <a:ext cx="5380772" cy="396752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5" action="ppaction://hlinksldjump"/>
              </a:rPr>
              <a:t>return def</a:t>
            </a:r>
            <a:r>
              <a:rPr lang="en-US" altLang="ko-KR" sz="2000">
                <a:hlinkClick r:id="rId5" action="ppaction://hlinksldjump"/>
              </a:rPr>
              <a:t> </a:t>
            </a:r>
            <a:r>
              <a:rPr lang="en-US" altLang="ko-KR" sz="2000" smtClean="0">
                <a:hlinkClick r:id="rId5" action="ppaction://hlinksldjump"/>
              </a:rPr>
              <a:t>detection_targets_graph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62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15315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tf.concat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>
            <a:hlinkClick r:id="rId2" action="ppaction://hlinksldjump"/>
          </p:cNvPr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3" action="ppaction://hlinksldjump"/>
              </a:rPr>
              <a:t>return def</a:t>
            </a:r>
            <a:r>
              <a:rPr lang="en-US" altLang="ko-KR" sz="2000">
                <a:hlinkClick r:id="rId3" action="ppaction://hlinksldjump"/>
              </a:rPr>
              <a:t> </a:t>
            </a:r>
            <a:r>
              <a:rPr lang="en-US" altLang="ko-KR" sz="2000" smtClean="0">
                <a:hlinkClick r:id="rId3" action="ppaction://hlinksldjump"/>
              </a:rPr>
              <a:t>detection_targets_graph</a:t>
            </a:r>
            <a:endParaRPr lang="en-US" altLang="ko-KR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6" y="1580610"/>
            <a:ext cx="4710453" cy="882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76" y="2614690"/>
            <a:ext cx="5542592" cy="2441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29" y="5074258"/>
            <a:ext cx="5190786" cy="2398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171" y="4707165"/>
            <a:ext cx="4979642" cy="14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72034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tf.pad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>
            <a:hlinkClick r:id="rId2" action="ppaction://hlinksldjump"/>
          </p:cNvPr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3" action="ppaction://hlinksldjump"/>
              </a:rPr>
              <a:t>return def</a:t>
            </a:r>
            <a:r>
              <a:rPr lang="en-US" altLang="ko-KR" sz="2000">
                <a:hlinkClick r:id="rId3" action="ppaction://hlinksldjump"/>
              </a:rPr>
              <a:t> </a:t>
            </a:r>
            <a:r>
              <a:rPr lang="en-US" altLang="ko-KR" sz="2000" smtClean="0">
                <a:hlinkClick r:id="rId3" action="ppaction://hlinksldjump"/>
              </a:rPr>
              <a:t>detection_targets_graph</a:t>
            </a:r>
            <a:endParaRPr lang="en-US" altLang="ko-KR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" y="1656809"/>
            <a:ext cx="4744471" cy="11149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4" y="2847999"/>
            <a:ext cx="5038386" cy="1645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430" y="1580609"/>
            <a:ext cx="4706140" cy="32295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043" y="4569255"/>
            <a:ext cx="4932935" cy="2767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85456" y="2417112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[1,1] </a:t>
            </a:r>
            <a:r>
              <a:rPr lang="ko-KR" altLang="en-US" sz="1050" smtClean="0"/>
              <a:t>시작전</a:t>
            </a:r>
            <a:r>
              <a:rPr lang="en-US" altLang="ko-KR" sz="1050" smtClean="0"/>
              <a:t>1</a:t>
            </a:r>
            <a:r>
              <a:rPr lang="ko-KR" altLang="en-US" sz="1050" smtClean="0"/>
              <a:t> 후</a:t>
            </a:r>
            <a:r>
              <a:rPr lang="en-US" altLang="ko-KR" sz="1050" smtClean="0"/>
              <a:t>1</a:t>
            </a:r>
          </a:p>
          <a:p>
            <a:r>
              <a:rPr lang="en-US" altLang="ko-KR" sz="1050" smtClean="0"/>
              <a:t>[2,2]</a:t>
            </a:r>
            <a:r>
              <a:rPr lang="ko-KR" altLang="en-US" sz="1050" smtClean="0"/>
              <a:t> 시작전</a:t>
            </a:r>
            <a:r>
              <a:rPr lang="en-US" altLang="ko-KR" sz="1050" smtClean="0"/>
              <a:t>2,</a:t>
            </a:r>
            <a:r>
              <a:rPr lang="ko-KR" altLang="en-US" sz="1050" smtClean="0"/>
              <a:t>후</a:t>
            </a:r>
            <a:r>
              <a:rPr lang="en-US" altLang="ko-KR" sz="1050" smtClean="0"/>
              <a:t>2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621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tf.squeeze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" y="1676717"/>
            <a:ext cx="3052287" cy="1852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" y="3720782"/>
            <a:ext cx="3052287" cy="1851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229229"/>
            <a:ext cx="4824888" cy="334350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951221" y="6219725"/>
            <a:ext cx="3665220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smtClean="0">
                <a:hlinkClick r:id="rId5" action="ppaction://hlinksldjump"/>
              </a:rPr>
              <a:t>return class </a:t>
            </a:r>
            <a:r>
              <a:rPr lang="en" altLang="ko-Kore-KR" sz="1600" dirty="0" err="1">
                <a:hlinkClick r:id="rId5" action="ppaction://hlinksldjump"/>
              </a:rPr>
              <a:t>PyramidROIAlign</a:t>
            </a:r>
            <a:r>
              <a:rPr lang="en" altLang="ko-Kore-KR" sz="1600" dirty="0">
                <a:hlinkClick r:id="rId5" action="ppaction://hlinksldjump"/>
              </a:rPr>
              <a:t>(</a:t>
            </a:r>
            <a:r>
              <a:rPr lang="en" altLang="ko-Kore-KR" sz="1600" dirty="0" err="1">
                <a:hlinkClick r:id="rId5" action="ppaction://hlinksldjump"/>
              </a:rPr>
              <a:t>KE.Layer</a:t>
            </a:r>
            <a:r>
              <a:rPr lang="en" altLang="ko-Kore-KR" sz="1600" dirty="0">
                <a:hlinkClick r:id="rId5" action="ppaction://hlinksldjump"/>
              </a:rPr>
              <a:t>):</a:t>
            </a:r>
            <a:endParaRPr lang="en" altLang="ko-Kore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43" y="1745063"/>
            <a:ext cx="24593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텐서 중에서 </a:t>
            </a:r>
            <a:r>
              <a:rPr lang="en-US" altLang="ko-KR" sz="1050" smtClean="0"/>
              <a:t>1</a:t>
            </a:r>
            <a:r>
              <a:rPr lang="ko-KR" altLang="en-US" sz="1050" smtClean="0"/>
              <a:t>차원인 것들을 제거 한다</a:t>
            </a:r>
            <a:r>
              <a:rPr lang="en-US" altLang="ko-KR" sz="1050" smtClean="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954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532709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tf.keras.layers.Conv2DTranspose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0533" y="6930730"/>
            <a:ext cx="310339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smtClean="0">
                <a:hlinkClick r:id="rId2" action="ppaction://hlinksldjump"/>
              </a:rPr>
              <a:t>return </a:t>
            </a:r>
            <a:r>
              <a:rPr lang="en-US" altLang="ko-KR" sz="1600">
                <a:hlinkClick r:id="rId3" action="ppaction://hlinksldjump"/>
              </a:rPr>
              <a:t>build_fpn_mask_graph</a:t>
            </a:r>
            <a:endParaRPr lang="en" altLang="ko-Kore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1" y="1704120"/>
            <a:ext cx="5036637" cy="1202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0" y="1704120"/>
            <a:ext cx="5162843" cy="118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21" y="3030199"/>
            <a:ext cx="4854130" cy="42568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58" y="3030199"/>
            <a:ext cx="5050090" cy="36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6" y="1245797"/>
            <a:ext cx="8398493" cy="47441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7646" y="6376139"/>
            <a:ext cx="7603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 x N 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사이즈의 인풋 이미지가 주어졌을때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 R-CNN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process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다음과 같다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3552" y="2221321"/>
            <a:ext cx="4207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self.BATCH_SIZE = self.IMAGES_PER_GPU * self.GPU_COUNT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self.IMAGE_RESIZE_MODE = 'square'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  <a:hlinkClick r:id="rId2" action="ppaction://hlinksldjump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5463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anchors.shape = (1, 261888, 4)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build_rpn_model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264" y="6247785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9210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1152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9019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242" y="6207912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854" y="7061704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3553" y="2570213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normalize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좌표 앵커들의 텐서이다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>
            <a:off x="914401" y="2486026"/>
            <a:ext cx="629153" cy="2149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6854" y="5282958"/>
            <a:ext cx="53435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# list of lists</a:t>
            </a:r>
            <a:endParaRPr lang="en-US" altLang="ko-K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rpn_feature_maps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20531</TotalTime>
  <Words>25661</Words>
  <Application>Microsoft Office PowerPoint</Application>
  <PresentationFormat>사용자 지정</PresentationFormat>
  <Paragraphs>2434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76</vt:i4>
      </vt:variant>
    </vt:vector>
  </HeadingPairs>
  <TitlesOfParts>
    <vt:vector size="91" baseType="lpstr">
      <vt:lpstr>Arial Unicode MS</vt:lpstr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ksyoon70@msn.com</cp:lastModifiedBy>
  <cp:revision>2547</cp:revision>
  <cp:lastPrinted>2020-07-27T06:50:21Z</cp:lastPrinted>
  <dcterms:created xsi:type="dcterms:W3CDTF">2019-01-23T01:28:59Z</dcterms:created>
  <dcterms:modified xsi:type="dcterms:W3CDTF">2021-07-24T12:34:10Z</dcterms:modified>
</cp:coreProperties>
</file>