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9" r:id="rId2"/>
  </p:sldMasterIdLst>
  <p:notesMasterIdLst>
    <p:notesMasterId r:id="rId56"/>
  </p:notesMasterIdLst>
  <p:sldIdLst>
    <p:sldId id="488" r:id="rId3"/>
    <p:sldId id="481" r:id="rId4"/>
    <p:sldId id="499" r:id="rId5"/>
    <p:sldId id="501" r:id="rId6"/>
    <p:sldId id="502" r:id="rId7"/>
    <p:sldId id="531" r:id="rId8"/>
    <p:sldId id="532" r:id="rId9"/>
    <p:sldId id="528" r:id="rId10"/>
    <p:sldId id="525" r:id="rId11"/>
    <p:sldId id="527" r:id="rId12"/>
    <p:sldId id="526" r:id="rId13"/>
    <p:sldId id="524" r:id="rId14"/>
    <p:sldId id="529" r:id="rId15"/>
    <p:sldId id="533" r:id="rId16"/>
    <p:sldId id="534" r:id="rId17"/>
    <p:sldId id="503" r:id="rId18"/>
    <p:sldId id="504" r:id="rId19"/>
    <p:sldId id="505" r:id="rId20"/>
    <p:sldId id="506" r:id="rId21"/>
    <p:sldId id="507" r:id="rId22"/>
    <p:sldId id="508" r:id="rId23"/>
    <p:sldId id="509" r:id="rId24"/>
    <p:sldId id="510" r:id="rId25"/>
    <p:sldId id="511" r:id="rId26"/>
    <p:sldId id="512" r:id="rId27"/>
    <p:sldId id="513" r:id="rId28"/>
    <p:sldId id="514" r:id="rId29"/>
    <p:sldId id="515" r:id="rId30"/>
    <p:sldId id="516" r:id="rId31"/>
    <p:sldId id="517" r:id="rId32"/>
    <p:sldId id="518" r:id="rId33"/>
    <p:sldId id="519" r:id="rId34"/>
    <p:sldId id="520" r:id="rId35"/>
    <p:sldId id="521" r:id="rId36"/>
    <p:sldId id="522" r:id="rId37"/>
    <p:sldId id="523" r:id="rId38"/>
    <p:sldId id="500" r:id="rId39"/>
    <p:sldId id="497" r:id="rId40"/>
    <p:sldId id="498" r:id="rId41"/>
    <p:sldId id="496" r:id="rId42"/>
    <p:sldId id="530" r:id="rId43"/>
    <p:sldId id="489" r:id="rId44"/>
    <p:sldId id="491" r:id="rId45"/>
    <p:sldId id="487" r:id="rId46"/>
    <p:sldId id="492" r:id="rId47"/>
    <p:sldId id="480" r:id="rId48"/>
    <p:sldId id="482" r:id="rId49"/>
    <p:sldId id="479" r:id="rId50"/>
    <p:sldId id="486" r:id="rId51"/>
    <p:sldId id="494" r:id="rId52"/>
    <p:sldId id="495" r:id="rId53"/>
    <p:sldId id="493" r:id="rId54"/>
    <p:sldId id="443" r:id="rId55"/>
  </p:sldIdLst>
  <p:sldSz cx="10691813" cy="7559675"/>
  <p:notesSz cx="9939338" cy="6807200"/>
  <p:defaultTextStyle>
    <a:defPPr>
      <a:defRPr lang="ko-KR"/>
    </a:defPPr>
    <a:lvl1pPr marL="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orient="horz" pos="2358" userDrawn="1">
          <p15:clr>
            <a:srgbClr val="A4A3A4"/>
          </p15:clr>
        </p15:guide>
        <p15:guide id="9" pos="3345" userDrawn="1">
          <p15:clr>
            <a:srgbClr val="A4A3A4"/>
          </p15:clr>
        </p15:guide>
        <p15:guide id="10" pos="782" userDrawn="1">
          <p15:clr>
            <a:srgbClr val="A4A3A4"/>
          </p15:clr>
        </p15:guide>
        <p15:guide id="11" pos="1349" userDrawn="1">
          <p15:clr>
            <a:srgbClr val="A4A3A4"/>
          </p15:clr>
        </p15:guide>
        <p15:guide id="12" pos="2438" userDrawn="1">
          <p15:clr>
            <a:srgbClr val="A4A3A4"/>
          </p15:clr>
        </p15:guide>
        <p15:guide id="13" pos="5704" userDrawn="1">
          <p15:clr>
            <a:srgbClr val="A4A3A4"/>
          </p15:clr>
        </p15:guide>
        <p15:guide id="14" pos="5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3790"/>
    <a:srgbClr val="92047E"/>
    <a:srgbClr val="FB85ED"/>
    <a:srgbClr val="892B70"/>
    <a:srgbClr val="E9B9DC"/>
    <a:srgbClr val="B4C7E7"/>
    <a:srgbClr val="173D6B"/>
    <a:srgbClr val="F2F2F2"/>
    <a:srgbClr val="E8E8E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2803" autoAdjust="0"/>
  </p:normalViewPr>
  <p:slideViewPr>
    <p:cSldViewPr snapToGrid="0" showGuides="1">
      <p:cViewPr varScale="1">
        <p:scale>
          <a:sx n="77" d="100"/>
          <a:sy n="77" d="100"/>
        </p:scale>
        <p:origin x="696" y="67"/>
      </p:cViewPr>
      <p:guideLst>
        <p:guide orient="horz" pos="2358"/>
        <p:guide pos="3345"/>
        <p:guide pos="782"/>
        <p:guide pos="1349"/>
        <p:guide pos="2438"/>
        <p:guide pos="5704"/>
        <p:guide pos="53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6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275" y="0"/>
            <a:ext cx="430847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BCA84-884A-4990-B4B7-7C892AB4BE20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4863" y="850900"/>
            <a:ext cx="3249612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775" y="3276600"/>
            <a:ext cx="7951788" cy="2679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65888"/>
            <a:ext cx="4306888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275" y="6465888"/>
            <a:ext cx="430847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341C3-77BA-4E20-A2DA-6C31421BF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672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21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44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503238"/>
            <a:ext cx="3448050" cy="17653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5013" y="1089025"/>
            <a:ext cx="5413375" cy="53721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8050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34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503238"/>
            <a:ext cx="3448050" cy="17653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45013" y="1089025"/>
            <a:ext cx="5413375" cy="537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8050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550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5013" y="2012950"/>
            <a:ext cx="9221787" cy="4795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182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51750" y="403225"/>
            <a:ext cx="2305050" cy="6405563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5013" y="403225"/>
            <a:ext cx="6764337" cy="6405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6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74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39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5013" y="2012950"/>
            <a:ext cx="9221787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5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250" y="1884363"/>
            <a:ext cx="9220200" cy="31448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250" y="5059363"/>
            <a:ext cx="9220200" cy="1652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35013" y="2012950"/>
            <a:ext cx="4533900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21313" y="2012950"/>
            <a:ext cx="4535487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9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403225"/>
            <a:ext cx="9221788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6600" y="1852613"/>
            <a:ext cx="4522788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6600" y="2760663"/>
            <a:ext cx="4522788" cy="4062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13375" y="1852613"/>
            <a:ext cx="4545013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13375" y="2760663"/>
            <a:ext cx="4545013" cy="4062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75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1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5" y="971562"/>
            <a:ext cx="10241689" cy="142875"/>
            <a:chOff x="5" y="971562"/>
            <a:chExt cx="10241689" cy="142875"/>
          </a:xfrm>
        </p:grpSpPr>
        <p:sp>
          <p:nvSpPr>
            <p:cNvPr id="9" name="양쪽 모서리가 둥근 사각형 8"/>
            <p:cNvSpPr/>
            <p:nvPr/>
          </p:nvSpPr>
          <p:spPr>
            <a:xfrm rot="5400000">
              <a:off x="9982319" y="855061"/>
              <a:ext cx="142866" cy="375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02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 rot="16200000" flipH="1">
              <a:off x="4861470" y="-3889903"/>
              <a:ext cx="142875" cy="98658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325" y="7149830"/>
            <a:ext cx="789713" cy="1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4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701" r:id="rId3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51" userDrawn="1">
          <p15:clr>
            <a:srgbClr val="F26B43"/>
          </p15:clr>
        </p15:guide>
        <p15:guide id="2" pos="6384" userDrawn="1">
          <p15:clr>
            <a:srgbClr val="F26B43"/>
          </p15:clr>
        </p15:guide>
        <p15:guide id="4" orient="horz" pos="4309" userDrawn="1">
          <p15:clr>
            <a:srgbClr val="F26B43"/>
          </p15:clr>
        </p15:guide>
        <p15:guide id="5" orient="horz" pos="340" userDrawn="1">
          <p15:clr>
            <a:srgbClr val="F26B43"/>
          </p15:clr>
        </p15:guide>
        <p15:guide id="6" orient="horz" pos="952" userDrawn="1">
          <p15:clr>
            <a:srgbClr val="F26B43"/>
          </p15:clr>
        </p15:guide>
        <p15:guide id="7" orient="horz" pos="115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5" y="971562"/>
            <a:ext cx="10241689" cy="142875"/>
            <a:chOff x="5" y="971562"/>
            <a:chExt cx="10241689" cy="142875"/>
          </a:xfrm>
        </p:grpSpPr>
        <p:sp>
          <p:nvSpPr>
            <p:cNvPr id="6" name="양쪽 모서리가 둥근 사각형 5"/>
            <p:cNvSpPr/>
            <p:nvPr/>
          </p:nvSpPr>
          <p:spPr>
            <a:xfrm rot="5400000">
              <a:off x="9982319" y="855061"/>
              <a:ext cx="142866" cy="375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02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 rot="16200000" flipH="1">
              <a:off x="4861470" y="-3889903"/>
              <a:ext cx="142875" cy="98658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325" y="7149830"/>
            <a:ext cx="789713" cy="1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7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eoulfocus.kr/news/articleView.html?idxno=81015" TargetMode="External"/><Relationship Id="rId3" Type="http://schemas.openxmlformats.org/officeDocument/2006/relationships/image" Target="../media/image26.png"/><Relationship Id="rId7" Type="http://schemas.openxmlformats.org/officeDocument/2006/relationships/hyperlink" Target="https://www.asiae.co.kr/article/2020120709544387673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news.joins.com/article/23238183" TargetMode="Externa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666240" y="4191480"/>
            <a:ext cx="3754440" cy="203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2021.0</a:t>
            </a:r>
            <a:r>
              <a:rPr lang="en-US" altLang="ko-KR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r>
              <a:rPr lang="en-US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.1</a:t>
            </a:r>
            <a:r>
              <a:rPr lang="en-US" altLang="ko-KR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7</a:t>
            </a: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00000"/>
              </a:lnSpc>
            </a:pP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00000"/>
              </a:lnSpc>
            </a:pPr>
            <a:r>
              <a:rPr lang="ko-KR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작성자 윤경섭 수석</a:t>
            </a: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400480" y="1557360"/>
            <a:ext cx="6286320" cy="13377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2400" b="1" spc="-60" dirty="0">
                <a:solidFill>
                  <a:srgbClr val="014DA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Masked RCNN </a:t>
            </a:r>
            <a:r>
              <a:rPr lang="ko-KR" altLang="en-US" sz="2400" b="1" spc="-60" dirty="0">
                <a:solidFill>
                  <a:srgbClr val="014DA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코드 분석</a:t>
            </a: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7975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87542"/>
            <a:ext cx="1016831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generate_anchors(scales, ratios, shape, feature_stride, anchor_stride):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27715" y="1808922"/>
            <a:ext cx="73850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Get all combinations of scales and ratios</a:t>
            </a:r>
            <a:endParaRPr lang="en-US" altLang="ko-KR" sz="12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scales, ratios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meshgrid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(scales),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(ratios))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scales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scales.flatten()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ratios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ratios.flatten()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Enumerate heights and widths from scales and ratios</a:t>
            </a:r>
            <a:endParaRPr lang="en-US" altLang="ko-KR" sz="12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heights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scales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sqrt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(ratios)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widths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scales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sqrt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(ratios)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Enumerate shifts in feature space</a:t>
            </a:r>
            <a:endParaRPr lang="en-US" altLang="ko-KR" sz="12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shifts_y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arange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shape[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], anchor_stride=1)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feature_stride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shifts_x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arange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shape[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], anchor_stride=1)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feature_stride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shifts_x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shifts_y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meshgrid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shifts_x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shifts_y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Enumerate combinations of shifts, widths, and heights</a:t>
            </a:r>
            <a:endParaRPr lang="en-US" altLang="ko-KR" sz="12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box_widths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box_centers_x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meshgrid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widths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shifts_x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box_heights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box_centers_y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meshgrid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heights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shifts_y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Reshape to get a list of (y, x) and a list of (h, w)</a:t>
            </a:r>
            <a:endParaRPr lang="en-US" altLang="ko-KR" sz="12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box_centers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stack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    [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box_centers_y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box_centers_x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box_sizes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stack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box_heights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box_widths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Convert to corner coordinates (y1, x1, y2, x2)</a:t>
            </a:r>
            <a:endParaRPr lang="en-US" altLang="ko-KR" sz="12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concatenate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box_centers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box_sizes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box_centers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box_sizes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endParaRPr lang="en-US" altLang="ko-KR" sz="12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86743" y="822849"/>
            <a:ext cx="23394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scales=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(32, 64, 128, 256, 512)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82347" y="1582729"/>
            <a:ext cx="1329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ratios=[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0.5, 1, 2]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26166" y="822848"/>
            <a:ext cx="228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shape =[256,256]</a:t>
            </a:r>
            <a:endParaRPr lang="en-US" altLang="ko-KR" sz="1200">
              <a:solidFill>
                <a:schemeClr val="accent1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06897" y="1594888"/>
            <a:ext cx="35896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feature_stride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[4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8, 16, 32, 64]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61891" y="850565"/>
            <a:ext cx="17707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anchor_stride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[1]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29070" y="1925009"/>
            <a:ext cx="2503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scales = array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([[32], [32], [32]])</a:t>
            </a:r>
          </a:p>
          <a:p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ratios= array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([[0.5], [1. ], [2. ]])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04058" y="2386674"/>
            <a:ext cx="13047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차원 치환함수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7043" y="2913620"/>
            <a:ext cx="4077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heights</a:t>
            </a:r>
            <a:r>
              <a:rPr lang="ko-KR" altLang="en-US" sz="1400" smtClean="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400" smtClean="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400" smtClean="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400" smtClean="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array</a:t>
            </a:r>
            <a:r>
              <a:rPr lang="en-US" altLang="ko-KR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([45.254834, 32. , 22.627417])</a:t>
            </a:r>
          </a:p>
          <a:p>
            <a:r>
              <a:rPr lang="en-US" altLang="ko-KR" sz="1400" smtClean="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widths</a:t>
            </a:r>
            <a:r>
              <a:rPr lang="ko-KR" altLang="en-US" sz="1400" smtClean="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400" smtClean="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400" smtClean="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400" smtClean="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array</a:t>
            </a:r>
            <a:r>
              <a:rPr lang="en-US" altLang="ko-KR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([22.627417, 32. , 45.254834])</a:t>
            </a:r>
            <a:endParaRPr lang="en-US" altLang="ko-KR" sz="1400" b="0" i="0">
              <a:solidFill>
                <a:srgbClr val="92047E"/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789998" y="2624112"/>
            <a:ext cx="2838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x = np.arange(0,10,1</a:t>
            </a:r>
            <a:r>
              <a:rPr lang="ko-KR" altLang="en-US" sz="1000" smtClean="0"/>
              <a:t>)</a:t>
            </a:r>
            <a:endParaRPr lang="ko-KR" altLang="en-US" sz="1000"/>
          </a:p>
          <a:p>
            <a:r>
              <a:rPr lang="ko-KR" altLang="en-US" sz="1000"/>
              <a:t>x</a:t>
            </a:r>
          </a:p>
          <a:p>
            <a:r>
              <a:rPr lang="ko-KR" altLang="en-US" sz="1000"/>
              <a:t>Out[21]: array([0, 1, 2, 3, 4, 5, 6, 7, 8, 9</a:t>
            </a:r>
            <a:r>
              <a:rPr lang="ko-KR" altLang="en-US" sz="1000" smtClean="0"/>
              <a:t>])</a:t>
            </a:r>
            <a:endParaRPr lang="ko-KR" altLang="en-US" sz="1000"/>
          </a:p>
          <a:p>
            <a:r>
              <a:rPr lang="ko-KR" altLang="en-US" sz="1000"/>
              <a:t>x = np.arange(0,10,1)*</a:t>
            </a:r>
            <a:r>
              <a:rPr lang="ko-KR" altLang="en-US" sz="1000" smtClean="0"/>
              <a:t>2</a:t>
            </a:r>
            <a:endParaRPr lang="ko-KR" altLang="en-US" sz="1000"/>
          </a:p>
          <a:p>
            <a:r>
              <a:rPr lang="ko-KR" altLang="en-US" sz="1000"/>
              <a:t>x</a:t>
            </a:r>
          </a:p>
          <a:p>
            <a:r>
              <a:rPr lang="ko-KR" altLang="en-US" sz="1000"/>
              <a:t>Out[23]: array([ 0,  2,  4,  6,  8, 10, 12, 14, 16, 18])</a:t>
            </a:r>
          </a:p>
        </p:txBody>
      </p:sp>
      <p:cxnSp>
        <p:nvCxnSpPr>
          <p:cNvPr id="15" name="구부러진 연결선 14"/>
          <p:cNvCxnSpPr/>
          <p:nvPr/>
        </p:nvCxnSpPr>
        <p:spPr>
          <a:xfrm rot="16200000" flipH="1">
            <a:off x="4518926" y="2416841"/>
            <a:ext cx="2063821" cy="49720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876674" y="3516665"/>
            <a:ext cx="10362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smtClean="0"/>
              <a:t>매번 바뀜</a:t>
            </a:r>
            <a:endParaRPr lang="ko-KR" altLang="en-US" sz="1000"/>
          </a:p>
        </p:txBody>
      </p:sp>
      <p:sp>
        <p:nvSpPr>
          <p:cNvPr id="19" name="직사각형 18"/>
          <p:cNvSpPr/>
          <p:nvPr/>
        </p:nvSpPr>
        <p:spPr>
          <a:xfrm>
            <a:off x="6793737" y="3712686"/>
            <a:ext cx="21070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shifts_x</a:t>
            </a:r>
            <a:r>
              <a:rPr lang="ko-KR" altLang="en-US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 256*256</a:t>
            </a:r>
            <a:endParaRPr lang="en-US" altLang="ko-KR" sz="10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array</a:t>
            </a:r>
            <a:r>
              <a:rPr lang="en-US" altLang="ko-KR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([</a:t>
            </a:r>
          </a:p>
          <a:p>
            <a:r>
              <a:rPr lang="en-US" altLang="ko-KR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0, 4, 8, ..., 1012, 1016, 1020], </a:t>
            </a:r>
            <a:endParaRPr lang="en-US" altLang="ko-KR" sz="100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0, 4, 8, ..., 1012, 1016, 1020], </a:t>
            </a:r>
            <a:endParaRPr lang="en-US" altLang="ko-KR" sz="100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0, 4, 8, ..., 1012, 1016, 1020</a:t>
            </a:r>
            <a:r>
              <a:rPr lang="en-US" altLang="ko-KR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],</a:t>
            </a:r>
          </a:p>
          <a:p>
            <a:r>
              <a:rPr lang="en-US" altLang="ko-KR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..., </a:t>
            </a:r>
            <a:endParaRPr lang="en-US" altLang="ko-KR" sz="100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0, 4, 8, ..., 1012, 1016, 1020], </a:t>
            </a:r>
            <a:endParaRPr lang="en-US" altLang="ko-KR" sz="100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0, 4, 8, ..., 1012, 1016, 1020], </a:t>
            </a:r>
            <a:endParaRPr lang="en-US" altLang="ko-KR" sz="100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0, 4, 8, ..., 1012, 1016, 1020]])</a:t>
            </a:r>
            <a:endParaRPr lang="en-US" altLang="ko-KR" sz="1000" b="0" i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88288" y="5190014"/>
            <a:ext cx="30165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shifts_y</a:t>
            </a:r>
          </a:p>
          <a:p>
            <a:r>
              <a:rPr lang="en-US" altLang="ko-KR" sz="1000">
                <a:latin typeface="var(--vscode-repl-font-family)"/>
              </a:rPr>
              <a:t>array</a:t>
            </a:r>
            <a:r>
              <a:rPr lang="en-US" altLang="ko-KR" sz="1000" smtClean="0">
                <a:latin typeface="var(--vscode-repl-font-family)"/>
              </a:rPr>
              <a:t>([</a:t>
            </a:r>
          </a:p>
          <a:p>
            <a:r>
              <a:rPr lang="en-US" altLang="ko-KR" sz="1000" smtClean="0">
                <a:latin typeface="var(--vscode-repl-font-family)"/>
              </a:rPr>
              <a:t>[ </a:t>
            </a:r>
            <a:r>
              <a:rPr lang="en-US" altLang="ko-KR" sz="1000">
                <a:latin typeface="var(--vscode-repl-font-family)"/>
              </a:rPr>
              <a:t>0, 0, 0, ..., 0, 0, 0],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 </a:t>
            </a:r>
            <a:r>
              <a:rPr lang="en-US" altLang="ko-KR" sz="1000">
                <a:latin typeface="var(--vscode-repl-font-family)"/>
              </a:rPr>
              <a:t>4, 4, 4, ..., 4, 4, 4],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 </a:t>
            </a:r>
            <a:r>
              <a:rPr lang="en-US" altLang="ko-KR" sz="1000">
                <a:latin typeface="var(--vscode-repl-font-family)"/>
              </a:rPr>
              <a:t>8, 8, 8, ..., 8, 8, 8],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..., </a:t>
            </a: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1012, 1012, 1012, ..., 1012, 1012, 1012],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1016, 1016, 1016, ..., 1016, 1016, 1016],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1020, 1020, 1020, ..., 1020, 1020, 1020]])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61815" y="4224967"/>
            <a:ext cx="20478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latin typeface="+mn-ea"/>
              </a:rPr>
              <a:t>box_widths.shape</a:t>
            </a:r>
            <a:r>
              <a:rPr lang="ko-KR" altLang="en-US" sz="1000" smtClean="0">
                <a:latin typeface="+mn-ea"/>
              </a:rPr>
              <a:t> </a:t>
            </a:r>
            <a:r>
              <a:rPr lang="en-US" altLang="ko-KR" sz="1000" smtClean="0">
                <a:latin typeface="+mn-ea"/>
              </a:rPr>
              <a:t>=</a:t>
            </a:r>
            <a:r>
              <a:rPr lang="ko-KR" altLang="en-US" sz="1000" smtClean="0">
                <a:latin typeface="+mn-ea"/>
              </a:rPr>
              <a:t> </a:t>
            </a:r>
            <a:r>
              <a:rPr lang="en-US" altLang="ko-KR" sz="1000" smtClean="0">
                <a:latin typeface="+mn-ea"/>
              </a:rPr>
              <a:t>(65536</a:t>
            </a:r>
            <a:r>
              <a:rPr lang="en-US" altLang="ko-KR" sz="1000">
                <a:latin typeface="+mn-ea"/>
              </a:rPr>
              <a:t>, 3)</a:t>
            </a:r>
            <a:endParaRPr lang="en-US" altLang="ko-KR" sz="1000" b="0" i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926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87542"/>
            <a:ext cx="1016831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generate_anchors(scales, ratios, shape, feature_stride, anchor_stride):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310411" y="1843246"/>
            <a:ext cx="19215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box_centers_x</a:t>
            </a:r>
          </a:p>
          <a:p>
            <a:r>
              <a:rPr lang="en-US" altLang="ko-KR" sz="1000">
                <a:latin typeface="+mn-ea"/>
              </a:rPr>
              <a:t>array</a:t>
            </a:r>
            <a:r>
              <a:rPr lang="en-US" altLang="ko-KR" sz="1000" smtClean="0">
                <a:latin typeface="+mn-ea"/>
              </a:rPr>
              <a:t>([</a:t>
            </a:r>
          </a:p>
          <a:p>
            <a:r>
              <a:rPr lang="en-US" altLang="ko-KR" sz="1000" smtClean="0">
                <a:latin typeface="+mn-ea"/>
              </a:rPr>
              <a:t>[ </a:t>
            </a:r>
            <a:r>
              <a:rPr lang="en-US" altLang="ko-KR" sz="1000">
                <a:latin typeface="+mn-ea"/>
              </a:rPr>
              <a:t>0, 0, 0],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[ </a:t>
            </a:r>
            <a:r>
              <a:rPr lang="en-US" altLang="ko-KR" sz="1000">
                <a:latin typeface="+mn-ea"/>
              </a:rPr>
              <a:t>4, 4, 4],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[ </a:t>
            </a:r>
            <a:r>
              <a:rPr lang="en-US" altLang="ko-KR" sz="1000">
                <a:latin typeface="+mn-ea"/>
              </a:rPr>
              <a:t>8, 8, 8],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..., </a:t>
            </a:r>
          </a:p>
          <a:p>
            <a:r>
              <a:rPr lang="en-US" altLang="ko-KR" sz="1000" smtClean="0">
                <a:latin typeface="+mn-ea"/>
              </a:rPr>
              <a:t>[</a:t>
            </a:r>
            <a:r>
              <a:rPr lang="en-US" altLang="ko-KR" sz="1000">
                <a:latin typeface="+mn-ea"/>
              </a:rPr>
              <a:t>1012, 1012, 1012],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[</a:t>
            </a:r>
            <a:r>
              <a:rPr lang="en-US" altLang="ko-KR" sz="1000">
                <a:latin typeface="+mn-ea"/>
              </a:rPr>
              <a:t>1016, 1016, 1016],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[</a:t>
            </a:r>
            <a:r>
              <a:rPr lang="en-US" altLang="ko-KR" sz="1000">
                <a:latin typeface="+mn-ea"/>
              </a:rPr>
              <a:t>1020, 1020, 1020]])</a:t>
            </a:r>
            <a:endParaRPr lang="en-US" altLang="ko-KR" sz="1000" b="0" i="0">
              <a:effectLst/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24672" y="1847753"/>
            <a:ext cx="53435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box_widths</a:t>
            </a:r>
          </a:p>
          <a:p>
            <a:r>
              <a:rPr lang="en-US" altLang="ko-KR" sz="1000">
                <a:latin typeface="var(--vscode-repl-font-family)"/>
              </a:rPr>
              <a:t>array</a:t>
            </a:r>
            <a:r>
              <a:rPr lang="en-US" altLang="ko-KR" sz="1000" smtClean="0">
                <a:latin typeface="var(--vscode-repl-font-family)"/>
              </a:rPr>
              <a:t>([</a:t>
            </a: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22.627417, 32. , 45.254834],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22.627417, 32. , 45.254834],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[22.627417</a:t>
            </a:r>
            <a:r>
              <a:rPr lang="en-US" altLang="ko-KR" sz="1000">
                <a:latin typeface="var(--vscode-repl-font-family)"/>
              </a:rPr>
              <a:t>, 32. , 45.254834],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..., </a:t>
            </a:r>
          </a:p>
          <a:p>
            <a:r>
              <a:rPr lang="en-US" altLang="ko-KR" sz="1000" smtClean="0">
                <a:latin typeface="var(--vscode-repl-font-family)"/>
              </a:rPr>
              <a:t>[22.627417</a:t>
            </a:r>
            <a:r>
              <a:rPr lang="en-US" altLang="ko-KR" sz="1000">
                <a:latin typeface="var(--vscode-repl-font-family)"/>
              </a:rPr>
              <a:t>, 32. , 45.254834],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22.627417, 32. , 45.254834],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22.627417, 32. , 45.254834]])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4672" y="3530286"/>
            <a:ext cx="2160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box_heights</a:t>
            </a:r>
          </a:p>
          <a:p>
            <a:r>
              <a:rPr lang="en-US" altLang="ko-KR" sz="1000">
                <a:latin typeface="+mn-ea"/>
              </a:rPr>
              <a:t>array</a:t>
            </a:r>
            <a:r>
              <a:rPr lang="en-US" altLang="ko-KR" sz="1000" smtClean="0">
                <a:latin typeface="+mn-ea"/>
              </a:rPr>
              <a:t>([</a:t>
            </a:r>
          </a:p>
          <a:p>
            <a:r>
              <a:rPr lang="en-US" altLang="ko-KR" sz="1000" smtClean="0">
                <a:latin typeface="+mn-ea"/>
              </a:rPr>
              <a:t>[</a:t>
            </a:r>
            <a:r>
              <a:rPr lang="en-US" altLang="ko-KR" sz="1000">
                <a:latin typeface="+mn-ea"/>
              </a:rPr>
              <a:t>45.254834, 32. , 22.627417],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[</a:t>
            </a:r>
            <a:r>
              <a:rPr lang="en-US" altLang="ko-KR" sz="1000">
                <a:latin typeface="+mn-ea"/>
              </a:rPr>
              <a:t>45.254834, 32. , 22.627417],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[</a:t>
            </a:r>
            <a:r>
              <a:rPr lang="en-US" altLang="ko-KR" sz="1000">
                <a:latin typeface="+mn-ea"/>
              </a:rPr>
              <a:t>45.254834, 32. , 22.627417],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..., </a:t>
            </a:r>
          </a:p>
          <a:p>
            <a:r>
              <a:rPr lang="en-US" altLang="ko-KR" sz="1000" smtClean="0">
                <a:latin typeface="+mn-ea"/>
              </a:rPr>
              <a:t>[</a:t>
            </a:r>
            <a:r>
              <a:rPr lang="en-US" altLang="ko-KR" sz="1000">
                <a:latin typeface="+mn-ea"/>
              </a:rPr>
              <a:t>45.254834, 32. , 22.627417],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[</a:t>
            </a:r>
            <a:r>
              <a:rPr lang="en-US" altLang="ko-KR" sz="1000">
                <a:latin typeface="+mn-ea"/>
              </a:rPr>
              <a:t>45.254834, 32. , 22.627417],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[</a:t>
            </a:r>
            <a:r>
              <a:rPr lang="en-US" altLang="ko-KR" sz="1000">
                <a:latin typeface="+mn-ea"/>
              </a:rPr>
              <a:t>45.254834, 32. , 22.627417]])</a:t>
            </a:r>
            <a:endParaRPr lang="en-US" altLang="ko-KR" sz="1000" b="0" i="0">
              <a:effectLst/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10411" y="3530286"/>
            <a:ext cx="22405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latin typeface="var(--vscode-repl-font-family)"/>
              </a:rPr>
              <a:t>box_centers_y = 65535*3</a:t>
            </a:r>
            <a:endParaRPr lang="en-US" altLang="ko-KR" sz="1000">
              <a:latin typeface="var(--vscode-repl-font-family)"/>
            </a:endParaRPr>
          </a:p>
          <a:p>
            <a:r>
              <a:rPr lang="en-US" altLang="ko-KR" sz="1000">
                <a:latin typeface="var(--vscode-repl-font-family)"/>
              </a:rPr>
              <a:t>array</a:t>
            </a:r>
            <a:r>
              <a:rPr lang="en-US" altLang="ko-KR" sz="1000" smtClean="0">
                <a:latin typeface="var(--vscode-repl-font-family)"/>
              </a:rPr>
              <a:t>([</a:t>
            </a:r>
          </a:p>
          <a:p>
            <a:r>
              <a:rPr lang="en-US" altLang="ko-KR" sz="1000" smtClean="0">
                <a:latin typeface="var(--vscode-repl-font-family)"/>
              </a:rPr>
              <a:t>[ </a:t>
            </a:r>
            <a:r>
              <a:rPr lang="en-US" altLang="ko-KR" sz="1000">
                <a:latin typeface="var(--vscode-repl-font-family)"/>
              </a:rPr>
              <a:t>0, 0, 0],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 </a:t>
            </a:r>
            <a:r>
              <a:rPr lang="en-US" altLang="ko-KR" sz="1000">
                <a:latin typeface="var(--vscode-repl-font-family)"/>
              </a:rPr>
              <a:t>0, 0, 0],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 </a:t>
            </a:r>
            <a:r>
              <a:rPr lang="en-US" altLang="ko-KR" sz="1000">
                <a:latin typeface="var(--vscode-repl-font-family)"/>
              </a:rPr>
              <a:t>0, 0, 0</a:t>
            </a:r>
            <a:r>
              <a:rPr lang="en-US" altLang="ko-KR" sz="1000" smtClean="0">
                <a:latin typeface="var(--vscode-repl-font-family)"/>
              </a:rPr>
              <a:t>],</a:t>
            </a:r>
          </a:p>
          <a:p>
            <a:r>
              <a:rPr lang="en-US" altLang="ko-KR" sz="1000" smtClean="0">
                <a:latin typeface="var(--vscode-repl-font-family)"/>
              </a:rPr>
              <a:t> </a:t>
            </a:r>
            <a:r>
              <a:rPr lang="en-US" altLang="ko-KR" sz="1000">
                <a:latin typeface="var(--vscode-repl-font-family)"/>
              </a:rPr>
              <a:t>...,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1020, 1020, 1020],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1020, 1020, 1020],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1020, 1020, 1020]])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58118" y="1843246"/>
            <a:ext cx="2679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box_centers</a:t>
            </a:r>
          </a:p>
          <a:p>
            <a:r>
              <a:rPr lang="en-US" altLang="ko-KR" sz="1000">
                <a:latin typeface="var(--vscode-repl-font-family)"/>
              </a:rPr>
              <a:t>array</a:t>
            </a:r>
            <a:r>
              <a:rPr lang="en-US" altLang="ko-KR" sz="1000" smtClean="0">
                <a:latin typeface="var(--vscode-repl-font-family)"/>
              </a:rPr>
              <a:t>([</a:t>
            </a:r>
          </a:p>
          <a:p>
            <a:r>
              <a:rPr lang="en-US" altLang="ko-KR" sz="1000" smtClean="0">
                <a:latin typeface="var(--vscode-repl-font-family)"/>
              </a:rPr>
              <a:t>[ </a:t>
            </a:r>
            <a:r>
              <a:rPr lang="en-US" altLang="ko-KR" sz="1000">
                <a:latin typeface="var(--vscode-repl-font-family)"/>
              </a:rPr>
              <a:t>0, 0],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 </a:t>
            </a:r>
            <a:r>
              <a:rPr lang="en-US" altLang="ko-KR" sz="1000">
                <a:latin typeface="var(--vscode-repl-font-family)"/>
              </a:rPr>
              <a:t>0, 0],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 </a:t>
            </a:r>
            <a:r>
              <a:rPr lang="en-US" altLang="ko-KR" sz="1000">
                <a:latin typeface="var(--vscode-repl-font-family)"/>
              </a:rPr>
              <a:t>0, 0],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..., </a:t>
            </a: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1020, 1020],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1020, 1020],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1020, 1020</a:t>
            </a:r>
            <a:r>
              <a:rPr lang="en-US" altLang="ko-KR" sz="1000" smtClean="0">
                <a:latin typeface="var(--vscode-repl-font-family)"/>
              </a:rPr>
              <a:t>]])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858118" y="3530286"/>
            <a:ext cx="20874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box_sizes</a:t>
            </a:r>
          </a:p>
          <a:p>
            <a:r>
              <a:rPr lang="en-US" altLang="ko-KR" sz="1000">
                <a:latin typeface="var(--vscode-repl-font-family)"/>
              </a:rPr>
              <a:t>array</a:t>
            </a:r>
            <a:r>
              <a:rPr lang="en-US" altLang="ko-KR" sz="1000" smtClean="0">
                <a:latin typeface="var(--vscode-repl-font-family)"/>
              </a:rPr>
              <a:t>([</a:t>
            </a: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45.254834, 22.627417],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32. , 32. 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22.627417, 45.254834</a:t>
            </a:r>
            <a:r>
              <a:rPr lang="en-US" altLang="ko-KR" sz="1000" smtClean="0">
                <a:latin typeface="var(--vscode-repl-font-family)"/>
              </a:rPr>
              <a:t>],</a:t>
            </a:r>
          </a:p>
          <a:p>
            <a:r>
              <a:rPr lang="en-US" altLang="ko-KR" sz="1000" smtClean="0">
                <a:latin typeface="var(--vscode-repl-font-family)"/>
              </a:rPr>
              <a:t> </a:t>
            </a:r>
            <a:r>
              <a:rPr lang="en-US" altLang="ko-KR" sz="1000">
                <a:latin typeface="var(--vscode-repl-font-family)"/>
              </a:rPr>
              <a:t>...,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45.254834, 22.627417],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32. , 32. 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22.627417, 45.254834]])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463244" y="3628350"/>
            <a:ext cx="25553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latin typeface="+mn-ea"/>
              </a:rPr>
              <a:t>box_sizes.shape = (196608</a:t>
            </a:r>
            <a:r>
              <a:rPr lang="en-US" altLang="ko-KR" sz="1000">
                <a:latin typeface="+mn-ea"/>
              </a:rPr>
              <a:t>, 2)</a:t>
            </a:r>
            <a:endParaRPr lang="en-US" altLang="ko-KR" sz="1000" b="0" i="0">
              <a:effectLst/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63244" y="1847753"/>
            <a:ext cx="27092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latin typeface="+mn-ea"/>
              </a:rPr>
              <a:t>box_centers_x.shape= (65536</a:t>
            </a:r>
            <a:r>
              <a:rPr lang="en-US" altLang="ko-KR" sz="1000">
                <a:latin typeface="+mn-ea"/>
              </a:rPr>
              <a:t>, 3)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24672" y="5133654"/>
            <a:ext cx="38140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boxes</a:t>
            </a:r>
          </a:p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array</a:t>
            </a:r>
            <a:r>
              <a:rPr lang="en-US" altLang="ko-KR" sz="1000" smtClean="0">
                <a:solidFill>
                  <a:srgbClr val="FF0000"/>
                </a:solidFill>
                <a:latin typeface="+mn-ea"/>
              </a:rPr>
              <a:t>([</a:t>
            </a:r>
          </a:p>
          <a:p>
            <a:r>
              <a:rPr lang="en-US" altLang="ko-KR" sz="1000" smtClean="0">
                <a:solidFill>
                  <a:srgbClr val="FF0000"/>
                </a:solidFill>
                <a:latin typeface="+mn-ea"/>
              </a:rPr>
              <a:t>[ </a:t>
            </a:r>
            <a:r>
              <a:rPr lang="en-US" altLang="ko-KR" sz="1000">
                <a:solidFill>
                  <a:srgbClr val="FF0000"/>
                </a:solidFill>
                <a:latin typeface="+mn-ea"/>
              </a:rPr>
              <a:t>-22.627417 , -11.3137085, 22.627417 , 11.3137085], </a:t>
            </a:r>
            <a:endParaRPr lang="en-US" altLang="ko-KR" sz="100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smtClean="0">
                <a:solidFill>
                  <a:srgbClr val="FF0000"/>
                </a:solidFill>
                <a:latin typeface="+mn-ea"/>
              </a:rPr>
              <a:t>[ </a:t>
            </a:r>
            <a:r>
              <a:rPr lang="en-US" altLang="ko-KR" sz="1000">
                <a:solidFill>
                  <a:srgbClr val="FF0000"/>
                </a:solidFill>
                <a:latin typeface="+mn-ea"/>
              </a:rPr>
              <a:t>-16. , -16. , 16. , 16. ], </a:t>
            </a:r>
            <a:endParaRPr lang="en-US" altLang="ko-KR" sz="100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smtClean="0">
                <a:solidFill>
                  <a:srgbClr val="FF0000"/>
                </a:solidFill>
                <a:latin typeface="+mn-ea"/>
              </a:rPr>
              <a:t>[ </a:t>
            </a:r>
            <a:r>
              <a:rPr lang="en-US" altLang="ko-KR" sz="1000">
                <a:solidFill>
                  <a:srgbClr val="FF0000"/>
                </a:solidFill>
                <a:latin typeface="+mn-ea"/>
              </a:rPr>
              <a:t>-11.3137085, -22.627417 , 11.3137085, 22.627417 </a:t>
            </a:r>
            <a:r>
              <a:rPr lang="en-US" altLang="ko-KR" sz="1000" smtClean="0">
                <a:solidFill>
                  <a:srgbClr val="FF0000"/>
                </a:solidFill>
                <a:latin typeface="+mn-ea"/>
              </a:rPr>
              <a:t>],</a:t>
            </a:r>
          </a:p>
          <a:p>
            <a:r>
              <a:rPr lang="en-US" altLang="ko-KR" sz="100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+mn-ea"/>
              </a:rPr>
              <a:t>..., </a:t>
            </a:r>
            <a:endParaRPr lang="en-US" altLang="ko-KR" sz="100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smtClean="0">
                <a:solidFill>
                  <a:srgbClr val="FF0000"/>
                </a:solidFill>
                <a:latin typeface="+mn-ea"/>
              </a:rPr>
              <a:t>[ </a:t>
            </a:r>
            <a:r>
              <a:rPr lang="en-US" altLang="ko-KR" sz="1000">
                <a:solidFill>
                  <a:srgbClr val="FF0000"/>
                </a:solidFill>
                <a:latin typeface="+mn-ea"/>
              </a:rPr>
              <a:t>997.372583 , 1008.6862915, 1042.627417 , 1031.3137085], </a:t>
            </a:r>
            <a:endParaRPr lang="en-US" altLang="ko-KR" sz="100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ko-KR" sz="1000">
                <a:solidFill>
                  <a:srgbClr val="FF0000"/>
                </a:solidFill>
                <a:latin typeface="+mn-ea"/>
              </a:rPr>
              <a:t>1004. , 1004. , 1036. , 1036. ], </a:t>
            </a:r>
            <a:endParaRPr lang="en-US" altLang="ko-KR" sz="100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ko-KR" sz="1000">
                <a:solidFill>
                  <a:srgbClr val="FF0000"/>
                </a:solidFill>
                <a:latin typeface="+mn-ea"/>
              </a:rPr>
              <a:t>1008.6862915, 997.372583 , 1031.3137085, 1042.627417 ]])</a:t>
            </a:r>
            <a:endParaRPr lang="en-US" altLang="ko-KR" sz="1000" b="0" i="0"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38754" y="5129147"/>
            <a:ext cx="18647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solidFill>
                  <a:srgbClr val="FF0000"/>
                </a:solidFill>
                <a:latin typeface="var(--vscode-repl-font-family)"/>
              </a:rPr>
              <a:t>boxes.shape = (196608</a:t>
            </a:r>
            <a:r>
              <a:rPr lang="en-US" altLang="ko-KR" sz="1000">
                <a:solidFill>
                  <a:srgbClr val="FF0000"/>
                </a:solidFill>
                <a:latin typeface="var(--vscode-repl-font-family)"/>
              </a:rPr>
              <a:t>, 4)</a:t>
            </a:r>
            <a:endParaRPr lang="en-US" altLang="ko-KR" sz="1000" b="0" i="0">
              <a:solidFill>
                <a:srgbClr val="FF0000"/>
              </a:solidFill>
              <a:effectLst/>
              <a:latin typeface="var(--vscode-repl-font-family)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24344" y="5496901"/>
            <a:ext cx="10362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smtClean="0"/>
              <a:t>반환 결과 텐서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91228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7513814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build_rpn_model(anchor_stride, anchors_per_location, depth):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43943" y="397976"/>
            <a:ext cx="8588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rpn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build_rpn_model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RPN_ANCHOR_STRIDE</a:t>
            </a:r>
            <a:r>
              <a:rPr lang="ko-KR" altLang="en-US" sz="1200" smtClean="0">
                <a:solidFill>
                  <a:srgbClr val="CB4B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1200" smtClean="0">
                <a:solidFill>
                  <a:srgbClr val="CB4B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endParaRPr lang="en-US" altLang="ko-KR" sz="12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RPN_ANCHOR_RATIOS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), config.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2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99097" y="1842167"/>
            <a:ext cx="9769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input_feature_map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(shape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8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depth],</a:t>
            </a:r>
          </a:p>
          <a:p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name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2AA198"/>
                </a:solidFill>
                <a:latin typeface="Consolas" panose="020B0609020204030204" pitchFamily="49" charset="0"/>
              </a:rPr>
              <a:t>"input_rpn_feature_map"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800" smtClean="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rpn_graph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input_feature_map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anchors_per_location, anchor_stride)</a:t>
            </a:r>
          </a:p>
          <a:p>
            <a:r>
              <a:rPr lang="en-US" altLang="ko-KR" sz="1800" smtClean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KM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Model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input_feature_map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2AA198"/>
                </a:solidFill>
                <a:latin typeface="Consolas" panose="020B0609020204030204" pitchFamily="49" charset="0"/>
              </a:rPr>
              <a:t>"rpn_model"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8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18074" y="3310763"/>
            <a:ext cx="3791423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keras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models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KM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54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9118082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rpn_graph(feature_map, </a:t>
            </a:r>
            <a:r>
              <a:rPr lang="en-US" altLang="ko-KR" smtClean="0"/>
              <a:t>anchors_per_location=3,</a:t>
            </a:r>
            <a:r>
              <a:rPr lang="en-US" altLang="ko-KR"/>
              <a:t> </a:t>
            </a:r>
            <a:r>
              <a:rPr lang="en-US" altLang="ko-KR" smtClean="0"/>
              <a:t>anchor_stride=1):</a:t>
            </a:r>
            <a:endParaRPr lang="en-US" altLang="ko-KR"/>
          </a:p>
        </p:txBody>
      </p:sp>
      <p:sp>
        <p:nvSpPr>
          <p:cNvPr id="2" name="직사각형 1"/>
          <p:cNvSpPr/>
          <p:nvPr/>
        </p:nvSpPr>
        <p:spPr>
          <a:xfrm>
            <a:off x="218074" y="1740804"/>
            <a:ext cx="8311025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shared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'same'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activation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'relu'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strides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anchor_stride,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'rpn_conv_shared'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)(feature_map)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Anchor Score. [batch, height, width, anchors per location * 2].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anchors_per_location=3,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'valid'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activation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'linear'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'rpn_class_raw'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shared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Reshape to [batch, anchors, 2]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rpn_class_logits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t: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(t, [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(t)[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Softmax on last dimension of BG/FG.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rpn_probs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"softmax"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"rpn_class_xxx"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rpn_class_logits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Bounding box refinement. [batch, H, W, anchors per location * depth]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where depth is [x, y, log(w), log(h)]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(anchors_per_location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"valid"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activation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'linear'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'rpn_bbox_pred'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shared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Reshape to [batch, anchors, 4]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t: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(t, [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(t)[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rpn_class_logits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rpn_probs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27604" y="2080706"/>
            <a:ext cx="5343525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smtClean="0">
                <a:solidFill>
                  <a:schemeClr val="accent1"/>
                </a:solidFill>
                <a:latin typeface="Consolas" panose="020B0609020204030204" pitchFamily="49" charset="0"/>
              </a:rPr>
              <a:t>feature_map = &lt;KerasTensor</a:t>
            </a:r>
            <a:r>
              <a:rPr lang="en-US" altLang="ko-KR" sz="1000">
                <a:solidFill>
                  <a:schemeClr val="accent1"/>
                </a:solidFill>
                <a:latin typeface="Consolas" panose="020B0609020204030204" pitchFamily="49" charset="0"/>
              </a:rPr>
              <a:t>: shape=(None, None, None, 256)</a:t>
            </a:r>
            <a:endParaRPr lang="en-US" altLang="ko-KR" sz="1000" b="0" i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62324" y="2729948"/>
            <a:ext cx="44695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smtClean="0">
                <a:solidFill>
                  <a:schemeClr val="accent1"/>
                </a:solidFill>
                <a:latin typeface="Consolas" panose="020B0609020204030204" pitchFamily="49" charset="0"/>
              </a:rPr>
              <a:t>shared = &lt;KerasTensor</a:t>
            </a:r>
            <a:r>
              <a:rPr lang="en-US" altLang="ko-KR" sz="1100">
                <a:solidFill>
                  <a:schemeClr val="accent1"/>
                </a:solidFill>
                <a:latin typeface="Consolas" panose="020B0609020204030204" pitchFamily="49" charset="0"/>
              </a:rPr>
              <a:t>: shape=(None, None, None, 512)</a:t>
            </a:r>
            <a:endParaRPr lang="en-US" altLang="ko-KR" sz="1100" b="0" i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06508" y="3471265"/>
            <a:ext cx="38188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1100" smtClean="0">
                <a:solidFill>
                  <a:schemeClr val="accent1"/>
                </a:solidFill>
                <a:latin typeface="Consolas" panose="020B0609020204030204" pitchFamily="49" charset="0"/>
              </a:rPr>
              <a:t>x = &lt;KerasTensor</a:t>
            </a:r>
            <a:r>
              <a:rPr lang="it-IT" altLang="ko-KR" sz="1100">
                <a:solidFill>
                  <a:schemeClr val="accent1"/>
                </a:solidFill>
                <a:latin typeface="Consolas" panose="020B0609020204030204" pitchFamily="49" charset="0"/>
              </a:rPr>
              <a:t>: shape=(None, None, None, 6)</a:t>
            </a:r>
            <a:endParaRPr lang="it-IT" altLang="ko-KR" sz="1100" b="0" i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7603" y="4065191"/>
            <a:ext cx="5343525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smtClean="0">
                <a:solidFill>
                  <a:schemeClr val="accent1"/>
                </a:solidFill>
                <a:latin typeface="Consolas" panose="020B0609020204030204" pitchFamily="49" charset="0"/>
              </a:rPr>
              <a:t>rpn_class_logits = &lt;KerasTensor</a:t>
            </a:r>
            <a:r>
              <a:rPr lang="en-US" altLang="ko-KR" sz="1100">
                <a:solidFill>
                  <a:schemeClr val="accent1"/>
                </a:solidFill>
                <a:latin typeface="Consolas" panose="020B0609020204030204" pitchFamily="49" charset="0"/>
              </a:rPr>
              <a:t>: shape=(None, None, 2) </a:t>
            </a:r>
            <a:endParaRPr lang="en-US" altLang="ko-KR" sz="1100" b="0" i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29099" y="4247484"/>
            <a:ext cx="9605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i="1" smtClean="0">
                <a:solidFill>
                  <a:srgbClr val="657B83"/>
                </a:solidFill>
                <a:latin typeface="Consolas" panose="020B0609020204030204" pitchFamily="49" charset="0"/>
              </a:rPr>
              <a:t>class layer</a:t>
            </a:r>
            <a:endParaRPr lang="ko-KR" altLang="en-US" sz="1000"/>
          </a:p>
        </p:txBody>
      </p:sp>
      <p:sp>
        <p:nvSpPr>
          <p:cNvPr id="12" name="직사각형 11"/>
          <p:cNvSpPr/>
          <p:nvPr/>
        </p:nvSpPr>
        <p:spPr>
          <a:xfrm>
            <a:off x="6325187" y="5471139"/>
            <a:ext cx="13131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i="1" smtClean="0">
                <a:solidFill>
                  <a:srgbClr val="657B83"/>
                </a:solidFill>
                <a:latin typeface="Consolas" panose="020B0609020204030204" pitchFamily="49" charset="0"/>
              </a:rPr>
              <a:t>regression layer</a:t>
            </a:r>
            <a:endParaRPr lang="ko-KR" altLang="en-US" sz="1000"/>
          </a:p>
        </p:txBody>
      </p:sp>
      <p:cxnSp>
        <p:nvCxnSpPr>
          <p:cNvPr id="13" name="구부러진 연결선 12"/>
          <p:cNvCxnSpPr/>
          <p:nvPr/>
        </p:nvCxnSpPr>
        <p:spPr>
          <a:xfrm rot="10800000">
            <a:off x="5168348" y="2935358"/>
            <a:ext cx="728870" cy="5620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/>
          <p:nvPr/>
        </p:nvCxnSpPr>
        <p:spPr>
          <a:xfrm rot="5400000">
            <a:off x="4580221" y="3692328"/>
            <a:ext cx="2017768" cy="61622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/>
          <p:nvPr/>
        </p:nvCxnSpPr>
        <p:spPr>
          <a:xfrm rot="16200000" flipH="1">
            <a:off x="191756" y="4333059"/>
            <a:ext cx="2339811" cy="61622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/>
          <p:nvPr/>
        </p:nvCxnSpPr>
        <p:spPr>
          <a:xfrm>
            <a:off x="921025" y="4141307"/>
            <a:ext cx="2073969" cy="166977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/>
          <p:nvPr/>
        </p:nvCxnSpPr>
        <p:spPr>
          <a:xfrm>
            <a:off x="987287" y="5612296"/>
            <a:ext cx="2663687" cy="19878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063751" y="594673"/>
            <a:ext cx="82596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rpn_graph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input_feature_map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anchors_per_location, anchor_stride)</a:t>
            </a:r>
          </a:p>
        </p:txBody>
      </p:sp>
    </p:spTree>
    <p:extLst>
      <p:ext uri="{BB962C8B-B14F-4D97-AF65-F5344CB8AC3E}">
        <p14:creationId xmlns:p14="http://schemas.microsoft.com/office/powerpoint/2010/main" val="3601589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3479282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class</a:t>
            </a:r>
            <a:r>
              <a:rPr lang="en-US" altLang="ko-KR"/>
              <a:t> ProposalLayer(KE.Layer):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47594" y="1751177"/>
            <a:ext cx="597369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i="1">
                <a:solidFill>
                  <a:srgbClr val="657B83"/>
                </a:solidFill>
                <a:latin typeface="Consolas" panose="020B0609020204030204" pitchFamily="49" charset="0"/>
              </a:rPr>
              <a:t># Bounding box refinement standard deviation for RPN and final detections.</a:t>
            </a:r>
            <a:endParaRPr lang="en-US" altLang="ko-KR" sz="105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50" smtClean="0">
                <a:solidFill>
                  <a:srgbClr val="268BD2"/>
                </a:solidFill>
                <a:latin typeface="Consolas" panose="020B0609020204030204" pitchFamily="49" charset="0"/>
              </a:rPr>
              <a:t>RPN_BBOX_STD_DEV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50">
                <a:solidFill>
                  <a:srgbClr val="D33682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D33682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D33682"/>
                </a:solidFill>
                <a:latin typeface="Consolas" panose="020B0609020204030204" pitchFamily="49" charset="0"/>
              </a:rPr>
              <a:t>0.2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D33682"/>
                </a:solidFill>
                <a:latin typeface="Consolas" panose="020B0609020204030204" pitchFamily="49" charset="0"/>
              </a:rPr>
              <a:t>0.2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05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7594" y="2182064"/>
            <a:ext cx="937950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][:, 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i="1" smtClean="0">
                <a:solidFill>
                  <a:srgbClr val="657B83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 Box deltas [batch, num_rois, 4]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RPN_BBOX_STD_DEV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r>
              <a:rPr lang="ko-KR" altLang="en-US" sz="110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1100" smtClean="0">
                <a:solidFill>
                  <a:srgbClr val="BBBBBB"/>
                </a:solidFill>
                <a:latin typeface="Consolas" panose="020B0609020204030204" pitchFamily="49" charset="0"/>
              </a:rPr>
              <a:t>텐서를</a:t>
            </a:r>
            <a:r>
              <a:rPr lang="ko-KR" altLang="en-US" sz="110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([[[0.1, 0.1, 0.2, 0.2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]]])</a:t>
            </a:r>
            <a:r>
              <a:rPr lang="ko-KR" altLang="en-US" sz="110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100" smtClean="0">
                <a:solidFill>
                  <a:srgbClr val="BBBBBB"/>
                </a:solidFill>
                <a:latin typeface="Consolas" panose="020B0609020204030204" pitchFamily="49" charset="0"/>
              </a:rPr>
              <a:t>로</a:t>
            </a:r>
            <a:r>
              <a:rPr lang="ko-KR" altLang="en-US" sz="110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100" smtClean="0">
                <a:solidFill>
                  <a:srgbClr val="BBBBBB"/>
                </a:solidFill>
                <a:latin typeface="Consolas" panose="020B0609020204030204" pitchFamily="49" charset="0"/>
              </a:rPr>
              <a:t>바꾼후</a:t>
            </a:r>
            <a:r>
              <a:rPr lang="ko-KR" altLang="en-US" sz="110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deltas</a:t>
            </a:r>
            <a:r>
              <a:rPr lang="ko-KR" altLang="en-US" sz="1100" smtClean="0">
                <a:solidFill>
                  <a:srgbClr val="BBBBBB"/>
                </a:solidFill>
                <a:latin typeface="Consolas" panose="020B0609020204030204" pitchFamily="49" charset="0"/>
              </a:rPr>
              <a:t>와</a:t>
            </a:r>
            <a:r>
              <a:rPr lang="ko-KR" altLang="en-US" sz="110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100" smtClean="0">
                <a:solidFill>
                  <a:srgbClr val="BBBBBB"/>
                </a:solidFill>
                <a:latin typeface="Consolas" panose="020B0609020204030204" pitchFamily="49" charset="0"/>
              </a:rPr>
              <a:t>곱한다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i="1" smtClean="0">
                <a:solidFill>
                  <a:srgbClr val="657B83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 Anchors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15712" y="205616"/>
            <a:ext cx="455722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rpn_rois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ProposalLayer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proposal_count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proposal_count=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2000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endParaRPr lang="en-US" altLang="ko-KR" sz="9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nms_threshold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RPN_NMS_THRESHOLD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name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2AA198"/>
                </a:solidFill>
                <a:latin typeface="Consolas" panose="020B0609020204030204" pitchFamily="49" charset="0"/>
              </a:rPr>
              <a:t>"ROI"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config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config)([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rpn_class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9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1" name="구부러진 연결선 20"/>
          <p:cNvCxnSpPr/>
          <p:nvPr/>
        </p:nvCxnSpPr>
        <p:spPr>
          <a:xfrm rot="10800000" flipV="1">
            <a:off x="2610678" y="990448"/>
            <a:ext cx="3710610" cy="132205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/>
          <p:nvPr/>
        </p:nvCxnSpPr>
        <p:spPr>
          <a:xfrm rot="10800000" flipV="1">
            <a:off x="2067340" y="990445"/>
            <a:ext cx="5062331" cy="168649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 27"/>
          <p:cNvCxnSpPr/>
          <p:nvPr/>
        </p:nvCxnSpPr>
        <p:spPr>
          <a:xfrm rot="10800000" flipV="1">
            <a:off x="1961322" y="940904"/>
            <a:ext cx="5652054" cy="239201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47594" y="3601190"/>
            <a:ext cx="876327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Improve performance by trimming to top anchors by score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i="1" smtClean="0">
                <a:solidFill>
                  <a:srgbClr val="657B83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 and doing the rest on the smaller subset.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pre_nms_limit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smtClean="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smtClean="0">
                <a:solidFill>
                  <a:srgbClr val="CB4B16"/>
                </a:solidFill>
                <a:latin typeface="Consolas" panose="020B0609020204030204" pitchFamily="49" charset="0"/>
              </a:rPr>
              <a:t>PRE_NMS_LIMIT=</a:t>
            </a:r>
            <a:r>
              <a:rPr lang="en-US" altLang="ko-KR" sz="1100" smtClean="0">
                <a:solidFill>
                  <a:srgbClr val="CB4B16"/>
                </a:solidFill>
                <a:latin typeface="Consolas" panose="020B0609020204030204" pitchFamily="49" charset="0"/>
              </a:rPr>
              <a:t>6000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ix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nn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top_k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pre_nms_limit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sorted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"top_anchors"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indices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x, y: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(x, y),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x, y: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(x, y),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pre_nms_anchors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a, x: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(a, x),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names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"pre_nms_anchors"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056244" y="3603938"/>
            <a:ext cx="143630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050" b="0" smtClean="0">
                <a:effectLst/>
                <a:latin typeface="Menlo" panose="020B0609030804020204" pitchFamily="49" charset="0"/>
              </a:rPr>
              <a:t>anchor 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갯수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31" name="구부러진 연결선 30"/>
          <p:cNvCxnSpPr/>
          <p:nvPr/>
        </p:nvCxnSpPr>
        <p:spPr>
          <a:xfrm rot="5400000">
            <a:off x="5878769" y="3822231"/>
            <a:ext cx="268811" cy="8614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255104" y="6246957"/>
            <a:ext cx="471114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tf.math.top_k</a:t>
            </a:r>
            <a:r>
              <a: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는</a:t>
            </a:r>
            <a:r>
              <a: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차</a:t>
            </a:r>
            <a:r>
              <a: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백터의</a:t>
            </a:r>
            <a:r>
              <a: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가장</a:t>
            </a:r>
            <a:r>
              <a: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큰</a:t>
            </a:r>
            <a:r>
              <a: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값과</a:t>
            </a:r>
            <a:r>
              <a: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인덱스를</a:t>
            </a:r>
            <a:r>
              <a: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알려준다</a:t>
            </a: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  <a:endParaRPr kumimoji="0" lang="en-US" altLang="ko-K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result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 tf.math.top_k([1, 2, 98, 1, 1, 99, 3, 1, 3, 96, 4,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k=3)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result.values.numpy()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array([99,98,96],dtype=int32)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result.indices.numpy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array([5,2,9], dtype=int32)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5851596" y="4194949"/>
            <a:ext cx="36708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050" b="0" smtClean="0">
                <a:effectLst/>
                <a:latin typeface="Menlo" panose="020B0609030804020204" pitchFamily="49" charset="0"/>
              </a:rPr>
              <a:t>foreground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의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 </a:t>
            </a:r>
            <a:r>
              <a:rPr lang="ko-KR" altLang="en-US" sz="1050" smtClean="0">
                <a:latin typeface="Menlo" panose="020B0609030804020204" pitchFamily="49" charset="0"/>
              </a:rPr>
              <a:t>가장큰</a:t>
            </a:r>
            <a:r>
              <a:rPr lang="ko-KR" altLang="en-US" sz="1050" smtClean="0">
                <a:latin typeface="Menlo" panose="020B0609030804020204" pitchFamily="49" charset="0"/>
              </a:rPr>
              <a:t> </a:t>
            </a:r>
            <a:r>
              <a:rPr lang="ko-KR" altLang="en-US" sz="1050" smtClean="0">
                <a:latin typeface="Menlo" panose="020B0609030804020204" pitchFamily="49" charset="0"/>
              </a:rPr>
              <a:t>인덱스를</a:t>
            </a:r>
            <a:r>
              <a:rPr lang="ko-KR" altLang="en-US" sz="1050" smtClean="0">
                <a:latin typeface="Menlo" panose="020B0609030804020204" pitchFamily="49" charset="0"/>
              </a:rPr>
              <a:t> </a:t>
            </a:r>
            <a:r>
              <a:rPr lang="ko-KR" altLang="en-US" sz="1050" smtClean="0">
                <a:latin typeface="Menlo" panose="020B0609030804020204" pitchFamily="49" charset="0"/>
              </a:rPr>
              <a:t>얻음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5851596" y="4590717"/>
            <a:ext cx="243763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050" b="0" smtClean="0">
                <a:effectLst/>
                <a:latin typeface="Menlo" panose="020B0609030804020204" pitchFamily="49" charset="0"/>
              </a:rPr>
              <a:t>IMAGES_PER_GPU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는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 </a:t>
            </a:r>
            <a:r>
              <a:rPr lang="en-US" altLang="ko-KR" sz="1050" b="0" smtClean="0">
                <a:effectLst/>
                <a:latin typeface="Menlo" panose="020B0609030804020204" pitchFamily="49" charset="0"/>
              </a:rPr>
              <a:t>1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또는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 </a:t>
            </a:r>
            <a:r>
              <a:rPr lang="en-US" altLang="ko-KR" sz="1050" b="0" smtClean="0">
                <a:effectLst/>
                <a:latin typeface="Menlo" panose="020B0609030804020204" pitchFamily="49" charset="0"/>
              </a:rPr>
              <a:t>2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896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27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/>
              <a:t>utils</a:t>
            </a:r>
            <a:r>
              <a:rPr lang="en-US" altLang="ko-KR" sz="2800" b="1" smtClean="0"/>
              <a:t>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27908"/>
            <a:ext cx="662004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batch_slice(inputs, graph_fn, batch_size, names=None):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59378" y="1612147"/>
            <a:ext cx="8874075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(inputs, graph_fn, batch_size, names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"""Splits inputs into slices and feeds each slice to a copy of the given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computation graph and then combines the results. It allows you to run a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graph on a batch of inputs even if the graph is written to support one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instance only.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inputs: list of tensors. All must have the same first dimension length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graph_fn: A function that returns a TF tensor that's part of a graph.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batch_size: number of slices to divide the data into.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names: If provided, assigns names to the resulting tensors.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"""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(inputs,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inputs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[inputs]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(batch_size):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inputs_slice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graph_fn(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inputs_slice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tuple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Change outputs from a list of slices where each is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a list of outputs to a list of outputs and each has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a list of slices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zip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names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names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stack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zip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names)]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03767" y="5666127"/>
            <a:ext cx="26043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/>
              <a:t>IPdb [3]: names = [None] * 4</a:t>
            </a:r>
          </a:p>
          <a:p>
            <a:endParaRPr lang="ko-KR" altLang="en-US" sz="1100"/>
          </a:p>
          <a:p>
            <a:r>
              <a:rPr lang="ko-KR" altLang="en-US" sz="1100"/>
              <a:t>IPdb [4]: names</a:t>
            </a:r>
          </a:p>
          <a:p>
            <a:r>
              <a:rPr lang="ko-KR" altLang="en-US" sz="1100"/>
              <a:t>[None, None, None, None]</a:t>
            </a:r>
          </a:p>
        </p:txBody>
      </p:sp>
    </p:spTree>
    <p:extLst>
      <p:ext uri="{BB962C8B-B14F-4D97-AF65-F5344CB8AC3E}">
        <p14:creationId xmlns:p14="http://schemas.microsoft.com/office/powerpoint/2010/main" val="156414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2" name="직사각형 1"/>
          <p:cNvSpPr/>
          <p:nvPr/>
        </p:nvSpPr>
        <p:spPr>
          <a:xfrm>
            <a:off x="2802249" y="1286458"/>
            <a:ext cx="6739317" cy="6070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Layer (type)                    Output Shape         Param #     Connected to</a:t>
            </a:r>
          </a:p>
          <a:p>
            <a:r>
              <a:rPr lang="ko-KR" altLang="en-US" sz="1050"/>
              <a:t>==================================================================================================</a:t>
            </a:r>
          </a:p>
          <a:p>
            <a:r>
              <a:rPr lang="ko-KR" altLang="en-US" sz="1050"/>
              <a:t>input_image (InputLayer)        [(None, None, None,  0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zero_padding2d (ZeroPadding2D)  (None, None, None, 3 0           input_image[0][0]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conv1 (Conv2D)                  (None, None, None, 6 9472        zero_padding2d[0][0]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bn_conv1 (BatchNorm)            (None, None, None, 6 256         conv1[0][0]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activation (Activation)         (None, None, None, 6 0           bn_conv1[0][0]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max_pooling2d (MaxPooling2D)    (None, None, None, 6 0           activation[0][0]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res2a_branch2a (Conv2D)         (None, None, None, 6 4160        max_pooling2d[0][0]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bn2a_branch2a (BatchNorm)       (None, None, None, 6 256         res2a_branch2a[0][0]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activation_1 (Activation)       (None, None, None, 6 0           bn2a_branch2a[0][0]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res2a_branch2b (Conv2D)         (None, None, None, 6 36928       activation_1[0][0]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bn2a_branch2b (BatchNorm)       (None, None, None, 6 256         res2a_branch2b[0][0]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activation_2 (Activation)       (None, None, None, 6 0           bn2a_branch2b[0][0]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res2a_branch2c (Conv2D)         (None, None, None, 2 16640       activation_2[0][0]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res2a_branch1 (Conv2D)          (None, None, None, 2 16640       max_pooling2d[0][0]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bn2a_branch2c (BatchNorm)       (None, None, None, 2 1024        res2a_branch2c[0][0]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bn2a_branch1 (BatchNorm)        (None, None, None, 2 1024        res2a_branch1[0][0]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add (Add)                       (None, None, None, 2 0           bn2a_branch2c[0][0]</a:t>
            </a:r>
          </a:p>
          <a:p>
            <a:r>
              <a:rPr lang="ko-KR" altLang="en-US" sz="1050"/>
              <a:t>                                                                 bn2a_branch1[0][0]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07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61455" y="1004034"/>
            <a:ext cx="803035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res2a_out (Activation)          (None, None, None, 2 0           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res2b_branch2a (Conv2D)         (None, None, None, 6 16448       res2a_out[0][0]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bn2b_branch2a (BatchNorm)       (None, None, None, 6 256         res2b_branch2a[0][0]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 (Activation)       (None, None, None, 6 0           bn2b_branch2a[0][0]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res2b_branch2b (Conv2D)         (None, None, None, 6 36928       activation_3[0][0]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bn2b_branch2b (BatchNorm)       (None, None, None, 6 256         res2b_branch2b[0][0]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 (Activation)       (None, None, None, 6 0           bn2b_branch2b[0][0]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res2b_branch2c (Conv2D)         (None, None, None, 2 16640       activation_4[0][0]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bn2b_branch2c (BatchNorm)       (None, None, None, 2 1024        res2b_branch2c[0][0]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 (Add)                     (None, None, None, 2 0           bn2b_branch2c[0][0]</a:t>
            </a:r>
          </a:p>
          <a:p>
            <a:r>
              <a:rPr lang="ko-KR" altLang="en-US" sz="1000"/>
              <a:t>                                                                 res2a_out[0][0]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res2b_out (Activation)          (None, None, None, 2 0           add_1[0][0]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res2c_branch2a (Conv2D)         (None, None, None, 6 16448       res2b_out[0][0]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bn2c_branch2a (BatchNorm)       (None, None, None, 6 256         res2c_branch2a[0][0]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 (Activation)       (None, None, None, 6 0           bn2c_branch2a[0][0]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res2c_branch2b (Conv2D)         (None, None, None, 6 36928       activation_5[0][0]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bn2c_branch2b (BatchNorm)       (None, None, None, 6 256         res2c_branch2b[0][0]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 (Activation)       (None, None, None, 6 0           bn2c_branch2b[0][0]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res2c_branch2c (Conv2D)         (None, None, None, 2 16640       activation_6[0][0]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bn2c_branch2c (BatchNorm)       (None, None, None, 2 1024        res2c_branch2c[0][0]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 (Add)                     (None, None, None, 2 0           bn2c_branch2c[0][0]</a:t>
            </a:r>
          </a:p>
          <a:p>
            <a:r>
              <a:rPr lang="ko-KR" altLang="en-US" sz="1000"/>
              <a:t>                                                                 res2b_out[0][0]</a:t>
            </a:r>
          </a:p>
        </p:txBody>
      </p:sp>
    </p:spTree>
    <p:extLst>
      <p:ext uri="{BB962C8B-B14F-4D97-AF65-F5344CB8AC3E}">
        <p14:creationId xmlns:p14="http://schemas.microsoft.com/office/powerpoint/2010/main" val="548903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93836" y="336421"/>
            <a:ext cx="7722981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res2c_out (Activation)          (None, None, None, 2 0           add_2[0][0]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res3a_branch2a (Conv2D)         (None, None, None, 1 32896       res2c_out[0][0]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bn3a_branch2a (BatchNorm)       (None, None, None, 1 512         res3a_branch2a[0][0]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activation_7 (Activation)       (None, None, None, 1 0           bn3a_branch2a[0][0]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res3a_branch2b (Conv2D)         (None, None, None, 1 147584      activation_7[0][0]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bn3a_branch2b (BatchNorm)       (None, None, None, 1 512         res3a_branch2b[0][0]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activation_8 (Activation)       (None, None, None, 1 0           bn3a_branch2b[0][0]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res3a_branch2c (Conv2D)         (None, None, None, 5 66048       activation_8[0][0]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res3a_branch1 (Conv2D)          (None, None, None, 5 131584      res2c_out[0][0]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bn3a_branch2c (BatchNorm)       (None, None, None, 5 2048        res3a_branch2c[0][0]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bn3a_branch1 (BatchNorm)        (None, None, None, 5 2048        res3a_branch1[0][0]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add_3 (Add)                     (None, None, None, 5 0           bn3a_branch2c[0][0]</a:t>
            </a:r>
          </a:p>
          <a:p>
            <a:r>
              <a:rPr lang="ko-KR" altLang="en-US" sz="1000"/>
              <a:t>                                                                 bn3a_branch1[0][0]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res3a_out (Activation)          (None, None, None, 5 0           add_3[0][0]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res3b_branch2a (Conv2D)         (None, None, None, 1 65664       res3a_out[0][0]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bn3b_branch2a (BatchNorm)       (None, None, None, 1 512         res3b_branch2a[0][0]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activation_9 (Activation)       (None, None, None, 1 0           bn3b_branch2a[0][0]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res3b_branch2b (Conv2D)         (None, None, None, 1 147584      activation_9[0][0]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bn3b_branch2b (BatchNorm)       (None, None, None, 1 512         res3b_branch2b[0][0]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activation_10 (Activation)      (None, None, None, 1 0           bn3b_branch2b[0][0]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res3b_branch2c (Conv2D)         (None, None, None, 5 66048       activation_10[0][0]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bn3b_branch2c (BatchNorm)       (None, None, None, 5 2048        res3b_branch2c[0][0]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add_4 (Add)                     (None, None, None, 5 0           bn3b_branch2c[0][0]</a:t>
            </a:r>
          </a:p>
          <a:p>
            <a:r>
              <a:rPr lang="ko-KR" altLang="en-US" sz="1000"/>
              <a:t>                                                                 res3a_out[0][0]</a:t>
            </a:r>
          </a:p>
        </p:txBody>
      </p:sp>
    </p:spTree>
    <p:extLst>
      <p:ext uri="{BB962C8B-B14F-4D97-AF65-F5344CB8AC3E}">
        <p14:creationId xmlns:p14="http://schemas.microsoft.com/office/powerpoint/2010/main" val="1022043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32984" y="336421"/>
            <a:ext cx="8329267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res3b_out (Activation)          (None, None, None, 5 0           add_4[0][0]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res3c_branch2a (Conv2D)         (None, None, None, 1 65664       res3b_out[0][0]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bn3c_branch2a (BatchNorm)       (None, None, None, 1 512         res3c_branch2a[0][0]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activation_11 (Activation)      (None, None, None, 1 0           bn3c_branch2a[0][0]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res3c_branch2b (Conv2D)         (None, None, None, 1 147584      activation_11[0][0]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bn3c_branch2b (BatchNorm)       (None, None, None, 1 512         res3c_branch2b[0][0]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activation_12 (Activation)      (None, None, None, 1 0           bn3c_branch2b[0][0]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res3c_branch2c (Conv2D)         (None, None, None, 5 66048       activation_12[0][0]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bn3c_branch2c (BatchNorm)       (None, None, None, 5 2048        res3c_branch2c[0][0]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add_5 (Add)                     (None, None, None, 5 0           bn3c_branch2c[0][0]</a:t>
            </a:r>
          </a:p>
          <a:p>
            <a:r>
              <a:rPr lang="ko-KR" altLang="en-US" sz="1100"/>
              <a:t>                                                                 res3b_out[0][0]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res3c_out (Activation)          (None, None, None, 5 0           add_5[0][0]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res3d_branch2a (Conv2D)         (None, None, None, 1 65664       res3c_out[0][0]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bn3d_branch2a (BatchNorm)       (None, None, None, 1 512         res3d_branch2a[0][0]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activation_13 (Activation)      (None, None, None, 1 0           bn3d_branch2a[0][0]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res3d_branch2b (Conv2D)         (None, None, None, 1 147584      activation_13[0][0]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bn3d_branch2b (BatchNorm)       (None, None, None, 1 512         res3d_branch2b[0][0]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activation_14 (Activation)      (None, None, None, 1 0           bn3d_branch2b[0][0]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res3d_branch2c (Conv2D)         (None, None, None, 5 66048       activation_14[0][0]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bn3d_branch2c (BatchNorm)       (None, None, None, 5 2048        res3d_branch2c[0][0]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add_6 (Add)                     (None, None, None, 5 0           bn3d_branch2c[0][0]</a:t>
            </a:r>
          </a:p>
          <a:p>
            <a:r>
              <a:rPr lang="ko-KR" altLang="en-US" sz="1100"/>
              <a:t>                                                                 res3c_out[0][0]</a:t>
            </a:r>
          </a:p>
        </p:txBody>
      </p:sp>
    </p:spTree>
    <p:extLst>
      <p:ext uri="{BB962C8B-B14F-4D97-AF65-F5344CB8AC3E}">
        <p14:creationId xmlns:p14="http://schemas.microsoft.com/office/powerpoint/2010/main" val="93832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14A5CE7-8159-FA4F-B5E8-8AC28F7CFC11}"/>
              </a:ext>
            </a:extLst>
          </p:cNvPr>
          <p:cNvSpPr/>
          <p:nvPr/>
        </p:nvSpPr>
        <p:spPr>
          <a:xfrm>
            <a:off x="537849" y="1296567"/>
            <a:ext cx="1955043" cy="403244"/>
          </a:xfrm>
          <a:prstGeom prst="roundRect">
            <a:avLst>
              <a:gd name="adj" fmla="val 19765"/>
            </a:avLst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Norm_boxes_graph</a:t>
            </a:r>
            <a:endParaRPr lang="ko-KR" altLang="en-US" sz="1600" dirty="0"/>
          </a:p>
        </p:txBody>
      </p:sp>
      <p:sp>
        <p:nvSpPr>
          <p:cNvPr id="28" name="AutoShape 627" descr="흐름도바-1">
            <a:extLst>
              <a:ext uri="{FF2B5EF4-FFF2-40B4-BE49-F238E27FC236}">
                <a16:creationId xmlns:a16="http://schemas.microsoft.com/office/drawing/2014/main" id="{AF0F7ADF-74DD-3F41-8C89-5670C65428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2623" y="1975484"/>
            <a:ext cx="1358619" cy="1194062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A926C7-A858-6940-AD92-6256C909A65A}"/>
              </a:ext>
            </a:extLst>
          </p:cNvPr>
          <p:cNvSpPr/>
          <p:nvPr/>
        </p:nvSpPr>
        <p:spPr>
          <a:xfrm>
            <a:off x="959878" y="2488682"/>
            <a:ext cx="951755" cy="276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box</a:t>
            </a: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A8B5640A-B8DE-BA48-A4F3-741DFCFCD813}"/>
              </a:ext>
            </a:extLst>
          </p:cNvPr>
          <p:cNvCxnSpPr/>
          <p:nvPr/>
        </p:nvCxnSpPr>
        <p:spPr>
          <a:xfrm flipH="1">
            <a:off x="392687" y="1975484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855AEDA2-15D8-0146-9EB9-EB310D16E12E}"/>
              </a:ext>
            </a:extLst>
          </p:cNvPr>
          <p:cNvCxnSpPr/>
          <p:nvPr/>
        </p:nvCxnSpPr>
        <p:spPr>
          <a:xfrm flipH="1">
            <a:off x="392687" y="3169546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C08CD16-2E14-304D-B31F-6555B3507081}"/>
              </a:ext>
            </a:extLst>
          </p:cNvPr>
          <p:cNvCxnSpPr/>
          <p:nvPr/>
        </p:nvCxnSpPr>
        <p:spPr>
          <a:xfrm>
            <a:off x="537849" y="1975483"/>
            <a:ext cx="0" cy="11940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82C306D-1DE1-7842-9E3E-75DDFB2670EF}"/>
              </a:ext>
            </a:extLst>
          </p:cNvPr>
          <p:cNvSpPr txBox="1"/>
          <p:nvPr/>
        </p:nvSpPr>
        <p:spPr>
          <a:xfrm>
            <a:off x="274060" y="2486412"/>
            <a:ext cx="329936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h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B10919C-1064-F94F-A447-D06926BBD770}"/>
              </a:ext>
            </a:extLst>
          </p:cNvPr>
          <p:cNvCxnSpPr>
            <a:cxnSpLocks/>
          </p:cNvCxnSpPr>
          <p:nvPr/>
        </p:nvCxnSpPr>
        <p:spPr>
          <a:xfrm flipV="1">
            <a:off x="722623" y="3169546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626AE07C-050C-544F-9439-EDACB5C97F19}"/>
              </a:ext>
            </a:extLst>
          </p:cNvPr>
          <p:cNvCxnSpPr>
            <a:cxnSpLocks/>
          </p:cNvCxnSpPr>
          <p:nvPr/>
        </p:nvCxnSpPr>
        <p:spPr>
          <a:xfrm flipV="1">
            <a:off x="2070022" y="3169546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CCB9933-54ED-1349-9CE5-C99594DDD405}"/>
              </a:ext>
            </a:extLst>
          </p:cNvPr>
          <p:cNvCxnSpPr>
            <a:cxnSpLocks/>
          </p:cNvCxnSpPr>
          <p:nvPr/>
        </p:nvCxnSpPr>
        <p:spPr>
          <a:xfrm flipH="1">
            <a:off x="722623" y="3278837"/>
            <a:ext cx="13586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90BF71B-BB2E-EA4B-A556-FF239146A19E}"/>
              </a:ext>
            </a:extLst>
          </p:cNvPr>
          <p:cNvSpPr txBox="1"/>
          <p:nvPr/>
        </p:nvSpPr>
        <p:spPr>
          <a:xfrm>
            <a:off x="1270787" y="3276663"/>
            <a:ext cx="329936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w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45" name="AutoShape 627" descr="흐름도바-1">
            <a:extLst>
              <a:ext uri="{FF2B5EF4-FFF2-40B4-BE49-F238E27FC236}">
                <a16:creationId xmlns:a16="http://schemas.microsoft.com/office/drawing/2014/main" id="{47506D97-CF2C-F245-8FAA-2C8CBB03F8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8766" y="2208094"/>
            <a:ext cx="953636" cy="838131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74F5D12-EAE9-DC4E-944B-BD523ABD762A}"/>
              </a:ext>
            </a:extLst>
          </p:cNvPr>
          <p:cNvSpPr/>
          <p:nvPr/>
        </p:nvSpPr>
        <p:spPr>
          <a:xfrm>
            <a:off x="3557708" y="2563601"/>
            <a:ext cx="572857" cy="1666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box</a:t>
            </a:r>
          </a:p>
        </p:txBody>
      </p: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606A328D-4709-794F-B86D-5F8AB835B60D}"/>
              </a:ext>
            </a:extLst>
          </p:cNvPr>
          <p:cNvCxnSpPr/>
          <p:nvPr/>
        </p:nvCxnSpPr>
        <p:spPr>
          <a:xfrm flipH="1">
            <a:off x="3018830" y="2208094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52FD71DA-1270-6A4A-992A-A546E563910D}"/>
              </a:ext>
            </a:extLst>
          </p:cNvPr>
          <p:cNvCxnSpPr/>
          <p:nvPr/>
        </p:nvCxnSpPr>
        <p:spPr>
          <a:xfrm flipH="1">
            <a:off x="3018830" y="3046225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AF91C15-FEFA-1142-B72E-CE9996505B27}"/>
              </a:ext>
            </a:extLst>
          </p:cNvPr>
          <p:cNvCxnSpPr>
            <a:cxnSpLocks/>
          </p:cNvCxnSpPr>
          <p:nvPr/>
        </p:nvCxnSpPr>
        <p:spPr>
          <a:xfrm>
            <a:off x="3119913" y="2208094"/>
            <a:ext cx="0" cy="8381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64B0E1D-05FE-3B4E-94DB-8F1C7ED1B262}"/>
              </a:ext>
            </a:extLst>
          </p:cNvPr>
          <p:cNvSpPr txBox="1"/>
          <p:nvPr/>
        </p:nvSpPr>
        <p:spPr>
          <a:xfrm>
            <a:off x="2853863" y="2567203"/>
            <a:ext cx="329936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1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A175B163-0B56-3E41-82EE-8FEF237615B3}"/>
              </a:ext>
            </a:extLst>
          </p:cNvPr>
          <p:cNvCxnSpPr>
            <a:cxnSpLocks/>
          </p:cNvCxnSpPr>
          <p:nvPr/>
        </p:nvCxnSpPr>
        <p:spPr>
          <a:xfrm flipV="1">
            <a:off x="3353206" y="3047586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A879F70A-FD1D-1C48-B76A-D21F86805652}"/>
              </a:ext>
            </a:extLst>
          </p:cNvPr>
          <p:cNvCxnSpPr>
            <a:cxnSpLocks/>
          </p:cNvCxnSpPr>
          <p:nvPr/>
        </p:nvCxnSpPr>
        <p:spPr>
          <a:xfrm flipV="1">
            <a:off x="4302402" y="3046225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6906984-C5AC-D141-829F-10244B5B16B1}"/>
              </a:ext>
            </a:extLst>
          </p:cNvPr>
          <p:cNvCxnSpPr>
            <a:cxnSpLocks/>
          </p:cNvCxnSpPr>
          <p:nvPr/>
        </p:nvCxnSpPr>
        <p:spPr>
          <a:xfrm flipH="1">
            <a:off x="3348767" y="3175885"/>
            <a:ext cx="9536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F33D04F-2AC7-0E43-8803-4878A1AA2F7E}"/>
              </a:ext>
            </a:extLst>
          </p:cNvPr>
          <p:cNvSpPr txBox="1"/>
          <p:nvPr/>
        </p:nvSpPr>
        <p:spPr>
          <a:xfrm>
            <a:off x="3733197" y="3189270"/>
            <a:ext cx="329936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90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1</a:t>
            </a:r>
            <a:endParaRPr lang="ko-KR" altLang="en-US" sz="90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F26A364B-1AF4-294D-AE1F-1F075B8139A5}"/>
              </a:ext>
            </a:extLst>
          </p:cNvPr>
          <p:cNvSpPr/>
          <p:nvPr/>
        </p:nvSpPr>
        <p:spPr>
          <a:xfrm>
            <a:off x="2489248" y="2477129"/>
            <a:ext cx="222658" cy="214748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5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2348913" y="2748519"/>
            <a:ext cx="607347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 err="1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좌표변환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2081242" y="1975483"/>
            <a:ext cx="1267523" cy="2443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E8F1867-3EDD-EB4A-951E-CBF68FB5AAA8}"/>
              </a:ext>
            </a:extLst>
          </p:cNvPr>
          <p:cNvCxnSpPr>
            <a:cxnSpLocks/>
          </p:cNvCxnSpPr>
          <p:nvPr/>
        </p:nvCxnSpPr>
        <p:spPr>
          <a:xfrm flipV="1">
            <a:off x="2081241" y="3034202"/>
            <a:ext cx="1267524" cy="12381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4717017" y="1388201"/>
            <a:ext cx="154080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050" dirty="0" err="1">
                <a:latin typeface="Menlo" panose="020B0609030804020204" pitchFamily="49" charset="0"/>
              </a:rPr>
              <a:t>input_gt_masks</a:t>
            </a:r>
            <a:endParaRPr lang="en" altLang="ko-Kore-KR" sz="1050" dirty="0">
              <a:latin typeface="Menlo" panose="020B0609030804020204" pitchFamily="49" charset="0"/>
            </a:endParaRPr>
          </a:p>
          <a:p>
            <a:r>
              <a:rPr lang="en-US" altLang="ko-Kore-KR" sz="1050" dirty="0">
                <a:latin typeface="Menlo" panose="020B0609030804020204" pitchFamily="49" charset="0"/>
              </a:rPr>
              <a:t>MINI_MASK</a:t>
            </a:r>
            <a:r>
              <a:rPr lang="ko-KR" altLang="en-US" sz="1050" dirty="0" err="1">
                <a:latin typeface="Menlo" panose="020B0609030804020204" pitchFamily="49" charset="0"/>
              </a:rPr>
              <a:t>를</a:t>
            </a:r>
            <a:r>
              <a:rPr lang="ko-KR" altLang="en-US" sz="1050" dirty="0">
                <a:latin typeface="Menlo" panose="020B0609030804020204" pitchFamily="49" charset="0"/>
              </a:rPr>
              <a:t> 사용시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57493" y="1789890"/>
            <a:ext cx="47949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input_gt_masks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shape=(None, 56, 56, None) dtype=bool</a:t>
            </a:r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17017" y="2237746"/>
            <a:ext cx="53435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latin typeface="+mn-ea"/>
              </a:rPr>
              <a:t>Python - callable(), </a:t>
            </a:r>
            <a:r>
              <a:rPr lang="ko-KR" altLang="en-US" sz="1400">
                <a:latin typeface="+mn-ea"/>
              </a:rPr>
              <a:t>호출 가능한 </a:t>
            </a:r>
            <a:r>
              <a:rPr lang="en-US" altLang="ko-KR" sz="1400">
                <a:latin typeface="+mn-ea"/>
              </a:rPr>
              <a:t>object</a:t>
            </a:r>
            <a:br>
              <a:rPr lang="en-US" altLang="ko-KR" sz="1400">
                <a:latin typeface="+mn-ea"/>
              </a:rPr>
            </a:br>
            <a:r>
              <a:rPr lang="ko-KR" altLang="en-US" sz="1400" smtClean="0">
                <a:latin typeface="+mn-ea"/>
              </a:rPr>
              <a:t>즉 </a:t>
            </a:r>
            <a:r>
              <a:rPr lang="en-US" altLang="ko-KR" sz="1400" smtClean="0">
                <a:latin typeface="+mn-ea"/>
              </a:rPr>
              <a:t>object</a:t>
            </a:r>
            <a:r>
              <a:rPr lang="ko-KR" altLang="en-US" sz="1400" smtClean="0">
                <a:latin typeface="+mn-ea"/>
              </a:rPr>
              <a:t>가 함수형태로 호출가능한가 여부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4668" y="3620230"/>
            <a:ext cx="1915909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resnet_graph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65988" y="3688373"/>
            <a:ext cx="53435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smtClean="0">
                <a:latin typeface="+mn-ea"/>
              </a:rPr>
              <a:t>residual net </a:t>
            </a:r>
            <a:r>
              <a:rPr lang="ko-KR" altLang="en-US" sz="1400" smtClean="0">
                <a:latin typeface="+mn-ea"/>
              </a:rPr>
              <a:t>계층을 만드는 함수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7655" y="4155550"/>
            <a:ext cx="96123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resnet_graph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input_image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config.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BACKBONE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     stage5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TRAIN_BN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12035" y="4860597"/>
            <a:ext cx="9138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latin typeface="+mn-ea"/>
              </a:rPr>
              <a:t>residual net</a:t>
            </a:r>
            <a:r>
              <a:rPr lang="ko-KR" altLang="en-US" sz="1400">
                <a:latin typeface="+mn-ea"/>
              </a:rPr>
              <a:t> </a:t>
            </a:r>
            <a:r>
              <a:rPr lang="ko-KR" altLang="en-US" sz="1400" smtClean="0">
                <a:latin typeface="+mn-ea"/>
              </a:rPr>
              <a:t>계층을 만드는 것으로 </a:t>
            </a:r>
            <a:r>
              <a:rPr lang="en-US" altLang="ko-KR" sz="1400" smtClean="0">
                <a:latin typeface="+mn-ea"/>
              </a:rPr>
              <a:t>BACKBON</a:t>
            </a:r>
            <a:r>
              <a:rPr lang="ko-KR" altLang="en-US" sz="1400" smtClean="0">
                <a:latin typeface="+mn-ea"/>
              </a:rPr>
              <a:t>에 이름이</a:t>
            </a:r>
            <a:r>
              <a:rPr lang="en-US" altLang="ko-KR" sz="1400" smtClean="0">
                <a:latin typeface="+mn-ea"/>
              </a:rPr>
              <a:t>,</a:t>
            </a:r>
            <a:r>
              <a:rPr lang="ko-KR" altLang="en-US" sz="1400" smtClean="0">
                <a:latin typeface="+mn-ea"/>
              </a:rPr>
              <a:t> </a:t>
            </a:r>
            <a:r>
              <a:rPr lang="en-US" altLang="ko-KR" sz="1400" smtClean="0">
                <a:latin typeface="+mn-ea"/>
              </a:rPr>
              <a:t>state5</a:t>
            </a:r>
            <a:r>
              <a:rPr lang="ko-KR" altLang="en-US" sz="1400" smtClean="0">
                <a:latin typeface="+mn-ea"/>
              </a:rPr>
              <a:t>까지 사용여부</a:t>
            </a:r>
            <a:r>
              <a:rPr lang="en-US" altLang="ko-KR" sz="1400" smtClean="0">
                <a:latin typeface="+mn-ea"/>
              </a:rPr>
              <a:t>,</a:t>
            </a:r>
            <a:r>
              <a:rPr lang="ko-KR" altLang="en-US" sz="1400" smtClean="0">
                <a:latin typeface="+mn-ea"/>
              </a:rPr>
              <a:t> </a:t>
            </a:r>
            <a:r>
              <a:rPr lang="en-US" altLang="ko-KR" sz="1400" smtClean="0">
                <a:latin typeface="+mn-ea"/>
              </a:rPr>
              <a:t>batch normalization freeze </a:t>
            </a:r>
            <a:r>
              <a:rPr lang="ko-KR" altLang="en-US" sz="1400" smtClean="0">
                <a:latin typeface="+mn-ea"/>
              </a:rPr>
              <a:t>사용 여부이다</a:t>
            </a:r>
            <a:r>
              <a:rPr lang="en-US" altLang="ko-KR" sz="1400" smtClean="0">
                <a:latin typeface="+mn-ea"/>
              </a:rPr>
              <a:t>.</a:t>
            </a:r>
            <a:r>
              <a:rPr lang="ko-KR" altLang="en-US" sz="1400" smtClean="0">
                <a:latin typeface="+mn-ea"/>
              </a:rPr>
              <a:t> </a:t>
            </a:r>
            <a:r>
              <a:rPr lang="en-US" altLang="ko-KR" sz="1400" smtClean="0">
                <a:effectLst/>
                <a:latin typeface="+mn-ea"/>
              </a:rPr>
              <a:t>C1 ~ C5</a:t>
            </a:r>
            <a:r>
              <a:rPr lang="ko-KR" altLang="en-US" sz="1400" smtClean="0">
                <a:effectLst/>
                <a:latin typeface="+mn-ea"/>
              </a:rPr>
              <a:t>까지는 각 </a:t>
            </a:r>
            <a:r>
              <a:rPr lang="en-US" altLang="ko-KR" sz="1400" smtClean="0">
                <a:latin typeface="+mn-ea"/>
              </a:rPr>
              <a:t>stage</a:t>
            </a:r>
            <a:r>
              <a:rPr lang="ko-KR" altLang="en-US" sz="1400" smtClean="0">
                <a:latin typeface="+mn-ea"/>
              </a:rPr>
              <a:t>에서의 레이어 값을 볼 수있게 했다</a:t>
            </a:r>
            <a:r>
              <a:rPr lang="en-US" altLang="ko-KR" sz="1400" smtClean="0">
                <a:latin typeface="+mn-ea"/>
              </a:rPr>
              <a:t>.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2034" y="5504089"/>
            <a:ext cx="9138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>
                <a:solidFill>
                  <a:srgbClr val="FF0000"/>
                </a:solidFill>
                <a:effectLst/>
                <a:latin typeface="+mn-ea"/>
              </a:rPr>
              <a:t>☞ </a:t>
            </a:r>
            <a:r>
              <a:rPr lang="en-US" altLang="ko-KR" sz="1400" smtClean="0">
                <a:solidFill>
                  <a:srgbClr val="FF0000"/>
                </a:solidFill>
                <a:effectLst/>
                <a:latin typeface="+mn-ea"/>
              </a:rPr>
              <a:t>keras</a:t>
            </a:r>
            <a:r>
              <a:rPr lang="ko-KR" altLang="en-US" sz="1400" smtClean="0">
                <a:solidFill>
                  <a:srgbClr val="FF0000"/>
                </a:solidFill>
                <a:effectLst/>
                <a:latin typeface="+mn-ea"/>
              </a:rPr>
              <a:t>에서 기본적으로 제공되는 </a:t>
            </a:r>
            <a:r>
              <a:rPr lang="en-US" altLang="ko-KR" sz="1400" smtClean="0">
                <a:solidFill>
                  <a:srgbClr val="FF0000"/>
                </a:solidFill>
                <a:effectLst/>
                <a:latin typeface="+mn-ea"/>
              </a:rPr>
              <a:t>resNet</a:t>
            </a:r>
            <a:r>
              <a:rPr lang="ko-KR" altLang="en-US" sz="1400" smtClean="0">
                <a:solidFill>
                  <a:srgbClr val="FF0000"/>
                </a:solidFill>
                <a:effectLst/>
                <a:latin typeface="+mn-ea"/>
              </a:rPr>
              <a:t>을 사용하지 않고 </a:t>
            </a:r>
            <a:r>
              <a:rPr lang="ko-KR" altLang="en-US" sz="1400" smtClean="0">
                <a:solidFill>
                  <a:srgbClr val="FF0000"/>
                </a:solidFill>
                <a:latin typeface="+mn-ea"/>
              </a:rPr>
              <a:t>직접 레이어를 만들었는데</a:t>
            </a:r>
            <a:r>
              <a:rPr lang="en-US" altLang="ko-KR" sz="1400" smtClean="0">
                <a:solidFill>
                  <a:srgbClr val="FF0000"/>
                </a:solidFill>
                <a:latin typeface="+mn-ea"/>
              </a:rPr>
              <a:t>,</a:t>
            </a:r>
            <a:r>
              <a:rPr lang="ko-KR" altLang="en-US" sz="1400" smtClean="0">
                <a:solidFill>
                  <a:srgbClr val="FF0000"/>
                </a:solidFill>
                <a:latin typeface="+mn-ea"/>
              </a:rPr>
              <a:t> 이부분이 어떤 차이가 있는지 확인 해볼 필요가 있다</a:t>
            </a:r>
            <a:r>
              <a:rPr lang="en-US" altLang="ko-KR" sz="1400" smtClean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sz="1400">
              <a:solidFill>
                <a:srgbClr val="FF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308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26733" y="1045162"/>
            <a:ext cx="711361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res3d_out (Activation)          (None, None, None, 5 0           add_6[0][0]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res4a_branch2a (Conv2D)         (None, None, None, 2 131328      res3d_out[0][0]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bn4a_branch2a (BatchNorm)       (None, None, None, 2 1024        res4a_branch2a[0][0]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activation_15 (Activation)      (None, None, None, 2 0           bn4a_branch2a[0][0]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res4a_branch2b (Conv2D)         (None, None, None, 2 590080      activation_15[0][0]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bn4a_branch2b (BatchNorm)       (None, None, None, 2 1024        res4a_branch2b[0][0]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activation_16 (Activation)      (None, None, None, 2 0           bn4a_branch2b[0][0]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res4a_branch2c (Conv2D)         (None, None, None, 1 263168      activation_16[0][0]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res4a_branch1 (Conv2D)          (None, None, None, 1 525312      res3d_out[0][0]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bn4a_branch2c (BatchNorm)       (None, None, None, 1 4096        res4a_branch2c[0][0]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bn4a_branch1 (BatchNorm)        (None, None, None, 1 4096        res4a_branch1[0][0]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add_7 (Add)                     (None, None, None, 1 0           bn4a_branch2c[0][0]</a:t>
            </a:r>
          </a:p>
          <a:p>
            <a:r>
              <a:rPr lang="ko-KR" altLang="en-US" sz="900"/>
              <a:t>                                                                 bn4a_branch1[0][0]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res4a_out (Activation)          (None, None, None, 1 0           add_7[0][0]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res4b_branch2a (Conv2D)         (None, None, None, 2 262400      res4a_out[0][0]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bn4b_branch2a (BatchNorm)       (None, None, None, 2 1024        res4b_branch2a[0][0]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activation_17 (Activation)      (None, None, None, 2 0           bn4b_branch2a[0][0]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res4b_branch2b (Conv2D)         (None, None, None, 2 590080      activation_17[0][0]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bn4b_branch2b (BatchNorm)       (None, None, None, 2 1024        res4b_branch2b[0][0]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activation_18 (Activation)      (None, None, None, 2 0           bn4b_branch2b[0][0]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res4b_branch2c (Conv2D)         (None, None, None, 1 263168      activation_18[0][0]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bn4b_branch2c (BatchNorm)       (None, None, None, 1 4096        res4b_branch2c[0][0]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add_8 (Add)                     (None, None, None, 1 0           bn4b_branch2c[0][0]</a:t>
            </a:r>
          </a:p>
          <a:p>
            <a:r>
              <a:rPr lang="ko-KR" altLang="en-US" sz="900"/>
              <a:t>                                                                 res4a_out[0][0]</a:t>
            </a:r>
          </a:p>
        </p:txBody>
      </p:sp>
    </p:spTree>
    <p:extLst>
      <p:ext uri="{BB962C8B-B14F-4D97-AF65-F5344CB8AC3E}">
        <p14:creationId xmlns:p14="http://schemas.microsoft.com/office/powerpoint/2010/main" val="2089181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83898" y="859641"/>
            <a:ext cx="785218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res4b_out (Activation)          (None, None, None, 1 0           add_8[0][0]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res4c_branch2a (Conv2D)         (None, None, None, 2 262400      res4b_out[0][0]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bn4c_branch2a (BatchNorm)       (None, None, None, 2 1024        res4c_branch2a[0][0]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activation_19 (Activation)      (None, None, None, 2 0           bn4c_branch2a[0][0]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res4c_branch2b (Conv2D)         (None, None, None, 2 590080      activation_19[0][0]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bn4c_branch2b (BatchNorm)       (None, None, None, 2 1024        res4c_branch2b[0][0]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activation_20 (Activation)      (None, None, None, 2 0           bn4c_branch2b[0][0]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res4c_branch2c (Conv2D)         (None, None, None, 1 263168      activation_20[0][0]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bn4c_branch2c (BatchNorm)       (None, None, None, 1 4096        res4c_branch2c[0][0]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add_9 (Add)                     (None, None, None, 1 0           bn4c_branch2c[0][0]</a:t>
            </a:r>
          </a:p>
          <a:p>
            <a:r>
              <a:rPr lang="ko-KR" altLang="en-US" sz="1000"/>
              <a:t>                                                                 res4b_out[0][0]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res4c_out (Activation)          (None, None, None, 1 0           add_9[0][0]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res4d_branch2a (Conv2D)         (None, None, None, 2 262400      res4c_out[0][0]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bn4d_branch2a (BatchNorm)       (None, None, None, 2 1024        res4d_branch2a[0][0]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activation_21 (Activation)      (None, None, None, 2 0           bn4d_branch2a[0][0]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res4d_branch2b (Conv2D)         (None, None, None, 2 590080      activation_21[0][0]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bn4d_branch2b (BatchNorm)       (None, None, None, 2 1024        res4d_branch2b[0][0]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activation_22 (Activation)      (None, None, None, 2 0           bn4d_branch2b[0][0]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res4d_branch2c (Conv2D)         (None, None, None, 1 263168      activation_22[0][0]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bn4d_branch2c (BatchNorm)       (None, None, None, 1 4096        res4d_branch2c[0][0]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add_10 (Add)                    (None, None, None, 1 0           bn4d_branch2c[0][0]</a:t>
            </a:r>
          </a:p>
          <a:p>
            <a:r>
              <a:rPr lang="ko-KR" altLang="en-US" sz="1000"/>
              <a:t>                                                                 res4c_out[0][0]</a:t>
            </a:r>
          </a:p>
        </p:txBody>
      </p:sp>
    </p:spTree>
    <p:extLst>
      <p:ext uri="{BB962C8B-B14F-4D97-AF65-F5344CB8AC3E}">
        <p14:creationId xmlns:p14="http://schemas.microsoft.com/office/powerpoint/2010/main" val="1150674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33594" y="965917"/>
            <a:ext cx="7345293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res4d_out (Activation)          (None, None, None, 1 0           add_10[0][0]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res4e_branch2a (Conv2D)         (None, None, None, 2 262400      res4d_out[0][0]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bn4e_branch2a (BatchNorm)       (None, None, None, 2 1024        res4e_branch2a[0][0]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activation_23 (Activation)      (None, None, None, 2 0           bn4e_branch2a[0][0]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res4e_branch2b (Conv2D)         (None, None, None, 2 590080      activation_23[0][0]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bn4e_branch2b (BatchNorm)       (None, None, None, 2 1024        res4e_branch2b[0][0]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activation_24 (Activation)      (None, None, None, 2 0           bn4e_branch2b[0][0]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res4e_branch2c (Conv2D)         (None, None, None, 1 263168      activation_24[0][0]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bn4e_branch2c (BatchNorm)       (None, None, None, 1 4096        res4e_branch2c[0][0]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add_11 (Add)                    (None, None, None, 1 0           bn4e_branch2c[0][0]</a:t>
            </a:r>
          </a:p>
          <a:p>
            <a:r>
              <a:rPr lang="ko-KR" altLang="en-US" sz="1000"/>
              <a:t>                                                                 res4d_out[0][0]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res4e_out (Activation)          (None, None, None, 1 0           add_11[0][0]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res4f_branch2a (Conv2D)         (None, None, None, 2 262400      res4e_out[0][0]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bn4f_branch2a (BatchNorm)       (None, None, None, 2 1024        res4f_branch2a[0][0]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activation_25 (Activation)      (None, None, None, 2 0           bn4f_branch2a[0][0]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res4f_branch2b (Conv2D)         (None, None, None, 2 590080      activation_25[0][0]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bn4f_branch2b (BatchNorm)       (None, None, None, 2 1024        res4f_branch2b[0][0]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activation_26 (Activation)      (None, None, None, 2 0           bn4f_branch2b[0][0]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res4f_branch2c (Conv2D)         (None, None, None, 1 263168      activation_26[0][0]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bn4f_branch2c (BatchNorm)       (None, None, None, 1 4096        res4f_branch2c[0][0]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add_12 (Add)                    (None, None, None, 1 0           bn4f_branch2c[0][0]</a:t>
            </a:r>
          </a:p>
          <a:p>
            <a:r>
              <a:rPr lang="ko-KR" altLang="en-US" sz="1000"/>
              <a:t>                                                                 res4e_out[0][0]</a:t>
            </a:r>
          </a:p>
        </p:txBody>
      </p:sp>
    </p:spTree>
    <p:extLst>
      <p:ext uri="{BB962C8B-B14F-4D97-AF65-F5344CB8AC3E}">
        <p14:creationId xmlns:p14="http://schemas.microsoft.com/office/powerpoint/2010/main" val="3986779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11024" y="1004034"/>
            <a:ext cx="798139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res4f_out (Activation)          (None, None, None, 1 0           add_12[0][0]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res4g_branch2a (Conv2D)         (None, None, None, 2 262400      res4f_out[0][0]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bn4g_branch2a (BatchNorm)       (None, None, None, 2 1024        res4g_branch2a[0][0]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activation_27 (Activation)      (None, None, None, 2 0           bn4g_branch2a[0][0]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res4g_branch2b (Conv2D)         (None, None, None, 2 590080      activation_27[0][0]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bn4g_branch2b (BatchNorm)       (None, None, None, 2 1024        res4g_branch2b[0][0]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activation_28 (Activation)      (None, None, None, 2 0           bn4g_branch2b[0][0]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res4g_branch2c (Conv2D)         (None, None, None, 1 263168      activation_28[0][0]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bn4g_branch2c (BatchNorm)       (None, None, None, 1 4096        res4g_branch2c[0][0]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add_13 (Add)                    (None, None, None, 1 0           bn4g_branch2c[0][0]</a:t>
            </a:r>
          </a:p>
          <a:p>
            <a:r>
              <a:rPr lang="ko-KR" altLang="en-US" sz="1000"/>
              <a:t>                                                                 res4f_out[0][0]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res4g_out (Activation)          (None, None, None, 1 0           add_13[0][0]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res4h_branch2a (Conv2D)         (None, None, None, 2 262400      res4g_out[0][0]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bn4h_branch2a (BatchNorm)       (None, None, None, 2 1024        res4h_branch2a[0][0]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activation_29 (Activation)      (None, None, None, 2 0           bn4h_branch2a[0][0]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res4h_branch2b (Conv2D)         (None, None, None, 2 590080      activation_29[0][0]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bn4h_branch2b (BatchNorm)       (None, None, None, 2 1024        res4h_branch2b[0][0]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activation_30 (Activation)      (None, None, None, 2 0           bn4h_branch2b[0][0]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res4h_branch2c (Conv2D)         (None, None, None, 1 263168      activation_30[0][0]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bn4h_branch2c (BatchNorm)       (None, None, None, 1 4096        res4h_branch2c[0][0]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add_14 (Add)                    (None, None, None, 1 0           bn4h_branch2c[0][0]</a:t>
            </a:r>
          </a:p>
          <a:p>
            <a:r>
              <a:rPr lang="ko-KR" altLang="en-US" sz="1000"/>
              <a:t>                                                                 res4g_out[0][0]</a:t>
            </a:r>
          </a:p>
        </p:txBody>
      </p:sp>
    </p:spTree>
    <p:extLst>
      <p:ext uri="{BB962C8B-B14F-4D97-AF65-F5344CB8AC3E}">
        <p14:creationId xmlns:p14="http://schemas.microsoft.com/office/powerpoint/2010/main" val="372562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8668" y="1004034"/>
            <a:ext cx="713052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res4h_out (Activation)          (None, None, None, 1 0           add_14[0][0]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res4i_branch2a (Conv2D)         (None, None, None, 2 262400      res4h_out[0][0]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bn4i_branch2a (BatchNorm)       (None, None, None, 2 1024        res4i_branch2a[0][0]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activation_31 (Activation)      (None, None, None, 2 0           bn4i_branch2a[0][0]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res4i_branch2b (Conv2D)         (None, None, None, 2 590080      activation_31[0][0]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bn4i_branch2b (BatchNorm)       (None, None, None, 2 1024        res4i_branch2b[0][0]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activation_32 (Activation)      (None, None, None, 2 0           bn4i_branch2b[0][0]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res4i_branch2c (Conv2D)         (None, None, None, 1 263168      activation_32[0][0]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bn4i_branch2c (BatchNorm)       (None, None, None, 1 4096        res4i_branch2c[0][0]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add_15 (Add)                    (None, None, None, 1 0           bn4i_branch2c[0][0]</a:t>
            </a:r>
          </a:p>
          <a:p>
            <a:r>
              <a:rPr lang="ko-KR" altLang="en-US" sz="1000"/>
              <a:t>                                                                 res4h_out[0][0]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res4i_out (Activation)          (None, None, None, 1 0           add_15[0][0]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res4j_branch2a (Conv2D)         (None, None, None, 2 262400      res4i_out[0][0]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bn4j_branch2a (BatchNorm)       (None, None, None, 2 1024        res4j_branch2a[0][0]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activation_33 (Activation)      (None, None, None, 2 0           bn4j_branch2a[0][0]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res4j_branch2b (Conv2D)         (None, None, None, 2 590080      activation_33[0][0]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bn4j_branch2b (BatchNorm)       (None, None, None, 2 1024        res4j_branch2b[0][0]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activation_34 (Activation)      (None, None, None, 2 0           bn4j_branch2b[0][0]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res4j_branch2c (Conv2D)         (None, None, None, 1 263168      activation_34[0][0]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bn4j_branch2c (BatchNorm)       (None, None, None, 1 4096        res4j_branch2c[0][0]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add_16 (Add)                    (None, None, None, 1 0           bn4j_branch2c[0][0]</a:t>
            </a:r>
          </a:p>
          <a:p>
            <a:r>
              <a:rPr lang="ko-KR" altLang="en-US" sz="1000"/>
              <a:t>                                                                 res4i_out[0][0]</a:t>
            </a:r>
          </a:p>
        </p:txBody>
      </p:sp>
    </p:spTree>
    <p:extLst>
      <p:ext uri="{BB962C8B-B14F-4D97-AF65-F5344CB8AC3E}">
        <p14:creationId xmlns:p14="http://schemas.microsoft.com/office/powerpoint/2010/main" val="2731301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69459" y="1008910"/>
            <a:ext cx="738505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res4j_out (Activation)          (None, None, None, 1 0           add_16[0][0]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res4k_branch2a (Conv2D)         (None, None, None, 2 262400      res4j_out[0][0]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bn4k_branch2a (BatchNorm)       (None, None, None, 2 1024        res4k_branch2a[0][0]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activation_35 (Activation)      (None, None, None, 2 0           bn4k_branch2a[0][0]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res4k_branch2b (Conv2D)         (None, None, None, 2 590080      activation_35[0][0]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bn4k_branch2b (BatchNorm)       (None, None, None, 2 1024        res4k_branch2b[0][0]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activation_36 (Activation)      (None, None, None, 2 0           bn4k_branch2b[0][0]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res4k_branch2c (Conv2D)         (None, None, None, 1 263168      activation_36[0][0]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bn4k_branch2c (BatchNorm)       (None, None, None, 1 4096        res4k_branch2c[0][0]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add_17 (Add)                    (None, None, None, 1 0           bn4k_branch2c[0][0]</a:t>
            </a:r>
          </a:p>
          <a:p>
            <a:r>
              <a:rPr lang="ko-KR" altLang="en-US" sz="1000"/>
              <a:t>                                                                 res4j_out[0][0]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res4k_out (Activation)          (None, None, None, 1 0           add_17[0][0]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res4l_branch2a (Conv2D)         (None, None, None, 2 262400      res4k_out[0][0]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bn4l_branch2a (BatchNorm)       (None, None, None, 2 1024        res4l_branch2a[0][0]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activation_37 (Activation)      (None, None, None, 2 0           bn4l_branch2a[0][0]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res4l_branch2b (Conv2D)         (None, None, None, 2 590080      activation_37[0][0]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bn4l_branch2b (BatchNorm)       (None, None, None, 2 1024        res4l_branch2b[0][0]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activation_38 (Activation)      (None, None, None, 2 0           bn4l_branch2b[0][0]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res4l_branch2c (Conv2D)         (None, None, None, 1 263168      activation_38[0][0]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bn4l_branch2c (BatchNorm)       (None, None, None, 1 4096        res4l_branch2c[0][0]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add_18 (Add)                    (None, None, None, 1 0           bn4l_branch2c[0][0]</a:t>
            </a:r>
          </a:p>
          <a:p>
            <a:r>
              <a:rPr lang="ko-KR" altLang="en-US" sz="1000"/>
              <a:t>                                                                 res4k_out[0][0]</a:t>
            </a:r>
          </a:p>
        </p:txBody>
      </p:sp>
    </p:spTree>
    <p:extLst>
      <p:ext uri="{BB962C8B-B14F-4D97-AF65-F5344CB8AC3E}">
        <p14:creationId xmlns:p14="http://schemas.microsoft.com/office/powerpoint/2010/main" val="34373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9867" y="1004034"/>
            <a:ext cx="764346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res4l_out (Activation)          (None, None, None, 1 0           add_18[0][0]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res4m_branch2a (Conv2D)         (None, None, None, 2 262400      res4l_out[0][0]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bn4m_branch2a (BatchNorm)       (None, None, None, 2 1024        res4m_branch2a[0][0]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activation_39 (Activation)      (None, None, None, 2 0           bn4m_branch2a[0][0]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res4m_branch2b (Conv2D)         (None, None, None, 2 590080      activation_39[0][0]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bn4m_branch2b (BatchNorm)       (None, None, None, 2 1024        res4m_branch2b[0][0]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activation_40 (Activation)      (None, None, None, 2 0           bn4m_branch2b[0][0]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res4m_branch2c (Conv2D)         (None, None, None, 1 263168      activation_40[0][0]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bn4m_branch2c (BatchNorm)       (None, None, None, 1 4096        res4m_branch2c[0][0]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add_19 (Add)                    (None, None, None, 1 0           bn4m_branch2c[0][0]</a:t>
            </a:r>
          </a:p>
          <a:p>
            <a:r>
              <a:rPr lang="ko-KR" altLang="en-US" sz="1000"/>
              <a:t>                                                                 res4l_out[0][0]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res4m_out (Activation)          (None, None, None, 1 0           add_19[0][0]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res4n_branch2a (Conv2D)         (None, None, None, 2 262400      res4m_out[0][0]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bn4n_branch2a (BatchNorm)       (None, None, None, 2 1024        res4n_branch2a[0][0]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activation_41 (Activation)      (None, None, None, 2 0           bn4n_branch2a[0][0]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res4n_branch2b (Conv2D)         (None, None, None, 2 590080      activation_41[0][0]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bn4n_branch2b (BatchNorm)       (None, None, None, 2 1024        res4n_branch2b[0][0]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activation_42 (Activation)      (None, None, None, 2 0           bn4n_branch2b[0][0]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res4n_branch2c (Conv2D)         (None, None, None, 1 263168      activation_42[0][0]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bn4n_branch2c (BatchNorm)       (None, None, None, 1 4096        res4n_branch2c[0][0]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add_20 (Add)                    (None, None, None, 1 0           bn4n_branch2c[0][0]</a:t>
            </a:r>
          </a:p>
          <a:p>
            <a:r>
              <a:rPr lang="ko-KR" altLang="en-US" sz="1000"/>
              <a:t>                                                                 res4m_out[0][0]</a:t>
            </a:r>
          </a:p>
        </p:txBody>
      </p:sp>
    </p:spTree>
    <p:extLst>
      <p:ext uri="{BB962C8B-B14F-4D97-AF65-F5344CB8AC3E}">
        <p14:creationId xmlns:p14="http://schemas.microsoft.com/office/powerpoint/2010/main" val="1757157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83898" y="1004034"/>
            <a:ext cx="764346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res4n_out (Activation)          (None, None, None, 1 0           add_20[0][0]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res4o_branch2a (Conv2D)         (None, None, None, 2 262400      res4n_out[0][0]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bn4o_branch2a (BatchNorm)       (None, None, None, 2 1024        res4o_branch2a[0][0]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activation_43 (Activation)      (None, None, None, 2 0           bn4o_branch2a[0][0]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res4o_branch2b (Conv2D)         (None, None, None, 2 590080      activation_43[0][0]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bn4o_branch2b (BatchNorm)       (None, None, None, 2 1024        res4o_branch2b[0][0]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activation_44 (Activation)      (None, None, None, 2 0           bn4o_branch2b[0][0]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res4o_branch2c (Conv2D)         (None, None, None, 1 263168      activation_44[0][0]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bn4o_branch2c (BatchNorm)       (None, None, None, 1 4096        res4o_branch2c[0][0]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add_21 (Add)                    (None, None, None, 1 0           bn4o_branch2c[0][0]</a:t>
            </a:r>
          </a:p>
          <a:p>
            <a:r>
              <a:rPr lang="ko-KR" altLang="en-US" sz="1000"/>
              <a:t>                                                                 res4n_out[0][0]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res4o_out (Activation)          (None, None, None, 1 0           add_21[0][0]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res4p_branch2a (Conv2D)         (None, None, None, 2 262400      res4o_out[0][0]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bn4p_branch2a (BatchNorm)       (None, None, None, 2 1024        res4p_branch2a[0][0]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activation_45 (Activation)      (None, None, None, 2 0           bn4p_branch2a[0][0]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res4p_branch2b (Conv2D)         (None, None, None, 2 590080      activation_45[0][0]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bn4p_branch2b (BatchNorm)       (None, None, None, 2 1024        res4p_branch2b[0][0]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activation_46 (Activation)      (None, None, None, 2 0           bn4p_branch2b[0][0]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res4p_branch2c (Conv2D)         (None, None, None, 1 263168      activation_46[0][0]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bn4p_branch2c (BatchNorm)       (None, None, None, 1 4096        res4p_branch2c[0][0]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add_22 (Add)                    (None, None, None, 1 0           bn4p_branch2c[0][0]</a:t>
            </a:r>
          </a:p>
          <a:p>
            <a:r>
              <a:rPr lang="ko-KR" altLang="en-US" sz="1000"/>
              <a:t>                                                                 res4o_out[0][0]</a:t>
            </a:r>
          </a:p>
        </p:txBody>
      </p:sp>
    </p:spTree>
    <p:extLst>
      <p:ext uri="{BB962C8B-B14F-4D97-AF65-F5344CB8AC3E}">
        <p14:creationId xmlns:p14="http://schemas.microsoft.com/office/powerpoint/2010/main" val="4848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83291" y="1004034"/>
            <a:ext cx="789194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res4p_out (Activation)          (None, None, None, 1 0           add_22[0][0]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res4q_branch2a (Conv2D)         (None, None, None, 2 262400      res4p_out[0][0]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bn4q_branch2a (BatchNorm)       (None, None, None, 2 1024        res4q_branch2a[0][0]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activation_47 (Activation)      (None, None, None, 2 0           bn4q_branch2a[0][0]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res4q_branch2b (Conv2D)         (None, None, None, 2 590080      activation_47[0][0]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bn4q_branch2b (BatchNorm)       (None, None, None, 2 1024        res4q_branch2b[0][0]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activation_48 (Activation)      (None, None, None, 2 0           bn4q_branch2b[0][0]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res4q_branch2c (Conv2D)         (None, None, None, 1 263168      activation_48[0][0]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bn4q_branch2c (BatchNorm)       (None, None, None, 1 4096        res4q_branch2c[0][0]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add_23 (Add)                    (None, None, None, 1 0           bn4q_branch2c[0][0]</a:t>
            </a:r>
          </a:p>
          <a:p>
            <a:r>
              <a:rPr lang="ko-KR" altLang="en-US" sz="1000"/>
              <a:t>                                                                 res4p_out[0][0]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res4q_out (Activation)          (None, None, None, 1 0           add_23[0][0]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res4r_branch2a (Conv2D)         (None, None, None, 2 262400      res4q_out[0][0]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bn4r_branch2a (BatchNorm)       (None, None, None, 2 1024        res4r_branch2a[0][0]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activation_49 (Activation)      (None, None, None, 2 0           bn4r_branch2a[0][0]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res4r_branch2b (Conv2D)         (None, None, None, 2 590080      activation_49[0][0]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bn4r_branch2b (BatchNorm)       (None, None, None, 2 1024        res4r_branch2b[0][0]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activation_50 (Activation)      (None, None, None, 2 0           bn4r_branch2b[0][0]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res4r_branch2c (Conv2D)         (None, None, None, 1 263168      activation_50[0][0]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bn4r_branch2c (BatchNorm)       (None, None, None, 1 4096        res4r_branch2c[0][0]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add_24 (Add)                    (None, None, None, 1 0           bn4r_branch2c[0][0]</a:t>
            </a:r>
          </a:p>
          <a:p>
            <a:r>
              <a:rPr lang="ko-KR" altLang="en-US" sz="1000"/>
              <a:t>                                                                 res4q_out[0][0]</a:t>
            </a:r>
          </a:p>
        </p:txBody>
      </p:sp>
    </p:spTree>
    <p:extLst>
      <p:ext uri="{BB962C8B-B14F-4D97-AF65-F5344CB8AC3E}">
        <p14:creationId xmlns:p14="http://schemas.microsoft.com/office/powerpoint/2010/main" val="2119699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02559" y="1004034"/>
            <a:ext cx="696760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res4r_out (Activation)          (None, None, None, 1 0           add_24[0][0]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res4s_branch2a (Conv2D)         (None, None, None, 2 262400      res4r_out[0][0]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bn4s_branch2a (BatchNorm)       (None, None, None, 2 1024        res4s_branch2a[0][0]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activation_51 (Activation)      (None, None, None, 2 0           bn4s_branch2a[0][0]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res4s_branch2b (Conv2D)         (None, None, None, 2 590080      activation_51[0][0]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bn4s_branch2b (BatchNorm)       (None, None, None, 2 1024        res4s_branch2b[0][0]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activation_52 (Activation)      (None, None, None, 2 0           bn4s_branch2b[0][0]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res4s_branch2c (Conv2D)         (None, None, None, 1 263168      activation_52[0][0]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bn4s_branch2c (BatchNorm)       (None, None, None, 1 4096        res4s_branch2c[0][0]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add_25 (Add)                    (None, None, None, 1 0           bn4s_branch2c[0][0]</a:t>
            </a:r>
          </a:p>
          <a:p>
            <a:r>
              <a:rPr lang="ko-KR" altLang="en-US" sz="1000"/>
              <a:t>                                                                 res4r_out[0][0]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res4s_out (Activation)          (None, None, None, 1 0           add_25[0][0]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res4t_branch2a (Conv2D)         (None, None, None, 2 262400      res4s_out[0][0]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bn4t_branch2a (BatchNorm)       (None, None, None, 2 1024        res4t_branch2a[0][0]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activation_53 (Activation)      (None, None, None, 2 0           bn4t_branch2a[0][0]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res4t_branch2b (Conv2D)         (None, None, None, 2 590080      activation_53[0][0]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bn4t_branch2b (BatchNorm)       (None, None, None, 2 1024        res4t_branch2b[0][0]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activation_54 (Activation)      (None, None, None, 2 0           bn4t_branch2b[0][0]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res4t_branch2c (Conv2D)         (None, None, None, 1 263168      activation_54[0][0]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bn4t_branch2c (BatchNorm)       (None, None, None, 1 4096        res4t_branch2c[0][0]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add_26 (Add)                    (None, None, None, 1 0           bn4t_branch2c[0][0]</a:t>
            </a:r>
          </a:p>
          <a:p>
            <a:r>
              <a:rPr lang="ko-KR" altLang="en-US" sz="1000"/>
              <a:t>                                                                 res4s_out[0][0]</a:t>
            </a:r>
          </a:p>
        </p:txBody>
      </p:sp>
    </p:spTree>
    <p:extLst>
      <p:ext uri="{BB962C8B-B14F-4D97-AF65-F5344CB8AC3E}">
        <p14:creationId xmlns:p14="http://schemas.microsoft.com/office/powerpoint/2010/main" val="297826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268BD2"/>
                </a:solidFill>
                <a:latin typeface="Consolas" panose="020B0609020204030204" pitchFamily="49" charset="0"/>
              </a:rPr>
              <a:t>resnet_graph</a:t>
            </a:r>
            <a:endParaRPr lang="en-US" altLang="ko-KR" sz="280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68772" y="1261803"/>
            <a:ext cx="53435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smtClean="0">
                <a:latin typeface="+mn-ea"/>
              </a:rPr>
              <a:t>residual net </a:t>
            </a:r>
            <a:r>
              <a:rPr lang="ko-KR" altLang="en-US" sz="1400" smtClean="0">
                <a:latin typeface="+mn-ea"/>
              </a:rPr>
              <a:t>계층을 만드는 함수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67" name="AutoShape 627" descr="흐름도바-1">
            <a:extLst>
              <a:ext uri="{FF2B5EF4-FFF2-40B4-BE49-F238E27FC236}">
                <a16:creationId xmlns:a16="http://schemas.microsoft.com/office/drawing/2014/main" id="{AF0F7ADF-74DD-3F41-8C89-5670C65428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13129" y="2756045"/>
            <a:ext cx="2306902" cy="2407981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39342" y="1708310"/>
            <a:ext cx="6613506" cy="408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ZeroPadding2D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((</a:t>
            </a:r>
            <a:r>
              <a:rPr lang="en-US" altLang="ko-KR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))(input_image)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9" name="그림 68"/>
          <p:cNvPicPr/>
          <p:nvPr/>
        </p:nvPicPr>
        <p:blipFill>
          <a:blip r:embed="rId2"/>
          <a:stretch/>
        </p:blipFill>
        <p:spPr>
          <a:xfrm>
            <a:off x="1639809" y="3060234"/>
            <a:ext cx="1657080" cy="1790280"/>
          </a:xfrm>
          <a:prstGeom prst="rect">
            <a:avLst/>
          </a:prstGeom>
          <a:ln>
            <a:noFill/>
          </a:ln>
        </p:spPr>
      </p:pic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3357015" y="2756045"/>
            <a:ext cx="93670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3620031" y="3060233"/>
            <a:ext cx="60625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3943467" y="2756045"/>
            <a:ext cx="0" cy="3041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5440534" y="3512886"/>
            <a:ext cx="2146311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4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Conv2D </a:t>
            </a:r>
            <a:r>
              <a:rPr lang="ko-KR" altLang="en-US" sz="14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블록 함수</a:t>
            </a:r>
            <a:r>
              <a:rPr lang="ko-KR" altLang="en-US" sz="140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</a:t>
            </a:r>
            <a:r>
              <a:rPr lang="ko-KR" altLang="en-US" sz="14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참고</a:t>
            </a:r>
            <a:endParaRPr lang="ko-KR" altLang="en-US" sz="140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3296889" y="2435130"/>
            <a:ext cx="32314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 flipV="1">
            <a:off x="3296889" y="2234935"/>
            <a:ext cx="0" cy="75388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 flipV="1">
            <a:off x="3620031" y="2234935"/>
            <a:ext cx="0" cy="7538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 flipV="1">
            <a:off x="3296889" y="2234935"/>
            <a:ext cx="0" cy="75388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3154786" y="2079836"/>
            <a:ext cx="607347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3 zeros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11695" y="1138975"/>
            <a:ext cx="2363455" cy="5534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resnet_graph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0854" y="5340098"/>
            <a:ext cx="86489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strides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'conv1'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use_bias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56733" y="2435130"/>
            <a:ext cx="3214341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(None, None, None, 3)</a:t>
            </a:r>
            <a:endParaRPr lang="ko-KR" altLang="en-US"/>
          </a:p>
        </p:txBody>
      </p:sp>
      <p:cxnSp>
        <p:nvCxnSpPr>
          <p:cNvPr id="57" name="구부러진 연결선 56"/>
          <p:cNvCxnSpPr>
            <a:endCxn id="9" idx="0"/>
          </p:cNvCxnSpPr>
          <p:nvPr/>
        </p:nvCxnSpPr>
        <p:spPr>
          <a:xfrm>
            <a:off x="5497551" y="2079836"/>
            <a:ext cx="666353" cy="355294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50854" y="5678652"/>
            <a:ext cx="9608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smtClean="0">
                <a:solidFill>
                  <a:srgbClr val="CB4B16"/>
                </a:solidFill>
                <a:latin typeface="Consolas" panose="020B0609020204030204" pitchFamily="49" charset="0"/>
              </a:rPr>
              <a:t>BatchNorm</a:t>
            </a:r>
            <a:r>
              <a:rPr lang="en-US" altLang="ko-KR" sz="1600" smtClean="0">
                <a:solidFill>
                  <a:srgbClr val="BBBBBB"/>
                </a:solidFill>
                <a:latin typeface="Consolas" panose="020B0609020204030204" pitchFamily="49" charset="0"/>
              </a:rPr>
              <a:t>(name</a:t>
            </a:r>
            <a:r>
              <a:rPr lang="en-US" altLang="ko-KR" sz="16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smtClean="0">
                <a:solidFill>
                  <a:srgbClr val="2AA198"/>
                </a:solidFill>
                <a:latin typeface="Consolas" panose="020B0609020204030204" pitchFamily="49" charset="0"/>
              </a:rPr>
              <a:t>'bn_conv1'</a:t>
            </a:r>
            <a:r>
              <a:rPr lang="en-US" altLang="ko-KR" sz="1600" smtClean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smtClean="0">
                <a:solidFill>
                  <a:srgbClr val="BBBBBB"/>
                </a:solidFill>
                <a:latin typeface="Consolas" panose="020B0609020204030204" pitchFamily="49" charset="0"/>
              </a:rPr>
              <a:t>, training</a:t>
            </a:r>
            <a:r>
              <a:rPr lang="en-US" altLang="ko-KR" sz="16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smtClean="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0854" y="6029462"/>
            <a:ext cx="33265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'relu'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0854" y="6759334"/>
            <a:ext cx="8385717" cy="4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4056" y="6321066"/>
            <a:ext cx="8145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MaxPooling2D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strides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468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09823" y="1004034"/>
            <a:ext cx="716638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res4t_out (Activation)          (None, None, None, 1 0           add_26[0][0]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res4u_branch2a (Conv2D)         (None, None, None, 2 262400      res4t_out[0][0]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bn4u_branch2a (BatchNorm)       (None, None, None, 2 1024        res4u_branch2a[0][0]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activation_55 (Activation)      (None, None, None, 2 0           bn4u_branch2a[0][0]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res4u_branch2b (Conv2D)         (None, None, None, 2 590080      activation_55[0][0]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bn4u_branch2b (BatchNorm)       (None, None, None, 2 1024        res4u_branch2b[0][0]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activation_56 (Activation)      (None, None, None, 2 0           bn4u_branch2b[0][0]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res4u_branch2c (Conv2D)         (None, None, None, 1 263168      activation_56[0][0]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bn4u_branch2c (BatchNorm)       (None, None, None, 1 4096        res4u_branch2c[0][0]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add_27 (Add)                    (None, None, None, 1 0           bn4u_branch2c[0][0]</a:t>
            </a:r>
          </a:p>
          <a:p>
            <a:r>
              <a:rPr lang="ko-KR" altLang="en-US" sz="1000"/>
              <a:t>                                                                 res4t_out[0][0]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res4u_out (Activation)          (None, None, None, 1 0           add_27[0][0]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res4v_branch2a (Conv2D)         (None, None, None, 2 262400      res4u_out[0][0]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bn4v_branch2a (BatchNorm)       (None, None, None, 2 1024        res4v_branch2a[0][0]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activation_57 (Activation)      (None, None, None, 2 0           bn4v_branch2a[0][0]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res4v_branch2b (Conv2D)         (None, None, None, 2 590080      activation_57[0][0]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bn4v_branch2b (BatchNorm)       (None, None, None, 2 1024        res4v_branch2b[0][0]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activation_58 (Activation)      (None, None, None, 2 0           bn4v_branch2b[0][0]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res4v_branch2c (Conv2D)         (None, None, None, 1 263168      activation_58[0][0]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bn4v_branch2c (BatchNorm)       (None, None, None, 1 4096        res4v_branch2c[0][0]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add_28 (Add)                    (None, None, None, 1 0           bn4v_branch2c[0][0]</a:t>
            </a:r>
          </a:p>
          <a:p>
            <a:r>
              <a:rPr lang="ko-KR" altLang="en-US" sz="1000"/>
              <a:t>                                                                 res4u_out[0][0]</a:t>
            </a:r>
          </a:p>
        </p:txBody>
      </p:sp>
    </p:spTree>
    <p:extLst>
      <p:ext uri="{BB962C8B-B14F-4D97-AF65-F5344CB8AC3E}">
        <p14:creationId xmlns:p14="http://schemas.microsoft.com/office/powerpoint/2010/main" val="949718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92012" y="1094858"/>
            <a:ext cx="695766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res4v_out (Activation)          (None, None, None, 1 0           add_28[0][0]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res4w_branch2a (Conv2D)         (None, None, None, 2 262400      res4v_out[0][0]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bn4w_branch2a (BatchNorm)       (None, None, None, 2 1024        res4w_branch2a[0][0]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activation_59 (Activation)      (None, None, None, 2 0           bn4w_branch2a[0][0]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res4w_branch2b (Conv2D)         (None, None, None, 2 590080      activation_59[0][0]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bn4w_branch2b (BatchNorm)       (None, None, None, 2 1024        res4w_branch2b[0][0]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activation_60 (Activation)      (None, None, None, 2 0           bn4w_branch2b[0][0]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res4w_branch2c (Conv2D)         (None, None, None, 1 263168      activation_60[0][0]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bn4w_branch2c (BatchNorm)       (None, None, None, 1 4096        res4w_branch2c[0][0]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add_29 (Add)                    (None, None, None, 1 0           bn4w_branch2c[0][0]</a:t>
            </a:r>
          </a:p>
          <a:p>
            <a:r>
              <a:rPr lang="ko-KR" altLang="en-US" sz="900"/>
              <a:t>                                                                 res4v_out[0][0]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res4w_out (Activation)          (None, None, None, 1 0           add_29[0][0]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res5a_branch2a (Conv2D)         (None, None, None, 5 524800      res4w_out[0][0]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bn5a_branch2a (BatchNorm)       (None, None, None, 5 2048        res5a_branch2a[0][0]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activation_61 (Activation)      (None, None, None, 5 0           bn5a_branch2a[0][0]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res5a_branch2b (Conv2D)         (None, None, None, 5 2359808     activation_61[0][0]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bn5a_branch2b (BatchNorm)       (None, None, None, 5 2048        res5a_branch2b[0][0]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activation_62 (Activation)      (None, None, None, 5 0           bn5a_branch2b[0][0]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res5a_branch2c (Conv2D)         (None, None, None, 2 1050624     activation_62[0][0]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res5a_branch1 (Conv2D)          (None, None, None, 2 2099200     res4w_out[0][0]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bn5a_branch2c (BatchNorm)       (None, None, None, 2 8192        res5a_branch2c[0][0]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bn5a_branch1 (BatchNorm)        (None, None, None, 2 8192        res5a_branch1[0][0]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add_30 (Add)                    (None, None, None, 2 0           bn5a_branch2c[0][0]</a:t>
            </a:r>
          </a:p>
          <a:p>
            <a:r>
              <a:rPr lang="ko-KR" altLang="en-US" sz="900"/>
              <a:t>                                                                 bn5a_branch1[0][0]</a:t>
            </a:r>
          </a:p>
        </p:txBody>
      </p:sp>
    </p:spTree>
    <p:extLst>
      <p:ext uri="{BB962C8B-B14F-4D97-AF65-F5344CB8AC3E}">
        <p14:creationId xmlns:p14="http://schemas.microsoft.com/office/powerpoint/2010/main" val="2278813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53473" y="1004034"/>
            <a:ext cx="766334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res5a_out (Activation)          (None, None, None, 2 0           add_30[0][0]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res5b_branch2a (Conv2D)         (None, None, None, 5 1049088     res5a_out[0][0]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bn5b_branch2a (BatchNorm)       (None, None, None, 5 2048        res5b_branch2a[0][0]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activation_63 (Activation)      (None, None, None, 5 0           bn5b_branch2a[0][0]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res5b_branch2b (Conv2D)         (None, None, None, 5 2359808     activation_63[0][0]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bn5b_branch2b (BatchNorm)       (None, None, None, 5 2048        res5b_branch2b[0][0]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activation_64 (Activation)      (None, None, None, 5 0           bn5b_branch2b[0][0]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res5b_branch2c (Conv2D)         (None, None, None, 2 1050624     activation_64[0][0]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bn5b_branch2c (BatchNorm)       (None, None, None, 2 8192        res5b_branch2c[0][0]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add_31 (Add)                    (None, None, None, 2 0           bn5b_branch2c[0][0]</a:t>
            </a:r>
          </a:p>
          <a:p>
            <a:r>
              <a:rPr lang="ko-KR" altLang="en-US" sz="1000"/>
              <a:t>                                                                 res5a_out[0][0]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res5b_out (Activation)          (None, None, None, 2 0           add_31[0][0]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res5c_branch2a (Conv2D)         (None, None, None, 5 1049088     res5b_out[0][0]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bn5c_branch2a (BatchNorm)       (None, None, None, 5 2048        res5c_branch2a[0][0]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activation_65 (Activation)      (None, None, None, 5 0           bn5c_branch2a[0][0]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res5c_branch2b (Conv2D)         (None, None, None, 5 2359808     activation_65[0][0]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bn5c_branch2b (BatchNorm)       (None, None, None, 5 2048        res5c_branch2b[0][0]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activation_66 (Activation)      (None, None, None, 5 0           bn5c_branch2b[0][0]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res5c_branch2c (Conv2D)         (None, None, None, 2 1050624     activation_66[0][0]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bn5c_branch2c (BatchNorm)       (None, None, None, 2 8192        res5c_branch2c[0][0]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add_32 (Add)                    (None, None, None, 2 0           bn5c_branch2c[0][0]</a:t>
            </a:r>
          </a:p>
          <a:p>
            <a:r>
              <a:rPr lang="ko-KR" altLang="en-US" sz="1000"/>
              <a:t>                                                                 res5b_out[0][0]</a:t>
            </a:r>
          </a:p>
        </p:txBody>
      </p:sp>
    </p:spTree>
    <p:extLst>
      <p:ext uri="{BB962C8B-B14F-4D97-AF65-F5344CB8AC3E}">
        <p14:creationId xmlns:p14="http://schemas.microsoft.com/office/powerpoint/2010/main" val="419497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33594" y="1356032"/>
            <a:ext cx="681852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res5c_out (Activation)          (None, None, None, 2 0           add_32[0][0]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fpn_c5p5 (Conv2D)               (None, None, None, 2 524544      res5c_out[0][0]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fpn_p5upsampled (UpSampling2D)  (None, None, None, 2 0           fpn_c5p5[0][0]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fpn_c4p4 (Conv2D)               (None, None, None, 2 262400      res4w_out[0][0]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fpn_p4add (Add)                 (None, None, None, 2 0           fpn_p5upsampled[0][0]</a:t>
            </a:r>
          </a:p>
          <a:p>
            <a:r>
              <a:rPr lang="ko-KR" altLang="en-US" sz="1000"/>
              <a:t>                                                                 fpn_c4p4[0][0]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fpn_p4upsampled (UpSampling2D)  (None, None, None, 2 0           fpn_p4add[0][0]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fpn_c3p3 (Conv2D)               (None, None, None, 2 131328      res3d_out[0][0]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fpn_p3add (Add)                 (None, None, None, 2 0           fpn_p4upsampled[0][0]</a:t>
            </a:r>
          </a:p>
          <a:p>
            <a:r>
              <a:rPr lang="ko-KR" altLang="en-US" sz="1000"/>
              <a:t>                                                                 fpn_c3p3[0][0]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fpn_p3upsampled (UpSampling2D)  (None, None, None, 2 0           fpn_p3add[0][0]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fpn_c2p2 (Conv2D)               (None, None, None, 2 65792       res2c_out[0][0]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fpn_p2add (Add)                 (None, None, None, 2 0           fpn_p3upsampled[0][0]</a:t>
            </a:r>
          </a:p>
          <a:p>
            <a:r>
              <a:rPr lang="ko-KR" altLang="en-US" sz="1000"/>
              <a:t>                                                                 fpn_c2p2[0][0]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fpn_p5 (Conv2D)                 (None, None, None, 2 590080      fpn_c5p5[0][0]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fpn_p2 (Conv2D)                 (None, None, None, 2 590080      fpn_p2add[0][0]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fpn_p3 (Conv2D)                 (None, None, None, 2 590080      fpn_p3add[0][0]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fpn_p4 (Conv2D)                 (None, None, None, 2 590080      fpn_p4add[0][0]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fpn_p6 (MaxPooling2D)           (None, None, None, 2 0           fpn_p5[0][0]</a:t>
            </a:r>
          </a:p>
        </p:txBody>
      </p:sp>
    </p:spTree>
    <p:extLst>
      <p:ext uri="{BB962C8B-B14F-4D97-AF65-F5344CB8AC3E}">
        <p14:creationId xmlns:p14="http://schemas.microsoft.com/office/powerpoint/2010/main" val="13302846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88727" y="392421"/>
            <a:ext cx="6404969" cy="7155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rpn_model (Functional)          [(None, None, 2), (N 1189394     fpn_p2[0][0]</a:t>
            </a:r>
          </a:p>
          <a:p>
            <a:r>
              <a:rPr lang="ko-KR" altLang="en-US" sz="900"/>
              <a:t>                                                                 fpn_p3[0][0]</a:t>
            </a:r>
          </a:p>
          <a:p>
            <a:r>
              <a:rPr lang="ko-KR" altLang="en-US" sz="900"/>
              <a:t>                                                                 fpn_p4[0][0]</a:t>
            </a:r>
          </a:p>
          <a:p>
            <a:r>
              <a:rPr lang="ko-KR" altLang="en-US" sz="900"/>
              <a:t>                                                                 fpn_p5[0][0]</a:t>
            </a:r>
          </a:p>
          <a:p>
            <a:r>
              <a:rPr lang="ko-KR" altLang="en-US" sz="900"/>
              <a:t>                                                                 fpn_p6[0][0]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tf.compat.v1.shape (TFOpLambda) (4,)                 0           input_image[0][0]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rpn_class (Concatenate)         (None, None, 2)      0           rpn_model[0][1]</a:t>
            </a:r>
          </a:p>
          <a:p>
            <a:r>
              <a:rPr lang="ko-KR" altLang="en-US" sz="900"/>
              <a:t>                                                                 rpn_model[1][1]</a:t>
            </a:r>
          </a:p>
          <a:p>
            <a:r>
              <a:rPr lang="ko-KR" altLang="en-US" sz="900"/>
              <a:t>                                                                 rpn_model[2][1]</a:t>
            </a:r>
          </a:p>
          <a:p>
            <a:r>
              <a:rPr lang="ko-KR" altLang="en-US" sz="900"/>
              <a:t>                                                                 rpn_model[3][1]</a:t>
            </a:r>
          </a:p>
          <a:p>
            <a:r>
              <a:rPr lang="ko-KR" altLang="en-US" sz="900"/>
              <a:t>                                                                 rpn_model[4][1]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rpn_bbox (Concatenate)          (None, None, 4)      0           rpn_model[0][2]</a:t>
            </a:r>
          </a:p>
          <a:p>
            <a:r>
              <a:rPr lang="ko-KR" altLang="en-US" sz="900"/>
              <a:t>                                                                 rpn_model[1][2]</a:t>
            </a:r>
          </a:p>
          <a:p>
            <a:r>
              <a:rPr lang="ko-KR" altLang="en-US" sz="900"/>
              <a:t>                                                                 rpn_model[2][2]</a:t>
            </a:r>
          </a:p>
          <a:p>
            <a:r>
              <a:rPr lang="ko-KR" altLang="en-US" sz="900"/>
              <a:t>                                                                 rpn_model[3][2]</a:t>
            </a:r>
          </a:p>
          <a:p>
            <a:r>
              <a:rPr lang="ko-KR" altLang="en-US" sz="900"/>
              <a:t>                                                                 rpn_model[4][2]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anchors (AnchorsLayer)          (1, 261888, 4)       1047552     input_image[0][0]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input_gt_boxes (InputLayer)     [(None, None, 4)]   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tf.__operators__.getitem (Slici (2,)                 0           tf.compat.v1.shape[0][0]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ROI (ProposalLayer)             (1, None, 4)         0           rpn_class[0][0]</a:t>
            </a:r>
          </a:p>
          <a:p>
            <a:r>
              <a:rPr lang="ko-KR" altLang="en-US" sz="900"/>
              <a:t>                                                                 rpn_bbox[0][0]</a:t>
            </a:r>
          </a:p>
          <a:p>
            <a:r>
              <a:rPr lang="ko-KR" altLang="en-US" sz="900"/>
              <a:t>                                                                 anchors[0][0]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input_gt_class_ids (InputLayer) [(None, None)]      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nboxlayers (NBoxLayer)          (None, None, 4)      0           input_gt_boxes[0][0]</a:t>
            </a:r>
          </a:p>
          <a:p>
            <a:r>
              <a:rPr lang="ko-KR" altLang="en-US" sz="900"/>
              <a:t>                                                                 tf.__operators__.getitem[0][0]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input_gt_masks (InputLayer)     [(None, 56, 56, None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proposal_targets (DetectionTarg [(1, None, 4), (1, N 0           ROI[0][0]</a:t>
            </a:r>
          </a:p>
          <a:p>
            <a:r>
              <a:rPr lang="ko-KR" altLang="en-US" sz="900"/>
              <a:t>                                                                 input_gt_class_ids[0][0]</a:t>
            </a:r>
          </a:p>
          <a:p>
            <a:r>
              <a:rPr lang="ko-KR" altLang="en-US" sz="900"/>
              <a:t>                                                                 nboxlayers[0][0]</a:t>
            </a:r>
          </a:p>
          <a:p>
            <a:r>
              <a:rPr lang="ko-KR" altLang="en-US" sz="900"/>
              <a:t>                                                                 input_gt_masks[0][0]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input_image_meta (InputLayer)   [(None, 14)]        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roi_align_mask (PyramidROIAlign (1, None, 14, 14, 25 0           proposal_targets[0][0]</a:t>
            </a:r>
          </a:p>
          <a:p>
            <a:r>
              <a:rPr lang="ko-KR" altLang="en-US" sz="900"/>
              <a:t>                                                                 input_image_meta[0][0]</a:t>
            </a:r>
          </a:p>
          <a:p>
            <a:r>
              <a:rPr lang="ko-KR" altLang="en-US" sz="900"/>
              <a:t>                                                                 fpn_p2[0][0]</a:t>
            </a:r>
          </a:p>
          <a:p>
            <a:r>
              <a:rPr lang="ko-KR" altLang="en-US" sz="900"/>
              <a:t>                                                                 fpn_p3[0][0]</a:t>
            </a:r>
          </a:p>
          <a:p>
            <a:r>
              <a:rPr lang="ko-KR" altLang="en-US" sz="900"/>
              <a:t>                                                                 fpn_p4[0][0]</a:t>
            </a:r>
          </a:p>
          <a:p>
            <a:r>
              <a:rPr lang="ko-KR" altLang="en-US" sz="900"/>
              <a:t>                                                                 fpn_p5[0][0]</a:t>
            </a:r>
          </a:p>
        </p:txBody>
      </p:sp>
    </p:spTree>
    <p:extLst>
      <p:ext uri="{BB962C8B-B14F-4D97-AF65-F5344CB8AC3E}">
        <p14:creationId xmlns:p14="http://schemas.microsoft.com/office/powerpoint/2010/main" val="3886961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32376" y="598031"/>
            <a:ext cx="7255841" cy="687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mrcnn_mask_conv1 (TimeDistribut (1, None, 14, 14, 25 590080      roi_align_mask[0][0]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mrcnn_mask_bn1 (TimeDistributed (1, None, 14, 14, 25 1024        mrcnn_mask_conv1[0][0]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activation_70 (Activation)      (1, None, 14, 14, 25 0           mrcnn_mask_bn1[0][0]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mrcnn_mask_conv2 (TimeDistribut (1, None, 14, 14, 25 590080      activation_70[0][0]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roi_align_classifier (PyramidRO (1, None, 7, 7, 256) 0           proposal_targets[0][0]</a:t>
            </a:r>
          </a:p>
          <a:p>
            <a:r>
              <a:rPr lang="ko-KR" altLang="en-US" sz="900"/>
              <a:t>                                                                 input_image_meta[0][0]</a:t>
            </a:r>
          </a:p>
          <a:p>
            <a:r>
              <a:rPr lang="ko-KR" altLang="en-US" sz="900"/>
              <a:t>                                                                 fpn_p2[0][0]</a:t>
            </a:r>
          </a:p>
          <a:p>
            <a:r>
              <a:rPr lang="ko-KR" altLang="en-US" sz="900"/>
              <a:t>                                                                 fpn_p3[0][0]</a:t>
            </a:r>
          </a:p>
          <a:p>
            <a:r>
              <a:rPr lang="ko-KR" altLang="en-US" sz="900"/>
              <a:t>                                                                 fpn_p4[0][0]</a:t>
            </a:r>
          </a:p>
          <a:p>
            <a:r>
              <a:rPr lang="ko-KR" altLang="en-US" sz="900"/>
              <a:t>                                                                 fpn_p5[0][0]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mrcnn_mask_bn2 (TimeDistributed (1, None, 14, 14, 25 1024        mrcnn_mask_conv2[0][0]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mrcnn_class_conv1 (TimeDistribu (1, None, 1, 1, 1024 12846080    roi_align_classifier[0][0]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activation_71 (Activation)      (1, None, 14, 14, 25 0           mrcnn_mask_bn2[0][0]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mrcnn_class_bn1 (TimeDistribute (1, None, 1, 1, 1024 4096        mrcnn_class_conv1[0][0]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mrcnn_mask_conv3 (TimeDistribut (1, None, 14, 14, 25 590080      activation_71[0][0]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activation_67 (Activation)      (1, None, 1, 1, 1024 0           mrcnn_class_bn1[0][0]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mrcnn_mask_bn3 (TimeDistributed (1, None, 14, 14, 25 1024        mrcnn_mask_conv3[0][0]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mrcnn_class_conv2 (TimeDistribu (1, None, 1, 1, 1024 1049600     activation_67[0][0]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activation_72 (Activation)      (1, None, 14, 14, 25 0           mrcnn_mask_bn3[0][0]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mrcnn_class_bn2 (TimeDistribute (1, None, 1, 1, 1024 4096        mrcnn_class_conv2[0][0]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mrcnn_mask_conv4 (TimeDistribut (1, None, 14, 14, 25 590080      activation_72[0][0]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activation_68 (Activation)      (1, None, 1, 1, 1024 0           mrcnn_class_bn2[0][0]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mrcnn_mask_bn4 (TimeDistributed (1, None, 14, 14, 25 1024        mrcnn_mask_conv4[0][0]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pool_squeeze (MapLayer)         (1, None, 1024)      0           activation_68[0][0]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activation_73 (Activation)      (1, None, 14, 14, 25 0           mrcnn_mask_bn4[0][0]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mrcnn_bbox_fc (TimeDistributed) (1, None, 8)         8200        pool_squeeze[0][0]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mrcnn_mask_deconv (TimeDistribu (1, None, 28, 28, 25 262400      activation_73[0][0]</a:t>
            </a:r>
          </a:p>
        </p:txBody>
      </p:sp>
    </p:spTree>
    <p:extLst>
      <p:ext uri="{BB962C8B-B14F-4D97-AF65-F5344CB8AC3E}">
        <p14:creationId xmlns:p14="http://schemas.microsoft.com/office/powerpoint/2010/main" val="1599010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43532" y="1194994"/>
            <a:ext cx="7206146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rpn_class_logits (Concatenate)  (None, None, 2)      0           rpn_model[0][0]</a:t>
            </a:r>
          </a:p>
          <a:p>
            <a:r>
              <a:rPr lang="ko-KR" altLang="en-US" sz="900"/>
              <a:t>                                                                 rpn_model[1][0]</a:t>
            </a:r>
          </a:p>
          <a:p>
            <a:r>
              <a:rPr lang="ko-KR" altLang="en-US" sz="900"/>
              <a:t>                                                                 rpn_model[2][0]</a:t>
            </a:r>
          </a:p>
          <a:p>
            <a:r>
              <a:rPr lang="ko-KR" altLang="en-US" sz="900"/>
              <a:t>                                                                 rpn_model[3][0]</a:t>
            </a:r>
          </a:p>
          <a:p>
            <a:r>
              <a:rPr lang="ko-KR" altLang="en-US" sz="900"/>
              <a:t>                                                                 rpn_model[4][0]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mrcnn_class_logits (TimeDistrib (1, None, 2)         2050        pool_squeeze[0][0]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mrcnn_bbox (Reshape)            (1, None, 2, 4)      0           mrcnn_bbox_fc[0][0]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 (TimeDistributed)    (1, None, 28, 28, 2) 514         mrcnn_mask_deconv[0][0]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input_rpn_match (InputLayer)    [(None, None, 1)]   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input_rpn_bbox (InputLayer)     [(None, None, 4)]   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lambda_2 (Lambda)               (None, 2)            0           input_image_meta[0][0]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mrcnn_class (TimeDistributed)   (1, None, 2)         0           mrcnn_class_logits[0][0]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output_rois (Lambda)            (1, None, 4)         0           proposal_targets[0][0]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rpn_class_loss (Lambda)         ()                   0           input_rpn_match[0][0]</a:t>
            </a:r>
          </a:p>
          <a:p>
            <a:r>
              <a:rPr lang="ko-KR" altLang="en-US" sz="900"/>
              <a:t>                                                                 rpn_class_logits[0][0]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rpn_bbox_loss (Lambda)          ()                   0           input_rpn_bbox[0][0]</a:t>
            </a:r>
          </a:p>
          <a:p>
            <a:r>
              <a:rPr lang="ko-KR" altLang="en-US" sz="900"/>
              <a:t>                                                                 input_rpn_match[0][0]</a:t>
            </a:r>
          </a:p>
          <a:p>
            <a:r>
              <a:rPr lang="ko-KR" altLang="en-US" sz="900"/>
              <a:t>                                                                 rpn_bbox[0][0]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mrcnn_class_loss (Lambda)       ()                   0           proposal_targets[0][1]</a:t>
            </a:r>
          </a:p>
          <a:p>
            <a:r>
              <a:rPr lang="ko-KR" altLang="en-US" sz="900"/>
              <a:t>                                                                 mrcnn_class_logits[0][0]</a:t>
            </a:r>
          </a:p>
          <a:p>
            <a:r>
              <a:rPr lang="ko-KR" altLang="en-US" sz="900"/>
              <a:t>                                                                 lambda_2[0][0]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mrcnn_bbox_loss (Lambda)        ()                   0           proposal_targets[0][2]</a:t>
            </a:r>
          </a:p>
          <a:p>
            <a:r>
              <a:rPr lang="ko-KR" altLang="en-US" sz="900"/>
              <a:t>                                                                 proposal_targets[0][1]</a:t>
            </a:r>
          </a:p>
          <a:p>
            <a:r>
              <a:rPr lang="ko-KR" altLang="en-US" sz="900"/>
              <a:t>                                                                 mrcnn_bbox[0][0]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mrcnn_mask_loss (Lambda)        ()                   0           proposal_targets[0][3]</a:t>
            </a:r>
          </a:p>
          <a:p>
            <a:r>
              <a:rPr lang="ko-KR" altLang="en-US" sz="900"/>
              <a:t>                                                                 proposal_targets[0][1]</a:t>
            </a:r>
          </a:p>
          <a:p>
            <a:r>
              <a:rPr lang="ko-KR" altLang="en-US" sz="900"/>
              <a:t>                                                                 mrcnn_mask[0][0]</a:t>
            </a:r>
          </a:p>
          <a:p>
            <a:r>
              <a:rPr lang="ko-KR" altLang="en-US" sz="900"/>
              <a:t>==================================================================================================</a:t>
            </a:r>
          </a:p>
          <a:p>
            <a:r>
              <a:rPr lang="ko-KR" altLang="en-US" sz="900"/>
              <a:t>Total params: 64,780,958</a:t>
            </a:r>
          </a:p>
          <a:p>
            <a:r>
              <a:rPr lang="ko-KR" altLang="en-US" sz="900"/>
              <a:t>Trainable params: 64,669,470</a:t>
            </a:r>
          </a:p>
          <a:p>
            <a:r>
              <a:rPr lang="ko-KR" altLang="en-US" sz="900"/>
              <a:t>Non-trainable params: 111,488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035428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268BD2"/>
                </a:solidFill>
                <a:latin typeface="Consolas" panose="020B0609020204030204" pitchFamily="49" charset="0"/>
              </a:rPr>
              <a:t>resnet_graph</a:t>
            </a:r>
            <a:endParaRPr lang="en-US" altLang="ko-KR" sz="280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11695" y="1138975"/>
            <a:ext cx="2363455" cy="5534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resnet_graph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4056" y="2934465"/>
            <a:ext cx="8385717" cy="4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4056" y="1971740"/>
            <a:ext cx="100984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conv_block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strides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4056" y="3111912"/>
            <a:ext cx="97268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conv_block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C3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'd'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1695" y="4632120"/>
            <a:ext cx="1010809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stage5: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conv_block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2048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2048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2048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 smtClean="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endParaRPr lang="en-US" altLang="ko-KR" sz="16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600" smtClean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4056" y="4498305"/>
            <a:ext cx="8385717" cy="4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865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970283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conv_block </a:t>
            </a:r>
            <a:r>
              <a:rPr lang="ko-KR" altLang="en-US" smtClean="0"/>
              <a:t>함수</a:t>
            </a:r>
            <a:endParaRPr lang="en-US" altLang="ko-KR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14A5CE7-8159-FA4F-B5E8-8AC28F7CFC11}"/>
              </a:ext>
            </a:extLst>
          </p:cNvPr>
          <p:cNvSpPr/>
          <p:nvPr/>
        </p:nvSpPr>
        <p:spPr>
          <a:xfrm>
            <a:off x="645426" y="1296567"/>
            <a:ext cx="1441558" cy="403244"/>
          </a:xfrm>
          <a:prstGeom prst="roundRect">
            <a:avLst>
              <a:gd name="adj" fmla="val 19765"/>
            </a:avLst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conv_block</a:t>
            </a:r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45426" y="1810641"/>
            <a:ext cx="6736331" cy="724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def</a:t>
            </a:r>
            <a:r>
              <a:rPr lang="en-US" altLang="ko-KR"/>
              <a:t> conv_block(input_tensor, kernel_size, filters, stage, block,</a:t>
            </a:r>
          </a:p>
          <a:p>
            <a:r>
              <a:rPr lang="en-US" altLang="ko-KR"/>
              <a:t>               strides=(2, 2), use_bias=True, train_bn=True)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45426" y="5366071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97859" y="4663439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정육면체 36"/>
          <p:cNvSpPr/>
          <p:nvPr/>
        </p:nvSpPr>
        <p:spPr>
          <a:xfrm>
            <a:off x="2694162" y="2999387"/>
            <a:ext cx="2724969" cy="2183803"/>
          </a:xfrm>
          <a:prstGeom prst="cube">
            <a:avLst>
              <a:gd name="adj" fmla="val 377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62" name="정육면체 61"/>
          <p:cNvSpPr/>
          <p:nvPr/>
        </p:nvSpPr>
        <p:spPr>
          <a:xfrm>
            <a:off x="6054616" y="3600781"/>
            <a:ext cx="4315755" cy="1269401"/>
          </a:xfrm>
          <a:prstGeom prst="cube">
            <a:avLst>
              <a:gd name="adj" fmla="val 4005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63" name="정육면체 62"/>
          <p:cNvSpPr/>
          <p:nvPr/>
        </p:nvSpPr>
        <p:spPr>
          <a:xfrm>
            <a:off x="645426" y="2816507"/>
            <a:ext cx="1516828" cy="2549564"/>
          </a:xfrm>
          <a:prstGeom prst="cube">
            <a:avLst>
              <a:gd name="adj" fmla="val 377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1593892" y="5366071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2694162" y="5190564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4606033" y="5183190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6067134" y="4870182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9866523" y="4878390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45426" y="5710315"/>
            <a:ext cx="948466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2694162" y="5518470"/>
            <a:ext cx="1911871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067134" y="5202912"/>
            <a:ext cx="3799389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945573" y="5800644"/>
            <a:ext cx="3481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Menlo" panose="020B0609030804020204" pitchFamily="49" charset="0"/>
              </a:rPr>
              <a:t>64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3489593" y="5583357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 smtClean="0">
                <a:latin typeface="Menlo" panose="020B0609030804020204" pitchFamily="49" charset="0"/>
              </a:rPr>
              <a:t>128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739689" y="5239113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 smtClean="0">
                <a:latin typeface="Menlo" panose="020B0609030804020204" pitchFamily="49" charset="0"/>
              </a:rPr>
              <a:t>256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1593892" y="3399416"/>
            <a:ext cx="1100270" cy="4120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569480" y="3841664"/>
            <a:ext cx="1485136" cy="2496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4606033" y="4884766"/>
            <a:ext cx="1448583" cy="2984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1593892" y="5183190"/>
            <a:ext cx="1100270" cy="1775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정육면체 79"/>
          <p:cNvSpPr/>
          <p:nvPr/>
        </p:nvSpPr>
        <p:spPr>
          <a:xfrm>
            <a:off x="5831389" y="5623218"/>
            <a:ext cx="4315755" cy="1269401"/>
          </a:xfrm>
          <a:prstGeom prst="cube">
            <a:avLst>
              <a:gd name="adj" fmla="val 4005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5831389" y="6862148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9630778" y="6870356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831389" y="7194878"/>
            <a:ext cx="3799389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503944" y="7231079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 smtClean="0">
                <a:latin typeface="Menlo" panose="020B0609030804020204" pitchFamily="49" charset="0"/>
              </a:rPr>
              <a:t>256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503944" y="5718940"/>
            <a:ext cx="1096519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shortcut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1366205" y="6146638"/>
            <a:ext cx="3124573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/>
              <a:t>2</a:t>
            </a:r>
            <a:r>
              <a:rPr lang="ko-KR" altLang="en-US" b="1" smtClean="0"/>
              <a:t>개의 결과를 합치는 구조</a:t>
            </a:r>
            <a:endParaRPr lang="en-US" altLang="ko-KR"/>
          </a:p>
        </p:txBody>
      </p:sp>
      <p:sp>
        <p:nvSpPr>
          <p:cNvPr id="29" name="직사각형 28"/>
          <p:cNvSpPr/>
          <p:nvPr/>
        </p:nvSpPr>
        <p:spPr>
          <a:xfrm>
            <a:off x="1400889" y="6631777"/>
            <a:ext cx="3195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1200">
                <a:solidFill>
                  <a:schemeClr val="accent5">
                    <a:lumMod val="50000"/>
                  </a:schemeClr>
                </a:solidFill>
                <a:latin typeface="var(--vscode-repl-font-family)"/>
              </a:rPr>
              <a:t>x.shape</a:t>
            </a:r>
          </a:p>
          <a:p>
            <a:r>
              <a:rPr lang="it-IT" altLang="ko-KR" sz="1200">
                <a:solidFill>
                  <a:schemeClr val="accent5">
                    <a:lumMod val="50000"/>
                  </a:schemeClr>
                </a:solidFill>
                <a:latin typeface="var(--vscode-repl-font-family)"/>
              </a:rPr>
              <a:t>TensorShape([None, None, None, 256])</a:t>
            </a:r>
            <a:endParaRPr lang="it-IT" altLang="ko-KR" sz="1200" b="0" i="0">
              <a:solidFill>
                <a:schemeClr val="accent5">
                  <a:lumMod val="50000"/>
                </a:schemeClr>
              </a:solidFill>
              <a:effectLst/>
              <a:latin typeface="var(--vscode-repl-font-family)"/>
            </a:endParaRPr>
          </a:p>
        </p:txBody>
      </p:sp>
      <p:cxnSp>
        <p:nvCxnSpPr>
          <p:cNvPr id="33" name="구부러진 연결선 32"/>
          <p:cNvCxnSpPr/>
          <p:nvPr/>
        </p:nvCxnSpPr>
        <p:spPr>
          <a:xfrm rot="10800000" flipV="1">
            <a:off x="1293745" y="2118732"/>
            <a:ext cx="4125386" cy="3808870"/>
          </a:xfrm>
          <a:prstGeom prst="curvedConnector3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>
            <a:endCxn id="74" idx="0"/>
          </p:cNvCxnSpPr>
          <p:nvPr/>
        </p:nvCxnSpPr>
        <p:spPr>
          <a:xfrm rot="5400000">
            <a:off x="2829532" y="2993757"/>
            <a:ext cx="3464625" cy="1714575"/>
          </a:xfrm>
          <a:prstGeom prst="curvedConnector3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>
            <a:endCxn id="75" idx="0"/>
          </p:cNvCxnSpPr>
          <p:nvPr/>
        </p:nvCxnSpPr>
        <p:spPr>
          <a:xfrm rot="16200000" flipH="1">
            <a:off x="5126701" y="2411161"/>
            <a:ext cx="3120381" cy="2535521"/>
          </a:xfrm>
          <a:prstGeom prst="curvedConnector3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899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291781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identity_block </a:t>
            </a:r>
            <a:r>
              <a:rPr lang="ko-KR" altLang="en-US" smtClean="0"/>
              <a:t>함수</a:t>
            </a:r>
            <a:endParaRPr lang="en-US" altLang="ko-KR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45426" y="1810641"/>
            <a:ext cx="7057830" cy="724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def</a:t>
            </a:r>
            <a:r>
              <a:rPr lang="en-US" altLang="ko-KR"/>
              <a:t> identity_block(input_tensor, kernel_size, filters, stage, block,</a:t>
            </a:r>
          </a:p>
          <a:p>
            <a:r>
              <a:rPr lang="en-US" altLang="ko-KR"/>
              <a:t>                   use_bias=True, train_bn=True):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45426" y="5366071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97859" y="4663439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정육면체 61"/>
          <p:cNvSpPr/>
          <p:nvPr/>
        </p:nvSpPr>
        <p:spPr>
          <a:xfrm>
            <a:off x="5329374" y="2969713"/>
            <a:ext cx="4637197" cy="2066656"/>
          </a:xfrm>
          <a:prstGeom prst="cube">
            <a:avLst>
              <a:gd name="adj" fmla="val 267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63" name="정육면체 62"/>
          <p:cNvSpPr/>
          <p:nvPr/>
        </p:nvSpPr>
        <p:spPr>
          <a:xfrm>
            <a:off x="645426" y="2816507"/>
            <a:ext cx="1516828" cy="2549564"/>
          </a:xfrm>
          <a:prstGeom prst="cube">
            <a:avLst>
              <a:gd name="adj" fmla="val 377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1593892" y="5366071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5329374" y="4910174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9128763" y="4918382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45426" y="5710315"/>
            <a:ext cx="948466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5329374" y="5242904"/>
            <a:ext cx="3799389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945573" y="5800644"/>
            <a:ext cx="3481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Menlo" panose="020B0609030804020204" pitchFamily="49" charset="0"/>
              </a:rPr>
              <a:t>64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001929" y="5279105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 smtClean="0">
                <a:latin typeface="Menlo" panose="020B0609030804020204" pitchFamily="49" charset="0"/>
              </a:rPr>
              <a:t>256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1593892" y="3399416"/>
            <a:ext cx="1184108" cy="1931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1593892" y="5041148"/>
            <a:ext cx="1227857" cy="3195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400889" y="6631777"/>
            <a:ext cx="3195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1200">
                <a:solidFill>
                  <a:schemeClr val="accent5">
                    <a:lumMod val="50000"/>
                  </a:schemeClr>
                </a:solidFill>
                <a:latin typeface="var(--vscode-repl-font-family)"/>
              </a:rPr>
              <a:t>x.shape</a:t>
            </a:r>
          </a:p>
          <a:p>
            <a:r>
              <a:rPr lang="it-IT" altLang="ko-KR" sz="1200">
                <a:solidFill>
                  <a:schemeClr val="accent5">
                    <a:lumMod val="50000"/>
                  </a:schemeClr>
                </a:solidFill>
                <a:latin typeface="var(--vscode-repl-font-family)"/>
              </a:rPr>
              <a:t>TensorShape([None, None, None, 256])</a:t>
            </a:r>
            <a:endParaRPr lang="it-IT" altLang="ko-KR" sz="1200" b="0" i="0">
              <a:solidFill>
                <a:schemeClr val="accent5">
                  <a:lumMod val="50000"/>
                </a:schemeClr>
              </a:solidFill>
              <a:effectLst/>
              <a:latin typeface="var(--vscode-repl-font-family)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30706" y="1212046"/>
            <a:ext cx="2363455" cy="5534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identity_block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92248" y="1130201"/>
            <a:ext cx="71781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2778000" y="5045183"/>
            <a:ext cx="2" cy="848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930435" y="4663439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정육면체 38"/>
          <p:cNvSpPr/>
          <p:nvPr/>
        </p:nvSpPr>
        <p:spPr>
          <a:xfrm>
            <a:off x="2778002" y="2969714"/>
            <a:ext cx="1516828" cy="2075469"/>
          </a:xfrm>
          <a:prstGeom prst="cube">
            <a:avLst>
              <a:gd name="adj" fmla="val 377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726468" y="5045183"/>
            <a:ext cx="0" cy="848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778002" y="5710315"/>
            <a:ext cx="948466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3078149" y="5800644"/>
            <a:ext cx="3481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Menlo" panose="020B0609030804020204" pitchFamily="49" charset="0"/>
              </a:rPr>
              <a:t>64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3694139" y="3510453"/>
            <a:ext cx="1635235" cy="294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3734317" y="5036369"/>
            <a:ext cx="1595057" cy="88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294830" y="2969713"/>
            <a:ext cx="1449754" cy="66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185946" y="2816507"/>
            <a:ext cx="1240375" cy="153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평행 사변형 10"/>
          <p:cNvSpPr/>
          <p:nvPr/>
        </p:nvSpPr>
        <p:spPr>
          <a:xfrm rot="8621794">
            <a:off x="44374" y="3677646"/>
            <a:ext cx="389230" cy="267638"/>
          </a:xfrm>
          <a:prstGeom prst="parallelogram">
            <a:avLst>
              <a:gd name="adj" fmla="val 6924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1" y="3607338"/>
            <a:ext cx="564578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1x1</a:t>
            </a:r>
            <a:endParaRPr lang="ko-KR" altLang="en-US"/>
          </a:p>
        </p:txBody>
      </p:sp>
      <p:sp>
        <p:nvSpPr>
          <p:cNvPr id="53" name="평행 사변형 52"/>
          <p:cNvSpPr/>
          <p:nvPr/>
        </p:nvSpPr>
        <p:spPr>
          <a:xfrm rot="8430795">
            <a:off x="1939255" y="3673290"/>
            <a:ext cx="819821" cy="503563"/>
          </a:xfrm>
          <a:prstGeom prst="parallelogram">
            <a:avLst>
              <a:gd name="adj" fmla="val 8085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21801" y="3695338"/>
            <a:ext cx="564578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3x3</a:t>
            </a:r>
            <a:endParaRPr lang="ko-KR" altLang="en-US"/>
          </a:p>
        </p:txBody>
      </p:sp>
      <p:cxnSp>
        <p:nvCxnSpPr>
          <p:cNvPr id="14" name="구부러진 연결선 13"/>
          <p:cNvCxnSpPr>
            <a:endCxn id="73" idx="3"/>
          </p:cNvCxnSpPr>
          <p:nvPr/>
        </p:nvCxnSpPr>
        <p:spPr>
          <a:xfrm rot="10800000" flipV="1">
            <a:off x="1293745" y="1344706"/>
            <a:ext cx="4881146" cy="4582896"/>
          </a:xfrm>
          <a:prstGeom prst="curvedConnector3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57"/>
          <p:cNvCxnSpPr>
            <a:endCxn id="43" idx="3"/>
          </p:cNvCxnSpPr>
          <p:nvPr/>
        </p:nvCxnSpPr>
        <p:spPr>
          <a:xfrm rot="5400000">
            <a:off x="2818199" y="1978854"/>
            <a:ext cx="4556871" cy="3340625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구부러진 연결선 59"/>
          <p:cNvCxnSpPr>
            <a:endCxn id="75" idx="1"/>
          </p:cNvCxnSpPr>
          <p:nvPr/>
        </p:nvCxnSpPr>
        <p:spPr>
          <a:xfrm rot="5400000">
            <a:off x="5114716" y="3257943"/>
            <a:ext cx="4035333" cy="260906"/>
          </a:xfrm>
          <a:prstGeom prst="curvedConnector4">
            <a:avLst>
              <a:gd name="adj1" fmla="val 48427"/>
              <a:gd name="adj2" fmla="val 187618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평행 사변형 86"/>
          <p:cNvSpPr/>
          <p:nvPr/>
        </p:nvSpPr>
        <p:spPr>
          <a:xfrm rot="8621794">
            <a:off x="3848863" y="3750835"/>
            <a:ext cx="389230" cy="267638"/>
          </a:xfrm>
          <a:prstGeom prst="parallelogram">
            <a:avLst>
              <a:gd name="adj" fmla="val 6924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807410" y="3680527"/>
            <a:ext cx="564578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1x1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2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9" name="직사각형 8"/>
          <p:cNvSpPr/>
          <p:nvPr/>
        </p:nvSpPr>
        <p:spPr>
          <a:xfrm>
            <a:off x="347282" y="1294356"/>
            <a:ext cx="900543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'fpn_c5p5'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P4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"fpn_p4add"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)([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UpSampling2D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(size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"fpn_p5upsampled"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'fpn_c4p4'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P3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"fpn_p3add"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)([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UpSampling2D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(size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"fpn_p4upsampled"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'fpn_c3p3'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P2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"fpn_p2add"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)([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UpSampling2D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(size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"fpn_p3upsampled"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'fpn_c2p2'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742" y="3690212"/>
            <a:ext cx="988971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i="1">
                <a:solidFill>
                  <a:srgbClr val="657B83"/>
                </a:solidFill>
                <a:latin typeface="Consolas" panose="020B0609020204030204" pitchFamily="49" charset="0"/>
              </a:rPr>
              <a:t># Attach 3x3 conv to all P layers to get the final feature maps.</a:t>
            </a:r>
            <a:endParaRPr lang="en-US" altLang="ko-KR" sz="14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P2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"fpn_p2"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P3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"fpn_p3"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P4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"fpn_p4"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P5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"fpn_p5"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 flipV="1">
            <a:off x="347282" y="3592809"/>
            <a:ext cx="9780692" cy="4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34682" y="598031"/>
            <a:ext cx="68999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/>
              <a:t># Size of the top-down layers used to build the feature pyramid</a:t>
            </a:r>
          </a:p>
          <a:p>
            <a:r>
              <a:rPr lang="ko-KR" altLang="en-US" sz="1400"/>
              <a:t>    TOP_DOWN_PYRAMID_SIZE = 256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134682" y="1073395"/>
            <a:ext cx="2231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/>
              <a:t>import keras.layers as KL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252397" y="527661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P5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222972" y="5284300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C1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013186" y="5284290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825649" y="5284290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C3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604255" y="5276617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C4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428326" y="5284290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C5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65" name="그림 64"/>
          <p:cNvPicPr/>
          <p:nvPr/>
        </p:nvPicPr>
        <p:blipFill>
          <a:blip r:embed="rId2"/>
          <a:stretch/>
        </p:blipFill>
        <p:spPr>
          <a:xfrm>
            <a:off x="87225" y="4888376"/>
            <a:ext cx="918556" cy="1176143"/>
          </a:xfrm>
          <a:prstGeom prst="rect">
            <a:avLst/>
          </a:prstGeom>
          <a:ln>
            <a:noFill/>
          </a:ln>
        </p:spPr>
      </p:pic>
      <p:cxnSp>
        <p:nvCxnSpPr>
          <p:cNvPr id="66" name="직선 연결선 65"/>
          <p:cNvCxnSpPr>
            <a:stCxn id="65" idx="3"/>
            <a:endCxn id="57" idx="1"/>
          </p:cNvCxnSpPr>
          <p:nvPr/>
        </p:nvCxnSpPr>
        <p:spPr>
          <a:xfrm>
            <a:off x="1005781" y="5476448"/>
            <a:ext cx="217191" cy="9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57" idx="3"/>
            <a:endCxn id="60" idx="1"/>
          </p:cNvCxnSpPr>
          <p:nvPr/>
        </p:nvCxnSpPr>
        <p:spPr>
          <a:xfrm flipV="1">
            <a:off x="1792815" y="5476447"/>
            <a:ext cx="220371" cy="1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0" idx="3"/>
            <a:endCxn id="61" idx="1"/>
          </p:cNvCxnSpPr>
          <p:nvPr/>
        </p:nvCxnSpPr>
        <p:spPr>
          <a:xfrm>
            <a:off x="2583029" y="5476447"/>
            <a:ext cx="242620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1" idx="3"/>
            <a:endCxn id="62" idx="1"/>
          </p:cNvCxnSpPr>
          <p:nvPr/>
        </p:nvCxnSpPr>
        <p:spPr>
          <a:xfrm flipV="1">
            <a:off x="3395492" y="5468774"/>
            <a:ext cx="208763" cy="7673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2" idx="3"/>
            <a:endCxn id="63" idx="1"/>
          </p:cNvCxnSpPr>
          <p:nvPr/>
        </p:nvCxnSpPr>
        <p:spPr>
          <a:xfrm>
            <a:off x="4174098" y="5468774"/>
            <a:ext cx="254228" cy="7673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3" idx="3"/>
            <a:endCxn id="13" idx="1"/>
          </p:cNvCxnSpPr>
          <p:nvPr/>
        </p:nvCxnSpPr>
        <p:spPr>
          <a:xfrm flipV="1">
            <a:off x="4998169" y="5468773"/>
            <a:ext cx="254228" cy="7674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4830561" y="5693558"/>
            <a:ext cx="777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1x1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666802" y="5869012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P4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74" name="직선 연결선 73"/>
          <p:cNvCxnSpPr>
            <a:stCxn id="77" idx="6"/>
            <a:endCxn id="73" idx="1"/>
          </p:cNvCxnSpPr>
          <p:nvPr/>
        </p:nvCxnSpPr>
        <p:spPr>
          <a:xfrm flipV="1">
            <a:off x="6405948" y="6061169"/>
            <a:ext cx="260854" cy="3756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5667811" y="5701252"/>
            <a:ext cx="6142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2x2 Up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7" name="순서도: 논리합 76"/>
          <p:cNvSpPr/>
          <p:nvPr/>
        </p:nvSpPr>
        <p:spPr>
          <a:xfrm>
            <a:off x="6127653" y="5937885"/>
            <a:ext cx="278295" cy="254080"/>
          </a:xfrm>
          <a:prstGeom prst="flowChar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79" name="꺾인 연결선 78"/>
          <p:cNvCxnSpPr>
            <a:stCxn id="62" idx="3"/>
            <a:endCxn id="77" idx="2"/>
          </p:cNvCxnSpPr>
          <p:nvPr/>
        </p:nvCxnSpPr>
        <p:spPr>
          <a:xfrm>
            <a:off x="4174098" y="5468774"/>
            <a:ext cx="1953555" cy="596151"/>
          </a:xfrm>
          <a:prstGeom prst="bentConnector3">
            <a:avLst>
              <a:gd name="adj1" fmla="val 6246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13" idx="3"/>
            <a:endCxn id="77" idx="0"/>
          </p:cNvCxnSpPr>
          <p:nvPr/>
        </p:nvCxnSpPr>
        <p:spPr>
          <a:xfrm>
            <a:off x="5822240" y="5468773"/>
            <a:ext cx="444561" cy="469112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논리합 95"/>
          <p:cNvSpPr/>
          <p:nvPr/>
        </p:nvSpPr>
        <p:spPr>
          <a:xfrm>
            <a:off x="7389108" y="6378113"/>
            <a:ext cx="278295" cy="254080"/>
          </a:xfrm>
          <a:prstGeom prst="flowChar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97" name="꺾인 연결선 96"/>
          <p:cNvCxnSpPr>
            <a:stCxn id="73" idx="3"/>
            <a:endCxn id="96" idx="0"/>
          </p:cNvCxnSpPr>
          <p:nvPr/>
        </p:nvCxnSpPr>
        <p:spPr>
          <a:xfrm>
            <a:off x="7236645" y="6061169"/>
            <a:ext cx="291611" cy="316944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7236645" y="5834296"/>
            <a:ext cx="6142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2x2 Up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01" name="꺾인 연결선 100"/>
          <p:cNvCxnSpPr>
            <a:stCxn id="61" idx="3"/>
            <a:endCxn id="96" idx="2"/>
          </p:cNvCxnSpPr>
          <p:nvPr/>
        </p:nvCxnSpPr>
        <p:spPr>
          <a:xfrm>
            <a:off x="3395492" y="5476447"/>
            <a:ext cx="3993616" cy="1028706"/>
          </a:xfrm>
          <a:prstGeom prst="bentConnector3">
            <a:avLst>
              <a:gd name="adj1" fmla="val 2465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7958951" y="631299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P3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108" name="직선 연결선 107"/>
          <p:cNvCxnSpPr>
            <a:stCxn id="96" idx="6"/>
            <a:endCxn id="107" idx="1"/>
          </p:cNvCxnSpPr>
          <p:nvPr/>
        </p:nvCxnSpPr>
        <p:spPr>
          <a:xfrm>
            <a:off x="7667403" y="6505153"/>
            <a:ext cx="291548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8562944" y="6277700"/>
            <a:ext cx="6142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2x2 Up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2" name="순서도: 논리합 111"/>
          <p:cNvSpPr/>
          <p:nvPr/>
        </p:nvSpPr>
        <p:spPr>
          <a:xfrm>
            <a:off x="8591784" y="6846096"/>
            <a:ext cx="278295" cy="254080"/>
          </a:xfrm>
          <a:prstGeom prst="flowChar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138" name="꺾인 연결선 137"/>
          <p:cNvCxnSpPr>
            <a:stCxn id="107" idx="3"/>
            <a:endCxn id="112" idx="0"/>
          </p:cNvCxnSpPr>
          <p:nvPr/>
        </p:nvCxnSpPr>
        <p:spPr>
          <a:xfrm>
            <a:off x="8528794" y="6505153"/>
            <a:ext cx="202138" cy="340943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 140"/>
          <p:cNvCxnSpPr>
            <a:stCxn id="60" idx="3"/>
            <a:endCxn id="112" idx="2"/>
          </p:cNvCxnSpPr>
          <p:nvPr/>
        </p:nvCxnSpPr>
        <p:spPr>
          <a:xfrm>
            <a:off x="2583029" y="5476447"/>
            <a:ext cx="6008755" cy="1496689"/>
          </a:xfrm>
          <a:prstGeom prst="bentConnector3">
            <a:avLst>
              <a:gd name="adj1" fmla="val 1865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9177215" y="6780979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P2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146" name="직선 연결선 145"/>
          <p:cNvCxnSpPr>
            <a:stCxn id="112" idx="6"/>
            <a:endCxn id="145" idx="1"/>
          </p:cNvCxnSpPr>
          <p:nvPr/>
        </p:nvCxnSpPr>
        <p:spPr>
          <a:xfrm>
            <a:off x="8870079" y="6973136"/>
            <a:ext cx="307136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>
            <a:off x="4705144" y="6041474"/>
            <a:ext cx="777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1x1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4653820" y="6502914"/>
            <a:ext cx="777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1x1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4679863" y="6766405"/>
            <a:ext cx="777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1x1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9987581" y="529204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P5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9987582" y="5869195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P4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9987636" y="6312321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P3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9984352" y="6780979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P2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162" name="직선 연결선 161"/>
          <p:cNvCxnSpPr>
            <a:stCxn id="145" idx="3"/>
            <a:endCxn id="161" idx="1"/>
          </p:cNvCxnSpPr>
          <p:nvPr/>
        </p:nvCxnSpPr>
        <p:spPr>
          <a:xfrm>
            <a:off x="9747058" y="6973136"/>
            <a:ext cx="237294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>
            <a:stCxn id="107" idx="3"/>
            <a:endCxn id="158" idx="1"/>
          </p:cNvCxnSpPr>
          <p:nvPr/>
        </p:nvCxnSpPr>
        <p:spPr>
          <a:xfrm flipV="1">
            <a:off x="8528794" y="6504478"/>
            <a:ext cx="1458842" cy="675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stCxn id="73" idx="3"/>
            <a:endCxn id="153" idx="1"/>
          </p:cNvCxnSpPr>
          <p:nvPr/>
        </p:nvCxnSpPr>
        <p:spPr>
          <a:xfrm>
            <a:off x="7236645" y="6061169"/>
            <a:ext cx="2750937" cy="183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13" idx="3"/>
            <a:endCxn id="152" idx="1"/>
          </p:cNvCxnSpPr>
          <p:nvPr/>
        </p:nvCxnSpPr>
        <p:spPr>
          <a:xfrm>
            <a:off x="5822240" y="5468773"/>
            <a:ext cx="4165341" cy="1543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/>
          <p:cNvSpPr/>
          <p:nvPr/>
        </p:nvSpPr>
        <p:spPr>
          <a:xfrm>
            <a:off x="7920075" y="5220446"/>
            <a:ext cx="7489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3x3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7969209" y="5839697"/>
            <a:ext cx="7489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3x3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104565" y="6238893"/>
            <a:ext cx="7489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3x3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9520350" y="6740147"/>
            <a:ext cx="7489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3x3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1114376" y="710017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P5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178024" y="710017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P6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183" name="직선 연결선 182"/>
          <p:cNvCxnSpPr>
            <a:stCxn id="181" idx="3"/>
            <a:endCxn id="182" idx="1"/>
          </p:cNvCxnSpPr>
          <p:nvPr/>
        </p:nvCxnSpPr>
        <p:spPr>
          <a:xfrm>
            <a:off x="1684219" y="7292333"/>
            <a:ext cx="493805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/>
          <p:cNvSpPr/>
          <p:nvPr/>
        </p:nvSpPr>
        <p:spPr>
          <a:xfrm>
            <a:off x="1497065" y="7038406"/>
            <a:ext cx="91563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max pooling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3538347" y="7284167"/>
            <a:ext cx="12715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P6</a:t>
            </a:r>
            <a:r>
              <a:rPr lang="ko-KR" altLang="en-US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</a:t>
            </a:r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RPN</a:t>
            </a:r>
            <a:r>
              <a:rPr lang="ko-KR" altLang="en-US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사용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88" name="구부러진 연결선 187"/>
          <p:cNvCxnSpPr>
            <a:stCxn id="187" idx="1"/>
            <a:endCxn id="182" idx="3"/>
          </p:cNvCxnSpPr>
          <p:nvPr/>
        </p:nvCxnSpPr>
        <p:spPr>
          <a:xfrm rot="10800000">
            <a:off x="2747867" y="7292333"/>
            <a:ext cx="790480" cy="11879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178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051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/>
              <a:t>Python </a:t>
            </a:r>
            <a:r>
              <a:rPr lang="ko-KR" altLang="en-US" sz="2800" b="1" smtClean="0"/>
              <a:t>기본</a:t>
            </a:r>
            <a:endParaRPr lang="ko-KR" altLang="en-US" sz="2800" b="1" dirty="0"/>
          </a:p>
        </p:txBody>
      </p:sp>
      <p:sp>
        <p:nvSpPr>
          <p:cNvPr id="31" name="직사각형 30"/>
          <p:cNvSpPr/>
          <p:nvPr/>
        </p:nvSpPr>
        <p:spPr>
          <a:xfrm>
            <a:off x="649748" y="1644094"/>
            <a:ext cx="53435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smtClean="0">
                <a:latin typeface="+mn-ea"/>
              </a:rPr>
              <a:t>callable() : </a:t>
            </a:r>
            <a:r>
              <a:rPr lang="ko-KR" altLang="en-US" sz="1400">
                <a:latin typeface="+mn-ea"/>
              </a:rPr>
              <a:t>호출 가능한 </a:t>
            </a:r>
            <a:r>
              <a:rPr lang="en-US" altLang="ko-KR" sz="1400">
                <a:latin typeface="+mn-ea"/>
              </a:rPr>
              <a:t>object</a:t>
            </a:r>
            <a:br>
              <a:rPr lang="en-US" altLang="ko-KR" sz="1400">
                <a:latin typeface="+mn-ea"/>
              </a:rPr>
            </a:br>
            <a:r>
              <a:rPr lang="ko-KR" altLang="en-US" sz="1400" smtClean="0">
                <a:latin typeface="+mn-ea"/>
              </a:rPr>
              <a:t>즉 </a:t>
            </a:r>
            <a:r>
              <a:rPr lang="en-US" altLang="ko-KR" sz="1400" smtClean="0">
                <a:latin typeface="+mn-ea"/>
              </a:rPr>
              <a:t>object</a:t>
            </a:r>
            <a:r>
              <a:rPr lang="ko-KR" altLang="en-US" sz="1400" smtClean="0">
                <a:latin typeface="+mn-ea"/>
              </a:rPr>
              <a:t>가 함수형태로 호출가능한가 여부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4444" y="2230799"/>
            <a:ext cx="2060179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ZeroPadding2D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4518" y="1172356"/>
            <a:ext cx="1338828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CB4B16"/>
                </a:solidFill>
                <a:latin typeface="Consolas" panose="020B0609020204030204" pitchFamily="49" charset="0"/>
              </a:rPr>
              <a:t>Callable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9748" y="2639052"/>
            <a:ext cx="88492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케라스의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ZeroPadding2D 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레이어는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padding 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인자 값을 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 / tuple of 2ints / tuple of 2 tuples of 2 ints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가지 케이스로 받을 수 있다</a:t>
            </a:r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/>
            </a:r>
            <a:b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padding=2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주는 것은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width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height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크기를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씩 늘린다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100x100 -&gt; 104x104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</a:t>
            </a:r>
            <a:r>
              <a:rPr lang="ko-KR" altLang="en-US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됨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/>
            </a:r>
            <a:b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padding=(2, 2)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주는 것은 위의 케이스와 같다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그렇지만 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height, width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주는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padding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값을 다르게 지정해줄 수 있다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padding=((0,1), (0,1))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 같이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개의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가지고 있는 튜플을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 사용한다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 ((top_pad, bottom_pad), (left_pad, right_pad))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이기 때문에 내가 원하는 위치에만 패딩 값을 줄 수 있다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sz="105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4444" y="4075715"/>
            <a:ext cx="8361212" cy="2101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numpy.broadcast_to(array, shape, subok=False) 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배열을 </a:t>
            </a:r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새로운 모양으로 브로드 캐스트합니다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Parameters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arrayarray_like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브로드 캐스트 할 배열입니다.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shapetuple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원하는 배열의 모양입니다.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subokbool,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optional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True 인 경우 하위 클래스가 전달되고, 그렇지 않으면 반환 된 배열은 기본 클래스 배열이됩니다 (기본값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).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Returns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broadcastarray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4444" y="6362589"/>
            <a:ext cx="5343525" cy="45152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alist = [[1,2,3], [4,5,6], [7,8,9]]</a:t>
            </a:r>
          </a:p>
          <a:p>
            <a:endParaRPr lang="ko-KR" altLang="en-US"/>
          </a:p>
          <a:p>
            <a:r>
              <a:rPr lang="ko-KR" altLang="en-US"/>
              <a:t>for i in zip(alist):</a:t>
            </a:r>
          </a:p>
          <a:p>
            <a:r>
              <a:rPr lang="ko-KR" altLang="en-US"/>
              <a:t>    print(i)</a:t>
            </a:r>
          </a:p>
          <a:p>
            <a:r>
              <a:rPr lang="ko-KR" altLang="en-US"/>
              <a:t>    </a:t>
            </a:r>
          </a:p>
          <a:p>
            <a:r>
              <a:rPr lang="ko-KR" altLang="en-US"/>
              <a:t>([1, 2, 3],)</a:t>
            </a:r>
          </a:p>
          <a:p>
            <a:r>
              <a:rPr lang="ko-KR" altLang="en-US"/>
              <a:t>([4, 5, 6],)</a:t>
            </a:r>
          </a:p>
          <a:p>
            <a:r>
              <a:rPr lang="ko-KR" altLang="en-US"/>
              <a:t>([7, 8, 9],)</a:t>
            </a:r>
          </a:p>
          <a:p>
            <a:endParaRPr lang="ko-KR" altLang="en-US"/>
          </a:p>
          <a:p>
            <a:r>
              <a:rPr lang="ko-KR" altLang="en-US"/>
              <a:t>for i in zip(*alist):</a:t>
            </a:r>
          </a:p>
          <a:p>
            <a:r>
              <a:rPr lang="ko-KR" altLang="en-US"/>
              <a:t>    print(i)</a:t>
            </a:r>
          </a:p>
          <a:p>
            <a:r>
              <a:rPr lang="ko-KR" altLang="en-US"/>
              <a:t>(1, 4, 7)</a:t>
            </a:r>
          </a:p>
          <a:p>
            <a:r>
              <a:rPr lang="ko-KR" altLang="en-US"/>
              <a:t>(2, 5, 8)</a:t>
            </a:r>
          </a:p>
          <a:p>
            <a:r>
              <a:rPr lang="ko-KR" altLang="en-US"/>
              <a:t>(3, 6, 9)</a:t>
            </a:r>
          </a:p>
        </p:txBody>
      </p:sp>
    </p:spTree>
    <p:extLst>
      <p:ext uri="{BB962C8B-B14F-4D97-AF65-F5344CB8AC3E}">
        <p14:creationId xmlns:p14="http://schemas.microsoft.com/office/powerpoint/2010/main" val="2691488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051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/>
              <a:t>Python </a:t>
            </a:r>
            <a:r>
              <a:rPr lang="ko-KR" altLang="en-US" sz="2800" b="1" smtClean="0"/>
              <a:t>기본</a:t>
            </a:r>
            <a:endParaRPr lang="ko-KR" altLang="en-US" sz="2800" b="1" dirty="0"/>
          </a:p>
        </p:txBody>
      </p:sp>
      <p:sp>
        <p:nvSpPr>
          <p:cNvPr id="33" name="직사각형 32"/>
          <p:cNvSpPr/>
          <p:nvPr/>
        </p:nvSpPr>
        <p:spPr>
          <a:xfrm>
            <a:off x="574518" y="1172356"/>
            <a:ext cx="1287532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CB4B16"/>
                </a:solidFill>
                <a:latin typeface="Consolas" panose="020B0609020204030204" pitchFamily="49" charset="0"/>
              </a:rPr>
              <a:t>Zip </a:t>
            </a:r>
            <a:r>
              <a:rPr lang="ko-KR" altLang="en-US" smtClean="0">
                <a:solidFill>
                  <a:srgbClr val="CB4B16"/>
                </a:solidFill>
                <a:latin typeface="Consolas" panose="020B0609020204030204" pitchFamily="49" charset="0"/>
              </a:rPr>
              <a:t>함수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4518" y="1580609"/>
            <a:ext cx="5343525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/>
              <a:t>alist = [[1,2,3], [4,5,6], [7,8,9]]</a:t>
            </a:r>
          </a:p>
          <a:p>
            <a:endParaRPr lang="ko-KR" altLang="en-US" sz="1200"/>
          </a:p>
          <a:p>
            <a:r>
              <a:rPr lang="ko-KR" altLang="en-US" sz="1200"/>
              <a:t>for i in zip(alist):</a:t>
            </a:r>
          </a:p>
          <a:p>
            <a:r>
              <a:rPr lang="ko-KR" altLang="en-US" sz="1200"/>
              <a:t>    print(i)</a:t>
            </a:r>
          </a:p>
          <a:p>
            <a:r>
              <a:rPr lang="ko-KR" altLang="en-US" sz="1200"/>
              <a:t>    </a:t>
            </a:r>
          </a:p>
          <a:p>
            <a:r>
              <a:rPr lang="ko-KR" altLang="en-US" sz="1200"/>
              <a:t>([1, 2, 3],)</a:t>
            </a:r>
          </a:p>
          <a:p>
            <a:r>
              <a:rPr lang="ko-KR" altLang="en-US" sz="1200"/>
              <a:t>([4, 5, 6],)</a:t>
            </a:r>
          </a:p>
          <a:p>
            <a:r>
              <a:rPr lang="ko-KR" altLang="en-US" sz="1200"/>
              <a:t>([7, 8, 9],)</a:t>
            </a:r>
          </a:p>
          <a:p>
            <a:endParaRPr lang="ko-KR" altLang="en-US" sz="1200"/>
          </a:p>
          <a:p>
            <a:r>
              <a:rPr lang="ko-KR" altLang="en-US" sz="1200"/>
              <a:t>for i in zip(*alist</a:t>
            </a:r>
            <a:r>
              <a:rPr lang="ko-KR" altLang="en-US" sz="1200" smtClean="0"/>
              <a:t>):  </a:t>
            </a:r>
            <a:r>
              <a:rPr lang="en-US" altLang="ko-KR" sz="1200" smtClean="0"/>
              <a:t>col </a:t>
            </a:r>
            <a:r>
              <a:rPr lang="ko-KR" altLang="en-US" sz="1200" smtClean="0"/>
              <a:t>끼리 묶어 </a:t>
            </a:r>
            <a:r>
              <a:rPr lang="ko-KR" altLang="en-US" sz="1200"/>
              <a:t>줌</a:t>
            </a:r>
          </a:p>
          <a:p>
            <a:r>
              <a:rPr lang="ko-KR" altLang="en-US" sz="1200"/>
              <a:t>    print(i)</a:t>
            </a:r>
          </a:p>
          <a:p>
            <a:r>
              <a:rPr lang="ko-KR" altLang="en-US" sz="1200"/>
              <a:t>(1, 4, 7)</a:t>
            </a:r>
          </a:p>
          <a:p>
            <a:r>
              <a:rPr lang="ko-KR" altLang="en-US" sz="1200"/>
              <a:t>(2, 5, 8)</a:t>
            </a:r>
          </a:p>
          <a:p>
            <a:r>
              <a:rPr lang="ko-KR" altLang="en-US" sz="1200"/>
              <a:t>(3, 6, 9)</a:t>
            </a:r>
          </a:p>
        </p:txBody>
      </p:sp>
    </p:spTree>
    <p:extLst>
      <p:ext uri="{BB962C8B-B14F-4D97-AF65-F5344CB8AC3E}">
        <p14:creationId xmlns:p14="http://schemas.microsoft.com/office/powerpoint/2010/main" val="4613040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48080" y="418320"/>
            <a:ext cx="4498196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Deep learning </a:t>
            </a:r>
            <a:r>
              <a:rPr lang="ko-KR" sz="2800" b="1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영상인식 분야</a:t>
            </a:r>
            <a:endParaRPr lang="en-US" sz="2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93" name="그림 1"/>
          <p:cNvPicPr/>
          <p:nvPr/>
        </p:nvPicPr>
        <p:blipFill>
          <a:blip r:embed="rId2"/>
          <a:stretch/>
        </p:blipFill>
        <p:spPr>
          <a:xfrm>
            <a:off x="1186920" y="1913400"/>
            <a:ext cx="8029080" cy="399060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94" name="CustomShape 2"/>
          <p:cNvSpPr/>
          <p:nvPr/>
        </p:nvSpPr>
        <p:spPr>
          <a:xfrm>
            <a:off x="1303680" y="2029344"/>
            <a:ext cx="1878432" cy="2762112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797021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080720" y="418320"/>
            <a:ext cx="1583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2800" b="1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기반 기술</a:t>
            </a:r>
            <a:endParaRPr lang="en-US" sz="2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96" name="그림 95"/>
          <p:cNvPicPr/>
          <p:nvPr/>
        </p:nvPicPr>
        <p:blipFill>
          <a:blip r:embed="rId2"/>
          <a:stretch/>
        </p:blipFill>
        <p:spPr>
          <a:xfrm>
            <a:off x="1224000" y="1584000"/>
            <a:ext cx="1657080" cy="1790280"/>
          </a:xfrm>
          <a:prstGeom prst="rect">
            <a:avLst/>
          </a:prstGeom>
          <a:ln>
            <a:noFill/>
          </a:ln>
        </p:spPr>
      </p:pic>
      <p:pic>
        <p:nvPicPr>
          <p:cNvPr id="97" name="그림 96"/>
          <p:cNvPicPr/>
          <p:nvPr/>
        </p:nvPicPr>
        <p:blipFill>
          <a:blip r:embed="rId3"/>
          <a:stretch/>
        </p:blipFill>
        <p:spPr>
          <a:xfrm>
            <a:off x="2952000" y="1584000"/>
            <a:ext cx="2088000" cy="1770120"/>
          </a:xfrm>
          <a:prstGeom prst="rect">
            <a:avLst/>
          </a:prstGeom>
          <a:ln>
            <a:noFill/>
          </a:ln>
        </p:spPr>
      </p:pic>
      <p:pic>
        <p:nvPicPr>
          <p:cNvPr id="98" name="그림 97"/>
          <p:cNvPicPr/>
          <p:nvPr/>
        </p:nvPicPr>
        <p:blipFill>
          <a:blip r:embed="rId4"/>
          <a:stretch/>
        </p:blipFill>
        <p:spPr>
          <a:xfrm>
            <a:off x="7450560" y="1584000"/>
            <a:ext cx="1909440" cy="1728000"/>
          </a:xfrm>
          <a:prstGeom prst="rect">
            <a:avLst/>
          </a:prstGeom>
          <a:ln>
            <a:noFill/>
          </a:ln>
        </p:spPr>
      </p:pic>
      <p:pic>
        <p:nvPicPr>
          <p:cNvPr id="99" name="그림 98"/>
          <p:cNvPicPr/>
          <p:nvPr/>
        </p:nvPicPr>
        <p:blipFill>
          <a:blip r:embed="rId5"/>
          <a:stretch/>
        </p:blipFill>
        <p:spPr>
          <a:xfrm>
            <a:off x="5075640" y="1584000"/>
            <a:ext cx="2338920" cy="1749600"/>
          </a:xfrm>
          <a:prstGeom prst="rect">
            <a:avLst/>
          </a:prstGeom>
          <a:ln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1166400" y="1171080"/>
            <a:ext cx="46644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</a:t>
            </a:r>
            <a:r>
              <a:rPr lang="en-US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고양이 </a:t>
            </a:r>
            <a:r>
              <a:rPr lang="en-US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binary label classification </a:t>
            </a:r>
            <a:r>
              <a:rPr lang="ko-KR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소스 참고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4512623" y="3538848"/>
            <a:ext cx="1567543" cy="54626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3" y="4290361"/>
            <a:ext cx="3312878" cy="26583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215" y="4290361"/>
            <a:ext cx="3161835" cy="26583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863" y="4290361"/>
            <a:ext cx="3074773" cy="2520932"/>
          </a:xfrm>
          <a:prstGeom prst="rect">
            <a:avLst/>
          </a:prstGeom>
        </p:spPr>
      </p:pic>
      <p:sp>
        <p:nvSpPr>
          <p:cNvPr id="12" name="CustomShape 2"/>
          <p:cNvSpPr/>
          <p:nvPr/>
        </p:nvSpPr>
        <p:spPr>
          <a:xfrm>
            <a:off x="1080720" y="3901174"/>
            <a:ext cx="3107623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Multi label </a:t>
            </a:r>
            <a:r>
              <a:rPr lang="en-US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classification</a:t>
            </a:r>
            <a:r>
              <a:rPr lang="ko-KR" altLang="en-US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변형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3857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2627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시험 방법 </a:t>
            </a:r>
            <a:r>
              <a:rPr lang="en-US" altLang="ko-KR" sz="2800" b="1" dirty="0" err="1"/>
              <a:t>cont</a:t>
            </a:r>
            <a:endParaRPr lang="ko-KR" alt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33086" y="2439579"/>
            <a:ext cx="4261488" cy="1532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Train 4000(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2000,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2000)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Validation 1000(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Test 1000(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인정 기준 </a:t>
            </a:r>
            <a:r>
              <a:rPr lang="en-US" altLang="ko-KR" sz="1800" dirty="0"/>
              <a:t>90%</a:t>
            </a:r>
            <a:r>
              <a:rPr lang="ko-KR" altLang="en-US" sz="1800" dirty="0"/>
              <a:t> 이상</a:t>
            </a: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</a:t>
            </a:r>
            <a:r>
              <a:rPr lang="en-US" altLang="ko-KR" sz="1800" dirty="0"/>
              <a:t>92%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76748" y="1327880"/>
            <a:ext cx="1926076" cy="5534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시험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20392" y="2623461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인식이 안되더라도 </a:t>
            </a:r>
            <a:endParaRPr lang="en-US" altLang="ko-KR" sz="1400" dirty="0"/>
          </a:p>
          <a:p>
            <a:r>
              <a:rPr lang="ko-KR" altLang="en-US" sz="1400" dirty="0"/>
              <a:t>번호판 영역을 찾을 필요가 있음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76748" y="4336028"/>
            <a:ext cx="1926076" cy="5534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시험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776748" y="1967628"/>
            <a:ext cx="2484495" cy="382191"/>
          </a:xfrm>
          <a:prstGeom prst="roundRect">
            <a:avLst>
              <a:gd name="adj" fmla="val 3408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서대구 영업소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21041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6748" y="5402640"/>
            <a:ext cx="4261488" cy="1532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Train 4000(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2000,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2000)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Validation 1000(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Test 1000(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인정 기준 </a:t>
            </a:r>
            <a:r>
              <a:rPr lang="en-US" altLang="ko-KR" sz="1800" dirty="0"/>
              <a:t>90%</a:t>
            </a:r>
            <a:r>
              <a:rPr lang="ko-KR" altLang="en-US" sz="1800" dirty="0"/>
              <a:t> 이상</a:t>
            </a: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</a:t>
            </a:r>
            <a:r>
              <a:rPr lang="en-US" altLang="ko-KR" sz="1800" dirty="0"/>
              <a:t>96.9%</a:t>
            </a:r>
            <a:r>
              <a:rPr lang="ko-KR" altLang="en-US" sz="1800" dirty="0"/>
              <a:t> </a:t>
            </a:r>
            <a:r>
              <a:rPr lang="en-US" altLang="ko-KR" sz="1800" dirty="0"/>
              <a:t>/ </a:t>
            </a:r>
            <a:r>
              <a:rPr lang="ko-KR" altLang="en-US" sz="1800" dirty="0" err="1"/>
              <a:t>오인식</a:t>
            </a:r>
            <a:r>
              <a:rPr lang="ko-KR" altLang="en-US" sz="1800" dirty="0"/>
              <a:t> </a:t>
            </a:r>
            <a:r>
              <a:rPr lang="en-US" altLang="ko-KR" sz="1800" dirty="0"/>
              <a:t>0.31%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76748" y="4954954"/>
            <a:ext cx="2484495" cy="382191"/>
          </a:xfrm>
          <a:prstGeom prst="roundRect">
            <a:avLst>
              <a:gd name="adj" fmla="val 340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서대구 영업소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21041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07492" y="4068440"/>
            <a:ext cx="3381658" cy="793820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이미지 </a:t>
            </a:r>
            <a:r>
              <a:rPr lang="en-US" altLang="ko-KR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generation </a:t>
            </a: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옵션 수정</a:t>
            </a:r>
            <a:endParaRPr lang="en-US" altLang="ko-KR" sz="14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Batch, step </a:t>
            </a: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수정</a:t>
            </a:r>
            <a:endParaRPr lang="en-US" altLang="ko-KR" sz="14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574" y="4889459"/>
            <a:ext cx="2700393" cy="18859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375" y="4889458"/>
            <a:ext cx="2657530" cy="188598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52487" y="6775447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accuracy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09675" y="6770483"/>
            <a:ext cx="548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loss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2021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2513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시험 방법 </a:t>
            </a:r>
            <a:r>
              <a:rPr lang="en-US" altLang="ko-KR" sz="2800" b="1" dirty="0"/>
              <a:t>end</a:t>
            </a:r>
            <a:endParaRPr lang="ko-KR" altLang="en-US" sz="28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23942" y="1305696"/>
            <a:ext cx="1926076" cy="5534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시험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9274" y="2575240"/>
            <a:ext cx="46826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Train 10000(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Validation 2000(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1000,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1000)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Test 3596(</a:t>
            </a:r>
            <a:r>
              <a:rPr lang="ko-KR" altLang="en-US" sz="1800" dirty="0"/>
              <a:t>소형 </a:t>
            </a:r>
            <a:r>
              <a:rPr lang="en-US" altLang="ko-KR" sz="1800" dirty="0"/>
              <a:t>1748,</a:t>
            </a:r>
            <a:r>
              <a:rPr lang="ko-KR" altLang="en-US" sz="1800" dirty="0"/>
              <a:t> 대형 </a:t>
            </a:r>
            <a:r>
              <a:rPr lang="en-US" altLang="ko-KR" sz="1800" dirty="0"/>
              <a:t>1748)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인정 기준 </a:t>
            </a:r>
            <a:r>
              <a:rPr lang="en-US" altLang="ko-KR" sz="1800" dirty="0"/>
              <a:t>80%</a:t>
            </a:r>
            <a:r>
              <a:rPr lang="ko-KR" altLang="en-US" sz="1800" dirty="0"/>
              <a:t> 이상</a:t>
            </a: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</a:t>
            </a:r>
            <a:r>
              <a:rPr lang="en-US" altLang="ko-KR" sz="1800" dirty="0"/>
              <a:t>99.42%(21</a:t>
            </a:r>
            <a:r>
              <a:rPr lang="ko-KR" altLang="en-US" sz="1800" dirty="0"/>
              <a:t>건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/ </a:t>
            </a:r>
            <a:r>
              <a:rPr lang="ko-KR" altLang="en-US" sz="1800" err="1"/>
              <a:t>오인식</a:t>
            </a:r>
            <a:r>
              <a:rPr lang="ko-KR" altLang="en-US" sz="1800"/>
              <a:t> </a:t>
            </a:r>
            <a:r>
              <a:rPr lang="en-US" altLang="ko-KR" sz="1800"/>
              <a:t>0.08%</a:t>
            </a:r>
            <a:r>
              <a:rPr lang="ko-KR" altLang="en-US" sz="1800"/>
              <a:t> </a:t>
            </a:r>
            <a:r>
              <a:rPr lang="en-US" altLang="ko-KR" sz="1800"/>
              <a:t>(3</a:t>
            </a:r>
            <a:r>
              <a:rPr lang="ko-KR" altLang="en-US" sz="1800"/>
              <a:t>건</a:t>
            </a:r>
            <a:r>
              <a:rPr lang="en-US" altLang="ko-KR" sz="18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epoch 100,</a:t>
            </a:r>
            <a:r>
              <a:rPr lang="ko-KR" altLang="en-US" sz="1800" dirty="0"/>
              <a:t> </a:t>
            </a:r>
            <a:r>
              <a:rPr lang="en-US" altLang="ko-KR" sz="1800" dirty="0"/>
              <a:t>batch = 20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3942" y="2026088"/>
            <a:ext cx="2484495" cy="382191"/>
          </a:xfrm>
          <a:prstGeom prst="roundRect">
            <a:avLst>
              <a:gd name="adj" fmla="val 3408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서대구 영업소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50298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24308" y="1447498"/>
            <a:ext cx="3381658" cy="960781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차량이 더 잘 보이는 영상으로 변경</a:t>
            </a:r>
            <a:endParaRPr lang="en-US" altLang="ko-KR" sz="14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중앙으로 가는 차량 제거 </a:t>
            </a:r>
            <a:r>
              <a:rPr lang="en-US" altLang="ko-KR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반이상보이는 차량</a:t>
            </a:r>
            <a:r>
              <a:rPr lang="en-US" altLang="ko-KR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자동분류기로 분류 후 수작업으로 정정</a:t>
            </a:r>
            <a:endParaRPr lang="en-US" altLang="ko-KR" sz="14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047" y="1706623"/>
            <a:ext cx="2616769" cy="11587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047" y="4030234"/>
            <a:ext cx="2782669" cy="2087001"/>
          </a:xfrm>
          <a:prstGeom prst="rect">
            <a:avLst/>
          </a:prstGeom>
        </p:spPr>
      </p:pic>
      <p:sp>
        <p:nvSpPr>
          <p:cNvPr id="18" name="아래쪽 화살표 17"/>
          <p:cNvSpPr/>
          <p:nvPr/>
        </p:nvSpPr>
        <p:spPr>
          <a:xfrm>
            <a:off x="8329609" y="3174665"/>
            <a:ext cx="1567543" cy="54626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98" y="4434810"/>
            <a:ext cx="2921135" cy="20401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75" y="4434810"/>
            <a:ext cx="2980925" cy="204938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30949" y="6493256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accuracy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3039" y="6502484"/>
            <a:ext cx="548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loss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77914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3078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사용 모델 및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95049" y="1803441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디렉토리 생성</a:t>
            </a:r>
          </a:p>
        </p:txBody>
      </p:sp>
      <p:sp>
        <p:nvSpPr>
          <p:cNvPr id="2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225849" y="1045911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./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31719" y="1518493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datasets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3" name="꺾인 연결선 22"/>
          <p:cNvCxnSpPr>
            <a:stCxn id="20" idx="2"/>
            <a:endCxn id="21" idx="1"/>
          </p:cNvCxnSpPr>
          <p:nvPr/>
        </p:nvCxnSpPr>
        <p:spPr>
          <a:xfrm rot="16200000" flipH="1">
            <a:off x="6571305" y="1419332"/>
            <a:ext cx="311330" cy="20949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15919" y="1954031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train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5" name="꺾인 연결선 34"/>
          <p:cNvCxnSpPr>
            <a:stCxn id="21" idx="2"/>
            <a:endCxn id="34" idx="1"/>
          </p:cNvCxnSpPr>
          <p:nvPr/>
        </p:nvCxnSpPr>
        <p:spPr>
          <a:xfrm rot="16200000" flipH="1">
            <a:off x="7184862" y="1884227"/>
            <a:ext cx="274286" cy="18782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34" idx="2"/>
            <a:endCxn id="38" idx="1"/>
          </p:cNvCxnSpPr>
          <p:nvPr/>
        </p:nvCxnSpPr>
        <p:spPr>
          <a:xfrm rot="16200000" flipH="1">
            <a:off x="7927524" y="2161303"/>
            <a:ext cx="480734" cy="711199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2596017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class16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3025759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class25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1" name="꺾인 연결선 40"/>
          <p:cNvCxnSpPr>
            <a:endCxn id="40" idx="1"/>
          </p:cNvCxnSpPr>
          <p:nvPr/>
        </p:nvCxnSpPr>
        <p:spPr>
          <a:xfrm rot="16200000" flipH="1">
            <a:off x="7608929" y="2272450"/>
            <a:ext cx="1117924" cy="711200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28375" y="2052308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train 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디렉토리</a:t>
            </a:r>
          </a:p>
        </p:txBody>
      </p:sp>
      <p:sp>
        <p:nvSpPr>
          <p:cNvPr id="44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36640" y="3474290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validation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5" name="꺾인 연결선 44"/>
          <p:cNvCxnSpPr>
            <a:stCxn id="21" idx="2"/>
            <a:endCxn id="44" idx="1"/>
          </p:cNvCxnSpPr>
          <p:nvPr/>
        </p:nvCxnSpPr>
        <p:spPr>
          <a:xfrm rot="16200000" flipH="1">
            <a:off x="6435094" y="2633996"/>
            <a:ext cx="1794545" cy="208548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3958048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class16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7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4387790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class25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8" name="꺾인 연결선 47"/>
          <p:cNvCxnSpPr>
            <a:stCxn id="44" idx="2"/>
            <a:endCxn id="46" idx="1"/>
          </p:cNvCxnSpPr>
          <p:nvPr/>
        </p:nvCxnSpPr>
        <p:spPr>
          <a:xfrm rot="16200000" flipH="1">
            <a:off x="8016999" y="3612809"/>
            <a:ext cx="322506" cy="690478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44" idx="2"/>
            <a:endCxn id="47" idx="1"/>
          </p:cNvCxnSpPr>
          <p:nvPr/>
        </p:nvCxnSpPr>
        <p:spPr>
          <a:xfrm rot="16200000" flipH="1">
            <a:off x="7802128" y="3827680"/>
            <a:ext cx="752248" cy="690478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15919" y="4896160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test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1" name="꺾인 연결선 50"/>
          <p:cNvCxnSpPr>
            <a:stCxn id="21" idx="2"/>
            <a:endCxn id="50" idx="1"/>
          </p:cNvCxnSpPr>
          <p:nvPr/>
        </p:nvCxnSpPr>
        <p:spPr>
          <a:xfrm rot="16200000" flipH="1">
            <a:off x="5713798" y="3355291"/>
            <a:ext cx="3216415" cy="18782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40971" y="5588568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result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4" name="꺾인 연결선 53"/>
          <p:cNvCxnSpPr>
            <a:stCxn id="21" idx="2"/>
            <a:endCxn id="53" idx="1"/>
          </p:cNvCxnSpPr>
          <p:nvPr/>
        </p:nvCxnSpPr>
        <p:spPr>
          <a:xfrm rot="16200000" flipH="1">
            <a:off x="5380120" y="3688969"/>
            <a:ext cx="3908823" cy="212879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178251" y="3536155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 err="1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유효검증</a:t>
            </a:r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디렉토리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08665" y="4993763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test 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디렉토리</a:t>
            </a:r>
          </a:p>
        </p:txBody>
      </p:sp>
      <p:sp>
        <p:nvSpPr>
          <p:cNvPr id="59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46597" y="6060150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class16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46597" y="6489892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class25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61" name="꺾인 연결선 60"/>
          <p:cNvCxnSpPr>
            <a:stCxn id="53" idx="2"/>
            <a:endCxn id="59" idx="1"/>
          </p:cNvCxnSpPr>
          <p:nvPr/>
        </p:nvCxnSpPr>
        <p:spPr>
          <a:xfrm rot="16200000" flipH="1">
            <a:off x="7986805" y="5761611"/>
            <a:ext cx="310330" cy="609253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3" idx="2"/>
            <a:endCxn id="60" idx="1"/>
          </p:cNvCxnSpPr>
          <p:nvPr/>
        </p:nvCxnSpPr>
        <p:spPr>
          <a:xfrm rot="16200000" flipH="1">
            <a:off x="7771934" y="5976482"/>
            <a:ext cx="740072" cy="609253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60750" y="6964954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 err="1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No_categorie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66" name="꺾인 연결선 65"/>
          <p:cNvCxnSpPr>
            <a:stCxn id="53" idx="2"/>
            <a:endCxn id="65" idx="1"/>
          </p:cNvCxnSpPr>
          <p:nvPr/>
        </p:nvCxnSpPr>
        <p:spPr>
          <a:xfrm rot="16200000" flipH="1">
            <a:off x="7541480" y="6206937"/>
            <a:ext cx="1215134" cy="623406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855785" y="732894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시험 디렉토리 구조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995049" y="1167027"/>
            <a:ext cx="1955043" cy="403244"/>
          </a:xfrm>
          <a:prstGeom prst="roundRect">
            <a:avLst>
              <a:gd name="adj" fmla="val 50000"/>
            </a:avLst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Train </a:t>
            </a:r>
            <a:r>
              <a:rPr lang="ko-KR" altLang="en-US" sz="1600" dirty="0"/>
              <a:t>시작</a:t>
            </a:r>
          </a:p>
        </p:txBody>
      </p:sp>
      <p:cxnSp>
        <p:nvCxnSpPr>
          <p:cNvPr id="76" name="직선 화살표 연결선 75"/>
          <p:cNvCxnSpPr>
            <a:endCxn id="4" idx="0"/>
          </p:cNvCxnSpPr>
          <p:nvPr/>
        </p:nvCxnSpPr>
        <p:spPr>
          <a:xfrm>
            <a:off x="1972571" y="1570271"/>
            <a:ext cx="0" cy="23317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995049" y="2426428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train </a:t>
            </a:r>
            <a:r>
              <a:rPr lang="ko-KR" altLang="en-US" sz="1200" dirty="0"/>
              <a:t>디렉토리에서</a:t>
            </a:r>
            <a:endParaRPr lang="en-US" altLang="ko-KR" sz="1200" dirty="0"/>
          </a:p>
          <a:p>
            <a:pPr algn="ctr"/>
            <a:r>
              <a:rPr lang="ko-KR" altLang="en-US" sz="1200" dirty="0"/>
              <a:t>카테고리 개수 파악</a:t>
            </a:r>
          </a:p>
        </p:txBody>
      </p:sp>
      <p:cxnSp>
        <p:nvCxnSpPr>
          <p:cNvPr id="80" name="직선 화살표 연결선 79"/>
          <p:cNvCxnSpPr>
            <a:stCxn id="4" idx="2"/>
            <a:endCxn id="79" idx="0"/>
          </p:cNvCxnSpPr>
          <p:nvPr/>
        </p:nvCxnSpPr>
        <p:spPr>
          <a:xfrm>
            <a:off x="1972571" y="2206685"/>
            <a:ext cx="0" cy="21974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995049" y="3049415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train </a:t>
            </a:r>
            <a:r>
              <a:rPr lang="ko-KR" altLang="en-US" sz="1200" dirty="0" err="1"/>
              <a:t>영상갯수파악</a:t>
            </a:r>
            <a:endParaRPr lang="en-US" altLang="ko-KR" sz="1200" dirty="0"/>
          </a:p>
          <a:p>
            <a:pPr algn="ctr"/>
            <a:r>
              <a:rPr lang="en-US" altLang="ko-KR" sz="1200" dirty="0"/>
              <a:t>validation </a:t>
            </a:r>
            <a:r>
              <a:rPr lang="ko-KR" altLang="en-US" sz="1200" dirty="0" err="1"/>
              <a:t>영상갯수</a:t>
            </a:r>
            <a:r>
              <a:rPr lang="ko-KR" altLang="en-US" sz="1200" dirty="0"/>
              <a:t> 파악</a:t>
            </a:r>
            <a:endParaRPr lang="en-US" altLang="ko-KR" sz="1200" dirty="0"/>
          </a:p>
        </p:txBody>
      </p:sp>
      <p:cxnSp>
        <p:nvCxnSpPr>
          <p:cNvPr id="84" name="직선 화살표 연결선 83"/>
          <p:cNvCxnSpPr>
            <a:stCxn id="79" idx="2"/>
            <a:endCxn id="83" idx="0"/>
          </p:cNvCxnSpPr>
          <p:nvPr/>
        </p:nvCxnSpPr>
        <p:spPr>
          <a:xfrm>
            <a:off x="1972571" y="2829672"/>
            <a:ext cx="0" cy="21974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995049" y="3716057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train </a:t>
            </a:r>
            <a:r>
              <a:rPr lang="ko-KR" altLang="en-US" sz="1200" dirty="0"/>
              <a:t>영상 증폭</a:t>
            </a:r>
            <a:endParaRPr lang="en-US" altLang="ko-KR" sz="1200" dirty="0"/>
          </a:p>
          <a:p>
            <a:pPr algn="ctr"/>
            <a:r>
              <a:rPr lang="en-US" altLang="ko-KR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ImageDataGenerator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7" name="직선 화살표 연결선 86"/>
          <p:cNvCxnSpPr>
            <a:stCxn id="83" idx="2"/>
            <a:endCxn id="86" idx="0"/>
          </p:cNvCxnSpPr>
          <p:nvPr/>
        </p:nvCxnSpPr>
        <p:spPr>
          <a:xfrm>
            <a:off x="1972571" y="3452659"/>
            <a:ext cx="0" cy="2633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995049" y="4307050"/>
            <a:ext cx="1955043" cy="589109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ImageDataGenerator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1200" dirty="0">
                <a:latin typeface="+mn-ea"/>
              </a:rPr>
              <a:t>로 </a:t>
            </a:r>
            <a:r>
              <a:rPr lang="en-US" altLang="ko-KR" sz="1200" dirty="0">
                <a:latin typeface="+mn-ea"/>
              </a:rPr>
              <a:t>train, validation </a:t>
            </a:r>
            <a:r>
              <a:rPr lang="ko-KR" altLang="en-US" sz="1200" dirty="0">
                <a:latin typeface="+mn-ea"/>
              </a:rPr>
              <a:t>영상 읽기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90" name="직선 화살표 연결선 89"/>
          <p:cNvCxnSpPr>
            <a:stCxn id="86" idx="2"/>
            <a:endCxn id="89" idx="0"/>
          </p:cNvCxnSpPr>
          <p:nvPr/>
        </p:nvCxnSpPr>
        <p:spPr>
          <a:xfrm>
            <a:off x="1972571" y="4119301"/>
            <a:ext cx="0" cy="18774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그림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672" y="3125304"/>
            <a:ext cx="3320549" cy="1868459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63" y="4951344"/>
            <a:ext cx="3972516" cy="971916"/>
          </a:xfrm>
          <a:prstGeom prst="rect">
            <a:avLst/>
          </a:prstGeom>
        </p:spPr>
      </p:pic>
      <p:sp>
        <p:nvSpPr>
          <p:cNvPr id="95" name="직사각형 94"/>
          <p:cNvSpPr/>
          <p:nvPr/>
        </p:nvSpPr>
        <p:spPr>
          <a:xfrm>
            <a:off x="994551" y="5112120"/>
            <a:ext cx="1955043" cy="589109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Vgg16 </a:t>
            </a:r>
            <a:r>
              <a:rPr lang="en-US" altLang="ko-KR" sz="1200" dirty="0" err="1">
                <a:latin typeface="+mn-ea"/>
              </a:rPr>
              <a:t>cnn</a:t>
            </a:r>
            <a:r>
              <a:rPr lang="en-US" altLang="ko-KR" sz="1200" dirty="0">
                <a:latin typeface="+mn-ea"/>
              </a:rPr>
              <a:t> base </a:t>
            </a:r>
            <a:r>
              <a:rPr lang="ko-KR" altLang="en-US" sz="1200" dirty="0">
                <a:latin typeface="+mn-ea"/>
              </a:rPr>
              <a:t>생성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96" name="직선 화살표 연결선 95"/>
          <p:cNvCxnSpPr>
            <a:stCxn id="89" idx="2"/>
            <a:endCxn id="95" idx="0"/>
          </p:cNvCxnSpPr>
          <p:nvPr/>
        </p:nvCxnSpPr>
        <p:spPr>
          <a:xfrm flipH="1">
            <a:off x="1972073" y="4896159"/>
            <a:ext cx="498" cy="21596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94549" y="5906380"/>
            <a:ext cx="1955043" cy="589109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Custom fc (full connected layer)</a:t>
            </a:r>
          </a:p>
          <a:p>
            <a:pPr algn="ctr"/>
            <a:r>
              <a:rPr lang="en-US" altLang="ko-KR" sz="1200" dirty="0">
                <a:latin typeface="+mn-ea"/>
              </a:rPr>
              <a:t>Drop out 50%, </a:t>
            </a:r>
            <a:r>
              <a:rPr lang="en-US" altLang="ko-KR" sz="1200" dirty="0" err="1">
                <a:latin typeface="+mn-ea"/>
              </a:rPr>
              <a:t>relu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100" name="직선 화살표 연결선 99"/>
          <p:cNvCxnSpPr>
            <a:stCxn id="95" idx="2"/>
            <a:endCxn id="99" idx="0"/>
          </p:cNvCxnSpPr>
          <p:nvPr/>
        </p:nvCxnSpPr>
        <p:spPr>
          <a:xfrm flipH="1">
            <a:off x="1972071" y="5701229"/>
            <a:ext cx="2" cy="20515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994549" y="6781970"/>
            <a:ext cx="1955043" cy="740767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Soft max </a:t>
            </a:r>
            <a:r>
              <a:rPr lang="ko-KR" altLang="en-US" sz="1200" dirty="0">
                <a:latin typeface="+mn-ea"/>
              </a:rPr>
              <a:t>출력</a:t>
            </a:r>
            <a:endParaRPr lang="en-US" altLang="ko-KR" sz="1200" dirty="0">
              <a:latin typeface="+mn-ea"/>
            </a:endParaRPr>
          </a:p>
          <a:p>
            <a:pPr algn="ctr"/>
            <a:endParaRPr lang="en-US" altLang="ko-KR" sz="1200" dirty="0">
              <a:latin typeface="+mn-ea"/>
            </a:endParaRPr>
          </a:p>
          <a:p>
            <a:pPr algn="ctr"/>
            <a:endParaRPr lang="en-US" altLang="ko-KR" sz="1200" dirty="0">
              <a:latin typeface="+mn-ea"/>
            </a:endParaRPr>
          </a:p>
        </p:txBody>
      </p:sp>
      <p:cxnSp>
        <p:nvCxnSpPr>
          <p:cNvPr id="104" name="직선 화살표 연결선 103"/>
          <p:cNvCxnSpPr>
            <a:stCxn id="99" idx="2"/>
            <a:endCxn id="102" idx="0"/>
          </p:cNvCxnSpPr>
          <p:nvPr/>
        </p:nvCxnSpPr>
        <p:spPr>
          <a:xfrm>
            <a:off x="1972071" y="6495489"/>
            <a:ext cx="0" cy="2864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그림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380" y="7074700"/>
            <a:ext cx="1042208" cy="407207"/>
          </a:xfrm>
          <a:prstGeom prst="rect">
            <a:avLst/>
          </a:prstGeom>
        </p:spPr>
      </p:pic>
      <p:sp>
        <p:nvSpPr>
          <p:cNvPr id="112" name="직사각형 111"/>
          <p:cNvSpPr/>
          <p:nvPr/>
        </p:nvSpPr>
        <p:spPr>
          <a:xfrm>
            <a:off x="3751133" y="2221488"/>
            <a:ext cx="2104652" cy="60818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224x224 resize</a:t>
            </a:r>
          </a:p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0~1</a:t>
            </a: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정규화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3751133" y="2221488"/>
            <a:ext cx="262068" cy="158825"/>
          </a:xfrm>
          <a:prstGeom prst="rect">
            <a:avLst/>
          </a:prstGeom>
          <a:gradFill flip="none" rotWithShape="1">
            <a:gsLst>
              <a:gs pos="0">
                <a:srgbClr val="FB85ED"/>
              </a:gs>
              <a:gs pos="50000">
                <a:srgbClr val="892B70"/>
              </a:gs>
              <a:gs pos="83000">
                <a:srgbClr val="7030A0"/>
              </a:gs>
              <a:gs pos="100000">
                <a:srgbClr val="92047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4" name="직선 화살표 연결선 113"/>
          <p:cNvCxnSpPr>
            <a:endCxn id="112" idx="1"/>
          </p:cNvCxnSpPr>
          <p:nvPr/>
        </p:nvCxnSpPr>
        <p:spPr>
          <a:xfrm flipV="1">
            <a:off x="2909630" y="2525580"/>
            <a:ext cx="841503" cy="1812454"/>
          </a:xfrm>
          <a:prstGeom prst="straightConnector1">
            <a:avLst/>
          </a:prstGeom>
          <a:ln>
            <a:solidFill>
              <a:srgbClr val="AF379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3576190" y="6781970"/>
            <a:ext cx="1955043" cy="740767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latin typeface="+mn-ea"/>
              </a:rPr>
              <a:t>모델저장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>
                <a:latin typeface="+mn-ea"/>
              </a:rPr>
              <a:t>Log, weight </a:t>
            </a:r>
            <a:r>
              <a:rPr lang="ko-KR" altLang="en-US" sz="1200" dirty="0">
                <a:latin typeface="+mn-ea"/>
              </a:rPr>
              <a:t>저장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125" name="직선 화살표 연결선 124"/>
          <p:cNvCxnSpPr>
            <a:stCxn id="102" idx="3"/>
            <a:endCxn id="124" idx="1"/>
          </p:cNvCxnSpPr>
          <p:nvPr/>
        </p:nvCxnSpPr>
        <p:spPr>
          <a:xfrm>
            <a:off x="2949592" y="7152354"/>
            <a:ext cx="62659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2385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359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미인식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/ </a:t>
            </a:r>
            <a:r>
              <a:rPr lang="ko-KR" altLang="en-US" sz="2800" b="1" dirty="0" err="1"/>
              <a:t>오인식</a:t>
            </a:r>
            <a:r>
              <a:rPr lang="ko-KR" altLang="en-US" sz="2800" b="1" dirty="0"/>
              <a:t> 영상</a:t>
            </a:r>
          </a:p>
        </p:txBody>
      </p:sp>
      <p:sp>
        <p:nvSpPr>
          <p:cNvPr id="19" name="CustomShape 2"/>
          <p:cNvSpPr/>
          <p:nvPr/>
        </p:nvSpPr>
        <p:spPr>
          <a:xfrm>
            <a:off x="413970" y="1177024"/>
            <a:ext cx="869062" cy="4067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pc="-1" dirty="0" err="1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오인식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0" y="1583823"/>
            <a:ext cx="2614980" cy="19612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872" y="1583823"/>
            <a:ext cx="2614980" cy="196123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510839" y="3619119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소형</a:t>
            </a:r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-&gt;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대형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85926" y="3619119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대형</a:t>
            </a:r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-&gt;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소형</a:t>
            </a:r>
          </a:p>
        </p:txBody>
      </p:sp>
      <p:sp>
        <p:nvSpPr>
          <p:cNvPr id="25" name="CustomShape 2"/>
          <p:cNvSpPr/>
          <p:nvPr/>
        </p:nvSpPr>
        <p:spPr>
          <a:xfrm>
            <a:off x="520493" y="4014489"/>
            <a:ext cx="869062" cy="4067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pc="-1" dirty="0" err="1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미인식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0" y="4453533"/>
            <a:ext cx="2702190" cy="20266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224" y="4453533"/>
            <a:ext cx="2702190" cy="20266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478" y="4453533"/>
            <a:ext cx="2702190" cy="202664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-58574" y="6622669"/>
            <a:ext cx="268321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rgbClr val="FF0000"/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영상만 봐서는 특별한 특이점은 없음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rgbClr val="FF0000"/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75" y="1583823"/>
            <a:ext cx="2614980" cy="19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191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추후 과제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80260" y="1498047"/>
            <a:ext cx="1682885" cy="729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타차로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검증</a:t>
            </a:r>
            <a:endParaRPr lang="en-US" altLang="ko-KR" sz="1800" dirty="0">
              <a:solidFill>
                <a:schemeClr val="bg2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2" name="줄무늬가 있는 오른쪽 화살표 11"/>
          <p:cNvSpPr/>
          <p:nvPr/>
        </p:nvSpPr>
        <p:spPr>
          <a:xfrm>
            <a:off x="2799294" y="2202148"/>
            <a:ext cx="622570" cy="573932"/>
          </a:xfrm>
          <a:prstGeom prst="striped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058012" y="2408934"/>
            <a:ext cx="1682885" cy="7342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Open cv</a:t>
            </a:r>
          </a:p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C++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제품화 </a:t>
            </a:r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dll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6591" y="2621997"/>
            <a:ext cx="1682885" cy="729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오인식</a:t>
            </a: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800" dirty="0" err="1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미인식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향상방안</a:t>
            </a:r>
            <a:endParaRPr lang="en-US" altLang="ko-KR" sz="1800" dirty="0">
              <a:solidFill>
                <a:schemeClr val="bg2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58012" y="1576912"/>
            <a:ext cx="1682885" cy="6252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Model / Weight </a:t>
            </a:r>
          </a:p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읽기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</a:p>
        </p:txBody>
      </p:sp>
      <p:cxnSp>
        <p:nvCxnSpPr>
          <p:cNvPr id="19" name="직선 화살표 연결선 18"/>
          <p:cNvCxnSpPr>
            <a:stCxn id="17" idx="2"/>
            <a:endCxn id="14" idx="0"/>
          </p:cNvCxnSpPr>
          <p:nvPr/>
        </p:nvCxnSpPr>
        <p:spPr>
          <a:xfrm>
            <a:off x="4899455" y="2202148"/>
            <a:ext cx="0" cy="2067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오른쪽 중괄호 6"/>
          <p:cNvSpPr/>
          <p:nvPr/>
        </p:nvSpPr>
        <p:spPr>
          <a:xfrm>
            <a:off x="2336800" y="1676400"/>
            <a:ext cx="279400" cy="1562100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093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시스템 응용 분야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3106" y="1229032"/>
            <a:ext cx="2529282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Object Detection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50034" y="4325690"/>
            <a:ext cx="4560287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Object Detection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Segmentation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41" y="1706317"/>
            <a:ext cx="3048000" cy="2286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69253" y="1951769"/>
            <a:ext cx="364866" cy="48232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376771" y="2974214"/>
            <a:ext cx="557347" cy="92454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38470" y="2632669"/>
            <a:ext cx="480871" cy="7327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06" y="1706317"/>
            <a:ext cx="3792345" cy="235503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196" y="5068882"/>
            <a:ext cx="1587271" cy="157416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9168" y="5068883"/>
            <a:ext cx="1590908" cy="1574162"/>
          </a:xfrm>
          <a:prstGeom prst="rect">
            <a:avLst/>
          </a:prstGeom>
        </p:spPr>
      </p:pic>
      <p:sp>
        <p:nvSpPr>
          <p:cNvPr id="25" name="오른쪽 화살표 24"/>
          <p:cNvSpPr/>
          <p:nvPr/>
        </p:nvSpPr>
        <p:spPr>
          <a:xfrm>
            <a:off x="6626107" y="5641730"/>
            <a:ext cx="880257" cy="50241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571431" y="627313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개인정보삭제</a:t>
            </a:r>
          </a:p>
        </p:txBody>
      </p:sp>
      <p:sp>
        <p:nvSpPr>
          <p:cNvPr id="4" name="직사각형 3">
            <a:hlinkClick r:id="rId6"/>
          </p:cNvPr>
          <p:cNvSpPr/>
          <p:nvPr/>
        </p:nvSpPr>
        <p:spPr>
          <a:xfrm>
            <a:off x="9075494" y="1637285"/>
            <a:ext cx="1248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스마트 교차로</a:t>
            </a:r>
          </a:p>
        </p:txBody>
      </p:sp>
      <p:sp>
        <p:nvSpPr>
          <p:cNvPr id="6" name="TextBox 5">
            <a:hlinkClick r:id="rId7"/>
          </p:cNvPr>
          <p:cNvSpPr txBox="1"/>
          <p:nvPr/>
        </p:nvSpPr>
        <p:spPr>
          <a:xfrm>
            <a:off x="9075494" y="1914284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스마트교차로</a:t>
            </a:r>
            <a:r>
              <a:rPr lang="en-US" altLang="ko-KR" sz="1200" dirty="0"/>
              <a:t>_2</a:t>
            </a:r>
            <a:endParaRPr lang="ko-KR" altLang="en-US" sz="1200" dirty="0"/>
          </a:p>
        </p:txBody>
      </p:sp>
      <p:sp>
        <p:nvSpPr>
          <p:cNvPr id="16" name="TextBox 15">
            <a:hlinkClick r:id="rId8"/>
          </p:cNvPr>
          <p:cNvSpPr txBox="1"/>
          <p:nvPr/>
        </p:nvSpPr>
        <p:spPr>
          <a:xfrm>
            <a:off x="1637384" y="630449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어린이보호구역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1923" y="4352014"/>
            <a:ext cx="2309695" cy="181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8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191" name="직사각형 190"/>
          <p:cNvSpPr/>
          <p:nvPr/>
        </p:nvSpPr>
        <p:spPr>
          <a:xfrm>
            <a:off x="399134" y="1229497"/>
            <a:ext cx="2413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latin typeface="+mn-ea"/>
              </a:rPr>
              <a:t>image_shape</a:t>
            </a:r>
          </a:p>
          <a:p>
            <a:r>
              <a:rPr lang="en-US" altLang="ko-KR" sz="1400">
                <a:latin typeface="+mn-ea"/>
              </a:rPr>
              <a:t>array([1024, 1024, 3])</a:t>
            </a:r>
            <a:endParaRPr lang="en-US" altLang="ko-KR" sz="1400" b="0" i="0">
              <a:effectLst/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9134" y="1945340"/>
            <a:ext cx="81982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smtClean="0">
                <a:latin typeface="+mn-ea"/>
              </a:rPr>
              <a:t>self.IMAGE_SHAPE= array</a:t>
            </a:r>
            <a:r>
              <a:rPr lang="en-US" altLang="ko-KR" sz="1100">
                <a:latin typeface="+mn-ea"/>
              </a:rPr>
              <a:t>([1024, 1024, 3])</a:t>
            </a:r>
            <a:endParaRPr lang="en-US" altLang="ko-KR" sz="1100" b="0" i="0">
              <a:effectLst/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9134" y="1725918"/>
            <a:ext cx="5343525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smtClean="0">
                <a:latin typeface="var(--vscode-repl-font-family)"/>
              </a:rPr>
              <a:t>self.IMAGE_RESIZE_MODE = 'square</a:t>
            </a:r>
            <a:r>
              <a:rPr lang="en-US" altLang="ko-KR" sz="1000">
                <a:latin typeface="var(--vscode-repl-font-family)"/>
              </a:rPr>
              <a:t>'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6854" y="2249138"/>
            <a:ext cx="776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get_anchors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IMAGE_SHAPE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9134" y="2826016"/>
            <a:ext cx="100356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broadcast_to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(config.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,)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.shape</a:t>
            </a:r>
            <a:r>
              <a:rPr lang="en-US" altLang="ko-KR" sz="18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800" smtClean="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AnchorsLayer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2AA198"/>
                </a:solidFill>
                <a:latin typeface="Consolas" panose="020B0609020204030204" pitchFamily="49" charset="0"/>
              </a:rPr>
              <a:t>"anchors"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input_image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8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24262" y="3295375"/>
            <a:ext cx="47575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(config.BATCH_SIZE,) + </a:t>
            </a:r>
            <a:r>
              <a:rPr lang="en-US" altLang="ko-KR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anchors.shape = (1</a:t>
            </a:r>
            <a:r>
              <a:rPr lang="en-US" altLang="ko-KR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261888, 4</a:t>
            </a:r>
            <a:r>
              <a:rPr lang="en-US" altLang="ko-KR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en-US" altLang="ko-KR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와 같이 텐서 모양을 변환</a:t>
            </a:r>
            <a:endParaRPr lang="en-US" altLang="ko-KR" sz="1100" b="0" i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05954" y="4026345"/>
            <a:ext cx="47575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텐서플로 형으로 변환</a:t>
            </a:r>
            <a:endParaRPr lang="en-US" altLang="ko-KR" sz="1100" b="0" i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6854" y="4615651"/>
            <a:ext cx="98041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rpn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build_rpn_model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RPN_ANCHOR_STRIDE</a:t>
            </a:r>
            <a:r>
              <a:rPr lang="ko-KR" altLang="en-US" sz="1400" smtClean="0">
                <a:solidFill>
                  <a:srgbClr val="CB4B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1400" smtClean="0">
                <a:solidFill>
                  <a:srgbClr val="CB4B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endParaRPr lang="en-US" altLang="ko-KR" sz="14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RPN_ANCHOR_RATIOS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31722" y="4514606"/>
            <a:ext cx="33551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self.config.RPN_ANCHOR_RATIOS</a:t>
            </a:r>
            <a:r>
              <a:rPr lang="ko-KR" altLang="en-US" sz="11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1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=[0.5</a:t>
            </a:r>
            <a:r>
              <a:rPr lang="en-US" altLang="ko-KR" sz="11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1, 2]</a:t>
            </a:r>
            <a:endParaRPr lang="en-US" altLang="ko-KR" sz="11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81860" y="5094221"/>
            <a:ext cx="41373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smtClean="0">
                <a:solidFill>
                  <a:schemeClr val="accent1"/>
                </a:solidFill>
                <a:latin typeface="var(--vscode-repl-font-family)"/>
              </a:rPr>
              <a:t>config.TOP_DOWN_PYRAMID_SIZE = 256</a:t>
            </a:r>
            <a:endParaRPr lang="en-US" altLang="ko-KR" sz="1100" b="0" i="0">
              <a:solidFill>
                <a:schemeClr val="accent1"/>
              </a:solidFill>
              <a:effectLst/>
              <a:latin typeface="var(--vscode-repl-font-family)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2782" y="5911751"/>
            <a:ext cx="2204450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268BD2"/>
                </a:solidFill>
                <a:latin typeface="Consolas" panose="020B0609020204030204" pitchFamily="49" charset="0"/>
              </a:rPr>
              <a:t>layer_outputs=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73625" y="5870713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accent2">
                    <a:lumMod val="75000"/>
                  </a:schemeClr>
                </a:solidFill>
              </a:rPr>
              <a:t>rpn[P2]</a:t>
            </a:r>
            <a:endParaRPr lang="ko-KR" altLang="en-US" sz="15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22670" y="5870713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accent2">
                    <a:lumMod val="75000"/>
                  </a:schemeClr>
                </a:solidFill>
              </a:rPr>
              <a:t>rpn[P3]</a:t>
            </a:r>
            <a:endParaRPr lang="ko-KR" altLang="en-US" sz="15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71715" y="5870713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accent2">
                    <a:lumMod val="75000"/>
                  </a:schemeClr>
                </a:solidFill>
              </a:rPr>
              <a:t>rpn[P4]</a:t>
            </a:r>
            <a:endParaRPr lang="ko-KR" altLang="en-US" sz="15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20760" y="5871878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accent2">
                    <a:lumMod val="75000"/>
                  </a:schemeClr>
                </a:solidFill>
              </a:rPr>
              <a:t>rpn[P5]</a:t>
            </a:r>
            <a:endParaRPr lang="ko-KR" altLang="en-US" sz="15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69805" y="5870713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accent2">
                    <a:lumMod val="75000"/>
                  </a:schemeClr>
                </a:solidFill>
              </a:rPr>
              <a:t>rpn[P6]</a:t>
            </a:r>
            <a:endParaRPr lang="ko-KR" altLang="en-US" sz="15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8372" y="6725670"/>
            <a:ext cx="5234125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zip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layer_outputs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412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객체 검지 기술개발 방향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8" y="1181775"/>
            <a:ext cx="5387616" cy="18408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88" y="3470275"/>
            <a:ext cx="4261259" cy="16986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97124" y="5346319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FAST RCNN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97124" y="3101413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RCNN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179" y="1329645"/>
            <a:ext cx="2798891" cy="272868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906895" y="4315308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FASTER RCNN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8432" y="4733869"/>
            <a:ext cx="3949798" cy="183526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021268" y="6745315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MASK RCNN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0872" y="5616576"/>
            <a:ext cx="2333149" cy="1768951"/>
          </a:xfrm>
          <a:prstGeom prst="rect">
            <a:avLst/>
          </a:prstGeom>
        </p:spPr>
      </p:pic>
      <p:sp>
        <p:nvSpPr>
          <p:cNvPr id="21" name="Oval 284"/>
          <p:cNvSpPr>
            <a:spLocks noChangeArrowheads="1"/>
          </p:cNvSpPr>
          <p:nvPr/>
        </p:nvSpPr>
        <p:spPr bwMode="gray">
          <a:xfrm>
            <a:off x="1415674" y="3081192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</a:p>
        </p:txBody>
      </p:sp>
      <p:sp>
        <p:nvSpPr>
          <p:cNvPr id="22" name="Oval 284"/>
          <p:cNvSpPr>
            <a:spLocks noChangeArrowheads="1"/>
          </p:cNvSpPr>
          <p:nvPr/>
        </p:nvSpPr>
        <p:spPr bwMode="gray">
          <a:xfrm>
            <a:off x="1415674" y="5346319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</a:p>
        </p:txBody>
      </p:sp>
      <p:sp>
        <p:nvSpPr>
          <p:cNvPr id="23" name="Oval 284"/>
          <p:cNvSpPr>
            <a:spLocks noChangeArrowheads="1"/>
          </p:cNvSpPr>
          <p:nvPr/>
        </p:nvSpPr>
        <p:spPr bwMode="gray">
          <a:xfrm>
            <a:off x="6984222" y="4286595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en-US" altLang="ko-KR" sz="900" kern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Oval 284"/>
          <p:cNvSpPr>
            <a:spLocks noChangeArrowheads="1"/>
          </p:cNvSpPr>
          <p:nvPr/>
        </p:nvSpPr>
        <p:spPr bwMode="gray">
          <a:xfrm>
            <a:off x="7105770" y="6716602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847101" y="1329645"/>
            <a:ext cx="3461999" cy="31472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7152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객체 검지 기술개발 방향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18" y="1884362"/>
            <a:ext cx="6048375" cy="26479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88968" y="4828774"/>
            <a:ext cx="2389432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YOLO (You </a:t>
            </a:r>
            <a:r>
              <a:rPr lang="en-US" altLang="ko-KR" kern="1200" spc="-20" dirty="0" err="1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olnly</a:t>
            </a:r>
            <a:r>
              <a:rPr lang="en-US" altLang="ko-KR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look once)</a:t>
            </a:r>
            <a:endParaRPr lang="ko-KR" altLang="en-US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25" name="Oval 284"/>
          <p:cNvSpPr>
            <a:spLocks noChangeArrowheads="1"/>
          </p:cNvSpPr>
          <p:nvPr/>
        </p:nvSpPr>
        <p:spPr bwMode="gray">
          <a:xfrm>
            <a:off x="2588968" y="4828774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23986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359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2021</a:t>
            </a:r>
            <a:r>
              <a:rPr lang="ko-KR" altLang="en-US" sz="2800" b="1" dirty="0"/>
              <a:t>년 </a:t>
            </a:r>
            <a:r>
              <a:rPr lang="ko-KR" altLang="en-US" sz="2800" b="1" dirty="0" err="1"/>
              <a:t>영상제품</a:t>
            </a:r>
            <a:r>
              <a:rPr lang="ko-KR" altLang="en-US" sz="2800" b="1" dirty="0"/>
              <a:t> 개발</a:t>
            </a:r>
          </a:p>
        </p:txBody>
      </p:sp>
      <p:sp>
        <p:nvSpPr>
          <p:cNvPr id="2" name="직사각형 1"/>
          <p:cNvSpPr/>
          <p:nvPr/>
        </p:nvSpPr>
        <p:spPr>
          <a:xfrm flipH="1">
            <a:off x="291830" y="1410514"/>
            <a:ext cx="9805481" cy="68094"/>
          </a:xfrm>
          <a:prstGeom prst="rect">
            <a:avLst/>
          </a:prstGeom>
          <a:gradFill>
            <a:gsLst>
              <a:gs pos="0">
                <a:srgbClr val="FB85ED"/>
              </a:gs>
              <a:gs pos="50000">
                <a:srgbClr val="892B70"/>
              </a:gs>
              <a:gs pos="83000">
                <a:srgbClr val="7030A0"/>
              </a:gs>
              <a:gs pos="100000">
                <a:srgbClr val="92047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3677087" y="1478608"/>
            <a:ext cx="0" cy="5729589"/>
          </a:xfrm>
          <a:prstGeom prst="line">
            <a:avLst/>
          </a:prstGeom>
          <a:ln>
            <a:solidFill>
              <a:srgbClr val="892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8401487" y="1478607"/>
            <a:ext cx="0" cy="5729589"/>
          </a:xfrm>
          <a:prstGeom prst="line">
            <a:avLst/>
          </a:prstGeom>
          <a:ln>
            <a:solidFill>
              <a:srgbClr val="892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58268" y="1059387"/>
            <a:ext cx="97975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AF3790"/>
                </a:solidFill>
              </a:rPr>
              <a:t>2022</a:t>
            </a:r>
            <a:r>
              <a:rPr lang="ko-KR" altLang="en-US" dirty="0">
                <a:solidFill>
                  <a:srgbClr val="AF3790"/>
                </a:solidFill>
              </a:rPr>
              <a:t>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5235" y="1042550"/>
            <a:ext cx="97975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892B70"/>
                </a:solidFill>
              </a:rPr>
              <a:t>2021</a:t>
            </a:r>
            <a:r>
              <a:rPr lang="ko-KR" altLang="en-US" dirty="0">
                <a:solidFill>
                  <a:srgbClr val="892B70"/>
                </a:solidFill>
              </a:rPr>
              <a:t>년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18689" y="4173737"/>
            <a:ext cx="3152641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74673" y="2138799"/>
            <a:ext cx="3096657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7301" y="1761782"/>
            <a:ext cx="2677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Inpeg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리눅스 </a:t>
            </a:r>
            <a:r>
              <a:rPr lang="ko-KR" altLang="en-US" sz="1600" dirty="0" err="1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영상제품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내재화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92500" y="1061494"/>
            <a:ext cx="97975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AF3790"/>
                </a:solidFill>
              </a:rPr>
              <a:t>2023</a:t>
            </a:r>
            <a:r>
              <a:rPr lang="ko-KR" altLang="en-US" dirty="0">
                <a:solidFill>
                  <a:srgbClr val="AF3790"/>
                </a:solidFill>
              </a:rPr>
              <a:t>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3554" y="3807766"/>
            <a:ext cx="293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영상제품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설치 시운전 지원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113935" y="2684489"/>
            <a:ext cx="1557395" cy="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58122" y="2340451"/>
            <a:ext cx="2190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도공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현장 기능개선 대응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113935" y="3388731"/>
            <a:ext cx="1548328" cy="0"/>
          </a:xfrm>
          <a:prstGeom prst="straightConnector1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19275" y="3050177"/>
            <a:ext cx="2428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도공 면탈</a:t>
            </a:r>
            <a:r>
              <a:rPr lang="en-US" altLang="ko-K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위찰</a:t>
            </a:r>
            <a:r>
              <a:rPr lang="ko-KR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시운전 지원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18689" y="4915072"/>
            <a:ext cx="3152641" cy="0"/>
          </a:xfrm>
          <a:prstGeom prst="straightConnector1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3554" y="4549101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무인 조달 우수 지원</a:t>
            </a:r>
            <a:r>
              <a:rPr lang="en-US" altLang="ko-KR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ko-KR" altLang="en-US" sz="1600" dirty="0">
              <a:solidFill>
                <a:schemeClr val="accent4">
                  <a:lumMod val="40000"/>
                  <a:lumOff val="6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39271" y="5520910"/>
            <a:ext cx="1105719" cy="0"/>
          </a:xfrm>
          <a:prstGeom prst="straightConnector1">
            <a:avLst/>
          </a:prstGeom>
          <a:ln w="25400">
            <a:solidFill>
              <a:srgbClr val="00B0F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4136" y="5154939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차량 분류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650125" y="6089052"/>
            <a:ext cx="1105719" cy="0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99529" y="5719490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객체검지</a:t>
            </a:r>
            <a:r>
              <a:rPr lang="en-US" altLang="ko-KR" sz="16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ko-KR" altLang="en-US" sz="16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10724" y="5493493"/>
            <a:ext cx="3666901" cy="10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Faster RCNN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소스 파악 완료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차로 영상 샘플 취득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시험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시험 위한 장비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인원 문제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9" name="CustomShape 2"/>
          <p:cNvSpPr/>
          <p:nvPr/>
        </p:nvSpPr>
        <p:spPr>
          <a:xfrm>
            <a:off x="3810724" y="5101583"/>
            <a:ext cx="2550933" cy="4067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현재 상황 및 필요 사항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8390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718" y="3431954"/>
            <a:ext cx="2552382" cy="949767"/>
          </a:xfrm>
          <a:prstGeom prst="rect">
            <a:avLst/>
          </a:prstGeom>
          <a:effectLst>
            <a:glow rad="63500">
              <a:srgbClr val="002060">
                <a:alpha val="40000"/>
              </a:srgbClr>
            </a:glow>
            <a:outerShdw blurRad="88900" dist="25400" dir="3840000" sx="107000" sy="107000" algn="tr" rotWithShape="0">
              <a:prstClr val="black"/>
            </a:outerShdw>
          </a:effectLst>
        </p:spPr>
      </p:pic>
    </p:spTree>
    <p:extLst>
      <p:ext uri="{BB962C8B-B14F-4D97-AF65-F5344CB8AC3E}">
        <p14:creationId xmlns:p14="http://schemas.microsoft.com/office/powerpoint/2010/main" val="5000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98372" y="1464557"/>
            <a:ext cx="5234125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zip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layer_outputs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6219" y="1944879"/>
            <a:ext cx="1338828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268BD2"/>
                </a:solidFill>
                <a:latin typeface="Consolas" panose="020B0609020204030204" pitchFamily="49" charset="0"/>
              </a:rPr>
              <a:t>outputs=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014700" y="1916780"/>
            <a:ext cx="2634351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500" smtClean="0">
                <a:solidFill>
                  <a:schemeClr val="accent2">
                    <a:lumMod val="75000"/>
                  </a:schemeClr>
                </a:solidFill>
              </a:rPr>
              <a:t>rpn_class_logists[P2,P3,...,P6]</a:t>
            </a:r>
            <a:endParaRPr lang="ko-KR" altLang="en-US" sz="15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50421" y="1905369"/>
            <a:ext cx="219703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accent2">
                    <a:lumMod val="75000"/>
                  </a:schemeClr>
                </a:solidFill>
              </a:rPr>
              <a:t>rpn_class</a:t>
            </a:r>
            <a:r>
              <a:rPr lang="en-US" altLang="ko-KR" sz="1500" smtClean="0">
                <a:solidFill>
                  <a:schemeClr val="accent2">
                    <a:lumMod val="75000"/>
                  </a:schemeClr>
                </a:solidFill>
              </a:rPr>
              <a:t>[P2,P3,...,P6]</a:t>
            </a:r>
            <a:endParaRPr lang="ko-KR" altLang="en-US" sz="15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048823" y="1903840"/>
            <a:ext cx="2194568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accent2">
                    <a:lumMod val="75000"/>
                  </a:schemeClr>
                </a:solidFill>
              </a:rPr>
              <a:t>rpn_bbox</a:t>
            </a:r>
            <a:r>
              <a:rPr lang="en-US" altLang="ko-KR" sz="1500" smtClean="0">
                <a:solidFill>
                  <a:schemeClr val="accent2">
                    <a:lumMod val="75000"/>
                  </a:schemeClr>
                </a:solidFill>
              </a:rPr>
              <a:t>[P2,P3...,P6]</a:t>
            </a:r>
            <a:endParaRPr lang="ko-KR" altLang="en-US" sz="15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6219" y="2665660"/>
            <a:ext cx="7264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Concatenate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(axis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zip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output_names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)]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5299" y="3314042"/>
            <a:ext cx="53435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smtClean="0">
                <a:solidFill>
                  <a:srgbClr val="AF3790"/>
                </a:solidFill>
                <a:latin typeface="Consolas" panose="020B0609020204030204" pitchFamily="49" charset="0"/>
              </a:rPr>
              <a:t>rpn_class_logits = outputs[0] = &lt;</a:t>
            </a:r>
            <a:r>
              <a:rPr lang="en-US" altLang="ko-KR" sz="1100">
                <a:solidFill>
                  <a:srgbClr val="AF3790"/>
                </a:solidFill>
                <a:latin typeface="Consolas" panose="020B0609020204030204" pitchFamily="49" charset="0"/>
              </a:rPr>
              <a:t>KerasTensor: shape=(None, None, 2) dtype=float32 (created by layer 'rpn_class_logits')&gt;</a:t>
            </a:r>
            <a:endParaRPr lang="en-US" altLang="ko-KR" sz="1100" b="0" i="0">
              <a:solidFill>
                <a:srgbClr val="AF379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95299" y="3808536"/>
            <a:ext cx="53435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smtClean="0">
                <a:solidFill>
                  <a:srgbClr val="AF3790"/>
                </a:solidFill>
                <a:latin typeface="Consolas" panose="020B0609020204030204" pitchFamily="49" charset="0"/>
              </a:rPr>
              <a:t>rpn_class = outputs[1] = &lt;</a:t>
            </a:r>
            <a:r>
              <a:rPr lang="en-US" altLang="ko-KR" sz="1100">
                <a:solidFill>
                  <a:srgbClr val="AF3790"/>
                </a:solidFill>
                <a:latin typeface="Consolas" panose="020B0609020204030204" pitchFamily="49" charset="0"/>
              </a:rPr>
              <a:t>KerasTensor: shape=(None, None, 2) dtype=float32 (created by layer 'rpn_class')&gt;</a:t>
            </a:r>
            <a:endParaRPr lang="en-US" altLang="ko-KR" sz="1100" b="0" i="0">
              <a:solidFill>
                <a:srgbClr val="AF379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95299" y="4303030"/>
            <a:ext cx="53435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smtClean="0">
                <a:solidFill>
                  <a:srgbClr val="AF3790"/>
                </a:solidFill>
                <a:latin typeface="Consolas" panose="020B0609020204030204" pitchFamily="49" charset="0"/>
              </a:rPr>
              <a:t>rpn_bbox = outputs[2] = &lt;</a:t>
            </a:r>
            <a:r>
              <a:rPr lang="en-US" altLang="ko-KR" sz="1100">
                <a:solidFill>
                  <a:srgbClr val="AF3790"/>
                </a:solidFill>
                <a:latin typeface="Consolas" panose="020B0609020204030204" pitchFamily="49" charset="0"/>
              </a:rPr>
              <a:t>KerasTensor: shape=(None, None, 4) dtype=float32 (created by layer 'rpn_bbox')&gt;</a:t>
            </a:r>
            <a:endParaRPr lang="en-US" altLang="ko-KR" sz="1100" b="0" i="0">
              <a:solidFill>
                <a:srgbClr val="AF379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42611" y="2411861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outputs[0]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36516" y="2400450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outputs[1]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6843" y="2411861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outputs[2]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25732" y="6289404"/>
            <a:ext cx="5621568" cy="3180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bg1"/>
                </a:solidFill>
              </a:rPr>
              <a:t>Layout</a:t>
            </a:r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76769" y="5363051"/>
            <a:ext cx="1774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rpn_class_logits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99185" y="5351640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rpn_class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16237" y="5350111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0" name="꺾인 연결선 29"/>
          <p:cNvCxnSpPr>
            <a:stCxn id="18" idx="2"/>
            <a:endCxn id="4" idx="0"/>
          </p:cNvCxnSpPr>
          <p:nvPr/>
        </p:nvCxnSpPr>
        <p:spPr>
          <a:xfrm rot="16200000" flipH="1">
            <a:off x="4191066" y="5243954"/>
            <a:ext cx="618576" cy="1472324"/>
          </a:xfrm>
          <a:prstGeom prst="bentConnector3">
            <a:avLst>
              <a:gd name="adj1" fmla="val 48393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0" idx="2"/>
            <a:endCxn id="4" idx="0"/>
          </p:cNvCxnSpPr>
          <p:nvPr/>
        </p:nvCxnSpPr>
        <p:spPr>
          <a:xfrm rot="5400000">
            <a:off x="5705558" y="5188847"/>
            <a:ext cx="631516" cy="1569599"/>
          </a:xfrm>
          <a:prstGeom prst="bentConnector3">
            <a:avLst>
              <a:gd name="adj1" fmla="val 5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9" idx="2"/>
            <a:endCxn id="4" idx="0"/>
          </p:cNvCxnSpPr>
          <p:nvPr/>
        </p:nvCxnSpPr>
        <p:spPr>
          <a:xfrm rot="5400000">
            <a:off x="5022643" y="5873290"/>
            <a:ext cx="629987" cy="202240"/>
          </a:xfrm>
          <a:prstGeom prst="bentConnector3">
            <a:avLst>
              <a:gd name="adj1" fmla="val 5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89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직사각형 4"/>
          <p:cNvSpPr/>
          <p:nvPr/>
        </p:nvSpPr>
        <p:spPr>
          <a:xfrm>
            <a:off x="427106" y="1336931"/>
            <a:ext cx="97704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rpn_rois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ProposalLayer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proposal_count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proposal_count=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2000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endParaRPr lang="en-US" altLang="ko-KR" sz="12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nms_threshold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RPN_NMS_THRESHOLD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name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2AA198"/>
                </a:solidFill>
                <a:latin typeface="Consolas" panose="020B0609020204030204" pitchFamily="49" charset="0"/>
              </a:rPr>
              <a:t>"ROI"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config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config)([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rpn_class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2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08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4919281" y="1181627"/>
            <a:ext cx="776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get_anchors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IMAGE_SHAPE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27908"/>
            <a:ext cx="4581939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def</a:t>
            </a:r>
            <a:r>
              <a:rPr lang="en-US" altLang="ko-KR"/>
              <a:t> get_anchors(self, image_shape</a:t>
            </a:r>
            <a:r>
              <a:rPr lang="en-US" altLang="ko-KR" smtClean="0"/>
              <a:t>):</a:t>
            </a:r>
            <a:endParaRPr lang="en-US" altLang="ko-KR"/>
          </a:p>
        </p:txBody>
      </p:sp>
      <p:sp>
        <p:nvSpPr>
          <p:cNvPr id="2" name="직사각형 1"/>
          <p:cNvSpPr/>
          <p:nvPr/>
        </p:nvSpPr>
        <p:spPr>
          <a:xfrm>
            <a:off x="367472" y="1772593"/>
            <a:ext cx="9919529" cy="408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backbone_shapes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compute_backbone_shapes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 image_shape)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7472" y="2180846"/>
            <a:ext cx="86671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mtClean="0">
                <a:latin typeface="+mn-ea"/>
              </a:rPr>
              <a:t>backbone_shape = array</a:t>
            </a:r>
            <a:r>
              <a:rPr lang="en-US" altLang="ko-KR" sz="1600">
                <a:latin typeface="+mn-ea"/>
              </a:rPr>
              <a:t>([[256, 256], [128, 128], [ 64, 64], [ 32, 32], [ 16, 16]])</a:t>
            </a:r>
            <a:endParaRPr lang="en-US" altLang="ko-KR" sz="1600" b="0" i="0">
              <a:effectLst/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1805047" y="2519400"/>
            <a:ext cx="5782797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영상의 크기의 가로 세로의 크기를 각각 </a:t>
            </a:r>
            <a:r>
              <a:rPr lang="en-US" altLang="ko-KR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4,8,16,32,64</a:t>
            </a:r>
            <a:r>
              <a:rPr lang="ko-KR" altLang="en-US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로 나누어진 것의 어레이를 만든다</a:t>
            </a:r>
            <a:r>
              <a:rPr lang="en-US" altLang="ko-KR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.</a:t>
            </a:r>
            <a:endParaRPr lang="ko-KR" altLang="en-US" sz="110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808585" y="3027231"/>
            <a:ext cx="333926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cls에 b라는 멤버가 있는지 확인</a:t>
            </a:r>
            <a:endParaRPr kumimoji="0" lang="en-US" altLang="ko-KR" sz="11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&gt;&gt;&gt; hasattr(cls, 'b')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56315" y="2733945"/>
            <a:ext cx="5953816" cy="724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if not hasattr(self, "_anchor_cache"):</a:t>
            </a:r>
          </a:p>
          <a:p>
            <a:r>
              <a:rPr lang="en-US" altLang="ko-KR"/>
              <a:t>            self._anchor_cache = {}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56315" y="3892171"/>
            <a:ext cx="8958401" cy="1987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generate_pyramid_anchors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RPN_ANCHOR_SCALES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RPN_ANCHOR_RATIOS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backbone_shapes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BACKBONE_STRIDES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RPN_ANCHOR_STRIDE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56315" y="3666511"/>
            <a:ext cx="333926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앵커를 만듬</a:t>
            </a:r>
            <a:r>
              <a:rPr kumimoji="0" lang="en-US" altLang="ko-KR" sz="11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kumimoji="0" lang="ko-KR" altLang="ko-KR" sz="11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20881" y="3595218"/>
            <a:ext cx="45046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self.config.RPN_ANCHOR_SCALES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(32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64, 128, 256, 512)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6" name="구부러진 연결선 15"/>
          <p:cNvCxnSpPr>
            <a:stCxn id="13" idx="2"/>
          </p:cNvCxnSpPr>
          <p:nvPr/>
        </p:nvCxnSpPr>
        <p:spPr>
          <a:xfrm rot="5400000">
            <a:off x="7384679" y="3534382"/>
            <a:ext cx="550696" cy="1226367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/>
          <p:nvPr/>
        </p:nvCxnSpPr>
        <p:spPr>
          <a:xfrm>
            <a:off x="1371600" y="2519402"/>
            <a:ext cx="2523982" cy="245016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587844" y="4255883"/>
            <a:ext cx="33551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self.config.RPN_ANCHOR_RATIOS</a:t>
            </a:r>
            <a:r>
              <a:rPr lang="ko-KR" altLang="en-US" sz="11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1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=[0.5</a:t>
            </a:r>
            <a:r>
              <a:rPr lang="en-US" altLang="ko-KR" sz="11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1, 2]</a:t>
            </a:r>
            <a:endParaRPr lang="en-US" altLang="ko-KR" sz="11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3" name="구부러진 연결선 22"/>
          <p:cNvCxnSpPr>
            <a:stCxn id="21" idx="2"/>
          </p:cNvCxnSpPr>
          <p:nvPr/>
        </p:nvCxnSpPr>
        <p:spPr>
          <a:xfrm rot="5400000">
            <a:off x="8104682" y="3539169"/>
            <a:ext cx="182420" cy="2139069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232343" y="4932865"/>
            <a:ext cx="35896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self.config.BACKBONE_STRIDES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[4</a:t>
            </a:r>
            <a:r>
              <a:rPr lang="en-US" altLang="ko-KR" sz="10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8, 16, 32, 64]</a:t>
            </a:r>
            <a:endParaRPr lang="en-US" altLang="ko-KR" sz="10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7" name="구부러진 연결선 26"/>
          <p:cNvCxnSpPr>
            <a:stCxn id="25" idx="2"/>
          </p:cNvCxnSpPr>
          <p:nvPr/>
        </p:nvCxnSpPr>
        <p:spPr>
          <a:xfrm rot="5400000">
            <a:off x="7849755" y="4246966"/>
            <a:ext cx="245293" cy="2109532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962968" y="5471347"/>
            <a:ext cx="25625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self.config.RPN_ANCHOR_STRIDE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 </a:t>
            </a:r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=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 </a:t>
            </a:r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1</a:t>
            </a:r>
            <a:endParaRPr lang="en-US" altLang="ko-KR" sz="1000" b="0" i="0">
              <a:solidFill>
                <a:schemeClr val="accent1">
                  <a:lumMod val="75000"/>
                </a:schemeClr>
              </a:solidFill>
              <a:effectLst/>
              <a:latin typeface="var(--vscode-repl-font-family)"/>
            </a:endParaRPr>
          </a:p>
        </p:txBody>
      </p:sp>
      <p:cxnSp>
        <p:nvCxnSpPr>
          <p:cNvPr id="31" name="구부러진 연결선 30"/>
          <p:cNvCxnSpPr>
            <a:stCxn id="29" idx="1"/>
          </p:cNvCxnSpPr>
          <p:nvPr/>
        </p:nvCxnSpPr>
        <p:spPr>
          <a:xfrm rot="10800000" flipV="1">
            <a:off x="7232346" y="5594457"/>
            <a:ext cx="730623" cy="11536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37073" y="5717568"/>
            <a:ext cx="21775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var(--vscode-repl-font-family)"/>
              </a:rPr>
              <a:t>a.shape</a:t>
            </a:r>
            <a:r>
              <a:rPr lang="ko-KR" altLang="en-US" sz="1400" smtClean="0">
                <a:solidFill>
                  <a:srgbClr val="FF0000"/>
                </a:solidFill>
                <a:latin typeface="var(--vscode-repl-font-family)"/>
              </a:rPr>
              <a:t> </a:t>
            </a:r>
            <a:r>
              <a:rPr lang="en-US" altLang="ko-KR" sz="1400" smtClean="0">
                <a:solidFill>
                  <a:srgbClr val="FF0000"/>
                </a:solidFill>
                <a:latin typeface="var(--vscode-repl-font-family)"/>
              </a:rPr>
              <a:t>=</a:t>
            </a:r>
            <a:r>
              <a:rPr lang="ko-KR" altLang="en-US" sz="1400" smtClean="0">
                <a:solidFill>
                  <a:srgbClr val="FF0000"/>
                </a:solidFill>
                <a:latin typeface="var(--vscode-repl-font-family)"/>
              </a:rPr>
              <a:t> </a:t>
            </a:r>
            <a:r>
              <a:rPr lang="en-US" altLang="ko-KR" sz="1400" smtClean="0">
                <a:solidFill>
                  <a:srgbClr val="FF0000"/>
                </a:solidFill>
                <a:latin typeface="var(--vscode-repl-font-family)"/>
              </a:rPr>
              <a:t>(261888</a:t>
            </a:r>
            <a:r>
              <a:rPr lang="en-US" altLang="ko-KR" sz="1400">
                <a:solidFill>
                  <a:srgbClr val="FF0000"/>
                </a:solidFill>
                <a:latin typeface="var(--vscode-repl-font-family)"/>
              </a:rPr>
              <a:t>, 4)</a:t>
            </a:r>
            <a:endParaRPr lang="en-US" altLang="ko-KR" sz="1400" b="0" i="0">
              <a:solidFill>
                <a:srgbClr val="FF0000"/>
              </a:solidFill>
              <a:effectLst/>
              <a:latin typeface="var(--vscode-repl-font-family)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26838" y="6052866"/>
            <a:ext cx="10298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i="1" smtClean="0">
                <a:solidFill>
                  <a:srgbClr val="657B83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800" i="1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 i="1">
                <a:solidFill>
                  <a:srgbClr val="859900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800" i="1">
                <a:solidFill>
                  <a:srgbClr val="657B83"/>
                </a:solidFill>
                <a:latin typeface="Consolas" panose="020B0609020204030204" pitchFamily="49" charset="0"/>
              </a:rPr>
              <a:t>: Remove this after the notebook are refactored to not use it</a:t>
            </a:r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800" smtClean="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8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smtClean="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800" i="1" smtClean="0">
                <a:solidFill>
                  <a:srgbClr val="657B83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800" i="1">
                <a:solidFill>
                  <a:srgbClr val="657B83"/>
                </a:solidFill>
                <a:latin typeface="Consolas" panose="020B0609020204030204" pitchFamily="49" charset="0"/>
              </a:rPr>
              <a:t> Normalize coordinates</a:t>
            </a:r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800" smtClean="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_anchor_cache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tuple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(image_shape)]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norm_boxes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image_shape[:</a:t>
            </a:r>
            <a:r>
              <a:rPr lang="en-US" altLang="ko-KR" sz="18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8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26838" y="7313454"/>
            <a:ext cx="3449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self._anchor_cache[(1024,1024,3)].</a:t>
            </a:r>
            <a:r>
              <a:rPr lang="en-US" altLang="ko-KR" sz="1000" smtClean="0">
                <a:latin typeface="+mn-ea"/>
              </a:rPr>
              <a:t>shape</a:t>
            </a:r>
            <a:r>
              <a:rPr lang="ko-KR" altLang="en-US" sz="1000" smtClean="0">
                <a:latin typeface="+mn-ea"/>
              </a:rPr>
              <a:t> </a:t>
            </a:r>
            <a:r>
              <a:rPr lang="en-US" altLang="ko-KR" sz="1000" smtClean="0">
                <a:latin typeface="+mn-ea"/>
              </a:rPr>
              <a:t>=</a:t>
            </a:r>
            <a:r>
              <a:rPr lang="ko-KR" altLang="en-US" sz="1000" smtClean="0">
                <a:latin typeface="+mn-ea"/>
              </a:rPr>
              <a:t> </a:t>
            </a:r>
            <a:r>
              <a:rPr lang="en-US" altLang="ko-KR" sz="1000" smtClean="0">
                <a:latin typeface="+mn-ea"/>
              </a:rPr>
              <a:t>(261888</a:t>
            </a:r>
            <a:r>
              <a:rPr lang="en-US" altLang="ko-KR" sz="1000">
                <a:latin typeface="+mn-ea"/>
              </a:rPr>
              <a:t>, 4)</a:t>
            </a:r>
            <a:endParaRPr lang="en-US" altLang="ko-KR" sz="1000" b="0" i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2513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87542"/>
            <a:ext cx="1016831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800" b="1"/>
              <a:t>def</a:t>
            </a:r>
            <a:r>
              <a:rPr lang="en-US" altLang="ko-KR" sz="1800"/>
              <a:t> generate_pyramid_anchors(scales, ratios, feature_shapes, feature_strides</a:t>
            </a:r>
            <a:r>
              <a:rPr lang="en-US" altLang="ko-KR" sz="1800" smtClean="0"/>
              <a:t>,</a:t>
            </a:r>
            <a:r>
              <a:rPr lang="en-US" altLang="ko-KR" sz="1800"/>
              <a:t> anchor_stride):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07837" y="1736629"/>
            <a:ext cx="976050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[]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(scales)):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generate_anchors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(scales[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], ratios, feature_shapes[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feature_strides[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], anchor_stride))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concatenate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475623"/>
              </p:ext>
            </p:extLst>
          </p:nvPr>
        </p:nvGraphicFramePr>
        <p:xfrm>
          <a:off x="827812" y="3749513"/>
          <a:ext cx="1845816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27">
                  <a:extLst>
                    <a:ext uri="{9D8B030D-6E8A-4147-A177-3AD203B41FA5}">
                      <a16:colId xmlns:a16="http://schemas.microsoft.com/office/drawing/2014/main" val="2697171097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290605727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260583053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870986498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32224555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842625146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1297110791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1154900914"/>
                    </a:ext>
                  </a:extLst>
                </a:gridCol>
              </a:tblGrid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22226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05082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955025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339489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599465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359200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95716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56589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613368"/>
              </p:ext>
            </p:extLst>
          </p:nvPr>
        </p:nvGraphicFramePr>
        <p:xfrm>
          <a:off x="4708747" y="3749513"/>
          <a:ext cx="1845816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454">
                  <a:extLst>
                    <a:ext uri="{9D8B030D-6E8A-4147-A177-3AD203B41FA5}">
                      <a16:colId xmlns:a16="http://schemas.microsoft.com/office/drawing/2014/main" val="2917054040"/>
                    </a:ext>
                  </a:extLst>
                </a:gridCol>
                <a:gridCol w="461454">
                  <a:extLst>
                    <a:ext uri="{9D8B030D-6E8A-4147-A177-3AD203B41FA5}">
                      <a16:colId xmlns:a16="http://schemas.microsoft.com/office/drawing/2014/main" val="1189072967"/>
                    </a:ext>
                  </a:extLst>
                </a:gridCol>
                <a:gridCol w="461454">
                  <a:extLst>
                    <a:ext uri="{9D8B030D-6E8A-4147-A177-3AD203B41FA5}">
                      <a16:colId xmlns:a16="http://schemas.microsoft.com/office/drawing/2014/main" val="1162573875"/>
                    </a:ext>
                  </a:extLst>
                </a:gridCol>
                <a:gridCol w="461454">
                  <a:extLst>
                    <a:ext uri="{9D8B030D-6E8A-4147-A177-3AD203B41FA5}">
                      <a16:colId xmlns:a16="http://schemas.microsoft.com/office/drawing/2014/main" val="303536847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5033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0688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47496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202231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738483" y="3287848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latin typeface="+mn-ea"/>
              </a:rPr>
              <a:t>[</a:t>
            </a:r>
            <a:r>
              <a:rPr lang="en-US" altLang="ko-KR" sz="2400">
                <a:latin typeface="+mn-ea"/>
              </a:rPr>
              <a:t>256, 256</a:t>
            </a:r>
            <a:r>
              <a:rPr lang="en-US" altLang="ko-KR" sz="2400" smtClean="0">
                <a:latin typeface="+mn-ea"/>
              </a:rPr>
              <a:t>] 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594865" y="3287847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latin typeface="+mn-ea"/>
              </a:rPr>
              <a:t>[16, 16] </a:t>
            </a:r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3214109" y="4244008"/>
            <a:ext cx="954157" cy="5367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63272" y="5664142"/>
            <a:ext cx="34483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shape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크기를 줄이고 격자의 간격을 늘려가는 구조 이다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379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 sz="15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14176</TotalTime>
  <Words>9869</Words>
  <Application>Microsoft Office PowerPoint</Application>
  <PresentationFormat>사용자 지정</PresentationFormat>
  <Paragraphs>1554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53</vt:i4>
      </vt:variant>
    </vt:vector>
  </HeadingPairs>
  <TitlesOfParts>
    <vt:vector size="66" baseType="lpstr">
      <vt:lpstr>HY견고딕</vt:lpstr>
      <vt:lpstr>KoPub돋움체 Bold</vt:lpstr>
      <vt:lpstr>KoPub돋움체 Medium</vt:lpstr>
      <vt:lpstr>Menlo</vt:lpstr>
      <vt:lpstr>var(--vscode-repl-font-family)</vt:lpstr>
      <vt:lpstr>맑은 고딕</vt:lpstr>
      <vt:lpstr>Arial</vt:lpstr>
      <vt:lpstr>Calibri</vt:lpstr>
      <vt:lpstr>Consolas</vt:lpstr>
      <vt:lpstr>Times New Roman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비즈니스아츠</dc:creator>
  <cp:lastModifiedBy>Windows 사용자</cp:lastModifiedBy>
  <cp:revision>2362</cp:revision>
  <cp:lastPrinted>2020-07-27T06:50:21Z</cp:lastPrinted>
  <dcterms:created xsi:type="dcterms:W3CDTF">2019-01-23T01:28:59Z</dcterms:created>
  <dcterms:modified xsi:type="dcterms:W3CDTF">2021-06-02T09:47:07Z</dcterms:modified>
</cp:coreProperties>
</file>