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9" r:id="rId2"/>
  </p:sldMasterIdLst>
  <p:notesMasterIdLst>
    <p:notesMasterId r:id="rId64"/>
  </p:notesMasterIdLst>
  <p:sldIdLst>
    <p:sldId id="488" r:id="rId3"/>
    <p:sldId id="481" r:id="rId4"/>
    <p:sldId id="499" r:id="rId5"/>
    <p:sldId id="501" r:id="rId6"/>
    <p:sldId id="502" r:id="rId7"/>
    <p:sldId id="531" r:id="rId8"/>
    <p:sldId id="532" r:id="rId9"/>
    <p:sldId id="528" r:id="rId10"/>
    <p:sldId id="525" r:id="rId11"/>
    <p:sldId id="527" r:id="rId12"/>
    <p:sldId id="526" r:id="rId13"/>
    <p:sldId id="524" r:id="rId14"/>
    <p:sldId id="529" r:id="rId15"/>
    <p:sldId id="533" r:id="rId16"/>
    <p:sldId id="536" r:id="rId17"/>
    <p:sldId id="537" r:id="rId18"/>
    <p:sldId id="538" r:id="rId19"/>
    <p:sldId id="539" r:id="rId20"/>
    <p:sldId id="534" r:id="rId21"/>
    <p:sldId id="540" r:id="rId22"/>
    <p:sldId id="541" r:id="rId23"/>
    <p:sldId id="542" r:id="rId24"/>
    <p:sldId id="503" r:id="rId25"/>
    <p:sldId id="504" r:id="rId26"/>
    <p:sldId id="505" r:id="rId27"/>
    <p:sldId id="506" r:id="rId28"/>
    <p:sldId id="507" r:id="rId29"/>
    <p:sldId id="508" r:id="rId30"/>
    <p:sldId id="509" r:id="rId31"/>
    <p:sldId id="510" r:id="rId32"/>
    <p:sldId id="511" r:id="rId33"/>
    <p:sldId id="512" r:id="rId34"/>
    <p:sldId id="513" r:id="rId35"/>
    <p:sldId id="514" r:id="rId36"/>
    <p:sldId id="515" r:id="rId37"/>
    <p:sldId id="516" r:id="rId38"/>
    <p:sldId id="517" r:id="rId39"/>
    <p:sldId id="518" r:id="rId40"/>
    <p:sldId id="519" r:id="rId41"/>
    <p:sldId id="520" r:id="rId42"/>
    <p:sldId id="521" r:id="rId43"/>
    <p:sldId id="522" r:id="rId44"/>
    <p:sldId id="523" r:id="rId45"/>
    <p:sldId id="500" r:id="rId46"/>
    <p:sldId id="497" r:id="rId47"/>
    <p:sldId id="498" r:id="rId48"/>
    <p:sldId id="496" r:id="rId49"/>
    <p:sldId id="530" r:id="rId50"/>
    <p:sldId id="535" r:id="rId51"/>
    <p:sldId id="489" r:id="rId52"/>
    <p:sldId id="491" r:id="rId53"/>
    <p:sldId id="487" r:id="rId54"/>
    <p:sldId id="492" r:id="rId55"/>
    <p:sldId id="480" r:id="rId56"/>
    <p:sldId id="482" r:id="rId57"/>
    <p:sldId id="479" r:id="rId58"/>
    <p:sldId id="486" r:id="rId59"/>
    <p:sldId id="494" r:id="rId60"/>
    <p:sldId id="495" r:id="rId61"/>
    <p:sldId id="493" r:id="rId62"/>
    <p:sldId id="443" r:id="rId63"/>
  </p:sldIdLst>
  <p:sldSz cx="10691813" cy="7559675"/>
  <p:notesSz cx="9939338" cy="6807200"/>
  <p:defaultTextStyle>
    <a:defPPr>
      <a:defRPr lang="ko-KR"/>
    </a:defPPr>
    <a:lvl1pPr marL="0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1" hangingPunct="1">
      <a:defRPr sz="20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8" orient="horz" pos="2358" userDrawn="1">
          <p15:clr>
            <a:srgbClr val="A4A3A4"/>
          </p15:clr>
        </p15:guide>
        <p15:guide id="9" pos="3345" userDrawn="1">
          <p15:clr>
            <a:srgbClr val="A4A3A4"/>
          </p15:clr>
        </p15:guide>
        <p15:guide id="10" pos="782" userDrawn="1">
          <p15:clr>
            <a:srgbClr val="A4A3A4"/>
          </p15:clr>
        </p15:guide>
        <p15:guide id="11" pos="1349" userDrawn="1">
          <p15:clr>
            <a:srgbClr val="A4A3A4"/>
          </p15:clr>
        </p15:guide>
        <p15:guide id="12" pos="2438" userDrawn="1">
          <p15:clr>
            <a:srgbClr val="A4A3A4"/>
          </p15:clr>
        </p15:guide>
        <p15:guide id="13" pos="5704" userDrawn="1">
          <p15:clr>
            <a:srgbClr val="A4A3A4"/>
          </p15:clr>
        </p15:guide>
        <p15:guide id="14" pos="5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3790"/>
    <a:srgbClr val="92047E"/>
    <a:srgbClr val="FB85ED"/>
    <a:srgbClr val="892B70"/>
    <a:srgbClr val="E9B9DC"/>
    <a:srgbClr val="B4C7E7"/>
    <a:srgbClr val="173D6B"/>
    <a:srgbClr val="F2F2F2"/>
    <a:srgbClr val="E8E8E8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2803" autoAdjust="0"/>
  </p:normalViewPr>
  <p:slideViewPr>
    <p:cSldViewPr snapToGrid="0" showGuides="1">
      <p:cViewPr varScale="1">
        <p:scale>
          <a:sx n="115" d="100"/>
          <a:sy n="115" d="100"/>
        </p:scale>
        <p:origin x="1166" y="77"/>
      </p:cViewPr>
      <p:guideLst>
        <p:guide orient="horz" pos="2358"/>
        <p:guide pos="3345"/>
        <p:guide pos="782"/>
        <p:guide pos="1349"/>
        <p:guide pos="2438"/>
        <p:guide pos="5704"/>
        <p:guide pos="53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56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6888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9275" y="0"/>
            <a:ext cx="430847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BCA84-884A-4990-B4B7-7C892AB4BE20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44863" y="850900"/>
            <a:ext cx="3249612" cy="2297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3775" y="3276600"/>
            <a:ext cx="7951788" cy="2679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65888"/>
            <a:ext cx="4306888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9275" y="6465888"/>
            <a:ext cx="430847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341C3-77BA-4E20-A2DA-6C31421BF4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672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0212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446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6600" y="503238"/>
            <a:ext cx="3448050" cy="17653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45013" y="1089025"/>
            <a:ext cx="5413375" cy="53721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36600" y="2268538"/>
            <a:ext cx="3448050" cy="4200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334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6600" y="503238"/>
            <a:ext cx="3448050" cy="17653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45013" y="1089025"/>
            <a:ext cx="5413375" cy="5372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36600" y="2268538"/>
            <a:ext cx="3448050" cy="4200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550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5013" y="403225"/>
            <a:ext cx="9221787" cy="14605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35013" y="2012950"/>
            <a:ext cx="9221787" cy="4795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182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51750" y="403225"/>
            <a:ext cx="2305050" cy="6405563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35013" y="403225"/>
            <a:ext cx="6764337" cy="64055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76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74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739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98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5013" y="403225"/>
            <a:ext cx="9221787" cy="14605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5013" y="2012950"/>
            <a:ext cx="9221787" cy="4795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856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0250" y="1884363"/>
            <a:ext cx="9220200" cy="31448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0250" y="5059363"/>
            <a:ext cx="9220200" cy="1652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1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5013" y="403225"/>
            <a:ext cx="9221787" cy="14605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35013" y="2012950"/>
            <a:ext cx="4533900" cy="4795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21313" y="2012950"/>
            <a:ext cx="4535487" cy="4795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592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6600" y="403225"/>
            <a:ext cx="9221788" cy="14605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6600" y="1852613"/>
            <a:ext cx="4522788" cy="9080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36600" y="2760663"/>
            <a:ext cx="4522788" cy="40624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13375" y="1852613"/>
            <a:ext cx="4545013" cy="9080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13375" y="2760663"/>
            <a:ext cx="4545013" cy="40624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75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5013" y="403225"/>
            <a:ext cx="9221787" cy="14605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735013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07719A32-527B-4108-A498-F4E1C0CFB8F3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541713" y="7007225"/>
            <a:ext cx="3608387" cy="40163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551738" y="7007225"/>
            <a:ext cx="2405062" cy="401638"/>
          </a:xfrm>
          <a:prstGeom prst="rect">
            <a:avLst/>
          </a:prstGeom>
        </p:spPr>
        <p:txBody>
          <a:bodyPr/>
          <a:lstStyle/>
          <a:p>
            <a:fld id="{40A0C479-B11F-49F7-96C5-CDED81805E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51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 userDrawn="1"/>
        </p:nvGrpSpPr>
        <p:grpSpPr>
          <a:xfrm>
            <a:off x="5" y="971562"/>
            <a:ext cx="10241689" cy="142875"/>
            <a:chOff x="5" y="971562"/>
            <a:chExt cx="10241689" cy="142875"/>
          </a:xfrm>
        </p:grpSpPr>
        <p:sp>
          <p:nvSpPr>
            <p:cNvPr id="9" name="양쪽 모서리가 둥근 사각형 8"/>
            <p:cNvSpPr/>
            <p:nvPr/>
          </p:nvSpPr>
          <p:spPr>
            <a:xfrm rot="5400000">
              <a:off x="9982319" y="855061"/>
              <a:ext cx="142866" cy="37588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02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 rot="16200000" flipH="1">
              <a:off x="4861470" y="-3889903"/>
              <a:ext cx="142875" cy="98658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325" y="7149830"/>
            <a:ext cx="789713" cy="17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541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8" r:id="rId2"/>
    <p:sldLayoutId id="2147483701" r:id="rId3"/>
  </p:sldLayoutIdLst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51" userDrawn="1">
          <p15:clr>
            <a:srgbClr val="F26B43"/>
          </p15:clr>
        </p15:guide>
        <p15:guide id="2" pos="6384" userDrawn="1">
          <p15:clr>
            <a:srgbClr val="F26B43"/>
          </p15:clr>
        </p15:guide>
        <p15:guide id="4" orient="horz" pos="4309" userDrawn="1">
          <p15:clr>
            <a:srgbClr val="F26B43"/>
          </p15:clr>
        </p15:guide>
        <p15:guide id="5" orient="horz" pos="340" userDrawn="1">
          <p15:clr>
            <a:srgbClr val="F26B43"/>
          </p15:clr>
        </p15:guide>
        <p15:guide id="6" orient="horz" pos="952" userDrawn="1">
          <p15:clr>
            <a:srgbClr val="F26B43"/>
          </p15:clr>
        </p15:guide>
        <p15:guide id="7" orient="horz" pos="115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>
          <a:xfrm>
            <a:off x="5" y="971562"/>
            <a:ext cx="10241689" cy="142875"/>
            <a:chOff x="5" y="971562"/>
            <a:chExt cx="10241689" cy="142875"/>
          </a:xfrm>
        </p:grpSpPr>
        <p:sp>
          <p:nvSpPr>
            <p:cNvPr id="6" name="양쪽 모서리가 둥근 사각형 5"/>
            <p:cNvSpPr/>
            <p:nvPr/>
          </p:nvSpPr>
          <p:spPr>
            <a:xfrm rot="5400000">
              <a:off x="9982319" y="855061"/>
              <a:ext cx="142866" cy="37588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02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 rot="16200000" flipH="1">
              <a:off x="4861470" y="-3889903"/>
              <a:ext cx="142875" cy="98658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325" y="7149830"/>
            <a:ext cx="789713" cy="17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772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range" TargetMode="External"/><Relationship Id="rId2" Type="http://schemas.openxmlformats.org/officeDocument/2006/relationships/hyperlink" Target="http://www.php.net/list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php.net/array" TargetMode="External"/><Relationship Id="rId5" Type="http://schemas.openxmlformats.org/officeDocument/2006/relationships/hyperlink" Target="http://www.php.net/eval" TargetMode="External"/><Relationship Id="rId4" Type="http://schemas.openxmlformats.org/officeDocument/2006/relationships/hyperlink" Target="http://www.php.net/constan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28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eoulfocus.kr/news/articleView.html?idxno=81015" TargetMode="External"/><Relationship Id="rId3" Type="http://schemas.openxmlformats.org/officeDocument/2006/relationships/image" Target="../media/image30.png"/><Relationship Id="rId7" Type="http://schemas.openxmlformats.org/officeDocument/2006/relationships/hyperlink" Target="https://www.asiae.co.kr/article/2020120709544387673" TargetMode="External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news.joins.com/article/23238183" TargetMode="External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3666240" y="4191480"/>
            <a:ext cx="3754440" cy="203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2021.0</a:t>
            </a:r>
            <a:r>
              <a:rPr lang="en-US" altLang="ko-KR" sz="2400" b="0" strike="noStrike" spc="-1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5</a:t>
            </a:r>
            <a:r>
              <a:rPr lang="en-US" sz="2400" b="0" strike="noStrike" spc="-1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.1</a:t>
            </a:r>
            <a:r>
              <a:rPr lang="en-US" altLang="ko-KR" sz="2400" b="0" strike="noStrike" spc="-1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7</a:t>
            </a:r>
            <a:endParaRPr lang="en-US" sz="24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>
              <a:lnSpc>
                <a:spcPct val="100000"/>
              </a:lnSpc>
            </a:pPr>
            <a:endParaRPr lang="en-US" sz="24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>
              <a:lnSpc>
                <a:spcPct val="100000"/>
              </a:lnSpc>
            </a:pPr>
            <a:r>
              <a:rPr lang="ko-KR" sz="2400" b="0" strike="noStrike" spc="-1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작성자 윤경섭 수석</a:t>
            </a:r>
            <a:endParaRPr lang="en-US" sz="24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2400480" y="1557360"/>
            <a:ext cx="6286320" cy="1337760"/>
          </a:xfrm>
          <a:prstGeom prst="rect">
            <a:avLst/>
          </a:prstGeom>
          <a:noFill/>
          <a:ln w="1260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2400" b="1" spc="-60" dirty="0">
                <a:solidFill>
                  <a:srgbClr val="014DA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Masked RCNN </a:t>
            </a:r>
            <a:r>
              <a:rPr lang="ko-KR" altLang="en-US" sz="2400" b="1" spc="-60" dirty="0">
                <a:solidFill>
                  <a:srgbClr val="014DA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코드 분석</a:t>
            </a:r>
            <a:endParaRPr lang="en-US" sz="24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7975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4" y="1187542"/>
            <a:ext cx="10168317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/>
              <a:t>def</a:t>
            </a:r>
            <a:r>
              <a:rPr lang="en-US" altLang="ko-KR"/>
              <a:t> generate_anchors(scales, ratios, shape, feature_stride, anchor_stride):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27715" y="1808922"/>
            <a:ext cx="738505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i="1">
                <a:solidFill>
                  <a:srgbClr val="657B83"/>
                </a:solidFill>
                <a:latin typeface="Consolas" panose="020B0609020204030204" pitchFamily="49" charset="0"/>
              </a:rPr>
              <a:t># Get all combinations of scales and ratios</a:t>
            </a:r>
            <a:endParaRPr lang="en-US" altLang="ko-KR" sz="12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scales, ratios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meshgrid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array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(scales), 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array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(ratios))</a:t>
            </a: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scales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scales.flatten()</a:t>
            </a: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ratios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ratios.flatten()</a:t>
            </a: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i="1">
                <a:solidFill>
                  <a:srgbClr val="657B83"/>
                </a:solidFill>
                <a:latin typeface="Consolas" panose="020B0609020204030204" pitchFamily="49" charset="0"/>
              </a:rPr>
              <a:t># Enumerate heights and widths from scales and ratios</a:t>
            </a:r>
            <a:endParaRPr lang="en-US" altLang="ko-KR" sz="12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heights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scales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sqrt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(ratios)</a:t>
            </a: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widths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scales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sqrt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(ratios)</a:t>
            </a: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i="1">
                <a:solidFill>
                  <a:srgbClr val="657B83"/>
                </a:solidFill>
                <a:latin typeface="Consolas" panose="020B0609020204030204" pitchFamily="49" charset="0"/>
              </a:rPr>
              <a:t># Enumerate shifts in feature space</a:t>
            </a:r>
            <a:endParaRPr lang="en-US" altLang="ko-KR" sz="12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shifts_y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arange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, shape[</a:t>
            </a:r>
            <a:r>
              <a:rPr lang="en-US" altLang="ko-KR" sz="12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], anchor_stride=1)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feature_stride</a:t>
            </a: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shifts_x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arange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, shape[</a:t>
            </a:r>
            <a:r>
              <a:rPr lang="en-US" altLang="ko-KR" sz="12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], anchor_stride=1)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feature_stride</a:t>
            </a: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shifts_x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shifts_y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meshgrid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shifts_x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shifts_y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i="1">
                <a:solidFill>
                  <a:srgbClr val="657B83"/>
                </a:solidFill>
                <a:latin typeface="Consolas" panose="020B0609020204030204" pitchFamily="49" charset="0"/>
              </a:rPr>
              <a:t># Enumerate combinations of shifts, widths, and heights</a:t>
            </a:r>
            <a:endParaRPr lang="en-US" altLang="ko-KR" sz="12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box_widths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box_centers_x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meshgrid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widths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shifts_x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box_heights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box_centers_y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meshgrid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heights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shifts_y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i="1">
                <a:solidFill>
                  <a:srgbClr val="657B83"/>
                </a:solidFill>
                <a:latin typeface="Consolas" panose="020B0609020204030204" pitchFamily="49" charset="0"/>
              </a:rPr>
              <a:t># Reshape to get a list of (y, x) and a list of (h, w)</a:t>
            </a:r>
            <a:endParaRPr lang="en-US" altLang="ko-KR" sz="12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box_centers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stack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    [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box_centers_y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box_centers_x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], axis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reshape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2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box_sizes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stack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box_heights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box_widths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], axis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reshape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2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 i="1">
                <a:solidFill>
                  <a:srgbClr val="657B83"/>
                </a:solidFill>
                <a:latin typeface="Consolas" panose="020B0609020204030204" pitchFamily="49" charset="0"/>
              </a:rPr>
              <a:t># Convert to corner coordinates (y1, x1, y2, x2)</a:t>
            </a:r>
            <a:endParaRPr lang="en-US" altLang="ko-KR" sz="12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boxes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concatenate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box_centers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D33682"/>
                </a:solidFill>
                <a:latin typeface="Consolas" panose="020B0609020204030204" pitchFamily="49" charset="0"/>
              </a:rPr>
              <a:t>0.5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box_sizes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box_centers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D33682"/>
                </a:solidFill>
                <a:latin typeface="Consolas" panose="020B0609020204030204" pitchFamily="49" charset="0"/>
              </a:rPr>
              <a:t>0.5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box_sizes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], axis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boxes</a:t>
            </a:r>
            <a:endParaRPr lang="en-US" altLang="ko-KR" sz="12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86743" y="822849"/>
            <a:ext cx="23394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scales=</a:t>
            </a:r>
            <a:r>
              <a:rPr lang="ko-KR" altLang="en-US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(32, 64, 128, 256, 512)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882347" y="1582729"/>
            <a:ext cx="1329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ratios=[0.5, 1, 2]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826166" y="822848"/>
            <a:ext cx="2286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shape =[256,256]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706897" y="1594888"/>
            <a:ext cx="35896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feature_stride</a:t>
            </a:r>
            <a:r>
              <a:rPr lang="ko-KR" altLang="en-US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</a:t>
            </a:r>
            <a:r>
              <a:rPr lang="ko-KR" altLang="en-US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[4, 8, 16, 32, 64]</a:t>
            </a:r>
            <a:endParaRPr lang="en-US" altLang="ko-KR" sz="1200" b="0" i="0">
              <a:solidFill>
                <a:schemeClr val="accent1">
                  <a:lumMod val="75000"/>
                </a:schemeClr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961891" y="850565"/>
            <a:ext cx="17707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anchor_stride</a:t>
            </a:r>
            <a:r>
              <a:rPr lang="ko-KR" altLang="en-US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</a:t>
            </a:r>
            <a:r>
              <a:rPr lang="ko-KR" altLang="en-US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[1]</a:t>
            </a:r>
            <a:endParaRPr lang="en-US" altLang="ko-KR" sz="1200" b="0" i="0">
              <a:solidFill>
                <a:schemeClr val="accent1">
                  <a:lumMod val="75000"/>
                </a:schemeClr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229070" y="1925009"/>
            <a:ext cx="25036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scales = array([[32], [32], [32]])</a:t>
            </a:r>
          </a:p>
          <a:p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ratios= array([[0.5], [1. ], [2. ]])</a:t>
            </a:r>
            <a:endParaRPr lang="en-US" altLang="ko-KR" sz="1200" b="0" i="0">
              <a:solidFill>
                <a:schemeClr val="accent1">
                  <a:lumMod val="75000"/>
                </a:schemeClr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004058" y="2386674"/>
            <a:ext cx="130479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</a:t>
            </a:r>
            <a:r>
              <a:rPr lang="ko-KR" altLang="en-US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차원 치환함수</a:t>
            </a:r>
            <a:endParaRPr lang="en-US" altLang="ko-KR" sz="1200" b="0" i="0">
              <a:solidFill>
                <a:schemeClr val="accent1">
                  <a:lumMod val="75000"/>
                </a:schemeClr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27043" y="2913620"/>
            <a:ext cx="40776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92047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heights</a:t>
            </a:r>
            <a:r>
              <a:rPr lang="ko-KR" altLang="en-US" sz="1400">
                <a:solidFill>
                  <a:srgbClr val="92047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400">
                <a:solidFill>
                  <a:srgbClr val="92047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</a:t>
            </a:r>
            <a:r>
              <a:rPr lang="ko-KR" altLang="en-US" sz="1400">
                <a:solidFill>
                  <a:srgbClr val="92047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400">
                <a:solidFill>
                  <a:srgbClr val="92047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array([45.254834, 32. , 22.627417])</a:t>
            </a:r>
          </a:p>
          <a:p>
            <a:r>
              <a:rPr lang="en-US" altLang="ko-KR" sz="1400">
                <a:solidFill>
                  <a:srgbClr val="92047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widths</a:t>
            </a:r>
            <a:r>
              <a:rPr lang="ko-KR" altLang="en-US" sz="1400">
                <a:solidFill>
                  <a:srgbClr val="92047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400">
                <a:solidFill>
                  <a:srgbClr val="92047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</a:t>
            </a:r>
            <a:r>
              <a:rPr lang="ko-KR" altLang="en-US" sz="1400">
                <a:solidFill>
                  <a:srgbClr val="92047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400">
                <a:solidFill>
                  <a:srgbClr val="92047E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array([22.627417, 32. , 45.254834])</a:t>
            </a:r>
            <a:endParaRPr lang="en-US" altLang="ko-KR" sz="1400" b="0" i="0">
              <a:solidFill>
                <a:srgbClr val="92047E"/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789998" y="2624112"/>
            <a:ext cx="28389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x = np.arange(0,10,1)</a:t>
            </a:r>
          </a:p>
          <a:p>
            <a:r>
              <a:rPr lang="ko-KR" altLang="en-US" sz="1000"/>
              <a:t>x</a:t>
            </a:r>
          </a:p>
          <a:p>
            <a:r>
              <a:rPr lang="ko-KR" altLang="en-US" sz="1000"/>
              <a:t>Out[21]: array([0, 1, 2, 3, 4, 5, 6, 7, 8, 9])</a:t>
            </a:r>
          </a:p>
          <a:p>
            <a:r>
              <a:rPr lang="ko-KR" altLang="en-US" sz="1000"/>
              <a:t>x = np.arange(0,10,1)*2</a:t>
            </a:r>
          </a:p>
          <a:p>
            <a:r>
              <a:rPr lang="ko-KR" altLang="en-US" sz="1000"/>
              <a:t>x</a:t>
            </a:r>
          </a:p>
          <a:p>
            <a:r>
              <a:rPr lang="ko-KR" altLang="en-US" sz="1000"/>
              <a:t>Out[23]: array([ 0,  2,  4,  6,  8, 10, 12, 14, 16, 18])</a:t>
            </a:r>
          </a:p>
        </p:txBody>
      </p:sp>
      <p:cxnSp>
        <p:nvCxnSpPr>
          <p:cNvPr id="15" name="구부러진 연결선 14"/>
          <p:cNvCxnSpPr/>
          <p:nvPr/>
        </p:nvCxnSpPr>
        <p:spPr>
          <a:xfrm rot="16200000" flipH="1">
            <a:off x="4518926" y="2416841"/>
            <a:ext cx="2063821" cy="497209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5876674" y="3516665"/>
            <a:ext cx="103620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매번 바뀜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793737" y="3712686"/>
            <a:ext cx="21070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shifts_x</a:t>
            </a:r>
            <a:r>
              <a:rPr lang="ko-KR" altLang="en-US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 256*256</a:t>
            </a:r>
          </a:p>
          <a:p>
            <a:r>
              <a:rPr lang="en-US" altLang="ko-KR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array([</a:t>
            </a:r>
          </a:p>
          <a:p>
            <a:r>
              <a:rPr lang="en-US" altLang="ko-KR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[ 0, 4, 8, ..., 1012, 1016, 1020], </a:t>
            </a:r>
          </a:p>
          <a:p>
            <a:r>
              <a:rPr lang="en-US" altLang="ko-KR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[ 0, 4, 8, ..., 1012, 1016, 1020], </a:t>
            </a:r>
          </a:p>
          <a:p>
            <a:r>
              <a:rPr lang="en-US" altLang="ko-KR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[ 0, 4, 8, ..., 1012, 1016, 1020],</a:t>
            </a:r>
          </a:p>
          <a:p>
            <a:r>
              <a:rPr lang="en-US" altLang="ko-KR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..., </a:t>
            </a:r>
          </a:p>
          <a:p>
            <a:r>
              <a:rPr lang="en-US" altLang="ko-KR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[ 0, 4, 8, ..., 1012, 1016, 1020], </a:t>
            </a:r>
          </a:p>
          <a:p>
            <a:r>
              <a:rPr lang="en-US" altLang="ko-KR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[ 0, 4, 8, ..., 1012, 1016, 1020], </a:t>
            </a:r>
          </a:p>
          <a:p>
            <a:r>
              <a:rPr lang="en-US" altLang="ko-KR" sz="1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[ 0, 4, 8, ..., 1012, 1016, 1020]])</a:t>
            </a:r>
            <a:endParaRPr lang="en-US" altLang="ko-KR" sz="1000" b="0" i="0"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788288" y="5190014"/>
            <a:ext cx="301651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var(--vscode-repl-font-family)"/>
              </a:rPr>
              <a:t>shifts_y</a:t>
            </a:r>
          </a:p>
          <a:p>
            <a:r>
              <a:rPr lang="en-US" altLang="ko-KR" sz="1000">
                <a:latin typeface="var(--vscode-repl-font-family)"/>
              </a:rPr>
              <a:t>array([</a:t>
            </a:r>
          </a:p>
          <a:p>
            <a:r>
              <a:rPr lang="en-US" altLang="ko-KR" sz="1000">
                <a:latin typeface="var(--vscode-repl-font-family)"/>
              </a:rPr>
              <a:t>[ 0, 0, 0, ..., 0, 0, 0], </a:t>
            </a:r>
          </a:p>
          <a:p>
            <a:r>
              <a:rPr lang="en-US" altLang="ko-KR" sz="1000">
                <a:latin typeface="var(--vscode-repl-font-family)"/>
              </a:rPr>
              <a:t>[ 4, 4, 4, ..., 4, 4, 4], </a:t>
            </a:r>
          </a:p>
          <a:p>
            <a:r>
              <a:rPr lang="en-US" altLang="ko-KR" sz="1000">
                <a:latin typeface="var(--vscode-repl-font-family)"/>
              </a:rPr>
              <a:t>[ 8, 8, 8, ..., 8, 8, 8], </a:t>
            </a:r>
          </a:p>
          <a:p>
            <a:r>
              <a:rPr lang="en-US" altLang="ko-KR" sz="1000">
                <a:latin typeface="var(--vscode-repl-font-family)"/>
              </a:rPr>
              <a:t>..., </a:t>
            </a:r>
          </a:p>
          <a:p>
            <a:r>
              <a:rPr lang="en-US" altLang="ko-KR" sz="1000">
                <a:latin typeface="var(--vscode-repl-font-family)"/>
              </a:rPr>
              <a:t>[1012, 1012, 1012, ..., 1012, 1012, 1012], </a:t>
            </a:r>
          </a:p>
          <a:p>
            <a:r>
              <a:rPr lang="en-US" altLang="ko-KR" sz="1000">
                <a:latin typeface="var(--vscode-repl-font-family)"/>
              </a:rPr>
              <a:t>[1016, 1016, 1016, ..., 1016, 1016, 1016], </a:t>
            </a:r>
          </a:p>
          <a:p>
            <a:r>
              <a:rPr lang="en-US" altLang="ko-KR" sz="1000">
                <a:latin typeface="var(--vscode-repl-font-family)"/>
              </a:rPr>
              <a:t>[1020, 1020, 1020, ..., 1020, 1020, 1020]])</a:t>
            </a:r>
            <a:endParaRPr lang="en-US" altLang="ko-KR" sz="1000" b="0" i="0">
              <a:effectLst/>
              <a:latin typeface="var(--vscode-repl-font-family)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61815" y="4224967"/>
            <a:ext cx="20478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+mn-ea"/>
              </a:rPr>
              <a:t>box_widths.shape</a:t>
            </a:r>
            <a:r>
              <a:rPr lang="ko-KR" altLang="en-US" sz="1000">
                <a:latin typeface="+mn-ea"/>
              </a:rPr>
              <a:t> </a:t>
            </a:r>
            <a:r>
              <a:rPr lang="en-US" altLang="ko-KR" sz="1000">
                <a:latin typeface="+mn-ea"/>
              </a:rPr>
              <a:t>=</a:t>
            </a:r>
            <a:r>
              <a:rPr lang="ko-KR" altLang="en-US" sz="1000">
                <a:latin typeface="+mn-ea"/>
              </a:rPr>
              <a:t> </a:t>
            </a:r>
            <a:r>
              <a:rPr lang="en-US" altLang="ko-KR" sz="1000">
                <a:latin typeface="+mn-ea"/>
              </a:rPr>
              <a:t>(65536, 3)</a:t>
            </a:r>
            <a:endParaRPr lang="en-US" altLang="ko-KR" sz="1000" b="0" i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39260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4" y="1187542"/>
            <a:ext cx="10168317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/>
              <a:t>def</a:t>
            </a:r>
            <a:r>
              <a:rPr lang="en-US" altLang="ko-KR"/>
              <a:t> generate_anchors(scales, ratios, shape, feature_stride, anchor_stride):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310411" y="1843246"/>
            <a:ext cx="19215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+mn-ea"/>
              </a:rPr>
              <a:t>box_centers_x</a:t>
            </a:r>
          </a:p>
          <a:p>
            <a:r>
              <a:rPr lang="en-US" altLang="ko-KR" sz="1000">
                <a:latin typeface="+mn-ea"/>
              </a:rPr>
              <a:t>array([</a:t>
            </a:r>
          </a:p>
          <a:p>
            <a:r>
              <a:rPr lang="en-US" altLang="ko-KR" sz="1000">
                <a:latin typeface="+mn-ea"/>
              </a:rPr>
              <a:t>[ 0, 0, 0], </a:t>
            </a:r>
          </a:p>
          <a:p>
            <a:r>
              <a:rPr lang="en-US" altLang="ko-KR" sz="1000">
                <a:latin typeface="+mn-ea"/>
              </a:rPr>
              <a:t>[ 4, 4, 4], </a:t>
            </a:r>
          </a:p>
          <a:p>
            <a:r>
              <a:rPr lang="en-US" altLang="ko-KR" sz="1000">
                <a:latin typeface="+mn-ea"/>
              </a:rPr>
              <a:t>[ 8, 8, 8], </a:t>
            </a:r>
          </a:p>
          <a:p>
            <a:r>
              <a:rPr lang="en-US" altLang="ko-KR" sz="1000">
                <a:latin typeface="+mn-ea"/>
              </a:rPr>
              <a:t>..., </a:t>
            </a:r>
          </a:p>
          <a:p>
            <a:r>
              <a:rPr lang="en-US" altLang="ko-KR" sz="1000">
                <a:latin typeface="+mn-ea"/>
              </a:rPr>
              <a:t>[1012, 1012, 1012], </a:t>
            </a:r>
          </a:p>
          <a:p>
            <a:r>
              <a:rPr lang="en-US" altLang="ko-KR" sz="1000">
                <a:latin typeface="+mn-ea"/>
              </a:rPr>
              <a:t>[1016, 1016, 1016], </a:t>
            </a:r>
          </a:p>
          <a:p>
            <a:r>
              <a:rPr lang="en-US" altLang="ko-KR" sz="1000">
                <a:latin typeface="+mn-ea"/>
              </a:rPr>
              <a:t>[1020, 1020, 1020]])</a:t>
            </a:r>
            <a:endParaRPr lang="en-US" altLang="ko-KR" sz="1000" b="0" i="0">
              <a:effectLst/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24672" y="1847753"/>
            <a:ext cx="5343525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>
                <a:latin typeface="var(--vscode-repl-font-family)"/>
              </a:rPr>
              <a:t>box_widths</a:t>
            </a:r>
          </a:p>
          <a:p>
            <a:r>
              <a:rPr lang="en-US" altLang="ko-KR" sz="1000">
                <a:latin typeface="var(--vscode-repl-font-family)"/>
              </a:rPr>
              <a:t>array([</a:t>
            </a:r>
          </a:p>
          <a:p>
            <a:r>
              <a:rPr lang="en-US" altLang="ko-KR" sz="1000">
                <a:latin typeface="var(--vscode-repl-font-family)"/>
              </a:rPr>
              <a:t>[22.627417, 32. , 45.254834], </a:t>
            </a:r>
          </a:p>
          <a:p>
            <a:r>
              <a:rPr lang="en-US" altLang="ko-KR" sz="1000">
                <a:latin typeface="var(--vscode-repl-font-family)"/>
              </a:rPr>
              <a:t>[22.627417, 32. , 45.254834], </a:t>
            </a:r>
          </a:p>
          <a:p>
            <a:r>
              <a:rPr lang="en-US" altLang="ko-KR" sz="1000">
                <a:latin typeface="var(--vscode-repl-font-family)"/>
              </a:rPr>
              <a:t>[22.627417, 32. , 45.254834], </a:t>
            </a:r>
          </a:p>
          <a:p>
            <a:r>
              <a:rPr lang="en-US" altLang="ko-KR" sz="1000">
                <a:latin typeface="var(--vscode-repl-font-family)"/>
              </a:rPr>
              <a:t>..., </a:t>
            </a:r>
          </a:p>
          <a:p>
            <a:r>
              <a:rPr lang="en-US" altLang="ko-KR" sz="1000">
                <a:latin typeface="var(--vscode-repl-font-family)"/>
              </a:rPr>
              <a:t>[22.627417, 32. , 45.254834], </a:t>
            </a:r>
          </a:p>
          <a:p>
            <a:r>
              <a:rPr lang="en-US" altLang="ko-KR" sz="1000">
                <a:latin typeface="var(--vscode-repl-font-family)"/>
              </a:rPr>
              <a:t>[22.627417, 32. , 45.254834], </a:t>
            </a:r>
          </a:p>
          <a:p>
            <a:r>
              <a:rPr lang="en-US" altLang="ko-KR" sz="1000">
                <a:latin typeface="var(--vscode-repl-font-family)"/>
              </a:rPr>
              <a:t>[22.627417, 32. , 45.254834]])</a:t>
            </a:r>
            <a:endParaRPr lang="en-US" altLang="ko-KR" sz="1000" b="0" i="0">
              <a:effectLst/>
              <a:latin typeface="var(--vscode-repl-font-family)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24672" y="3530286"/>
            <a:ext cx="21607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+mn-ea"/>
              </a:rPr>
              <a:t>box_heights</a:t>
            </a:r>
          </a:p>
          <a:p>
            <a:r>
              <a:rPr lang="en-US" altLang="ko-KR" sz="1000">
                <a:latin typeface="+mn-ea"/>
              </a:rPr>
              <a:t>array([</a:t>
            </a:r>
          </a:p>
          <a:p>
            <a:r>
              <a:rPr lang="en-US" altLang="ko-KR" sz="1000">
                <a:latin typeface="+mn-ea"/>
              </a:rPr>
              <a:t>[45.254834, 32. , 22.627417], </a:t>
            </a:r>
          </a:p>
          <a:p>
            <a:r>
              <a:rPr lang="en-US" altLang="ko-KR" sz="1000">
                <a:latin typeface="+mn-ea"/>
              </a:rPr>
              <a:t>[45.254834, 32. , 22.627417], </a:t>
            </a:r>
          </a:p>
          <a:p>
            <a:r>
              <a:rPr lang="en-US" altLang="ko-KR" sz="1000">
                <a:latin typeface="+mn-ea"/>
              </a:rPr>
              <a:t>[45.254834, 32. , 22.627417], </a:t>
            </a:r>
          </a:p>
          <a:p>
            <a:r>
              <a:rPr lang="en-US" altLang="ko-KR" sz="1000">
                <a:latin typeface="+mn-ea"/>
              </a:rPr>
              <a:t>..., </a:t>
            </a:r>
          </a:p>
          <a:p>
            <a:r>
              <a:rPr lang="en-US" altLang="ko-KR" sz="1000">
                <a:latin typeface="+mn-ea"/>
              </a:rPr>
              <a:t>[45.254834, 32. , 22.627417], </a:t>
            </a:r>
          </a:p>
          <a:p>
            <a:r>
              <a:rPr lang="en-US" altLang="ko-KR" sz="1000">
                <a:latin typeface="+mn-ea"/>
              </a:rPr>
              <a:t>[45.254834, 32. , 22.627417], </a:t>
            </a:r>
          </a:p>
          <a:p>
            <a:r>
              <a:rPr lang="en-US" altLang="ko-KR" sz="1000">
                <a:latin typeface="+mn-ea"/>
              </a:rPr>
              <a:t>[45.254834, 32. , 22.627417]])</a:t>
            </a:r>
            <a:endParaRPr lang="en-US" altLang="ko-KR" sz="1000" b="0" i="0">
              <a:effectLst/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310411" y="3530286"/>
            <a:ext cx="22405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var(--vscode-repl-font-family)"/>
              </a:rPr>
              <a:t>box_centers_y = 65535*3</a:t>
            </a:r>
          </a:p>
          <a:p>
            <a:r>
              <a:rPr lang="en-US" altLang="ko-KR" sz="1000">
                <a:latin typeface="var(--vscode-repl-font-family)"/>
              </a:rPr>
              <a:t>array([</a:t>
            </a:r>
          </a:p>
          <a:p>
            <a:r>
              <a:rPr lang="en-US" altLang="ko-KR" sz="1000">
                <a:latin typeface="var(--vscode-repl-font-family)"/>
              </a:rPr>
              <a:t>[ 0, 0, 0], </a:t>
            </a:r>
          </a:p>
          <a:p>
            <a:r>
              <a:rPr lang="en-US" altLang="ko-KR" sz="1000">
                <a:latin typeface="var(--vscode-repl-font-family)"/>
              </a:rPr>
              <a:t>[ 0, 0, 0], </a:t>
            </a:r>
          </a:p>
          <a:p>
            <a:r>
              <a:rPr lang="en-US" altLang="ko-KR" sz="1000">
                <a:latin typeface="var(--vscode-repl-font-family)"/>
              </a:rPr>
              <a:t>[ 0, 0, 0],</a:t>
            </a:r>
          </a:p>
          <a:p>
            <a:r>
              <a:rPr lang="en-US" altLang="ko-KR" sz="1000">
                <a:latin typeface="var(--vscode-repl-font-family)"/>
              </a:rPr>
              <a:t> ..., </a:t>
            </a:r>
          </a:p>
          <a:p>
            <a:r>
              <a:rPr lang="en-US" altLang="ko-KR" sz="1000">
                <a:latin typeface="var(--vscode-repl-font-family)"/>
              </a:rPr>
              <a:t>[1020, 1020, 1020], </a:t>
            </a:r>
          </a:p>
          <a:p>
            <a:r>
              <a:rPr lang="en-US" altLang="ko-KR" sz="1000">
                <a:latin typeface="var(--vscode-repl-font-family)"/>
              </a:rPr>
              <a:t>[1020, 1020, 1020], </a:t>
            </a:r>
          </a:p>
          <a:p>
            <a:r>
              <a:rPr lang="en-US" altLang="ko-KR" sz="1000">
                <a:latin typeface="var(--vscode-repl-font-family)"/>
              </a:rPr>
              <a:t>[1020, 1020, 1020]])</a:t>
            </a:r>
            <a:endParaRPr lang="en-US" altLang="ko-KR" sz="1000" b="0" i="0">
              <a:effectLst/>
              <a:latin typeface="var(--vscode-repl-font-family)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858118" y="1843246"/>
            <a:ext cx="26795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var(--vscode-repl-font-family)"/>
              </a:rPr>
              <a:t>box_centers</a:t>
            </a:r>
          </a:p>
          <a:p>
            <a:r>
              <a:rPr lang="en-US" altLang="ko-KR" sz="1000">
                <a:latin typeface="var(--vscode-repl-font-family)"/>
              </a:rPr>
              <a:t>array([</a:t>
            </a:r>
          </a:p>
          <a:p>
            <a:r>
              <a:rPr lang="en-US" altLang="ko-KR" sz="1000">
                <a:latin typeface="var(--vscode-repl-font-family)"/>
              </a:rPr>
              <a:t>[ 0, 0], </a:t>
            </a:r>
          </a:p>
          <a:p>
            <a:r>
              <a:rPr lang="en-US" altLang="ko-KR" sz="1000">
                <a:latin typeface="var(--vscode-repl-font-family)"/>
              </a:rPr>
              <a:t>[ 0, 0], </a:t>
            </a:r>
          </a:p>
          <a:p>
            <a:r>
              <a:rPr lang="en-US" altLang="ko-KR" sz="1000">
                <a:latin typeface="var(--vscode-repl-font-family)"/>
              </a:rPr>
              <a:t>[ 0, 0], </a:t>
            </a:r>
          </a:p>
          <a:p>
            <a:r>
              <a:rPr lang="en-US" altLang="ko-KR" sz="1000">
                <a:latin typeface="var(--vscode-repl-font-family)"/>
              </a:rPr>
              <a:t>..., </a:t>
            </a:r>
          </a:p>
          <a:p>
            <a:r>
              <a:rPr lang="en-US" altLang="ko-KR" sz="1000">
                <a:latin typeface="var(--vscode-repl-font-family)"/>
              </a:rPr>
              <a:t>[1020, 1020], </a:t>
            </a:r>
          </a:p>
          <a:p>
            <a:r>
              <a:rPr lang="en-US" altLang="ko-KR" sz="1000">
                <a:latin typeface="var(--vscode-repl-font-family)"/>
              </a:rPr>
              <a:t>[1020, 1020], </a:t>
            </a:r>
          </a:p>
          <a:p>
            <a:r>
              <a:rPr lang="en-US" altLang="ko-KR" sz="1000">
                <a:latin typeface="var(--vscode-repl-font-family)"/>
              </a:rPr>
              <a:t>[1020, 1020]])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5858118" y="3530286"/>
            <a:ext cx="20874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var(--vscode-repl-font-family)"/>
              </a:rPr>
              <a:t>box_sizes</a:t>
            </a:r>
          </a:p>
          <a:p>
            <a:r>
              <a:rPr lang="en-US" altLang="ko-KR" sz="1000">
                <a:latin typeface="var(--vscode-repl-font-family)"/>
              </a:rPr>
              <a:t>array([</a:t>
            </a:r>
          </a:p>
          <a:p>
            <a:r>
              <a:rPr lang="en-US" altLang="ko-KR" sz="1000">
                <a:latin typeface="var(--vscode-repl-font-family)"/>
              </a:rPr>
              <a:t>[45.254834, 22.627417], </a:t>
            </a:r>
          </a:p>
          <a:p>
            <a:r>
              <a:rPr lang="en-US" altLang="ko-KR" sz="1000">
                <a:latin typeface="var(--vscode-repl-font-family)"/>
              </a:rPr>
              <a:t>[32. , 32. ], </a:t>
            </a:r>
          </a:p>
          <a:p>
            <a:r>
              <a:rPr lang="en-US" altLang="ko-KR" sz="1000">
                <a:latin typeface="var(--vscode-repl-font-family)"/>
              </a:rPr>
              <a:t>[22.627417, 45.254834],</a:t>
            </a:r>
          </a:p>
          <a:p>
            <a:r>
              <a:rPr lang="en-US" altLang="ko-KR" sz="1000">
                <a:latin typeface="var(--vscode-repl-font-family)"/>
              </a:rPr>
              <a:t> ..., </a:t>
            </a:r>
          </a:p>
          <a:p>
            <a:r>
              <a:rPr lang="en-US" altLang="ko-KR" sz="1000">
                <a:latin typeface="var(--vscode-repl-font-family)"/>
              </a:rPr>
              <a:t>[45.254834, 22.627417], </a:t>
            </a:r>
          </a:p>
          <a:p>
            <a:r>
              <a:rPr lang="en-US" altLang="ko-KR" sz="1000">
                <a:latin typeface="var(--vscode-repl-font-family)"/>
              </a:rPr>
              <a:t>[32. , 32. ], </a:t>
            </a:r>
          </a:p>
          <a:p>
            <a:r>
              <a:rPr lang="en-US" altLang="ko-KR" sz="1000">
                <a:latin typeface="var(--vscode-repl-font-family)"/>
              </a:rPr>
              <a:t>[22.627417, 45.254834]])</a:t>
            </a:r>
            <a:endParaRPr lang="en-US" altLang="ko-KR" sz="1000" b="0" i="0">
              <a:effectLst/>
              <a:latin typeface="var(--vscode-repl-font-family)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463244" y="3628350"/>
            <a:ext cx="25553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+mn-ea"/>
              </a:rPr>
              <a:t>box_sizes.shape = (196608, 2)</a:t>
            </a:r>
            <a:endParaRPr lang="en-US" altLang="ko-KR" sz="1000" b="0" i="0">
              <a:effectLst/>
              <a:latin typeface="+mn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463244" y="1847753"/>
            <a:ext cx="270927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+mn-ea"/>
              </a:rPr>
              <a:t>box_centers_x.shape= (65536, 3)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724672" y="5133654"/>
            <a:ext cx="38140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rgbClr val="FF0000"/>
                </a:solidFill>
                <a:latin typeface="+mn-ea"/>
              </a:rPr>
              <a:t>boxes</a:t>
            </a:r>
          </a:p>
          <a:p>
            <a:r>
              <a:rPr lang="en-US" altLang="ko-KR" sz="1000">
                <a:solidFill>
                  <a:srgbClr val="FF0000"/>
                </a:solidFill>
                <a:latin typeface="+mn-ea"/>
              </a:rPr>
              <a:t>array([</a:t>
            </a:r>
          </a:p>
          <a:p>
            <a:r>
              <a:rPr lang="en-US" altLang="ko-KR" sz="1000">
                <a:solidFill>
                  <a:srgbClr val="FF0000"/>
                </a:solidFill>
                <a:latin typeface="+mn-ea"/>
              </a:rPr>
              <a:t>[ -22.627417 , -11.3137085, 22.627417 , 11.3137085], </a:t>
            </a:r>
          </a:p>
          <a:p>
            <a:r>
              <a:rPr lang="en-US" altLang="ko-KR" sz="1000">
                <a:solidFill>
                  <a:srgbClr val="FF0000"/>
                </a:solidFill>
                <a:latin typeface="+mn-ea"/>
              </a:rPr>
              <a:t>[ -16. , -16. , 16. , 16. ], </a:t>
            </a:r>
          </a:p>
          <a:p>
            <a:r>
              <a:rPr lang="en-US" altLang="ko-KR" sz="1000">
                <a:solidFill>
                  <a:srgbClr val="FF0000"/>
                </a:solidFill>
                <a:latin typeface="+mn-ea"/>
              </a:rPr>
              <a:t>[ -11.3137085, -22.627417 , 11.3137085, 22.627417 ],</a:t>
            </a:r>
          </a:p>
          <a:p>
            <a:r>
              <a:rPr lang="en-US" altLang="ko-KR" sz="1000">
                <a:solidFill>
                  <a:srgbClr val="FF0000"/>
                </a:solidFill>
                <a:latin typeface="+mn-ea"/>
              </a:rPr>
              <a:t> ..., </a:t>
            </a:r>
          </a:p>
          <a:p>
            <a:r>
              <a:rPr lang="en-US" altLang="ko-KR" sz="1000">
                <a:solidFill>
                  <a:srgbClr val="FF0000"/>
                </a:solidFill>
                <a:latin typeface="+mn-ea"/>
              </a:rPr>
              <a:t>[ 997.372583 , 1008.6862915, 1042.627417 , 1031.3137085], </a:t>
            </a:r>
          </a:p>
          <a:p>
            <a:r>
              <a:rPr lang="en-US" altLang="ko-KR" sz="1000">
                <a:solidFill>
                  <a:srgbClr val="FF0000"/>
                </a:solidFill>
                <a:latin typeface="+mn-ea"/>
              </a:rPr>
              <a:t>[1004. , 1004. , 1036. , 1036. ], </a:t>
            </a:r>
          </a:p>
          <a:p>
            <a:r>
              <a:rPr lang="en-US" altLang="ko-KR" sz="1000">
                <a:solidFill>
                  <a:srgbClr val="FF0000"/>
                </a:solidFill>
                <a:latin typeface="+mn-ea"/>
              </a:rPr>
              <a:t>[1008.6862915, 997.372583 , 1031.3137085, 1042.627417 ]])</a:t>
            </a:r>
            <a:endParaRPr lang="en-US" altLang="ko-KR" sz="1000" b="0" i="0"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538754" y="5129147"/>
            <a:ext cx="186470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rgbClr val="FF0000"/>
                </a:solidFill>
                <a:latin typeface="var(--vscode-repl-font-family)"/>
              </a:rPr>
              <a:t>boxes.shape = (196608, 4)</a:t>
            </a:r>
            <a:endParaRPr lang="en-US" altLang="ko-KR" sz="1000" b="0" i="0">
              <a:solidFill>
                <a:srgbClr val="FF0000"/>
              </a:solidFill>
              <a:effectLst/>
              <a:latin typeface="var(--vscode-repl-font-family)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624344" y="5496901"/>
            <a:ext cx="103620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반환 결과 텐서</a:t>
            </a:r>
          </a:p>
        </p:txBody>
      </p:sp>
    </p:spTree>
    <p:extLst>
      <p:ext uri="{BB962C8B-B14F-4D97-AF65-F5344CB8AC3E}">
        <p14:creationId xmlns:p14="http://schemas.microsoft.com/office/powerpoint/2010/main" val="191228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5" y="1127908"/>
            <a:ext cx="7513814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/>
              <a:t>def</a:t>
            </a:r>
            <a:r>
              <a:rPr lang="en-US" altLang="ko-KR"/>
              <a:t> build_rpn_model(anchor_stride, anchors_per_location, depth):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43943" y="397976"/>
            <a:ext cx="85882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rpn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build_rpn_model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RPN_ANCHOR_STRIDE</a:t>
            </a:r>
            <a:r>
              <a:rPr lang="ko-KR" altLang="en-US" sz="1200">
                <a:solidFill>
                  <a:srgbClr val="CB4B1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=</a:t>
            </a:r>
            <a:r>
              <a:rPr lang="ko-KR" altLang="en-US" sz="1200">
                <a:solidFill>
                  <a:srgbClr val="CB4B1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RPN_ANCHOR_RATIOS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), config.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TOP_DOWN_PYRAMID_SIZE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2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99097" y="1842167"/>
            <a:ext cx="97694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input_feature_map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(shape</a:t>
            </a:r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80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80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, depth],</a:t>
            </a:r>
          </a:p>
          <a:p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name</a:t>
            </a:r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>
                <a:solidFill>
                  <a:srgbClr val="2AA198"/>
                </a:solidFill>
                <a:latin typeface="Consolas" panose="020B0609020204030204" pitchFamily="49" charset="0"/>
              </a:rPr>
              <a:t>"input_rpn_feature_map"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rpn_graph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input_feature_map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, anchors_per_location, anchor_stride)</a:t>
            </a:r>
          </a:p>
          <a:p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CB4B16"/>
                </a:solidFill>
                <a:latin typeface="Consolas" panose="020B0609020204030204" pitchFamily="49" charset="0"/>
              </a:rPr>
              <a:t>KM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800">
                <a:solidFill>
                  <a:srgbClr val="CB4B16"/>
                </a:solidFill>
                <a:latin typeface="Consolas" panose="020B0609020204030204" pitchFamily="49" charset="0"/>
              </a:rPr>
              <a:t>Model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input_feature_map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>
                <a:solidFill>
                  <a:srgbClr val="2AA198"/>
                </a:solidFill>
                <a:latin typeface="Consolas" panose="020B0609020204030204" pitchFamily="49" charset="0"/>
              </a:rPr>
              <a:t>"rpn_model"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8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18074" y="3310763"/>
            <a:ext cx="3791423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859900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keras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models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859900"/>
                </a:solidFill>
                <a:latin typeface="Consolas" panose="020B0609020204030204" pitchFamily="49" charset="0"/>
              </a:rPr>
              <a:t>as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KM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54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5" y="1127908"/>
            <a:ext cx="9118082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/>
              <a:t>def</a:t>
            </a:r>
            <a:r>
              <a:rPr lang="en-US" altLang="ko-KR"/>
              <a:t> rpn_graph(feature_map, anchors_per_location=3, anchor_stride=1):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18074" y="1740804"/>
            <a:ext cx="8311025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shared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 padding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'same'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activation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'relu'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strides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anchor_stride,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'rpn_conv_shared'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)(feature_map)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Anchor Score. [batch, height, width, anchors per location * 2].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anchors_per_location=3, (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 padding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'valid'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activation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'linear'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'rpn_class_raw'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shared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Reshape to [batch, anchors, 2]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rpn_class_logits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t: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reshape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(t, [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(t)[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]))(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Softmax on last dimension of BG/FG.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rpn_probs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Activation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"softmax"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"rpn_class_xxx"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rpn_class_logits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Bounding box refinement. [batch, H, W, anchors per location * depth]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where depth is [x, y, log(w), log(h)]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(anchors_per_location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 padding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"valid"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activation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'linear'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'rpn_bbox_pred'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shared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Reshape to [batch, anchors, 4]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rpn_bbox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t: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reshape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(t, [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(t)[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]))(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[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rpn_class_logits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rpn_probs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rpn_bbox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  <a:endParaRPr lang="en-US" altLang="ko-KR" sz="11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927604" y="2080706"/>
            <a:ext cx="5343525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>
                <a:solidFill>
                  <a:schemeClr val="accent1"/>
                </a:solidFill>
                <a:latin typeface="Consolas" panose="020B0609020204030204" pitchFamily="49" charset="0"/>
              </a:rPr>
              <a:t>feature_map = &lt;KerasTensor: shape=(None, None, None, 256)</a:t>
            </a:r>
            <a:endParaRPr lang="en-US" altLang="ko-KR" sz="1000" b="0" i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62324" y="2729948"/>
            <a:ext cx="446957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chemeClr val="accent1"/>
                </a:solidFill>
                <a:latin typeface="Consolas" panose="020B0609020204030204" pitchFamily="49" charset="0"/>
              </a:rPr>
              <a:t>shared = &lt;KerasTensor: shape=(None, None, None, 512)</a:t>
            </a:r>
            <a:endParaRPr lang="en-US" altLang="ko-KR" sz="1100" b="0" i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06508" y="3471265"/>
            <a:ext cx="381883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ko-KR" sz="1100">
                <a:solidFill>
                  <a:schemeClr val="accent1"/>
                </a:solidFill>
                <a:latin typeface="Consolas" panose="020B0609020204030204" pitchFamily="49" charset="0"/>
              </a:rPr>
              <a:t>x = &lt;KerasTensor: shape=(None, None, None, 6)</a:t>
            </a:r>
            <a:endParaRPr lang="it-IT" altLang="ko-KR" sz="1100" b="0" i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27603" y="4065191"/>
            <a:ext cx="5343525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>
                <a:solidFill>
                  <a:schemeClr val="accent1"/>
                </a:solidFill>
                <a:latin typeface="Consolas" panose="020B0609020204030204" pitchFamily="49" charset="0"/>
              </a:rPr>
              <a:t>rpn_class_logits = &lt;KerasTensor: shape=(None, None, 2) </a:t>
            </a:r>
            <a:endParaRPr lang="en-US" altLang="ko-KR" sz="1100" b="0" i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529099" y="4247484"/>
            <a:ext cx="96051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class layer</a:t>
            </a:r>
            <a:endParaRPr lang="ko-KR" altLang="en-US" sz="1000"/>
          </a:p>
        </p:txBody>
      </p:sp>
      <p:sp>
        <p:nvSpPr>
          <p:cNvPr id="12" name="직사각형 11"/>
          <p:cNvSpPr/>
          <p:nvPr/>
        </p:nvSpPr>
        <p:spPr>
          <a:xfrm>
            <a:off x="6325187" y="5471139"/>
            <a:ext cx="131318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regression layer</a:t>
            </a:r>
            <a:endParaRPr lang="ko-KR" altLang="en-US" sz="1000"/>
          </a:p>
        </p:txBody>
      </p:sp>
      <p:cxnSp>
        <p:nvCxnSpPr>
          <p:cNvPr id="13" name="구부러진 연결선 12"/>
          <p:cNvCxnSpPr/>
          <p:nvPr/>
        </p:nvCxnSpPr>
        <p:spPr>
          <a:xfrm rot="10800000">
            <a:off x="5168348" y="2935358"/>
            <a:ext cx="728870" cy="5620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 15"/>
          <p:cNvCxnSpPr/>
          <p:nvPr/>
        </p:nvCxnSpPr>
        <p:spPr>
          <a:xfrm rot="5400000">
            <a:off x="4580221" y="3692328"/>
            <a:ext cx="2017768" cy="61622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/>
          <p:nvPr/>
        </p:nvCxnSpPr>
        <p:spPr>
          <a:xfrm rot="16200000" flipH="1">
            <a:off x="191756" y="4333059"/>
            <a:ext cx="2339811" cy="61622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/>
          <p:nvPr/>
        </p:nvCxnSpPr>
        <p:spPr>
          <a:xfrm>
            <a:off x="921025" y="4141307"/>
            <a:ext cx="2073969" cy="166977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 25"/>
          <p:cNvCxnSpPr/>
          <p:nvPr/>
        </p:nvCxnSpPr>
        <p:spPr>
          <a:xfrm>
            <a:off x="987287" y="5612296"/>
            <a:ext cx="2663687" cy="19878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2063751" y="594673"/>
            <a:ext cx="82596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rpn_graph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input_feature_map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, anchors_per_location, anchor_stride)</a:t>
            </a:r>
          </a:p>
        </p:txBody>
      </p:sp>
    </p:spTree>
    <p:extLst>
      <p:ext uri="{BB962C8B-B14F-4D97-AF65-F5344CB8AC3E}">
        <p14:creationId xmlns:p14="http://schemas.microsoft.com/office/powerpoint/2010/main" val="3601589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5" y="1127908"/>
            <a:ext cx="3479282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/>
              <a:t>class</a:t>
            </a:r>
            <a:r>
              <a:rPr lang="en-US" altLang="ko-KR"/>
              <a:t> ProposalLayer(KE.Layer):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47594" y="1751177"/>
            <a:ext cx="597369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i="1">
                <a:solidFill>
                  <a:srgbClr val="657B83"/>
                </a:solidFill>
                <a:latin typeface="Consolas" panose="020B0609020204030204" pitchFamily="49" charset="0"/>
              </a:rPr>
              <a:t># Bounding box refinement standard deviation for RPN and final detections.</a:t>
            </a:r>
            <a:endParaRPr lang="en-US" altLang="ko-KR" sz="105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50">
                <a:solidFill>
                  <a:srgbClr val="268BD2"/>
                </a:solidFill>
                <a:latin typeface="Consolas" panose="020B0609020204030204" pitchFamily="49" charset="0"/>
              </a:rPr>
              <a:t>RPN_BBOX_STD_DEV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5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5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>
                <a:solidFill>
                  <a:srgbClr val="268BD2"/>
                </a:solidFill>
                <a:latin typeface="Consolas" panose="020B0609020204030204" pitchFamily="49" charset="0"/>
              </a:rPr>
              <a:t>array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050">
                <a:solidFill>
                  <a:srgbClr val="D33682"/>
                </a:solidFill>
                <a:latin typeface="Consolas" panose="020B0609020204030204" pitchFamily="49" charset="0"/>
              </a:rPr>
              <a:t>0.1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50">
                <a:solidFill>
                  <a:srgbClr val="D33682"/>
                </a:solidFill>
                <a:latin typeface="Consolas" panose="020B0609020204030204" pitchFamily="49" charset="0"/>
              </a:rPr>
              <a:t>0.1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50">
                <a:solidFill>
                  <a:srgbClr val="D33682"/>
                </a:solidFill>
                <a:latin typeface="Consolas" panose="020B0609020204030204" pitchFamily="49" charset="0"/>
              </a:rPr>
              <a:t>0.2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50">
                <a:solidFill>
                  <a:srgbClr val="D33682"/>
                </a:solidFill>
                <a:latin typeface="Consolas" panose="020B0609020204030204" pitchFamily="49" charset="0"/>
              </a:rPr>
              <a:t>0.2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  <a:endParaRPr lang="en-US" altLang="ko-KR" sz="105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7594" y="2182064"/>
            <a:ext cx="9379502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scores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inputs[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][:, :,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Box deltas [batch, num_rois, 4]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deltas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inputs[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deltas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deltas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reshape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RPN_BBOX_STD_DEV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  <a:r>
              <a:rPr lang="ko-KR" altLang="en-US" sz="110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#</a:t>
            </a:r>
            <a:r>
              <a:rPr lang="ko-KR" altLang="en-US" sz="1100">
                <a:solidFill>
                  <a:srgbClr val="BBBBBB"/>
                </a:solidFill>
                <a:latin typeface="Consolas" panose="020B0609020204030204" pitchFamily="49" charset="0"/>
              </a:rPr>
              <a:t>텐서를 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array([[[0.1, 0.1, 0.2, 0.2]]])</a:t>
            </a:r>
            <a:r>
              <a:rPr lang="ko-KR" altLang="en-US" sz="1100">
                <a:solidFill>
                  <a:srgbClr val="BBBBBB"/>
                </a:solidFill>
                <a:latin typeface="Consolas" panose="020B0609020204030204" pitchFamily="49" charset="0"/>
              </a:rPr>
              <a:t> 로 바꾼후 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deltas</a:t>
            </a:r>
            <a:r>
              <a:rPr lang="ko-KR" altLang="en-US" sz="1100">
                <a:solidFill>
                  <a:srgbClr val="BBBBBB"/>
                </a:solidFill>
                <a:latin typeface="Consolas" panose="020B0609020204030204" pitchFamily="49" charset="0"/>
              </a:rPr>
              <a:t>와 곱한다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Anchors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inputs[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  <a:endParaRPr lang="en-US" altLang="ko-KR" sz="11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215712" y="205616"/>
            <a:ext cx="455722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rpn_rois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>
                <a:solidFill>
                  <a:srgbClr val="CB4B16"/>
                </a:solidFill>
                <a:latin typeface="Consolas" panose="020B0609020204030204" pitchFamily="49" charset="0"/>
              </a:rPr>
              <a:t>ProposalLayer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proposal_count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proposal_count=2000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nms_threshold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config.</a:t>
            </a:r>
            <a:r>
              <a:rPr lang="en-US" altLang="ko-KR" sz="900">
                <a:solidFill>
                  <a:srgbClr val="CB4B16"/>
                </a:solidFill>
                <a:latin typeface="Consolas" panose="020B0609020204030204" pitchFamily="49" charset="0"/>
              </a:rPr>
              <a:t>RPN_NMS_THRESHOLD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name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2AA198"/>
                </a:solidFill>
                <a:latin typeface="Consolas" panose="020B0609020204030204" pitchFamily="49" charset="0"/>
              </a:rPr>
              <a:t>"ROI"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config</a:t>
            </a:r>
            <a:r>
              <a:rPr lang="en-US" altLang="ko-KR" sz="9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config)([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rpn_class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rpn_bbox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9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  <a:endParaRPr lang="en-US" altLang="ko-KR" sz="9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1" name="구부러진 연결선 20"/>
          <p:cNvCxnSpPr/>
          <p:nvPr/>
        </p:nvCxnSpPr>
        <p:spPr>
          <a:xfrm rot="10800000" flipV="1">
            <a:off x="2610678" y="990448"/>
            <a:ext cx="3710610" cy="132205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 23"/>
          <p:cNvCxnSpPr/>
          <p:nvPr/>
        </p:nvCxnSpPr>
        <p:spPr>
          <a:xfrm rot="10800000" flipV="1">
            <a:off x="2067340" y="990445"/>
            <a:ext cx="5062331" cy="168649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 27"/>
          <p:cNvCxnSpPr/>
          <p:nvPr/>
        </p:nvCxnSpPr>
        <p:spPr>
          <a:xfrm rot="10800000" flipV="1">
            <a:off x="1961322" y="940904"/>
            <a:ext cx="5652054" cy="239201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347594" y="3601190"/>
            <a:ext cx="876327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Improve performance by trimming to top anchors by score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and doing the rest on the smaller subset.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pre_nms_limit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minimum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PRE_NMS_LIMIT=6000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nn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top_k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scores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pre_nms_limit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sorted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58900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"top_anchors"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indices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scores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utils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batch_slice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scores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x, y: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(x, y),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IMAGES_PER_GPU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deltas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utils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batch_slice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deltas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x, y: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(x, y),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IMAGES_PER_GPU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pre_nms_anchors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utils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batch_slice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a, x: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(a, x),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IMAGES_PER_GPU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names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"pre_nms_anchors"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  <a:endParaRPr lang="en-US" altLang="ko-KR" sz="11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6056244" y="3603938"/>
            <a:ext cx="143630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050" b="0">
                <a:effectLst/>
                <a:latin typeface="Menlo" panose="020B0609030804020204" pitchFamily="49" charset="0"/>
              </a:rPr>
              <a:t>anchor </a:t>
            </a:r>
            <a:r>
              <a:rPr lang="ko-KR" altLang="en-US" sz="1050" b="0">
                <a:effectLst/>
                <a:latin typeface="Menlo" panose="020B0609030804020204" pitchFamily="49" charset="0"/>
              </a:rPr>
              <a:t>갯수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cxnSp>
        <p:nvCxnSpPr>
          <p:cNvPr id="31" name="구부러진 연결선 30"/>
          <p:cNvCxnSpPr/>
          <p:nvPr/>
        </p:nvCxnSpPr>
        <p:spPr>
          <a:xfrm rot="5400000">
            <a:off x="5878769" y="3822231"/>
            <a:ext cx="268811" cy="8614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255104" y="6246957"/>
            <a:ext cx="4711147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tf.math.top_k</a:t>
            </a:r>
            <a:r>
              <a:rPr kumimoji="0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는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차 백터의 가장 큰 값과 인덱스를 알려준다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result = tf.math.top_k([1, 2, 98, 1, 1, 99, 3, 1, 3, 96, 4, 1], k=3)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result.values.numpy()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array([99,98,96],dtype=int32)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result.indices.numpy()</a:t>
            </a:r>
            <a:b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array([5,2,9], dtype=int32)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5851596" y="4194949"/>
            <a:ext cx="367085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050" b="0">
                <a:effectLst/>
                <a:latin typeface="Menlo" panose="020B0609030804020204" pitchFamily="49" charset="0"/>
              </a:rPr>
              <a:t>foreground</a:t>
            </a:r>
            <a:r>
              <a:rPr lang="ko-KR" altLang="en-US" sz="1050" b="0">
                <a:effectLst/>
                <a:latin typeface="Menlo" panose="020B0609030804020204" pitchFamily="49" charset="0"/>
              </a:rPr>
              <a:t>의 </a:t>
            </a:r>
            <a:r>
              <a:rPr lang="ko-KR" altLang="en-US" sz="1050">
                <a:latin typeface="Menlo" panose="020B0609030804020204" pitchFamily="49" charset="0"/>
              </a:rPr>
              <a:t>가장큰 인덱스를 얻음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5851596" y="4590717"/>
            <a:ext cx="243763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050" b="0">
                <a:effectLst/>
                <a:latin typeface="Menlo" panose="020B0609030804020204" pitchFamily="49" charset="0"/>
              </a:rPr>
              <a:t>IMAGES_PER_GPU</a:t>
            </a:r>
            <a:r>
              <a:rPr lang="ko-KR" altLang="en-US" sz="1050" b="0">
                <a:effectLst/>
                <a:latin typeface="Menlo" panose="020B0609030804020204" pitchFamily="49" charset="0"/>
              </a:rPr>
              <a:t>는 </a:t>
            </a:r>
            <a:r>
              <a:rPr lang="en-US" altLang="ko-KR" sz="1050" b="0">
                <a:effectLst/>
                <a:latin typeface="Menlo" panose="020B0609030804020204" pitchFamily="49" charset="0"/>
              </a:rPr>
              <a:t>1</a:t>
            </a:r>
            <a:r>
              <a:rPr lang="ko-KR" altLang="en-US" sz="1050" b="0">
                <a:effectLst/>
                <a:latin typeface="Menlo" panose="020B0609030804020204" pitchFamily="49" charset="0"/>
              </a:rPr>
              <a:t>또는 </a:t>
            </a:r>
            <a:r>
              <a:rPr lang="en-US" altLang="ko-KR" sz="1050" b="0">
                <a:effectLst/>
                <a:latin typeface="Menlo" panose="020B0609030804020204" pitchFamily="49" charset="0"/>
              </a:rPr>
              <a:t>2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cxnSp>
        <p:nvCxnSpPr>
          <p:cNvPr id="16" name="구부러진 연결선 15"/>
          <p:cNvCxnSpPr/>
          <p:nvPr/>
        </p:nvCxnSpPr>
        <p:spPr>
          <a:xfrm>
            <a:off x="556260" y="4267204"/>
            <a:ext cx="2674620" cy="25461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264712" y="4302785"/>
            <a:ext cx="234596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0">
                <a:effectLst/>
                <a:latin typeface="Menlo" panose="020B0609030804020204" pitchFamily="49" charset="0"/>
              </a:rPr>
              <a:t>1</a:t>
            </a:r>
            <a:r>
              <a:rPr lang="ko-KR" altLang="en-US" sz="900" b="0">
                <a:effectLst/>
                <a:latin typeface="Menlo" panose="020B0609030804020204" pitchFamily="49" charset="0"/>
              </a:rPr>
              <a:t>등 부터 순서대로 값이 나옴</a:t>
            </a:r>
            <a:endParaRPr lang="en" altLang="ko-Kore-KR" sz="900" b="0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896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5" y="1127908"/>
            <a:ext cx="3479282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/>
              <a:t>class</a:t>
            </a:r>
            <a:r>
              <a:rPr lang="en-US" altLang="ko-KR"/>
              <a:t> ProposalLayer(KE.Layer):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273040" y="1287928"/>
            <a:ext cx="564705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>
                <a:solidFill>
                  <a:srgbClr val="93A1A1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apply_box_deltas_graph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(boxes, deltas):</a:t>
            </a:r>
          </a:p>
          <a:p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"""Applies the given deltas to the given boxes.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boxes: [N, (y1, x1, y2, x2)] boxes to update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deltas: [N, (dy, dx, log(dh), log(dw))] refinements to apply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"""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Convert to y, x, h, w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boxes[:,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boxes[:,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boxes[:,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boxes[:,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center_y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boxes[:,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0.5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height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center_x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boxes[:,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0.5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width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Apply deltas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center_y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+=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deltas[:,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height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center_x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+=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deltas[:,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width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height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*=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exp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(deltas[:,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*=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exp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(deltas[:,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Convert back to y1, x1, y2, x2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center_y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0.5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height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center_x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0.5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width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height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width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stack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], axis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"apply_box_deltas_out"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result</a:t>
            </a:r>
            <a:endParaRPr lang="en-US" altLang="ko-KR" sz="10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165147" y="2964180"/>
                <a:ext cx="807401" cy="2878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ko-KR" alt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ko-KR" alt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ko-KR" altLang="en-US" sz="120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altLang="ko-KR" sz="1200"/>
                  <a:t>)</a:t>
                </a:r>
                <a:endParaRPr lang="ko-KR" altLang="en-US" sz="120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147" y="2964180"/>
                <a:ext cx="807401" cy="287836"/>
              </a:xfrm>
              <a:prstGeom prst="rect">
                <a:avLst/>
              </a:prstGeom>
              <a:blipFill>
                <a:blip r:embed="rId2"/>
                <a:stretch>
                  <a:fillRect l="-6767" r="-11278" b="-212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9185908" y="2964180"/>
                <a:ext cx="861133" cy="287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ko-KR" altLang="en-US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ko-KR" alt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ko-KR" altLang="en-US" sz="120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altLang="ko-KR" sz="1200"/>
                  <a:t>)</a:t>
                </a:r>
                <a:endParaRPr lang="ko-KR" altLang="en-US" sz="120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5908" y="2964180"/>
                <a:ext cx="861133" cy="287771"/>
              </a:xfrm>
              <a:prstGeom prst="rect">
                <a:avLst/>
              </a:prstGeom>
              <a:blipFill>
                <a:blip r:embed="rId3"/>
                <a:stretch>
                  <a:fillRect l="-6383" r="-9929" b="-212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861251" y="3347638"/>
                <a:ext cx="103015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251" y="3347638"/>
                <a:ext cx="1030154" cy="184666"/>
              </a:xfrm>
              <a:prstGeom prst="rect">
                <a:avLst/>
              </a:prstGeom>
              <a:blipFill>
                <a:blip r:embed="rId4"/>
                <a:stretch>
                  <a:fillRect l="-3550" t="-3333" r="-4734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9051415" y="3341957"/>
                <a:ext cx="113011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1415" y="3341957"/>
                <a:ext cx="1130118" cy="184666"/>
              </a:xfrm>
              <a:prstGeom prst="rect">
                <a:avLst/>
              </a:prstGeom>
              <a:blipFill>
                <a:blip r:embed="rId5"/>
                <a:stretch>
                  <a:fillRect l="-1622" t="-3226" r="-4324" b="-354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/>
          <p:cNvSpPr/>
          <p:nvPr/>
        </p:nvSpPr>
        <p:spPr>
          <a:xfrm>
            <a:off x="218074" y="1842167"/>
            <a:ext cx="537718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>
                <a:solidFill>
                  <a:srgbClr val="268BD2"/>
                </a:solidFill>
                <a:latin typeface="Consolas" panose="020B0609020204030204" pitchFamily="49" charset="0"/>
              </a:rPr>
              <a:t>boxes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5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50">
                <a:solidFill>
                  <a:srgbClr val="CB4B16"/>
                </a:solidFill>
                <a:latin typeface="Consolas" panose="020B0609020204030204" pitchFamily="49" charset="0"/>
              </a:rPr>
              <a:t>utils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>
                <a:solidFill>
                  <a:srgbClr val="268BD2"/>
                </a:solidFill>
                <a:latin typeface="Consolas" panose="020B0609020204030204" pitchFamily="49" charset="0"/>
              </a:rPr>
              <a:t>batch_slice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050">
                <a:solidFill>
                  <a:srgbClr val="268BD2"/>
                </a:solidFill>
                <a:latin typeface="Consolas" panose="020B0609020204030204" pitchFamily="49" charset="0"/>
              </a:rPr>
              <a:t>pre_nms_anchors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50">
                <a:solidFill>
                  <a:srgbClr val="268BD2"/>
                </a:solidFill>
                <a:latin typeface="Consolas" panose="020B0609020204030204" pitchFamily="49" charset="0"/>
              </a:rPr>
              <a:t>deltas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</a:t>
            </a:r>
            <a:r>
              <a:rPr lang="en-US" altLang="ko-KR" sz="1050" b="1">
                <a:solidFill>
                  <a:srgbClr val="93A1A1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 x, y: </a:t>
            </a:r>
            <a:r>
              <a:rPr lang="en-US" altLang="ko-KR" sz="1050">
                <a:solidFill>
                  <a:srgbClr val="268BD2"/>
                </a:solidFill>
                <a:latin typeface="Consolas" panose="020B0609020204030204" pitchFamily="49" charset="0"/>
              </a:rPr>
              <a:t>apply_box_deltas_graph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(x, y),</a:t>
            </a:r>
          </a:p>
          <a:p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</a:t>
            </a:r>
            <a:r>
              <a:rPr lang="en-US" altLang="ko-KR" sz="105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50">
                <a:solidFill>
                  <a:srgbClr val="CB4B16"/>
                </a:solidFill>
                <a:latin typeface="Consolas" panose="020B0609020204030204" pitchFamily="49" charset="0"/>
              </a:rPr>
              <a:t>IMAGES_PER_GPU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names</a:t>
            </a:r>
            <a:r>
              <a:rPr lang="en-US" altLang="ko-KR" sz="105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50">
                <a:solidFill>
                  <a:srgbClr val="2AA198"/>
                </a:solidFill>
                <a:latin typeface="Consolas" panose="020B0609020204030204" pitchFamily="49" charset="0"/>
              </a:rPr>
              <a:t>"refined_anchors"</a:t>
            </a:r>
            <a:r>
              <a:rPr lang="en-US" altLang="ko-KR" sz="105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  <a:endParaRPr lang="en-US" altLang="ko-KR" sz="105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218074" y="2656067"/>
            <a:ext cx="367085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050" b="0">
                <a:effectLst/>
                <a:latin typeface="Menlo" panose="020B0609030804020204" pitchFamily="49" charset="0"/>
              </a:rPr>
              <a:t>boxes</a:t>
            </a:r>
            <a:r>
              <a:rPr lang="ko-KR" altLang="en-US" sz="1050" b="0">
                <a:effectLst/>
                <a:latin typeface="Menlo" panose="020B0609030804020204" pitchFamily="49" charset="0"/>
              </a:rPr>
              <a:t> 값은 델타 값을 적용하여 업데이트 함</a:t>
            </a:r>
            <a:r>
              <a:rPr lang="en-US" altLang="ko-KR" sz="1050" b="0">
                <a:effectLst/>
                <a:latin typeface="Menlo" panose="020B0609030804020204" pitchFamily="49" charset="0"/>
              </a:rPr>
              <a:t>.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7575" y="3095736"/>
            <a:ext cx="408559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window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array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], dtype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float32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boxes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utils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batch_slice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boxes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</a:t>
            </a:r>
            <a:r>
              <a:rPr lang="en-US" altLang="ko-KR" sz="1000" b="1">
                <a:solidFill>
                  <a:srgbClr val="93A1A1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x: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clip_boxes_graph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(x,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window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IMAGES_PER_GPU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names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"refined_anchors_clipped"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  <a:endParaRPr lang="en-US" altLang="ko-KR" sz="10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7" name="구부러진 연결선 26"/>
          <p:cNvCxnSpPr/>
          <p:nvPr/>
        </p:nvCxnSpPr>
        <p:spPr>
          <a:xfrm flipV="1">
            <a:off x="4175760" y="1356360"/>
            <a:ext cx="1805940" cy="70104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078730" y="4928203"/>
            <a:ext cx="564070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>
                <a:solidFill>
                  <a:srgbClr val="93A1A1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clip_boxes_graph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(boxes, window):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"""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    boxes: [N, (y1, x1, y2, x2)]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    window: [4] in the form y1, x1, y2, x2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    """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Split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wy1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wx1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wy2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wx2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split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(window,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split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(boxes,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axis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Clip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maximum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minimum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wy2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wy1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maximum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minimum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wx2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wx1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maximum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minimum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wy2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wy1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maximum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minimum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wx2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wx1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clipped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concat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], axis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"clipped_boxes"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clipped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.set_shape((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clipped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.shape[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clipped</a:t>
            </a:r>
            <a:endParaRPr lang="en-US" altLang="ko-KR" sz="10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2" name="구부러진 연결선 31"/>
          <p:cNvCxnSpPr/>
          <p:nvPr/>
        </p:nvCxnSpPr>
        <p:spPr>
          <a:xfrm>
            <a:off x="2752853" y="3526624"/>
            <a:ext cx="2325877" cy="152543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7861251" y="5580652"/>
            <a:ext cx="279211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050">
                <a:latin typeface="Menlo" panose="020B0609030804020204" pitchFamily="49" charset="0"/>
              </a:rPr>
              <a:t>window</a:t>
            </a:r>
            <a:r>
              <a:rPr lang="ko-KR" altLang="en-US" sz="1050">
                <a:latin typeface="Menlo" panose="020B0609030804020204" pitchFamily="49" charset="0"/>
              </a:rPr>
              <a:t> 를 </a:t>
            </a:r>
            <a:r>
              <a:rPr lang="en-US" altLang="ko-KR" sz="1050">
                <a:latin typeface="Menlo" panose="020B0609030804020204" pitchFamily="49" charset="0"/>
              </a:rPr>
              <a:t>n</a:t>
            </a:r>
            <a:r>
              <a:rPr lang="ko-KR" altLang="en-US" sz="1050">
                <a:latin typeface="Menlo" panose="020B0609030804020204" pitchFamily="49" charset="0"/>
              </a:rPr>
              <a:t>개의 </a:t>
            </a:r>
            <a:r>
              <a:rPr lang="en-US" altLang="ko-KR" sz="1050">
                <a:latin typeface="Menlo" panose="020B0609030804020204" pitchFamily="49" charset="0"/>
              </a:rPr>
              <a:t>sub </a:t>
            </a:r>
            <a:r>
              <a:rPr lang="ko-KR" altLang="en-US" sz="1050">
                <a:latin typeface="Menlo" panose="020B0609030804020204" pitchFamily="49" charset="0"/>
              </a:rPr>
              <a:t>텐서로 나눈다</a:t>
            </a:r>
            <a:r>
              <a:rPr lang="en-US" altLang="ko-KR" sz="1050">
                <a:latin typeface="Menlo" panose="020B0609030804020204" pitchFamily="49" charset="0"/>
              </a:rPr>
              <a:t>.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5937037" y="5667158"/>
            <a:ext cx="192421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0">
                <a:effectLst/>
                <a:latin typeface="Menlo" panose="020B0609030804020204" pitchFamily="49" charset="0"/>
              </a:rPr>
              <a:t>[</a:t>
            </a:r>
            <a:r>
              <a:rPr lang="en-US" altLang="ko-KR" sz="1050">
                <a:latin typeface="Menlo" panose="020B0609030804020204" pitchFamily="49" charset="0"/>
              </a:rPr>
              <a:t>0] [0] [1] [1]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3574" y="3814784"/>
            <a:ext cx="5343525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800"/>
              <a:t>import tensorflow as tf</a:t>
            </a:r>
          </a:p>
          <a:p>
            <a:r>
              <a:rPr lang="ko-KR" altLang="en-US" sz="800"/>
              <a:t>import numpy as np</a:t>
            </a:r>
          </a:p>
          <a:p>
            <a:endParaRPr lang="ko-KR" altLang="en-US" sz="800"/>
          </a:p>
          <a:p>
            <a:endParaRPr lang="ko-KR" altLang="en-US" sz="800"/>
          </a:p>
          <a:p>
            <a:r>
              <a:rPr lang="ko-KR" altLang="en-US" sz="800"/>
              <a:t>def clip_boxes_graph(boxes, window):</a:t>
            </a:r>
          </a:p>
          <a:p>
            <a:r>
              <a:rPr lang="ko-KR" altLang="en-US" sz="800"/>
              <a:t>    """</a:t>
            </a:r>
          </a:p>
          <a:p>
            <a:r>
              <a:rPr lang="ko-KR" altLang="en-US" sz="800"/>
              <a:t>    boxes: [N, (y1, x1, y2, x2)]</a:t>
            </a:r>
          </a:p>
          <a:p>
            <a:r>
              <a:rPr lang="ko-KR" altLang="en-US" sz="800"/>
              <a:t>    window: [4] in the form y1, x1, y2, x2</a:t>
            </a:r>
          </a:p>
          <a:p>
            <a:r>
              <a:rPr lang="ko-KR" altLang="en-US" sz="800"/>
              <a:t>    """</a:t>
            </a:r>
          </a:p>
          <a:p>
            <a:r>
              <a:rPr lang="ko-KR" altLang="en-US" sz="800"/>
              <a:t>    # Split</a:t>
            </a:r>
          </a:p>
          <a:p>
            <a:r>
              <a:rPr lang="ko-KR" altLang="en-US" sz="800"/>
              <a:t>    wy1, wx1, wy2, wx2 = tf.split(window, 4)</a:t>
            </a:r>
          </a:p>
          <a:p>
            <a:r>
              <a:rPr lang="ko-KR" altLang="en-US" sz="800"/>
              <a:t>    y1, x1, y2, x2 = tf.split(boxes, 4, axis=1)</a:t>
            </a:r>
          </a:p>
          <a:p>
            <a:r>
              <a:rPr lang="ko-KR" altLang="en-US" sz="800"/>
              <a:t>    # Clip</a:t>
            </a:r>
          </a:p>
          <a:p>
            <a:r>
              <a:rPr lang="ko-KR" altLang="en-US" sz="800"/>
              <a:t>    y1 = tf.maximum(tf.minimum(y1, wy2), wy1)</a:t>
            </a:r>
          </a:p>
          <a:p>
            <a:r>
              <a:rPr lang="ko-KR" altLang="en-US" sz="800"/>
              <a:t>    x1 = tf.maximum(tf.minimum(x1, wx2), wx1)</a:t>
            </a:r>
          </a:p>
          <a:p>
            <a:r>
              <a:rPr lang="ko-KR" altLang="en-US" sz="800"/>
              <a:t>    y2 = tf.maximum(tf.minimum(y2, wy2), wy1)</a:t>
            </a:r>
          </a:p>
          <a:p>
            <a:r>
              <a:rPr lang="ko-KR" altLang="en-US" sz="800"/>
              <a:t>    x2 = tf.maximum(tf.minimum(x2, wx2), wx1)</a:t>
            </a:r>
          </a:p>
          <a:p>
            <a:r>
              <a:rPr lang="ko-KR" altLang="en-US" sz="800"/>
              <a:t>    clipped = tf.concat([y1, x1, y2, x2], axis=1, name="clipped_boxes")</a:t>
            </a:r>
          </a:p>
          <a:p>
            <a:r>
              <a:rPr lang="ko-KR" altLang="en-US" sz="800"/>
              <a:t>    clipped.set_shape((clipped.shape[0], 4))</a:t>
            </a:r>
          </a:p>
          <a:p>
            <a:r>
              <a:rPr lang="ko-KR" altLang="en-US" sz="800"/>
              <a:t>    return clipped</a:t>
            </a:r>
          </a:p>
          <a:p>
            <a:endParaRPr lang="ko-KR" altLang="en-US" sz="800"/>
          </a:p>
          <a:p>
            <a:r>
              <a:rPr lang="ko-KR" altLang="en-US" sz="800"/>
              <a:t>window = np.array([0, 0, 1, 1], dtype=np.float32)</a:t>
            </a:r>
          </a:p>
          <a:p>
            <a:r>
              <a:rPr lang="ko-KR" altLang="en-US" sz="800"/>
              <a:t>#window = np.array([[0, 0, 1, 1],[0, 0, 1, 1],[0, 0, 1, 1]], dtype=np.float32)</a:t>
            </a:r>
          </a:p>
          <a:p>
            <a:endParaRPr lang="ko-KR" altLang="en-US" sz="800"/>
          </a:p>
          <a:p>
            <a:r>
              <a:rPr lang="ko-KR" altLang="en-US" sz="800"/>
              <a:t>#boxes = np.array([0.1,0.1,0.5,0.5]) </a:t>
            </a:r>
          </a:p>
          <a:p>
            <a:r>
              <a:rPr lang="ko-KR" altLang="en-US" sz="800"/>
              <a:t>boxes = np.array([[0.1,0.1,0.5,0.5],[0.2,0.2,0.6,0.6],[0.3,0.3,0.7,0.7]],dtype=np.float32)</a:t>
            </a:r>
          </a:p>
          <a:p>
            <a:r>
              <a:rPr lang="ko-KR" altLang="en-US" sz="800"/>
              <a:t>#boxes = np.array([(0.1,0.1,0.5,0.5),(0.2,0.2,0.6,0.6),(0.3,0.3,0.7,0.7)])</a:t>
            </a:r>
          </a:p>
          <a:p>
            <a:r>
              <a:rPr lang="ko-KR" altLang="en-US" sz="800"/>
              <a:t>boxes = clip_boxes_graph(boxes, window)</a:t>
            </a:r>
          </a:p>
          <a:p>
            <a:endParaRPr lang="ko-KR" altLang="en-US" sz="800"/>
          </a:p>
          <a:p>
            <a:r>
              <a:rPr lang="ko-KR" altLang="en-US" sz="800"/>
              <a:t>print(boxes)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-594" y="4102667"/>
            <a:ext cx="367085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050">
                <a:latin typeface="Menlo" panose="020B0609030804020204" pitchFamily="49" charset="0"/>
              </a:rPr>
              <a:t>clip_boxes_graph </a:t>
            </a:r>
            <a:r>
              <a:rPr lang="ko-KR" altLang="en-US" sz="1050">
                <a:latin typeface="Menlo" panose="020B0609030804020204" pitchFamily="49" charset="0"/>
              </a:rPr>
              <a:t>예제소스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1602189" y="3896444"/>
            <a:ext cx="367085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>
                <a:latin typeface="Menlo" panose="020B0609030804020204" pitchFamily="49" charset="0"/>
              </a:rPr>
              <a:t>0,0,1,1</a:t>
            </a:r>
            <a:r>
              <a:rPr lang="ko-KR" altLang="en-US" sz="1050">
                <a:latin typeface="Menlo" panose="020B0609030804020204" pitchFamily="49" charset="0"/>
              </a:rPr>
              <a:t> 박스에서 정규화된 </a:t>
            </a:r>
            <a:r>
              <a:rPr lang="en-US" altLang="ko-KR" sz="1050">
                <a:latin typeface="Menlo" panose="020B0609030804020204" pitchFamily="49" charset="0"/>
              </a:rPr>
              <a:t>box</a:t>
            </a:r>
            <a:r>
              <a:rPr lang="ko-KR" altLang="en-US" sz="1050">
                <a:latin typeface="Menlo" panose="020B0609030804020204" pitchFamily="49" charset="0"/>
              </a:rPr>
              <a:t>좌표를 얻는다</a:t>
            </a:r>
            <a:r>
              <a:rPr lang="en-US" altLang="ko-KR" sz="1050">
                <a:latin typeface="Menlo" panose="020B0609030804020204" pitchFamily="49" charset="0"/>
              </a:rPr>
              <a:t>.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538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5" y="1127908"/>
            <a:ext cx="2770290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/>
              <a:t> </a:t>
            </a:r>
            <a:r>
              <a:rPr lang="en-US" altLang="ko-KR" b="1"/>
              <a:t>Non-max supression</a:t>
            </a:r>
            <a:endParaRPr lang="en-US" altLang="ko-KR"/>
          </a:p>
        </p:txBody>
      </p:sp>
      <p:cxnSp>
        <p:nvCxnSpPr>
          <p:cNvPr id="27" name="구부러진 연결선 26"/>
          <p:cNvCxnSpPr/>
          <p:nvPr/>
        </p:nvCxnSpPr>
        <p:spPr>
          <a:xfrm rot="10800000" flipV="1">
            <a:off x="934279" y="1656522"/>
            <a:ext cx="2809461" cy="49033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87958" y="1706880"/>
            <a:ext cx="6205607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Non-max suppression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nms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(boxes, scores):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  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indices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image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non_max_suppression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 boxes, scores,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proposal_count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  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nms_threshold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"rpn_non_max_suppression"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  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proposals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(boxes,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indices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  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Pad if needed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  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padding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maximum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proposal_count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proposals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  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proposals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pad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proposals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[(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padding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 (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)])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  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proposals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proposals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utils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batch_slice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boxes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scores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nms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IMAGES_PER_GPU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proposals</a:t>
            </a:r>
            <a:endParaRPr lang="en-US" altLang="ko-KR" sz="11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3921319" y="1573900"/>
            <a:ext cx="94885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>
                <a:latin typeface="Menlo" panose="020B0609030804020204" pitchFamily="49" charset="0"/>
              </a:rPr>
              <a:t>1D </a:t>
            </a:r>
            <a:r>
              <a:rPr lang="ko-KR" altLang="en-US" sz="1050">
                <a:latin typeface="Menlo" panose="020B0609030804020204" pitchFamily="49" charset="0"/>
              </a:rPr>
              <a:t>인덱스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cxnSp>
        <p:nvCxnSpPr>
          <p:cNvPr id="28" name="구부러진 연결선 27"/>
          <p:cNvCxnSpPr/>
          <p:nvPr/>
        </p:nvCxnSpPr>
        <p:spPr>
          <a:xfrm rot="10800000" flipV="1">
            <a:off x="1126436" y="2279832"/>
            <a:ext cx="3550259" cy="390479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4782710" y="2146853"/>
            <a:ext cx="94885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>
                <a:latin typeface="Menlo" panose="020B0609030804020204" pitchFamily="49" charset="0"/>
              </a:rPr>
              <a:t>추천 박스들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cxnSp>
        <p:nvCxnSpPr>
          <p:cNvPr id="30" name="구부러진 연결선 29"/>
          <p:cNvCxnSpPr/>
          <p:nvPr/>
        </p:nvCxnSpPr>
        <p:spPr>
          <a:xfrm rot="10800000">
            <a:off x="934279" y="2007705"/>
            <a:ext cx="3120887" cy="145111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6227196" y="1662105"/>
            <a:ext cx="471247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pad</a:t>
            </a:r>
            <a:r>
              <a:rPr kumimoji="0" lang="en-US" altLang="ko-KR" sz="9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ko-KR" altLang="en-US" sz="9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예제</a:t>
            </a:r>
            <a:endParaRPr kumimoji="0" lang="en-US" altLang="ko-KR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 = tf.constant([[1, 2, 3], [4, 5, 6]])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paddings = tf.constant([[1, 1,], [2, 2]])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'constant_values' is 0.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rank of 't' is 2.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tf.pad(t, paddings, "CONSTANT")  # [[0, 0, 0, 0, 0, 0, 0],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                         #  [0, 0, 1, 2, 3, 0, 0],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                         #  [0, 0, 4, 5, 6, 0, 0],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                         #  [0, 0, 0, 0, 0, 0, 0]]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/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endParaRPr kumimoji="0" lang="ko-KR" altLang="ko-KR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5" name="구부러진 연결선 34"/>
          <p:cNvCxnSpPr/>
          <p:nvPr/>
        </p:nvCxnSpPr>
        <p:spPr>
          <a:xfrm rot="10800000">
            <a:off x="4870175" y="3081132"/>
            <a:ext cx="1464365" cy="37733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6386223" y="3348269"/>
            <a:ext cx="226744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>
                <a:latin typeface="Menlo" panose="020B0609030804020204" pitchFamily="49" charset="0"/>
              </a:rPr>
              <a:t>박스를 조금 크게 만드는 효과</a:t>
            </a:r>
            <a:r>
              <a:rPr lang="en-US" altLang="ko-KR" sz="1050">
                <a:latin typeface="Menlo" panose="020B0609030804020204" pitchFamily="49" charset="0"/>
              </a:rPr>
              <a:t>?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630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5" y="1127908"/>
            <a:ext cx="2770290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/>
              <a:t> </a:t>
            </a:r>
            <a:r>
              <a:rPr lang="en-US" altLang="ko-KR" b="1"/>
              <a:t>Non-max supression</a:t>
            </a:r>
            <a:endParaRPr lang="en-US" altLang="ko-KR"/>
          </a:p>
        </p:txBody>
      </p:sp>
      <p:cxnSp>
        <p:nvCxnSpPr>
          <p:cNvPr id="27" name="구부러진 연결선 26"/>
          <p:cNvCxnSpPr/>
          <p:nvPr/>
        </p:nvCxnSpPr>
        <p:spPr>
          <a:xfrm rot="10800000" flipV="1">
            <a:off x="934279" y="1656522"/>
            <a:ext cx="2809461" cy="49033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87958" y="1706880"/>
            <a:ext cx="6205607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Non-max suppression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nms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(boxes, scores):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  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indices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image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non_max_suppression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 boxes, scores,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proposal_count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  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nms_threshold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"rpn_non_max_suppression"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  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proposals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(boxes,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indices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  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Pad if needed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  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padding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maximum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proposal_count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proposals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  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proposals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pad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proposals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[(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padding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 (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)])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  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proposals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proposals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utils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batch_slice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boxes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scores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nms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IMAGES_PER_GPU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proposals</a:t>
            </a:r>
            <a:endParaRPr lang="en-US" altLang="ko-KR" sz="11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3921319" y="1573900"/>
            <a:ext cx="94885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>
                <a:latin typeface="Menlo" panose="020B0609030804020204" pitchFamily="49" charset="0"/>
              </a:rPr>
              <a:t>1D </a:t>
            </a:r>
            <a:r>
              <a:rPr lang="ko-KR" altLang="en-US" sz="1050">
                <a:latin typeface="Menlo" panose="020B0609030804020204" pitchFamily="49" charset="0"/>
              </a:rPr>
              <a:t>인덱스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cxnSp>
        <p:nvCxnSpPr>
          <p:cNvPr id="28" name="구부러진 연결선 27"/>
          <p:cNvCxnSpPr/>
          <p:nvPr/>
        </p:nvCxnSpPr>
        <p:spPr>
          <a:xfrm rot="10800000" flipV="1">
            <a:off x="1126436" y="2279832"/>
            <a:ext cx="3550259" cy="390479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4782710" y="2146853"/>
            <a:ext cx="94885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>
                <a:latin typeface="Menlo" panose="020B0609030804020204" pitchFamily="49" charset="0"/>
              </a:rPr>
              <a:t>추천 박스들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cxnSp>
        <p:nvCxnSpPr>
          <p:cNvPr id="30" name="구부러진 연결선 29"/>
          <p:cNvCxnSpPr/>
          <p:nvPr/>
        </p:nvCxnSpPr>
        <p:spPr>
          <a:xfrm rot="10800000">
            <a:off x="934279" y="2007705"/>
            <a:ext cx="3120887" cy="145111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6227196" y="1662105"/>
            <a:ext cx="471247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pad</a:t>
            </a:r>
            <a:r>
              <a:rPr kumimoji="0" lang="en-US" altLang="ko-KR" sz="9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ko-KR" altLang="en-US" sz="9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예제</a:t>
            </a:r>
            <a:endParaRPr kumimoji="0" lang="en-US" altLang="ko-KR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 = tf.constant([[1, 2, 3], [4, 5, 6]])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paddings = tf.constant([[1, 1,], [2, 2]])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'constant_values' is 0.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rank of 't' is 2.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tf.pad(t, paddings, "CONSTANT")  # [[0, 0, 0, 0, 0, 0, 0],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                         #  [0, 0, 1, 2, 3, 0, 0],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                         #  [0, 0, 4, 5, 6, 0, 0],</a:t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                         #  [0, 0, 0, 0, 0, 0, 0]]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/>
            </a: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endParaRPr kumimoji="0" lang="ko-KR" altLang="ko-KR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5" name="구부러진 연결선 34"/>
          <p:cNvCxnSpPr/>
          <p:nvPr/>
        </p:nvCxnSpPr>
        <p:spPr>
          <a:xfrm rot="10800000">
            <a:off x="4870175" y="3081132"/>
            <a:ext cx="1464365" cy="377338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6386223" y="3348269"/>
            <a:ext cx="226744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>
                <a:latin typeface="Menlo" panose="020B0609030804020204" pitchFamily="49" charset="0"/>
              </a:rPr>
              <a:t>박스를 조금 크게 만드는 효과</a:t>
            </a:r>
            <a:r>
              <a:rPr lang="en-US" altLang="ko-KR" sz="1050">
                <a:latin typeface="Menlo" panose="020B0609030804020204" pitchFamily="49" charset="0"/>
              </a:rPr>
              <a:t>?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808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4" y="1127908"/>
            <a:ext cx="4194899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/>
              <a:t>def</a:t>
            </a:r>
            <a:r>
              <a:rPr lang="en-US" altLang="ko-KR"/>
              <a:t> parse_image_meta_graph(meta):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18074" y="1732837"/>
            <a:ext cx="691791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parse_image_meta_graph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(meta):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"""Parses a tensor that contains image attributes to its components.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    See compose_image_meta() for more details.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    meta: [batch, meta length] where meta length depends on NUM_CLASSES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    Returns a dict of the parsed tensors.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    """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image_id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meta[:,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original_image_shape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meta[:,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image_shape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meta[:,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7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window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meta[:,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7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(y1, x1, y2, x2) window of image in in pixels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scale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meta[:,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active_class_ids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meta[:,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12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:]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"image_id"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: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image_id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"original_image_shape"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: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original_image_shape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"image_shape"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: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image_shape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"window"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: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window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"scale"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: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scale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"active_class_ids"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: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active_class_ids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}</a:t>
            </a:r>
            <a:endParaRPr lang="en-US" altLang="ko-KR" sz="11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37112"/>
              </p:ext>
            </p:extLst>
          </p:nvPr>
        </p:nvGraphicFramePr>
        <p:xfrm>
          <a:off x="1458820" y="5549266"/>
          <a:ext cx="8841625" cy="828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1844">
                  <a:extLst>
                    <a:ext uri="{9D8B030D-6E8A-4147-A177-3AD203B41FA5}">
                      <a16:colId xmlns:a16="http://schemas.microsoft.com/office/drawing/2014/main" val="1863979151"/>
                    </a:ext>
                  </a:extLst>
                </a:gridCol>
                <a:gridCol w="411437">
                  <a:extLst>
                    <a:ext uri="{9D8B030D-6E8A-4147-A177-3AD203B41FA5}">
                      <a16:colId xmlns:a16="http://schemas.microsoft.com/office/drawing/2014/main" val="559348581"/>
                    </a:ext>
                  </a:extLst>
                </a:gridCol>
                <a:gridCol w="624716">
                  <a:extLst>
                    <a:ext uri="{9D8B030D-6E8A-4147-A177-3AD203B41FA5}">
                      <a16:colId xmlns:a16="http://schemas.microsoft.com/office/drawing/2014/main" val="743983903"/>
                    </a:ext>
                  </a:extLst>
                </a:gridCol>
                <a:gridCol w="495285">
                  <a:extLst>
                    <a:ext uri="{9D8B030D-6E8A-4147-A177-3AD203B41FA5}">
                      <a16:colId xmlns:a16="http://schemas.microsoft.com/office/drawing/2014/main" val="1435029341"/>
                    </a:ext>
                  </a:extLst>
                </a:gridCol>
                <a:gridCol w="599686">
                  <a:extLst>
                    <a:ext uri="{9D8B030D-6E8A-4147-A177-3AD203B41FA5}">
                      <a16:colId xmlns:a16="http://schemas.microsoft.com/office/drawing/2014/main" val="3535279786"/>
                    </a:ext>
                  </a:extLst>
                </a:gridCol>
                <a:gridCol w="511496">
                  <a:extLst>
                    <a:ext uri="{9D8B030D-6E8A-4147-A177-3AD203B41FA5}">
                      <a16:colId xmlns:a16="http://schemas.microsoft.com/office/drawing/2014/main" val="1138372436"/>
                    </a:ext>
                  </a:extLst>
                </a:gridCol>
                <a:gridCol w="493858">
                  <a:extLst>
                    <a:ext uri="{9D8B030D-6E8A-4147-A177-3AD203B41FA5}">
                      <a16:colId xmlns:a16="http://schemas.microsoft.com/office/drawing/2014/main" val="854428810"/>
                    </a:ext>
                  </a:extLst>
                </a:gridCol>
                <a:gridCol w="511496">
                  <a:extLst>
                    <a:ext uri="{9D8B030D-6E8A-4147-A177-3AD203B41FA5}">
                      <a16:colId xmlns:a16="http://schemas.microsoft.com/office/drawing/2014/main" val="1535666900"/>
                    </a:ext>
                  </a:extLst>
                </a:gridCol>
                <a:gridCol w="423306">
                  <a:extLst>
                    <a:ext uri="{9D8B030D-6E8A-4147-A177-3AD203B41FA5}">
                      <a16:colId xmlns:a16="http://schemas.microsoft.com/office/drawing/2014/main" val="3101200026"/>
                    </a:ext>
                  </a:extLst>
                </a:gridCol>
                <a:gridCol w="379212">
                  <a:extLst>
                    <a:ext uri="{9D8B030D-6E8A-4147-A177-3AD203B41FA5}">
                      <a16:colId xmlns:a16="http://schemas.microsoft.com/office/drawing/2014/main" val="3008389218"/>
                    </a:ext>
                  </a:extLst>
                </a:gridCol>
                <a:gridCol w="449764">
                  <a:extLst>
                    <a:ext uri="{9D8B030D-6E8A-4147-A177-3AD203B41FA5}">
                      <a16:colId xmlns:a16="http://schemas.microsoft.com/office/drawing/2014/main" val="2682285187"/>
                    </a:ext>
                  </a:extLst>
                </a:gridCol>
                <a:gridCol w="625894">
                  <a:extLst>
                    <a:ext uri="{9D8B030D-6E8A-4147-A177-3AD203B41FA5}">
                      <a16:colId xmlns:a16="http://schemas.microsoft.com/office/drawing/2014/main" val="1529109149"/>
                    </a:ext>
                  </a:extLst>
                </a:gridCol>
                <a:gridCol w="2513631">
                  <a:extLst>
                    <a:ext uri="{9D8B030D-6E8A-4147-A177-3AD203B41FA5}">
                      <a16:colId xmlns:a16="http://schemas.microsoft.com/office/drawing/2014/main" val="2228351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0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1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2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3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4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5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6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7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8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9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10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11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12</a:t>
                      </a:r>
                      <a:endParaRPr lang="ko-KR" altLang="en-US" sz="105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385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image_id</a:t>
                      </a:r>
                      <a:endParaRPr lang="ko-KR" altLang="en-US" sz="120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original_image_shape</a:t>
                      </a:r>
                      <a:endParaRPr lang="ko-KR" altLang="en-US" sz="12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image_shape</a:t>
                      </a:r>
                      <a:endParaRPr lang="ko-KR" altLang="en-US" sz="12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window</a:t>
                      </a:r>
                      <a:endParaRPr lang="ko-KR" altLang="en-US" sz="12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scale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active_class_ids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95478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028195"/>
              </p:ext>
            </p:extLst>
          </p:nvPr>
        </p:nvGraphicFramePr>
        <p:xfrm>
          <a:off x="1458820" y="6377306"/>
          <a:ext cx="8841625" cy="828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1844">
                  <a:extLst>
                    <a:ext uri="{9D8B030D-6E8A-4147-A177-3AD203B41FA5}">
                      <a16:colId xmlns:a16="http://schemas.microsoft.com/office/drawing/2014/main" val="1863979151"/>
                    </a:ext>
                  </a:extLst>
                </a:gridCol>
                <a:gridCol w="411437">
                  <a:extLst>
                    <a:ext uri="{9D8B030D-6E8A-4147-A177-3AD203B41FA5}">
                      <a16:colId xmlns:a16="http://schemas.microsoft.com/office/drawing/2014/main" val="559348581"/>
                    </a:ext>
                  </a:extLst>
                </a:gridCol>
                <a:gridCol w="624716">
                  <a:extLst>
                    <a:ext uri="{9D8B030D-6E8A-4147-A177-3AD203B41FA5}">
                      <a16:colId xmlns:a16="http://schemas.microsoft.com/office/drawing/2014/main" val="743983903"/>
                    </a:ext>
                  </a:extLst>
                </a:gridCol>
                <a:gridCol w="495285">
                  <a:extLst>
                    <a:ext uri="{9D8B030D-6E8A-4147-A177-3AD203B41FA5}">
                      <a16:colId xmlns:a16="http://schemas.microsoft.com/office/drawing/2014/main" val="1435029341"/>
                    </a:ext>
                  </a:extLst>
                </a:gridCol>
                <a:gridCol w="599686">
                  <a:extLst>
                    <a:ext uri="{9D8B030D-6E8A-4147-A177-3AD203B41FA5}">
                      <a16:colId xmlns:a16="http://schemas.microsoft.com/office/drawing/2014/main" val="3535279786"/>
                    </a:ext>
                  </a:extLst>
                </a:gridCol>
                <a:gridCol w="511496">
                  <a:extLst>
                    <a:ext uri="{9D8B030D-6E8A-4147-A177-3AD203B41FA5}">
                      <a16:colId xmlns:a16="http://schemas.microsoft.com/office/drawing/2014/main" val="1138372436"/>
                    </a:ext>
                  </a:extLst>
                </a:gridCol>
                <a:gridCol w="493858">
                  <a:extLst>
                    <a:ext uri="{9D8B030D-6E8A-4147-A177-3AD203B41FA5}">
                      <a16:colId xmlns:a16="http://schemas.microsoft.com/office/drawing/2014/main" val="854428810"/>
                    </a:ext>
                  </a:extLst>
                </a:gridCol>
                <a:gridCol w="511496">
                  <a:extLst>
                    <a:ext uri="{9D8B030D-6E8A-4147-A177-3AD203B41FA5}">
                      <a16:colId xmlns:a16="http://schemas.microsoft.com/office/drawing/2014/main" val="1535666900"/>
                    </a:ext>
                  </a:extLst>
                </a:gridCol>
                <a:gridCol w="423306">
                  <a:extLst>
                    <a:ext uri="{9D8B030D-6E8A-4147-A177-3AD203B41FA5}">
                      <a16:colId xmlns:a16="http://schemas.microsoft.com/office/drawing/2014/main" val="3101200026"/>
                    </a:ext>
                  </a:extLst>
                </a:gridCol>
                <a:gridCol w="379212">
                  <a:extLst>
                    <a:ext uri="{9D8B030D-6E8A-4147-A177-3AD203B41FA5}">
                      <a16:colId xmlns:a16="http://schemas.microsoft.com/office/drawing/2014/main" val="3008389218"/>
                    </a:ext>
                  </a:extLst>
                </a:gridCol>
                <a:gridCol w="449764">
                  <a:extLst>
                    <a:ext uri="{9D8B030D-6E8A-4147-A177-3AD203B41FA5}">
                      <a16:colId xmlns:a16="http://schemas.microsoft.com/office/drawing/2014/main" val="2682285187"/>
                    </a:ext>
                  </a:extLst>
                </a:gridCol>
                <a:gridCol w="625894">
                  <a:extLst>
                    <a:ext uri="{9D8B030D-6E8A-4147-A177-3AD203B41FA5}">
                      <a16:colId xmlns:a16="http://schemas.microsoft.com/office/drawing/2014/main" val="1529109149"/>
                    </a:ext>
                  </a:extLst>
                </a:gridCol>
                <a:gridCol w="2513631">
                  <a:extLst>
                    <a:ext uri="{9D8B030D-6E8A-4147-A177-3AD203B41FA5}">
                      <a16:colId xmlns:a16="http://schemas.microsoft.com/office/drawing/2014/main" val="2228351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0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1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2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3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4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5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6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7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8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9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10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11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12</a:t>
                      </a:r>
                      <a:endParaRPr lang="ko-KR" altLang="en-US" sz="105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385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image_id</a:t>
                      </a:r>
                      <a:endParaRPr lang="ko-KR" altLang="en-US" sz="120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original_image_shape</a:t>
                      </a:r>
                      <a:endParaRPr lang="ko-KR" altLang="en-US" sz="12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image_shape</a:t>
                      </a:r>
                      <a:endParaRPr lang="ko-KR" altLang="en-US" sz="12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window</a:t>
                      </a:r>
                      <a:endParaRPr lang="ko-KR" altLang="en-US" sz="12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scale</a:t>
                      </a:r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active_class_ids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95478"/>
                  </a:ext>
                </a:extLst>
              </a:tr>
            </a:tbl>
          </a:graphicData>
        </a:graphic>
      </p:graphicFrame>
      <p:sp>
        <p:nvSpPr>
          <p:cNvPr id="5" name="왼쪽 중괄호 4"/>
          <p:cNvSpPr/>
          <p:nvPr/>
        </p:nvSpPr>
        <p:spPr>
          <a:xfrm>
            <a:off x="1103243" y="5549266"/>
            <a:ext cx="355577" cy="16560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353482" y="6245987"/>
            <a:ext cx="749761" cy="262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>
                <a:latin typeface="Menlo" panose="020B0609030804020204" pitchFamily="49" charset="0"/>
              </a:rPr>
              <a:t>batch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468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27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utils.py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4" y="1127908"/>
            <a:ext cx="6620047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/>
              <a:t>def</a:t>
            </a:r>
            <a:r>
              <a:rPr lang="en-US" altLang="ko-KR"/>
              <a:t> batch_slice(inputs, graph_fn, batch_size, names=None):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59378" y="1612147"/>
            <a:ext cx="8874075" cy="601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rgbClr val="93A1A1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batch_slice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(inputs, </a:t>
            </a:r>
            <a:r>
              <a:rPr lang="en-US" altLang="ko-KR" sz="1100" dirty="0" err="1">
                <a:solidFill>
                  <a:srgbClr val="BBBBBB"/>
                </a:solidFill>
                <a:latin typeface="Consolas" panose="020B0609020204030204" pitchFamily="49" charset="0"/>
              </a:rPr>
              <a:t>graph_fn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 dirty="0" err="1">
                <a:solidFill>
                  <a:srgbClr val="BBBBBB"/>
                </a:solidFill>
                <a:latin typeface="Consolas" panose="020B0609020204030204" pitchFamily="49" charset="0"/>
              </a:rPr>
              <a:t>batch_size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, names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dirty="0">
                <a:solidFill>
                  <a:srgbClr val="2AA198"/>
                </a:solidFill>
                <a:latin typeface="Consolas" panose="020B0609020204030204" pitchFamily="49" charset="0"/>
              </a:rPr>
              <a:t>"""Splits inputs into slices and feeds each slice to a copy of the given</a:t>
            </a:r>
            <a:endParaRPr lang="en-US" altLang="ko-KR" sz="11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2AA198"/>
                </a:solidFill>
                <a:latin typeface="Consolas" panose="020B0609020204030204" pitchFamily="49" charset="0"/>
              </a:rPr>
              <a:t>    computation graph and then combines the results. It allows you to run a</a:t>
            </a:r>
            <a:endParaRPr lang="en-US" altLang="ko-KR" sz="11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2AA198"/>
                </a:solidFill>
                <a:latin typeface="Consolas" panose="020B0609020204030204" pitchFamily="49" charset="0"/>
              </a:rPr>
              <a:t>    graph on a batch of inputs even if the graph is written to support one</a:t>
            </a:r>
            <a:endParaRPr lang="en-US" altLang="ko-KR" sz="11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2AA198"/>
                </a:solidFill>
                <a:latin typeface="Consolas" panose="020B0609020204030204" pitchFamily="49" charset="0"/>
              </a:rPr>
              <a:t>    instance only.</a:t>
            </a:r>
            <a:endParaRPr lang="en-US" altLang="ko-KR" sz="11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 dirty="0">
                <a:solidFill>
                  <a:srgbClr val="2AA198"/>
                </a:solidFill>
                <a:latin typeface="Consolas" panose="020B0609020204030204" pitchFamily="49" charset="0"/>
              </a:rPr>
              <a:t>    inputs: list of tensors. All must have the same first dimension length</a:t>
            </a:r>
            <a:endParaRPr lang="en-US" altLang="ko-KR" sz="11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2AA198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dirty="0" err="1">
                <a:solidFill>
                  <a:srgbClr val="2AA198"/>
                </a:solidFill>
                <a:latin typeface="Consolas" panose="020B0609020204030204" pitchFamily="49" charset="0"/>
              </a:rPr>
              <a:t>graph_fn</a:t>
            </a:r>
            <a:r>
              <a:rPr lang="en-US" altLang="ko-KR" sz="1100" dirty="0">
                <a:solidFill>
                  <a:srgbClr val="2AA198"/>
                </a:solidFill>
                <a:latin typeface="Consolas" panose="020B0609020204030204" pitchFamily="49" charset="0"/>
              </a:rPr>
              <a:t>: A function that returns a TF tensor that's part of a graph.</a:t>
            </a:r>
            <a:endParaRPr lang="en-US" altLang="ko-KR" sz="11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2AA198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dirty="0" err="1">
                <a:solidFill>
                  <a:srgbClr val="2AA198"/>
                </a:solidFill>
                <a:latin typeface="Consolas" panose="020B0609020204030204" pitchFamily="49" charset="0"/>
              </a:rPr>
              <a:t>batch_size</a:t>
            </a:r>
            <a:r>
              <a:rPr lang="en-US" altLang="ko-KR" sz="1100" dirty="0">
                <a:solidFill>
                  <a:srgbClr val="2AA198"/>
                </a:solidFill>
                <a:latin typeface="Consolas" panose="020B0609020204030204" pitchFamily="49" charset="0"/>
              </a:rPr>
              <a:t>: number of slices to divide the data into.</a:t>
            </a:r>
            <a:endParaRPr lang="en-US" altLang="ko-KR" sz="11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2AA198"/>
                </a:solidFill>
                <a:latin typeface="Consolas" panose="020B0609020204030204" pitchFamily="49" charset="0"/>
              </a:rPr>
              <a:t>    names: If provided, assigns names to the resulting tensors.</a:t>
            </a:r>
            <a:endParaRPr lang="en-US" altLang="ko-KR" sz="11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2AA198"/>
                </a:solidFill>
                <a:latin typeface="Consolas" panose="020B0609020204030204" pitchFamily="49" charset="0"/>
              </a:rPr>
              <a:t>    """</a:t>
            </a:r>
            <a:endParaRPr lang="en-US" altLang="ko-KR" sz="11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(inputs, </a:t>
            </a:r>
            <a:r>
              <a:rPr lang="en-US" altLang="ko-KR" sz="1100" dirty="0">
                <a:solidFill>
                  <a:srgbClr val="CB4B16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inputs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[inputs]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dirty="0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[]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CB4B16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BBBBBB"/>
                </a:solidFill>
                <a:latin typeface="Consolas" panose="020B0609020204030204" pitchFamily="49" charset="0"/>
              </a:rPr>
              <a:t>batch_size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inputs_slice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[</a:t>
            </a:r>
            <a:r>
              <a:rPr lang="en-US" altLang="ko-KR" sz="1100" dirty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]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inputs]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output_slice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 err="1">
                <a:solidFill>
                  <a:srgbClr val="BBBBBB"/>
                </a:solidFill>
                <a:latin typeface="Consolas" panose="020B0609020204030204" pitchFamily="49" charset="0"/>
              </a:rPr>
              <a:t>graph_fn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inputs_slice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output_slice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100" dirty="0">
                <a:solidFill>
                  <a:srgbClr val="CB4B16"/>
                </a:solidFill>
                <a:latin typeface="Consolas" panose="020B0609020204030204" pitchFamily="49" charset="0"/>
              </a:rPr>
              <a:t>tuple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 dirty="0">
                <a:solidFill>
                  <a:srgbClr val="CB4B16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)):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output_slice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[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output_slice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sz="11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append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output_slice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i="1" dirty="0">
                <a:solidFill>
                  <a:srgbClr val="657B83"/>
                </a:solidFill>
                <a:latin typeface="Consolas" panose="020B0609020204030204" pitchFamily="49" charset="0"/>
              </a:rPr>
              <a:t># Change outputs from a list of slices where each is</a:t>
            </a:r>
            <a:endParaRPr lang="en-US" altLang="ko-KR" sz="11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i="1" dirty="0">
                <a:solidFill>
                  <a:srgbClr val="657B83"/>
                </a:solidFill>
                <a:latin typeface="Consolas" panose="020B0609020204030204" pitchFamily="49" charset="0"/>
              </a:rPr>
              <a:t># a list of outputs to a list of outputs and each has</a:t>
            </a:r>
            <a:endParaRPr lang="en-US" altLang="ko-KR" sz="11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i="1" dirty="0">
                <a:solidFill>
                  <a:srgbClr val="657B83"/>
                </a:solidFill>
                <a:latin typeface="Consolas" panose="020B0609020204030204" pitchFamily="49" charset="0"/>
              </a:rPr>
              <a:t># a list of slices</a:t>
            </a:r>
            <a:endParaRPr lang="en-US" altLang="ko-KR" sz="11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dirty="0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CB4B16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CB4B16"/>
                </a:solidFill>
                <a:latin typeface="Consolas" panose="020B0609020204030204" pitchFamily="49" charset="0"/>
              </a:rPr>
              <a:t>zip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100" dirty="0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names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is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names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[</a:t>
            </a:r>
            <a:r>
              <a:rPr lang="en-US" altLang="ko-KR" sz="1100" dirty="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]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dirty="0">
                <a:solidFill>
                  <a:srgbClr val="268BD2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[</a:t>
            </a:r>
            <a:r>
              <a:rPr lang="en-US" altLang="ko-KR" sz="1100" dirty="0" err="1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stack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68BD2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, axis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268BD2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268BD2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 dirty="0">
                <a:solidFill>
                  <a:srgbClr val="268BD2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CB4B16"/>
                </a:solidFill>
                <a:latin typeface="Consolas" panose="020B0609020204030204" pitchFamily="49" charset="0"/>
              </a:rPr>
              <a:t>zip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, names)]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 err="1">
                <a:solidFill>
                  <a:srgbClr val="268BD2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dirty="0">
                <a:solidFill>
                  <a:srgbClr val="268BD2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)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 dirty="0">
                <a:solidFill>
                  <a:srgbClr val="268BD2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268BD2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 dirty="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 dirty="0">
                <a:solidFill>
                  <a:srgbClr val="268BD2"/>
                </a:solidFill>
                <a:latin typeface="Consolas" panose="020B0609020204030204" pitchFamily="49" charset="0"/>
              </a:rPr>
              <a:t>result</a:t>
            </a:r>
            <a:endParaRPr lang="en-US" altLang="ko-KR" sz="11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375715" y="5699257"/>
            <a:ext cx="260432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err="1"/>
              <a:t>IPdb</a:t>
            </a:r>
            <a:r>
              <a:rPr lang="ko-KR" altLang="en-US" sz="1100" dirty="0"/>
              <a:t> [3]: </a:t>
            </a:r>
            <a:r>
              <a:rPr lang="ko-KR" altLang="en-US" sz="1100" dirty="0" err="1"/>
              <a:t>names</a:t>
            </a:r>
            <a:r>
              <a:rPr lang="ko-KR" altLang="en-US" sz="1100" dirty="0"/>
              <a:t> = [</a:t>
            </a:r>
            <a:r>
              <a:rPr lang="ko-KR" altLang="en-US" sz="1100" dirty="0" err="1"/>
              <a:t>None</a:t>
            </a:r>
            <a:r>
              <a:rPr lang="ko-KR" altLang="en-US" sz="1100" dirty="0"/>
              <a:t>] * 4</a:t>
            </a:r>
          </a:p>
          <a:p>
            <a:endParaRPr lang="ko-KR" altLang="en-US" sz="1100" dirty="0"/>
          </a:p>
          <a:p>
            <a:r>
              <a:rPr lang="ko-KR" altLang="en-US" sz="1100" dirty="0" err="1"/>
              <a:t>IPdb</a:t>
            </a:r>
            <a:r>
              <a:rPr lang="ko-KR" altLang="en-US" sz="1100" dirty="0"/>
              <a:t> [4]: </a:t>
            </a:r>
            <a:r>
              <a:rPr lang="ko-KR" altLang="en-US" sz="1100" dirty="0" err="1"/>
              <a:t>names</a:t>
            </a:r>
            <a:endParaRPr lang="ko-KR" altLang="en-US" sz="1100" dirty="0"/>
          </a:p>
          <a:p>
            <a:r>
              <a:rPr lang="ko-KR" altLang="en-US" sz="1100" dirty="0"/>
              <a:t>[</a:t>
            </a:r>
            <a:r>
              <a:rPr lang="ko-KR" altLang="en-US" sz="1100" dirty="0" err="1"/>
              <a:t>None</a:t>
            </a:r>
            <a:r>
              <a:rPr lang="ko-KR" altLang="en-US" sz="1100" dirty="0"/>
              <a:t>, </a:t>
            </a:r>
            <a:r>
              <a:rPr lang="ko-KR" altLang="en-US" sz="1100" dirty="0" err="1"/>
              <a:t>None</a:t>
            </a:r>
            <a:r>
              <a:rPr lang="ko-KR" altLang="en-US" sz="1100" dirty="0"/>
              <a:t>, </a:t>
            </a:r>
            <a:r>
              <a:rPr lang="ko-KR" altLang="en-US" sz="1100" dirty="0" err="1"/>
              <a:t>None</a:t>
            </a:r>
            <a:r>
              <a:rPr lang="ko-KR" altLang="en-US" sz="1100" dirty="0"/>
              <a:t>, </a:t>
            </a:r>
            <a:r>
              <a:rPr lang="ko-KR" altLang="en-US" sz="1100" dirty="0" err="1"/>
              <a:t>None</a:t>
            </a:r>
            <a:r>
              <a:rPr lang="ko-KR" altLang="en-US" sz="11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56414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614A5CE7-8159-FA4F-B5E8-8AC28F7CFC11}"/>
              </a:ext>
            </a:extLst>
          </p:cNvPr>
          <p:cNvSpPr/>
          <p:nvPr/>
        </p:nvSpPr>
        <p:spPr>
          <a:xfrm>
            <a:off x="537849" y="1296567"/>
            <a:ext cx="1955043" cy="403244"/>
          </a:xfrm>
          <a:prstGeom prst="roundRect">
            <a:avLst>
              <a:gd name="adj" fmla="val 19765"/>
            </a:avLst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Norm_boxes_graph</a:t>
            </a:r>
            <a:endParaRPr lang="ko-KR" altLang="en-US" sz="1600" dirty="0"/>
          </a:p>
        </p:txBody>
      </p:sp>
      <p:sp>
        <p:nvSpPr>
          <p:cNvPr id="28" name="AutoShape 627" descr="흐름도바-1">
            <a:extLst>
              <a:ext uri="{FF2B5EF4-FFF2-40B4-BE49-F238E27FC236}">
                <a16:creationId xmlns:a16="http://schemas.microsoft.com/office/drawing/2014/main" id="{AF0F7ADF-74DD-3F41-8C89-5670C6542848}"/>
              </a:ext>
            </a:extLst>
          </p:cNvPr>
          <p:cNvSpPr>
            <a:spLocks noChangeArrowheads="1"/>
          </p:cNvSpPr>
          <p:nvPr/>
        </p:nvSpPr>
        <p:spPr bwMode="gray">
          <a:xfrm>
            <a:off x="722623" y="1975484"/>
            <a:ext cx="1358619" cy="1194062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3A926C7-A858-6940-AD92-6256C909A65A}"/>
              </a:ext>
            </a:extLst>
          </p:cNvPr>
          <p:cNvSpPr/>
          <p:nvPr/>
        </p:nvSpPr>
        <p:spPr>
          <a:xfrm>
            <a:off x="959878" y="2488682"/>
            <a:ext cx="951755" cy="276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box</a:t>
            </a: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A8B5640A-B8DE-BA48-A4F3-741DFCFCD813}"/>
              </a:ext>
            </a:extLst>
          </p:cNvPr>
          <p:cNvCxnSpPr/>
          <p:nvPr/>
        </p:nvCxnSpPr>
        <p:spPr>
          <a:xfrm flipH="1">
            <a:off x="392687" y="1975484"/>
            <a:ext cx="329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[R] 37">
            <a:extLst>
              <a:ext uri="{FF2B5EF4-FFF2-40B4-BE49-F238E27FC236}">
                <a16:creationId xmlns:a16="http://schemas.microsoft.com/office/drawing/2014/main" id="{855AEDA2-15D8-0146-9EB9-EB310D16E12E}"/>
              </a:ext>
            </a:extLst>
          </p:cNvPr>
          <p:cNvCxnSpPr/>
          <p:nvPr/>
        </p:nvCxnSpPr>
        <p:spPr>
          <a:xfrm flipH="1">
            <a:off x="392687" y="3169546"/>
            <a:ext cx="329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C08CD16-2E14-304D-B31F-6555B3507081}"/>
              </a:ext>
            </a:extLst>
          </p:cNvPr>
          <p:cNvCxnSpPr/>
          <p:nvPr/>
        </p:nvCxnSpPr>
        <p:spPr>
          <a:xfrm>
            <a:off x="537849" y="1975483"/>
            <a:ext cx="0" cy="11940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82C306D-1DE1-7842-9E3E-75DDFB2670EF}"/>
              </a:ext>
            </a:extLst>
          </p:cNvPr>
          <p:cNvSpPr txBox="1"/>
          <p:nvPr/>
        </p:nvSpPr>
        <p:spPr>
          <a:xfrm>
            <a:off x="274060" y="2486412"/>
            <a:ext cx="329936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h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AB10919C-1064-F94F-A447-D06926BBD770}"/>
              </a:ext>
            </a:extLst>
          </p:cNvPr>
          <p:cNvCxnSpPr>
            <a:cxnSpLocks/>
          </p:cNvCxnSpPr>
          <p:nvPr/>
        </p:nvCxnSpPr>
        <p:spPr>
          <a:xfrm flipV="1">
            <a:off x="722623" y="3169546"/>
            <a:ext cx="0" cy="181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626AE07C-050C-544F-9439-EDACB5C97F19}"/>
              </a:ext>
            </a:extLst>
          </p:cNvPr>
          <p:cNvCxnSpPr>
            <a:cxnSpLocks/>
          </p:cNvCxnSpPr>
          <p:nvPr/>
        </p:nvCxnSpPr>
        <p:spPr>
          <a:xfrm flipV="1">
            <a:off x="2070022" y="3169546"/>
            <a:ext cx="0" cy="181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CCB9933-54ED-1349-9CE5-C99594DDD405}"/>
              </a:ext>
            </a:extLst>
          </p:cNvPr>
          <p:cNvCxnSpPr>
            <a:cxnSpLocks/>
          </p:cNvCxnSpPr>
          <p:nvPr/>
        </p:nvCxnSpPr>
        <p:spPr>
          <a:xfrm flipH="1">
            <a:off x="722623" y="3278837"/>
            <a:ext cx="135861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90BF71B-BB2E-EA4B-A556-FF239146A19E}"/>
              </a:ext>
            </a:extLst>
          </p:cNvPr>
          <p:cNvSpPr txBox="1"/>
          <p:nvPr/>
        </p:nvSpPr>
        <p:spPr>
          <a:xfrm>
            <a:off x="1270787" y="3276663"/>
            <a:ext cx="329936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w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sp>
        <p:nvSpPr>
          <p:cNvPr id="45" name="AutoShape 627" descr="흐름도바-1">
            <a:extLst>
              <a:ext uri="{FF2B5EF4-FFF2-40B4-BE49-F238E27FC236}">
                <a16:creationId xmlns:a16="http://schemas.microsoft.com/office/drawing/2014/main" id="{47506D97-CF2C-F245-8FAA-2C8CBB03F851}"/>
              </a:ext>
            </a:extLst>
          </p:cNvPr>
          <p:cNvSpPr>
            <a:spLocks noChangeArrowheads="1"/>
          </p:cNvSpPr>
          <p:nvPr/>
        </p:nvSpPr>
        <p:spPr bwMode="gray">
          <a:xfrm>
            <a:off x="3348766" y="2208094"/>
            <a:ext cx="953636" cy="838131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74F5D12-EAE9-DC4E-944B-BD523ABD762A}"/>
              </a:ext>
            </a:extLst>
          </p:cNvPr>
          <p:cNvSpPr/>
          <p:nvPr/>
        </p:nvSpPr>
        <p:spPr>
          <a:xfrm>
            <a:off x="3557708" y="2563601"/>
            <a:ext cx="572857" cy="1666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box</a:t>
            </a:r>
          </a:p>
        </p:txBody>
      </p: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606A328D-4709-794F-B86D-5F8AB835B60D}"/>
              </a:ext>
            </a:extLst>
          </p:cNvPr>
          <p:cNvCxnSpPr/>
          <p:nvPr/>
        </p:nvCxnSpPr>
        <p:spPr>
          <a:xfrm flipH="1">
            <a:off x="3018830" y="2208094"/>
            <a:ext cx="329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52FD71DA-1270-6A4A-992A-A546E563910D}"/>
              </a:ext>
            </a:extLst>
          </p:cNvPr>
          <p:cNvCxnSpPr/>
          <p:nvPr/>
        </p:nvCxnSpPr>
        <p:spPr>
          <a:xfrm flipH="1">
            <a:off x="3018830" y="3046225"/>
            <a:ext cx="329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AF91C15-FEFA-1142-B72E-CE9996505B27}"/>
              </a:ext>
            </a:extLst>
          </p:cNvPr>
          <p:cNvCxnSpPr>
            <a:cxnSpLocks/>
          </p:cNvCxnSpPr>
          <p:nvPr/>
        </p:nvCxnSpPr>
        <p:spPr>
          <a:xfrm>
            <a:off x="3119913" y="2208094"/>
            <a:ext cx="0" cy="8381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64B0E1D-05FE-3B4E-94DB-8F1C7ED1B262}"/>
              </a:ext>
            </a:extLst>
          </p:cNvPr>
          <p:cNvSpPr txBox="1"/>
          <p:nvPr/>
        </p:nvSpPr>
        <p:spPr>
          <a:xfrm>
            <a:off x="2853863" y="2567203"/>
            <a:ext cx="329936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1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A175B163-0B56-3E41-82EE-8FEF237615B3}"/>
              </a:ext>
            </a:extLst>
          </p:cNvPr>
          <p:cNvCxnSpPr>
            <a:cxnSpLocks/>
          </p:cNvCxnSpPr>
          <p:nvPr/>
        </p:nvCxnSpPr>
        <p:spPr>
          <a:xfrm flipV="1">
            <a:off x="3353206" y="3047586"/>
            <a:ext cx="0" cy="181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A879F70A-FD1D-1C48-B76A-D21F86805652}"/>
              </a:ext>
            </a:extLst>
          </p:cNvPr>
          <p:cNvCxnSpPr>
            <a:cxnSpLocks/>
          </p:cNvCxnSpPr>
          <p:nvPr/>
        </p:nvCxnSpPr>
        <p:spPr>
          <a:xfrm flipV="1">
            <a:off x="4302402" y="3046225"/>
            <a:ext cx="0" cy="181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6906984-C5AC-D141-829F-10244B5B16B1}"/>
              </a:ext>
            </a:extLst>
          </p:cNvPr>
          <p:cNvCxnSpPr>
            <a:cxnSpLocks/>
          </p:cNvCxnSpPr>
          <p:nvPr/>
        </p:nvCxnSpPr>
        <p:spPr>
          <a:xfrm flipH="1">
            <a:off x="3348767" y="3175885"/>
            <a:ext cx="9536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F33D04F-2AC7-0E43-8803-4878A1AA2F7E}"/>
              </a:ext>
            </a:extLst>
          </p:cNvPr>
          <p:cNvSpPr txBox="1"/>
          <p:nvPr/>
        </p:nvSpPr>
        <p:spPr>
          <a:xfrm>
            <a:off x="3733197" y="3189270"/>
            <a:ext cx="329936" cy="1384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90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1</a:t>
            </a:r>
            <a:endParaRPr lang="ko-KR" altLang="en-US" sz="90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sp>
        <p:nvSpPr>
          <p:cNvPr id="18" name="오른쪽 화살표[R] 17">
            <a:extLst>
              <a:ext uri="{FF2B5EF4-FFF2-40B4-BE49-F238E27FC236}">
                <a16:creationId xmlns:a16="http://schemas.microsoft.com/office/drawing/2014/main" id="{F26A364B-1AF4-294D-AE1F-1F075B8139A5}"/>
              </a:ext>
            </a:extLst>
          </p:cNvPr>
          <p:cNvSpPr/>
          <p:nvPr/>
        </p:nvSpPr>
        <p:spPr>
          <a:xfrm>
            <a:off x="2489248" y="2477129"/>
            <a:ext cx="222658" cy="214748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sz="15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EF0E2F-A866-8841-BE7C-6B233F1755AA}"/>
              </a:ext>
            </a:extLst>
          </p:cNvPr>
          <p:cNvSpPr txBox="1"/>
          <p:nvPr/>
        </p:nvSpPr>
        <p:spPr>
          <a:xfrm>
            <a:off x="2348913" y="2748519"/>
            <a:ext cx="607347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ko-KR" altLang="en-US" sz="1050" kern="1200" spc="-20" dirty="0" err="1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좌표변환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DB58B26B-44EB-4C46-B79D-9E8BA4CFA46A}"/>
              </a:ext>
            </a:extLst>
          </p:cNvPr>
          <p:cNvCxnSpPr>
            <a:cxnSpLocks/>
          </p:cNvCxnSpPr>
          <p:nvPr/>
        </p:nvCxnSpPr>
        <p:spPr>
          <a:xfrm>
            <a:off x="2081242" y="1975483"/>
            <a:ext cx="1267523" cy="24436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E8F1867-3EDD-EB4A-951E-CBF68FB5AAA8}"/>
              </a:ext>
            </a:extLst>
          </p:cNvPr>
          <p:cNvCxnSpPr>
            <a:cxnSpLocks/>
          </p:cNvCxnSpPr>
          <p:nvPr/>
        </p:nvCxnSpPr>
        <p:spPr>
          <a:xfrm flipV="1">
            <a:off x="2081241" y="3034202"/>
            <a:ext cx="1267524" cy="12381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4717017" y="1388201"/>
            <a:ext cx="1540806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1050" dirty="0" err="1">
                <a:latin typeface="Menlo" panose="020B0609030804020204" pitchFamily="49" charset="0"/>
              </a:rPr>
              <a:t>input_gt_masks</a:t>
            </a:r>
            <a:endParaRPr lang="en" altLang="ko-Kore-KR" sz="1050" dirty="0">
              <a:latin typeface="Menlo" panose="020B0609030804020204" pitchFamily="49" charset="0"/>
            </a:endParaRPr>
          </a:p>
          <a:p>
            <a:r>
              <a:rPr lang="en-US" altLang="ko-Kore-KR" sz="1050" dirty="0">
                <a:latin typeface="Menlo" panose="020B0609030804020204" pitchFamily="49" charset="0"/>
              </a:rPr>
              <a:t>MINI_MASK</a:t>
            </a:r>
            <a:r>
              <a:rPr lang="ko-KR" altLang="en-US" sz="1050" dirty="0" err="1">
                <a:latin typeface="Menlo" panose="020B0609030804020204" pitchFamily="49" charset="0"/>
              </a:rPr>
              <a:t>를</a:t>
            </a:r>
            <a:r>
              <a:rPr lang="ko-KR" altLang="en-US" sz="1050" dirty="0">
                <a:latin typeface="Menlo" panose="020B0609030804020204" pitchFamily="49" charset="0"/>
              </a:rPr>
              <a:t> 사용시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657493" y="1789890"/>
            <a:ext cx="47949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input_gt_masks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shape=(None, 56, 56, None) dtype=bool</a:t>
            </a:r>
            <a:endParaRPr lang="ko-KR" alt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17017" y="2237746"/>
            <a:ext cx="5343525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>
                <a:latin typeface="+mn-ea"/>
              </a:rPr>
              <a:t>Python - callable(), </a:t>
            </a:r>
            <a:r>
              <a:rPr lang="ko-KR" altLang="en-US" sz="1400">
                <a:latin typeface="+mn-ea"/>
              </a:rPr>
              <a:t>호출 가능한 </a:t>
            </a:r>
            <a:r>
              <a:rPr lang="en-US" altLang="ko-KR" sz="1400">
                <a:latin typeface="+mn-ea"/>
              </a:rPr>
              <a:t>object</a:t>
            </a:r>
            <a:br>
              <a:rPr lang="en-US" altLang="ko-KR" sz="1400">
                <a:latin typeface="+mn-ea"/>
              </a:rPr>
            </a:br>
            <a:r>
              <a:rPr lang="ko-KR" altLang="en-US" sz="1400">
                <a:latin typeface="+mn-ea"/>
              </a:rPr>
              <a:t>즉 </a:t>
            </a:r>
            <a:r>
              <a:rPr lang="en-US" altLang="ko-KR" sz="1400">
                <a:latin typeface="+mn-ea"/>
              </a:rPr>
              <a:t>object</a:t>
            </a:r>
            <a:r>
              <a:rPr lang="ko-KR" altLang="en-US" sz="1400">
                <a:latin typeface="+mn-ea"/>
              </a:rPr>
              <a:t>가 함수형태로 호출가능한가 여부</a:t>
            </a:r>
            <a:endParaRPr lang="en-US" altLang="ko-KR" sz="1400">
              <a:effectLst/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4668" y="3620230"/>
            <a:ext cx="1915909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resnet_graph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765988" y="3688373"/>
            <a:ext cx="5343525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>
                <a:latin typeface="+mn-ea"/>
              </a:rPr>
              <a:t>residual net </a:t>
            </a:r>
            <a:r>
              <a:rPr lang="ko-KR" altLang="en-US" sz="1400">
                <a:latin typeface="+mn-ea"/>
              </a:rPr>
              <a:t>계층을 만드는 함수</a:t>
            </a:r>
            <a:endParaRPr lang="en-US" altLang="ko-KR" sz="1400">
              <a:effectLst/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7655" y="4155550"/>
            <a:ext cx="96123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C5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resnet_graph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input_image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config.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BACKBONE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         stage5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58900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config.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TRAIN_BN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12035" y="4860597"/>
            <a:ext cx="91388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latin typeface="+mn-ea"/>
              </a:rPr>
              <a:t>residual net</a:t>
            </a:r>
            <a:r>
              <a:rPr lang="ko-KR" altLang="en-US" sz="1400">
                <a:latin typeface="+mn-ea"/>
              </a:rPr>
              <a:t> 계층을 만드는 것으로 </a:t>
            </a:r>
            <a:r>
              <a:rPr lang="en-US" altLang="ko-KR" sz="1400">
                <a:latin typeface="+mn-ea"/>
              </a:rPr>
              <a:t>BACKBON</a:t>
            </a:r>
            <a:r>
              <a:rPr lang="ko-KR" altLang="en-US" sz="1400">
                <a:latin typeface="+mn-ea"/>
              </a:rPr>
              <a:t>에 이름이</a:t>
            </a:r>
            <a:r>
              <a:rPr lang="en-US" altLang="ko-KR" sz="1400">
                <a:latin typeface="+mn-ea"/>
              </a:rPr>
              <a:t>,</a:t>
            </a:r>
            <a:r>
              <a:rPr lang="ko-KR" altLang="en-US" sz="1400">
                <a:latin typeface="+mn-ea"/>
              </a:rPr>
              <a:t> </a:t>
            </a:r>
            <a:r>
              <a:rPr lang="en-US" altLang="ko-KR" sz="1400">
                <a:latin typeface="+mn-ea"/>
              </a:rPr>
              <a:t>state5</a:t>
            </a:r>
            <a:r>
              <a:rPr lang="ko-KR" altLang="en-US" sz="1400">
                <a:latin typeface="+mn-ea"/>
              </a:rPr>
              <a:t>까지 사용여부</a:t>
            </a:r>
            <a:r>
              <a:rPr lang="en-US" altLang="ko-KR" sz="1400">
                <a:latin typeface="+mn-ea"/>
              </a:rPr>
              <a:t>,</a:t>
            </a:r>
            <a:r>
              <a:rPr lang="ko-KR" altLang="en-US" sz="1400">
                <a:latin typeface="+mn-ea"/>
              </a:rPr>
              <a:t> </a:t>
            </a:r>
            <a:r>
              <a:rPr lang="en-US" altLang="ko-KR" sz="1400">
                <a:latin typeface="+mn-ea"/>
              </a:rPr>
              <a:t>batch normalization freeze </a:t>
            </a:r>
            <a:r>
              <a:rPr lang="ko-KR" altLang="en-US" sz="1400">
                <a:latin typeface="+mn-ea"/>
              </a:rPr>
              <a:t>사용 여부이다</a:t>
            </a:r>
            <a:r>
              <a:rPr lang="en-US" altLang="ko-KR" sz="1400">
                <a:latin typeface="+mn-ea"/>
              </a:rPr>
              <a:t>.</a:t>
            </a:r>
            <a:r>
              <a:rPr lang="ko-KR" altLang="en-US" sz="1400">
                <a:latin typeface="+mn-ea"/>
              </a:rPr>
              <a:t> </a:t>
            </a:r>
            <a:r>
              <a:rPr lang="en-US" altLang="ko-KR" sz="1400">
                <a:effectLst/>
                <a:latin typeface="+mn-ea"/>
              </a:rPr>
              <a:t>C1 ~ C5</a:t>
            </a:r>
            <a:r>
              <a:rPr lang="ko-KR" altLang="en-US" sz="1400">
                <a:effectLst/>
                <a:latin typeface="+mn-ea"/>
              </a:rPr>
              <a:t>까지는 각 </a:t>
            </a:r>
            <a:r>
              <a:rPr lang="en-US" altLang="ko-KR" sz="1400">
                <a:latin typeface="+mn-ea"/>
              </a:rPr>
              <a:t>stage</a:t>
            </a:r>
            <a:r>
              <a:rPr lang="ko-KR" altLang="en-US" sz="1400">
                <a:latin typeface="+mn-ea"/>
              </a:rPr>
              <a:t>에서의 레이어 값을 볼 수있게 했다</a:t>
            </a:r>
            <a:r>
              <a:rPr lang="en-US" altLang="ko-KR" sz="1400">
                <a:latin typeface="+mn-ea"/>
              </a:rPr>
              <a:t>.</a:t>
            </a:r>
            <a:endParaRPr lang="en-US" altLang="ko-KR" sz="1400">
              <a:effectLst/>
              <a:latin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12034" y="5504089"/>
            <a:ext cx="91388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>
                <a:solidFill>
                  <a:srgbClr val="FF0000"/>
                </a:solidFill>
                <a:effectLst/>
                <a:latin typeface="+mn-ea"/>
              </a:rPr>
              <a:t>☞ </a:t>
            </a:r>
            <a:r>
              <a:rPr lang="en-US" altLang="ko-KR" sz="1400">
                <a:solidFill>
                  <a:srgbClr val="FF0000"/>
                </a:solidFill>
                <a:effectLst/>
                <a:latin typeface="+mn-ea"/>
              </a:rPr>
              <a:t>keras</a:t>
            </a:r>
            <a:r>
              <a:rPr lang="ko-KR" altLang="en-US" sz="1400">
                <a:solidFill>
                  <a:srgbClr val="FF0000"/>
                </a:solidFill>
                <a:effectLst/>
                <a:latin typeface="+mn-ea"/>
              </a:rPr>
              <a:t>에서 기본적으로 제공되는 </a:t>
            </a:r>
            <a:r>
              <a:rPr lang="en-US" altLang="ko-KR" sz="1400">
                <a:solidFill>
                  <a:srgbClr val="FF0000"/>
                </a:solidFill>
                <a:effectLst/>
                <a:latin typeface="+mn-ea"/>
              </a:rPr>
              <a:t>resNet</a:t>
            </a:r>
            <a:r>
              <a:rPr lang="ko-KR" altLang="en-US" sz="1400">
                <a:solidFill>
                  <a:srgbClr val="FF0000"/>
                </a:solidFill>
                <a:effectLst/>
                <a:latin typeface="+mn-ea"/>
              </a:rPr>
              <a:t>을 사용하지 않고 </a:t>
            </a:r>
            <a:r>
              <a:rPr lang="ko-KR" altLang="en-US" sz="1400">
                <a:solidFill>
                  <a:srgbClr val="FF0000"/>
                </a:solidFill>
                <a:latin typeface="+mn-ea"/>
              </a:rPr>
              <a:t>직접 레이어를 만들었는데</a:t>
            </a:r>
            <a:r>
              <a:rPr lang="en-US" altLang="ko-KR" sz="1400">
                <a:solidFill>
                  <a:srgbClr val="FF0000"/>
                </a:solidFill>
                <a:latin typeface="+mn-ea"/>
              </a:rPr>
              <a:t>,</a:t>
            </a:r>
            <a:r>
              <a:rPr lang="ko-KR" altLang="en-US" sz="1400">
                <a:solidFill>
                  <a:srgbClr val="FF0000"/>
                </a:solidFill>
                <a:latin typeface="+mn-ea"/>
              </a:rPr>
              <a:t> 이부분이 어떤 차이가 있는지 확인 해볼 필요가 있다</a:t>
            </a:r>
            <a:r>
              <a:rPr lang="en-US" altLang="ko-KR" sz="1400">
                <a:solidFill>
                  <a:srgbClr val="FF0000"/>
                </a:solidFill>
                <a:latin typeface="+mn-ea"/>
              </a:rPr>
              <a:t>.</a:t>
            </a:r>
            <a:endParaRPr lang="en-US" altLang="ko-KR" sz="1400">
              <a:solidFill>
                <a:srgbClr val="FF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308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27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utils.py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5" y="1127908"/>
            <a:ext cx="4208152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/>
              <a:t>class</a:t>
            </a:r>
            <a:r>
              <a:rPr lang="en-US" altLang="ko-KR"/>
              <a:t> DetectionTargetLayer(KE.Layer):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64457" y="1842167"/>
            <a:ext cx="6268865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call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(self, inputs):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proposals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inputs[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gt_class_ids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inputs[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gt_boxes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inputs[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gt_masks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inputs[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Slice the batch and run a graph for each slice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</a:t>
            </a:r>
            <a:r>
              <a:rPr lang="en-US" altLang="ko-KR" sz="1100" i="1">
                <a:solidFill>
                  <a:srgbClr val="859900"/>
                </a:solidFill>
                <a:latin typeface="Consolas" panose="020B0609020204030204" pitchFamily="49" charset="0"/>
              </a:rPr>
              <a:t>TODO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: Rename target_bbox to target_deltas for clarity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names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[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"rois"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"target_class_ids"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"target_bbox"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"target_mask"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utils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batch_slice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[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proposals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gt_class_ids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gt_boxes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gt_masks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w, x, y, z: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detection_targets_graph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w, x, y, z,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IMAGES_PER_GPU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names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names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endParaRPr lang="en-US" altLang="ko-KR" sz="11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8074" y="4576272"/>
            <a:ext cx="6738729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compute_output_shape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(self, input_shape):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[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(</a:t>
            </a:r>
            <a:r>
              <a:rPr lang="en-US" altLang="ko-KR" sz="110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TRAIN_ROIS_PER_IMAGE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rois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(</a:t>
            </a:r>
            <a:r>
              <a:rPr lang="en-US" altLang="ko-KR" sz="110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TRAIN_ROIS_PER_IMAGE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class_ids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(</a:t>
            </a:r>
            <a:r>
              <a:rPr lang="en-US" altLang="ko-KR" sz="110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TRAIN_ROIS_PER_IMAGE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),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deltas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(</a:t>
            </a:r>
            <a:r>
              <a:rPr lang="en-US" altLang="ko-KR" sz="110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TRAIN_ROIS_PER_IMAGE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MASK_SHAPE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MASK_SHAPE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])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masks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]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compute_mask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(self, inputs, mask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[</a:t>
            </a:r>
            <a:r>
              <a:rPr lang="en-US" altLang="ko-KR" sz="110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  <a:endParaRPr lang="en-US" altLang="ko-KR" sz="11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48533" y="1236862"/>
            <a:ext cx="743805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target_class_ids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target_bbox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target_mask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D30102"/>
                </a:solidFill>
                <a:latin typeface="Consolas" panose="020B0609020204030204" pitchFamily="49" charset="0"/>
              </a:rPr>
              <a:t>\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DetectionTargetLayer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(config, name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"proposal_targets"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)([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target_rois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input_gt_class_ids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gt_boxes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input_gt_masks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  <a:endParaRPr lang="en-US" altLang="ko-KR" sz="10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548533" y="136366"/>
            <a:ext cx="5343525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input_gt_class_ids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shape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], name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"input_gt_class_ids"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dtype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int32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0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0" name="구부러진 연결선 9"/>
          <p:cNvCxnSpPr/>
          <p:nvPr/>
        </p:nvCxnSpPr>
        <p:spPr>
          <a:xfrm>
            <a:off x="5413515" y="336420"/>
            <a:ext cx="1954694" cy="130685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767193" y="1938272"/>
            <a:ext cx="5343525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gt_boxes: [batch, MAX_GT_INSTANCES, (y1, x1, y2, x2)] in normalized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2AA198"/>
                </a:solidFill>
                <a:latin typeface="Consolas" panose="020B0609020204030204" pitchFamily="49" charset="0"/>
              </a:rPr>
              <a:t>              coordinates.</a:t>
            </a:r>
            <a:endParaRPr lang="en-US" altLang="ko-KR" sz="10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048216" y="2560295"/>
            <a:ext cx="464359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i="1" dirty="0">
                <a:solidFill>
                  <a:srgbClr val="657B83"/>
                </a:solidFill>
                <a:latin typeface="Consolas" panose="020B0609020204030204" pitchFamily="49" charset="0"/>
              </a:rPr>
              <a:t># [batch, height, width, MAX_GT_INSTANCES]</a:t>
            </a:r>
            <a:endParaRPr lang="en-US" altLang="ko-KR" sz="10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dirty="0" err="1">
                <a:solidFill>
                  <a:srgbClr val="BBBBBB"/>
                </a:solidFill>
                <a:latin typeface="Consolas" panose="020B0609020204030204" pitchFamily="49" charset="0"/>
              </a:rPr>
              <a:t>config.</a:t>
            </a:r>
            <a:r>
              <a:rPr lang="en-US" altLang="ko-KR" sz="1000" dirty="0" err="1">
                <a:solidFill>
                  <a:srgbClr val="CB4B16"/>
                </a:solidFill>
                <a:latin typeface="Consolas" panose="020B0609020204030204" pitchFamily="49" charset="0"/>
              </a:rPr>
              <a:t>USE_MINI_MASK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ko-KR" sz="1000" dirty="0" err="1">
                <a:solidFill>
                  <a:srgbClr val="268BD2"/>
                </a:solidFill>
                <a:latin typeface="Consolas" panose="020B0609020204030204" pitchFamily="49" charset="0"/>
              </a:rPr>
              <a:t>input_gt_masks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dirty="0" err="1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0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268BD2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     shape</a:t>
            </a:r>
            <a:r>
              <a:rPr lang="en-US" altLang="ko-KR" sz="1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 err="1">
                <a:solidFill>
                  <a:srgbClr val="BBBBBB"/>
                </a:solidFill>
                <a:latin typeface="Consolas" panose="020B0609020204030204" pitchFamily="49" charset="0"/>
              </a:rPr>
              <a:t>config.</a:t>
            </a:r>
            <a:r>
              <a:rPr lang="en-US" altLang="ko-KR" sz="1000" dirty="0" err="1">
                <a:solidFill>
                  <a:srgbClr val="CB4B16"/>
                </a:solidFill>
                <a:latin typeface="Consolas" panose="020B0609020204030204" pitchFamily="49" charset="0"/>
              </a:rPr>
              <a:t>MINI_MASK_SHAPE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ko-KR" sz="1000" dirty="0" err="1">
                <a:solidFill>
                  <a:srgbClr val="BBBBBB"/>
                </a:solidFill>
                <a:latin typeface="Consolas" panose="020B0609020204030204" pitchFamily="49" charset="0"/>
              </a:rPr>
              <a:t>config.</a:t>
            </a:r>
            <a:r>
              <a:rPr lang="en-US" altLang="ko-KR" sz="1000" dirty="0" err="1">
                <a:solidFill>
                  <a:srgbClr val="CB4B16"/>
                </a:solidFill>
                <a:latin typeface="Consolas" panose="020B0609020204030204" pitchFamily="49" charset="0"/>
              </a:rPr>
              <a:t>MINI_MASK_SHAPE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000" dirty="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     name</a:t>
            </a:r>
            <a:r>
              <a:rPr lang="en-US" altLang="ko-KR" sz="1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2AA198"/>
                </a:solidFill>
                <a:latin typeface="Consolas" panose="020B0609020204030204" pitchFamily="49" charset="0"/>
              </a:rPr>
              <a:t>input_gt_masks</a:t>
            </a:r>
            <a:r>
              <a:rPr lang="en-US" altLang="ko-KR" sz="10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 dirty="0" err="1">
                <a:solidFill>
                  <a:srgbClr val="BBBBBB"/>
                </a:solidFill>
                <a:latin typeface="Consolas" panose="020B0609020204030204" pitchFamily="49" charset="0"/>
              </a:rPr>
              <a:t>dtype</a:t>
            </a:r>
            <a:r>
              <a:rPr lang="en-US" altLang="ko-KR" sz="1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CB4B16"/>
                </a:solidFill>
                <a:latin typeface="Consolas" panose="020B0609020204030204" pitchFamily="49" charset="0"/>
              </a:rPr>
              <a:t>bool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85990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ko-KR" sz="1000" dirty="0" err="1">
                <a:solidFill>
                  <a:srgbClr val="268BD2"/>
                </a:solidFill>
                <a:latin typeface="Consolas" panose="020B0609020204030204" pitchFamily="49" charset="0"/>
              </a:rPr>
              <a:t>input_gt_masks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dirty="0" err="1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0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268BD2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     shape</a:t>
            </a:r>
            <a:r>
              <a:rPr lang="en-US" altLang="ko-KR" sz="1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 err="1">
                <a:solidFill>
                  <a:srgbClr val="BBBBBB"/>
                </a:solidFill>
                <a:latin typeface="Consolas" panose="020B0609020204030204" pitchFamily="49" charset="0"/>
              </a:rPr>
              <a:t>config.</a:t>
            </a:r>
            <a:r>
              <a:rPr lang="en-US" altLang="ko-KR" sz="1000" dirty="0" err="1">
                <a:solidFill>
                  <a:srgbClr val="CB4B16"/>
                </a:solidFill>
                <a:latin typeface="Consolas" panose="020B0609020204030204" pitchFamily="49" charset="0"/>
              </a:rPr>
              <a:t>IMAGE_SHAPE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000" dirty="0" err="1">
                <a:solidFill>
                  <a:srgbClr val="BBBBBB"/>
                </a:solidFill>
                <a:latin typeface="Consolas" panose="020B0609020204030204" pitchFamily="49" charset="0"/>
              </a:rPr>
              <a:t>config.</a:t>
            </a:r>
            <a:r>
              <a:rPr lang="en-US" altLang="ko-KR" sz="1000" dirty="0" err="1">
                <a:solidFill>
                  <a:srgbClr val="CB4B16"/>
                </a:solidFill>
                <a:latin typeface="Consolas" panose="020B0609020204030204" pitchFamily="49" charset="0"/>
              </a:rPr>
              <a:t>IMAGE_SHAPE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0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000" dirty="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     name</a:t>
            </a:r>
            <a:r>
              <a:rPr lang="en-US" altLang="ko-KR" sz="1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 err="1">
                <a:solidFill>
                  <a:srgbClr val="2AA198"/>
                </a:solidFill>
                <a:latin typeface="Consolas" panose="020B0609020204030204" pitchFamily="49" charset="0"/>
              </a:rPr>
              <a:t>input_gt_masks</a:t>
            </a:r>
            <a:r>
              <a:rPr lang="en-US" altLang="ko-KR" sz="10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 dirty="0" err="1">
                <a:solidFill>
                  <a:srgbClr val="BBBBBB"/>
                </a:solidFill>
                <a:latin typeface="Consolas" panose="020B0609020204030204" pitchFamily="49" charset="0"/>
              </a:rPr>
              <a:t>dtype</a:t>
            </a:r>
            <a:r>
              <a:rPr lang="en-US" altLang="ko-KR" sz="1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CB4B16"/>
                </a:solidFill>
                <a:latin typeface="Consolas" panose="020B0609020204030204" pitchFamily="49" charset="0"/>
              </a:rPr>
              <a:t>bool</a:t>
            </a:r>
            <a:r>
              <a:rPr lang="en-US" altLang="ko-KR" sz="10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5" name="구부러진 연결선 14"/>
          <p:cNvCxnSpPr>
            <a:cxnSpLocks/>
          </p:cNvCxnSpPr>
          <p:nvPr/>
        </p:nvCxnSpPr>
        <p:spPr>
          <a:xfrm flipV="1">
            <a:off x="7007364" y="1790858"/>
            <a:ext cx="2414935" cy="1167495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구부러진 연결선 17"/>
          <p:cNvCxnSpPr/>
          <p:nvPr/>
        </p:nvCxnSpPr>
        <p:spPr>
          <a:xfrm flipV="1">
            <a:off x="5241235" y="1770403"/>
            <a:ext cx="3154017" cy="213419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810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27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utils.py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4" y="1127908"/>
            <a:ext cx="8786777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/>
              <a:t>def</a:t>
            </a:r>
            <a:r>
              <a:rPr lang="en-US" altLang="ko-KR"/>
              <a:t> detection_targets_graph(proposals, gt_class_ids, gt_boxes, gt_masks, config):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5924" y="1732182"/>
            <a:ext cx="5343525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900" dirty="0">
                <a:solidFill>
                  <a:srgbClr val="268BD2"/>
                </a:solidFill>
                <a:latin typeface="Consolas" panose="020B0609020204030204" pitchFamily="49" charset="0"/>
              </a:rPr>
              <a:t>asserts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[</a:t>
            </a: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900" dirty="0" err="1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Assert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greater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(proposals)[</a:t>
            </a:r>
            <a:r>
              <a:rPr lang="en-US" altLang="ko-KR" sz="9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9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), [proposals],</a:t>
            </a: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name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900" dirty="0" err="1">
                <a:solidFill>
                  <a:srgbClr val="2AA198"/>
                </a:solidFill>
                <a:latin typeface="Consolas" panose="020B0609020204030204" pitchFamily="49" charset="0"/>
              </a:rPr>
              <a:t>roi_assertion</a:t>
            </a:r>
            <a:r>
              <a:rPr lang="en-US" altLang="ko-KR" sz="9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]</a:t>
            </a: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with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 err="1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control_dependencies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>
                <a:solidFill>
                  <a:srgbClr val="268BD2"/>
                </a:solidFill>
                <a:latin typeface="Consolas" panose="020B0609020204030204" pitchFamily="49" charset="0"/>
              </a:rPr>
              <a:t>asserts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proposals 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 err="1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identity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(proposals)</a:t>
            </a: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i="1" dirty="0">
                <a:solidFill>
                  <a:srgbClr val="657B83"/>
                </a:solidFill>
                <a:latin typeface="Consolas" panose="020B0609020204030204" pitchFamily="49" charset="0"/>
              </a:rPr>
              <a:t># Remove zero padding</a:t>
            </a:r>
            <a:r>
              <a:rPr lang="ko-KR" altLang="en-US" sz="900" i="1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endParaRPr lang="en-US" altLang="ko-KR" sz="9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proposals, </a:t>
            </a:r>
            <a:r>
              <a:rPr lang="en-US" altLang="ko-KR" sz="900" dirty="0">
                <a:solidFill>
                  <a:srgbClr val="268BD2"/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trim_zeros_graph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(proposals, name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900" dirty="0" err="1">
                <a:solidFill>
                  <a:srgbClr val="2AA198"/>
                </a:solidFill>
                <a:latin typeface="Consolas" panose="020B0609020204030204" pitchFamily="49" charset="0"/>
              </a:rPr>
              <a:t>trim_proposals</a:t>
            </a:r>
            <a:r>
              <a:rPr lang="en-US" altLang="ko-KR" sz="9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gt_boxes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non_zeros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trim_zeros_graph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gt_boxes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900" dirty="0" err="1">
                <a:solidFill>
                  <a:srgbClr val="2AA198"/>
                </a:solidFill>
                <a:latin typeface="Consolas" panose="020B0609020204030204" pitchFamily="49" charset="0"/>
              </a:rPr>
              <a:t>trim_gt_boxes</a:t>
            </a:r>
            <a:r>
              <a:rPr lang="en-US" altLang="ko-KR" sz="9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gt_class_ids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 err="1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boolean_mask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gt_class_ids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non_zeros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name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900" dirty="0" err="1">
                <a:solidFill>
                  <a:srgbClr val="2AA198"/>
                </a:solidFill>
                <a:latin typeface="Consolas" panose="020B0609020204030204" pitchFamily="49" charset="0"/>
              </a:rPr>
              <a:t>trim_gt_class_ids</a:t>
            </a:r>
            <a:r>
              <a:rPr lang="en-US" altLang="ko-KR" sz="9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gt_masks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 err="1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gt_masks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 dirty="0" err="1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non_zeros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)[:, </a:t>
            </a:r>
            <a:r>
              <a:rPr lang="en-US" altLang="ko-KR" sz="9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], axis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name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900" dirty="0" err="1">
                <a:solidFill>
                  <a:srgbClr val="2AA198"/>
                </a:solidFill>
                <a:latin typeface="Consolas" panose="020B0609020204030204" pitchFamily="49" charset="0"/>
              </a:rPr>
              <a:t>trim_gt_masks</a:t>
            </a:r>
            <a:r>
              <a:rPr lang="en-US" altLang="ko-KR" sz="9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i="1" dirty="0">
                <a:solidFill>
                  <a:srgbClr val="657B83"/>
                </a:solidFill>
                <a:latin typeface="Consolas" panose="020B0609020204030204" pitchFamily="49" charset="0"/>
              </a:rPr>
              <a:t># Handle COCO crowds</a:t>
            </a:r>
            <a:endParaRPr lang="en-US" altLang="ko-KR" sz="9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i="1" dirty="0">
                <a:solidFill>
                  <a:srgbClr val="657B83"/>
                </a:solidFill>
                <a:latin typeface="Consolas" panose="020B0609020204030204" pitchFamily="49" charset="0"/>
              </a:rPr>
              <a:t># A crowd box in COCO is a bounding box around several instances. Exclude</a:t>
            </a:r>
            <a:endParaRPr lang="en-US" altLang="ko-KR" sz="9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i="1" dirty="0">
                <a:solidFill>
                  <a:srgbClr val="657B83"/>
                </a:solidFill>
                <a:latin typeface="Consolas" panose="020B0609020204030204" pitchFamily="49" charset="0"/>
              </a:rPr>
              <a:t># them from training. A crowd box is given a negative class ID.</a:t>
            </a:r>
            <a:endParaRPr lang="en-US" altLang="ko-KR" sz="9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crowd_ix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 err="1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gt_class_ids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)[:, </a:t>
            </a:r>
            <a:r>
              <a:rPr lang="en-US" altLang="ko-KR" sz="9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non_crowd_ix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 err="1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gt_class_ids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)[:, </a:t>
            </a:r>
            <a:r>
              <a:rPr lang="en-US" altLang="ko-KR" sz="900" dirty="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crowd_boxes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 err="1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gt_boxes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crowd_ix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gt_class_ids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 err="1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gt_class_ids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non_crowd_ix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gt_boxes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 err="1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gt_boxes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non_crowd_ix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gt_masks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900" dirty="0" err="1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BBBBBB"/>
                </a:solidFill>
                <a:latin typeface="Consolas" panose="020B0609020204030204" pitchFamily="49" charset="0"/>
              </a:rPr>
              <a:t>gt_masks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900" dirty="0" err="1">
                <a:solidFill>
                  <a:srgbClr val="268BD2"/>
                </a:solidFill>
                <a:latin typeface="Consolas" panose="020B0609020204030204" pitchFamily="49" charset="0"/>
              </a:rPr>
              <a:t>non_crowd_ix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, axis</a:t>
            </a:r>
            <a:r>
              <a:rPr lang="en-US" altLang="ko-KR" sz="9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9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9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42271" y="1627104"/>
            <a:ext cx="5343525" cy="486287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Compute overlaps matrix [proposals, gt_boxes]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overlaps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overlaps_graph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(proposals, gt_boxes)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Compute overlaps with crowd boxes [proposals, crowd_boxes]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crowd_overlaps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overlaps_graph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(proposals,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crowd_boxes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crowd_iou_max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reduce_max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crowd_overlaps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axis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no_crowd_bool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crowd_iou_max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0.001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Determine positive and negative ROIs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roi_iou_max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reduce_max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overlaps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axis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1. Positive ROIs are those with &gt;= 0.5 IoU with a GT box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positive_roi_bool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roi_iou_max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&gt;=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0.5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positive_indices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positive_roi_bool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)[:,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2. Negative ROIs are those with &lt; 0.5 with every GT box. Skip crowds.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negative_indices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logical_and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roi_iou_max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0.5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no_crowd_bool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))[:,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Subsample ROIs. Aim for 33% positive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Positive ROIs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positive_count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TRAIN_ROIS_PER_IMAGE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config.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ROI_POSITIVE_RATIO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positive_indices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random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shuffle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positive_indices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)[: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positive_count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positive_count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positive_indices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)[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Negative ROIs. Add enough to maintain positive:negative ratio.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1.0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config.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ROI_POSITIVE_RATIO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negative_count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cast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cast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positive_count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float32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),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int32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positive_count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negative_indices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random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shuffle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negative_indices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)[: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negative_count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  <a:endParaRPr lang="en-US" altLang="ko-KR" sz="10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1C6B9D-D805-EF49-9E79-102735983131}"/>
              </a:ext>
            </a:extLst>
          </p:cNvPr>
          <p:cNvSpPr/>
          <p:nvPr/>
        </p:nvSpPr>
        <p:spPr>
          <a:xfrm>
            <a:off x="2815120" y="2230997"/>
            <a:ext cx="260432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/>
              <a:t>입력과 동일한 크기와 내용의 </a:t>
            </a:r>
            <a:r>
              <a:rPr lang="ko-KR" altLang="en-US" sz="1100" dirty="0" err="1"/>
              <a:t>텐서를</a:t>
            </a:r>
            <a:r>
              <a:rPr lang="ko-KR" altLang="en-US" sz="1100" dirty="0"/>
              <a:t> 만든다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27F67B-5B6F-4B46-936E-79DAEDD767AA}"/>
              </a:ext>
            </a:extLst>
          </p:cNvPr>
          <p:cNvSpPr/>
          <p:nvPr/>
        </p:nvSpPr>
        <p:spPr>
          <a:xfrm>
            <a:off x="2637942" y="2686404"/>
            <a:ext cx="260432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/>
              <a:t>0</a:t>
            </a:r>
            <a:r>
              <a:rPr lang="ko-KR" altLang="en-US" sz="1100" dirty="0"/>
              <a:t> 크기의  박스를 삭제 한다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B51E364-AF41-A54C-AACB-979D77B7A817}"/>
              </a:ext>
            </a:extLst>
          </p:cNvPr>
          <p:cNvSpPr/>
          <p:nvPr/>
        </p:nvSpPr>
        <p:spPr>
          <a:xfrm>
            <a:off x="308606" y="5313578"/>
            <a:ext cx="324469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err="1"/>
              <a:t>gt_class_ids</a:t>
            </a:r>
            <a:r>
              <a:rPr lang="ko-KR" altLang="en-US" sz="1100" dirty="0"/>
              <a:t>에서 </a:t>
            </a:r>
            <a:r>
              <a:rPr lang="en-US" altLang="ko-KR" sz="1100" dirty="0"/>
              <a:t>0</a:t>
            </a:r>
            <a:r>
              <a:rPr lang="ko-KR" altLang="en-US" sz="1100" dirty="0"/>
              <a:t> 크기의  박스를 삭제 한다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cxnSp>
        <p:nvCxnSpPr>
          <p:cNvPr id="11" name="구부러진 연결선 14">
            <a:extLst>
              <a:ext uri="{FF2B5EF4-FFF2-40B4-BE49-F238E27FC236}">
                <a16:creationId xmlns:a16="http://schemas.microsoft.com/office/drawing/2014/main" id="{1ACC9BB3-5FAF-E946-B0D8-05896131A89D}"/>
              </a:ext>
            </a:extLst>
          </p:cNvPr>
          <p:cNvCxnSpPr>
            <a:cxnSpLocks/>
            <a:stCxn id="10" idx="0"/>
          </p:cNvCxnSpPr>
          <p:nvPr/>
        </p:nvCxnSpPr>
        <p:spPr>
          <a:xfrm rot="16200000" flipV="1">
            <a:off x="508628" y="3891251"/>
            <a:ext cx="2043253" cy="80140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503203-7E9A-8641-866D-7DF1F2A3170E}"/>
              </a:ext>
            </a:extLst>
          </p:cNvPr>
          <p:cNvSpPr/>
          <p:nvPr/>
        </p:nvSpPr>
        <p:spPr>
          <a:xfrm>
            <a:off x="2244686" y="3672954"/>
            <a:ext cx="215310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err="1"/>
              <a:t>non_zeros</a:t>
            </a:r>
            <a:r>
              <a:rPr lang="ko-KR" altLang="en-US" sz="1100" dirty="0"/>
              <a:t>의 인덱스를 구한다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cxnSp>
        <p:nvCxnSpPr>
          <p:cNvPr id="13" name="구부러진 연결선 14">
            <a:extLst>
              <a:ext uri="{FF2B5EF4-FFF2-40B4-BE49-F238E27FC236}">
                <a16:creationId xmlns:a16="http://schemas.microsoft.com/office/drawing/2014/main" id="{7C3A8D33-AE85-A64C-A610-C41D71E71607}"/>
              </a:ext>
            </a:extLst>
          </p:cNvPr>
          <p:cNvCxnSpPr>
            <a:cxnSpLocks/>
          </p:cNvCxnSpPr>
          <p:nvPr/>
        </p:nvCxnSpPr>
        <p:spPr>
          <a:xfrm flipV="1">
            <a:off x="2815118" y="3573278"/>
            <a:ext cx="738186" cy="206559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7503203-7E9A-8641-866D-7DF1F2A3170E}"/>
              </a:ext>
            </a:extLst>
          </p:cNvPr>
          <p:cNvSpPr/>
          <p:nvPr/>
        </p:nvSpPr>
        <p:spPr>
          <a:xfrm>
            <a:off x="311090" y="5575188"/>
            <a:ext cx="380619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☞</a:t>
            </a:r>
            <a:r>
              <a:rPr lang="en-US" altLang="ko-KR" sz="1100" smtClean="0"/>
              <a:t>tf.where</a:t>
            </a:r>
            <a:r>
              <a:rPr lang="ko-KR" altLang="en-US" sz="1100" smtClean="0"/>
              <a:t>에서</a:t>
            </a:r>
            <a:r>
              <a:rPr lang="ko-KR" altLang="en-US" sz="1100" smtClean="0"/>
              <a:t> </a:t>
            </a:r>
            <a:r>
              <a:rPr lang="ko-KR" altLang="en-US" sz="1100" smtClean="0"/>
              <a:t>컨디션</a:t>
            </a:r>
            <a:r>
              <a:rPr lang="ko-KR" altLang="en-US" sz="1100" smtClean="0"/>
              <a:t> </a:t>
            </a:r>
            <a:r>
              <a:rPr lang="ko-KR" altLang="en-US" sz="1100" smtClean="0"/>
              <a:t>조건만</a:t>
            </a:r>
            <a:r>
              <a:rPr lang="ko-KR" altLang="en-US" sz="1100" smtClean="0"/>
              <a:t> </a:t>
            </a:r>
            <a:r>
              <a:rPr lang="ko-KR" altLang="en-US" sz="1100" smtClean="0"/>
              <a:t>있으면</a:t>
            </a:r>
            <a:r>
              <a:rPr lang="en-US" altLang="ko-KR" sz="1100" smtClean="0"/>
              <a:t>,</a:t>
            </a:r>
            <a:r>
              <a:rPr lang="ko-KR" altLang="en-US" sz="1100" smtClean="0"/>
              <a:t> </a:t>
            </a:r>
            <a:r>
              <a:rPr lang="ko-KR" altLang="en-US" sz="1100" smtClean="0"/>
              <a:t>인덱스를</a:t>
            </a:r>
            <a:r>
              <a:rPr lang="ko-KR" altLang="en-US" sz="1100" smtClean="0"/>
              <a:t> </a:t>
            </a:r>
            <a:r>
              <a:rPr lang="ko-KR" altLang="en-US" sz="1100" smtClean="0"/>
              <a:t>리턴한다</a:t>
            </a:r>
            <a:r>
              <a:rPr lang="en-US" altLang="ko-KR" sz="1100" smtClean="0"/>
              <a:t>.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7503203-7E9A-8641-866D-7DF1F2A3170E}"/>
              </a:ext>
            </a:extLst>
          </p:cNvPr>
          <p:cNvSpPr/>
          <p:nvPr/>
        </p:nvSpPr>
        <p:spPr>
          <a:xfrm>
            <a:off x="308606" y="5808038"/>
            <a:ext cx="485974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☞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non_zeros</a:t>
            </a:r>
            <a:r>
              <a:rPr lang="en-US" altLang="ko-KR" sz="1100" smtClean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r>
              <a:rPr lang="ko-KR" altLang="en-US" sz="1100" smtClean="0"/>
              <a:t>를</a:t>
            </a:r>
            <a:r>
              <a:rPr lang="ko-KR" altLang="en-US" sz="1100" smtClean="0"/>
              <a:t> </a:t>
            </a:r>
            <a:r>
              <a:rPr lang="ko-KR" altLang="en-US" sz="1100" smtClean="0"/>
              <a:t>하면</a:t>
            </a:r>
            <a:r>
              <a:rPr lang="ko-KR" altLang="en-US" sz="1100" smtClean="0"/>
              <a:t> </a:t>
            </a:r>
            <a:r>
              <a:rPr lang="en-US" altLang="ko-KR" sz="1100" smtClean="0"/>
              <a:t>[ [1],[3]] </a:t>
            </a:r>
            <a:r>
              <a:rPr lang="ko-KR" altLang="en-US" sz="1100" smtClean="0"/>
              <a:t>이런식의</a:t>
            </a:r>
            <a:r>
              <a:rPr lang="ko-KR" altLang="en-US" sz="1100" smtClean="0"/>
              <a:t> </a:t>
            </a:r>
            <a:r>
              <a:rPr lang="ko-KR" altLang="en-US" sz="1100" smtClean="0"/>
              <a:t>열백터가</a:t>
            </a:r>
            <a:r>
              <a:rPr lang="ko-KR" altLang="en-US" sz="1100" smtClean="0"/>
              <a:t> </a:t>
            </a:r>
            <a:r>
              <a:rPr lang="ko-KR" altLang="en-US" sz="1100" smtClean="0"/>
              <a:t>나오는데</a:t>
            </a:r>
            <a:r>
              <a:rPr lang="en-US" altLang="ko-KR" sz="1100" smtClean="0"/>
              <a:t>,</a:t>
            </a:r>
            <a:r>
              <a:rPr lang="ko-KR" altLang="en-US" sz="1100" smtClean="0"/>
              <a:t> 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[:,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100" smtClean="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  <a:r>
              <a:rPr lang="ko-KR" altLang="en-US" sz="1100" smtClean="0">
                <a:latin typeface="Consolas" panose="020B0609020204030204" pitchFamily="49" charset="0"/>
              </a:rPr>
              <a:t>을</a:t>
            </a:r>
            <a:r>
              <a:rPr lang="ko-KR" altLang="en-US" sz="1100" smtClean="0">
                <a:latin typeface="Consolas" panose="020B0609020204030204" pitchFamily="49" charset="0"/>
              </a:rPr>
              <a:t> </a:t>
            </a:r>
            <a:r>
              <a:rPr lang="ko-KR" altLang="en-US" sz="1100" smtClean="0">
                <a:latin typeface="Consolas" panose="020B0609020204030204" pitchFamily="49" charset="0"/>
              </a:rPr>
              <a:t>추가</a:t>
            </a:r>
            <a:r>
              <a:rPr lang="ko-KR" altLang="en-US" sz="1100" smtClean="0">
                <a:latin typeface="Consolas" panose="020B0609020204030204" pitchFamily="49" charset="0"/>
              </a:rPr>
              <a:t> </a:t>
            </a:r>
            <a:r>
              <a:rPr lang="ko-KR" altLang="en-US" sz="1100" smtClean="0">
                <a:latin typeface="Consolas" panose="020B0609020204030204" pitchFamily="49" charset="0"/>
              </a:rPr>
              <a:t>함으로</a:t>
            </a:r>
            <a:r>
              <a:rPr lang="ko-KR" altLang="en-US" sz="1100" smtClean="0">
                <a:latin typeface="Consolas" panose="020B0609020204030204" pitchFamily="49" charset="0"/>
              </a:rPr>
              <a:t> </a:t>
            </a:r>
            <a:r>
              <a:rPr lang="ko-KR" altLang="en-US" sz="1100" smtClean="0">
                <a:latin typeface="Consolas" panose="020B0609020204030204" pitchFamily="49" charset="0"/>
              </a:rPr>
              <a:t>행벡터로</a:t>
            </a:r>
            <a:r>
              <a:rPr lang="ko-KR" altLang="en-US" sz="1100" smtClean="0">
                <a:latin typeface="Consolas" panose="020B0609020204030204" pitchFamily="49" charset="0"/>
              </a:rPr>
              <a:t> </a:t>
            </a:r>
            <a:r>
              <a:rPr lang="ko-KR" altLang="en-US" sz="1100" smtClean="0">
                <a:latin typeface="Consolas" panose="020B0609020204030204" pitchFamily="49" charset="0"/>
              </a:rPr>
              <a:t>바꾸어준다</a:t>
            </a:r>
            <a:r>
              <a:rPr lang="en-US" altLang="ko-KR" sz="1100" smtClean="0">
                <a:latin typeface="Consolas" panose="020B0609020204030204" pitchFamily="49" charset="0"/>
              </a:rPr>
              <a:t>.</a:t>
            </a:r>
            <a:endParaRPr lang="ko-KR" altLang="en-US" sz="1100" dirty="0"/>
          </a:p>
        </p:txBody>
      </p:sp>
      <p:cxnSp>
        <p:nvCxnSpPr>
          <p:cNvPr id="16" name="구부러진 연결선 14">
            <a:extLst>
              <a:ext uri="{FF2B5EF4-FFF2-40B4-BE49-F238E27FC236}">
                <a16:creationId xmlns:a16="http://schemas.microsoft.com/office/drawing/2014/main" id="{1ACC9BB3-5FAF-E946-B0D8-05896131A89D}"/>
              </a:ext>
            </a:extLst>
          </p:cNvPr>
          <p:cNvCxnSpPr>
            <a:cxnSpLocks/>
          </p:cNvCxnSpPr>
          <p:nvPr/>
        </p:nvCxnSpPr>
        <p:spPr>
          <a:xfrm>
            <a:off x="1495666" y="3147394"/>
            <a:ext cx="1731238" cy="31142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404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27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utils.py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4" y="1127908"/>
            <a:ext cx="8786777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/>
              <a:t>def</a:t>
            </a:r>
            <a:r>
              <a:rPr lang="en-US" altLang="ko-KR"/>
              <a:t> detection_targets_graph(proposals, gt_class_ids, gt_boxes, gt_masks, config):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1433" y="1842167"/>
            <a:ext cx="5343525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Gather selected ROIs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positive_rois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(proposals,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positive_indices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negative_rois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(proposals,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negative_indices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Assign positive ROIs to GT boxes.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positive_overlaps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overlaps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positive_indices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roi_gt_box_assignment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cond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greater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positive_overlaps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)[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true_fn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b="1">
                <a:solidFill>
                  <a:srgbClr val="93A1A1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: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argmax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positive_overlaps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axis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false_fn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 b="1">
                <a:solidFill>
                  <a:srgbClr val="93A1A1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: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cast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constant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([]),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int64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roi_gt_boxes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(gt_boxes,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roi_gt_box_assignment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roi_gt_class_ids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(gt_class_ids,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roi_gt_box_assignment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Compute bbox refinement for positive ROIs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deltas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utils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box_refinement_graph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positive_rois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roi_gt_boxes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deltas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/=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config.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BBOX_STD_DEV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Assign positive ROIs to GT masks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Permute masks to [N, height, width, 1]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transposed_masks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expand_dims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transpose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(gt_masks, [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]),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Pick the right mask for each ROI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roi_masks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gather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transposed_masks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roi_gt_box_assignment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Compute mask targets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boxes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positive_rois</a:t>
            </a:r>
            <a:endParaRPr lang="en-US" altLang="ko-KR" sz="10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48288" y="1719057"/>
            <a:ext cx="5343525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config.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USE_MINI_MASK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Transform ROI coordinates from normalized image space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to normalized mini-mask space.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split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positive_rois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axis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gt_y1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gt_x1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gt_y2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gt_x2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split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roi_gt_boxes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axis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gt_h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gt_y2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gt_y1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gt_w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gt_x2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gt_x1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gt_y1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gt_h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gt_x1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gt_w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gt_y1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gt_h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gt_x1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gt_w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boxes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concat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y2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x2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box_ids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roi_masks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)[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masks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image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crop_and_resize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cast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roi_masks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float32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boxes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box_ids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 config.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MASK_SHAPE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Remove the extra dimension from masks.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masks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squeeze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masks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axis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Threshold mask pixels at 0.5 to have GT masks be 0 or 1 to use with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binary cross entropy loss.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masks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round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masks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Append negative ROIs and pad bbox deltas and masks that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 i="1">
                <a:solidFill>
                  <a:srgbClr val="657B83"/>
                </a:solidFill>
                <a:latin typeface="Consolas" panose="020B0609020204030204" pitchFamily="49" charset="0"/>
              </a:rPr>
              <a:t># are not used for negative ROIs with zeros.</a:t>
            </a:r>
            <a:endParaRPr lang="en-US" altLang="ko-KR" sz="10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concat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positive_rois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negative_rois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], axis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negative_rois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)[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maximum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TRAIN_ROIS_PER_IMAGE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)[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pad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[(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), (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)])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roi_gt_boxes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pad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roi_gt_boxes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[(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), (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)])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roi_gt_class_ids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pad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roi_gt_class_ids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[(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)])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deltas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pad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deltas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[(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), (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)])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masks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CB4B16"/>
                </a:solidFill>
                <a:latin typeface="Consolas" panose="020B0609020204030204" pitchFamily="49" charset="0"/>
              </a:rPr>
              <a:t>tf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pad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masks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[[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], (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), (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)])</a:t>
            </a:r>
          </a:p>
          <a:p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00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roi_gt_class_ids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deltas</a:t>
            </a:r>
            <a:r>
              <a:rPr lang="en-US" altLang="ko-KR" sz="10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000">
                <a:solidFill>
                  <a:srgbClr val="268BD2"/>
                </a:solidFill>
                <a:latin typeface="Consolas" panose="020B0609020204030204" pitchFamily="49" charset="0"/>
              </a:rPr>
              <a:t>masks</a:t>
            </a:r>
            <a:endParaRPr lang="en-US" altLang="ko-KR" sz="10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295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2" name="직사각형 1"/>
          <p:cNvSpPr/>
          <p:nvPr/>
        </p:nvSpPr>
        <p:spPr>
          <a:xfrm>
            <a:off x="2802249" y="1286458"/>
            <a:ext cx="6739317" cy="60708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Layer (type)                    Output Shape         Param #     Connected to</a:t>
            </a:r>
          </a:p>
          <a:p>
            <a:r>
              <a:rPr lang="ko-KR" altLang="en-US" sz="1050"/>
              <a:t>==================================================================================================</a:t>
            </a:r>
          </a:p>
          <a:p>
            <a:r>
              <a:rPr lang="ko-KR" altLang="en-US" sz="1050"/>
              <a:t>input_image (InputLayer)        [(None, None, None,  0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zero_padding2d (ZeroPadding2D)  (None, None, None, 3 0           input_image[0][0]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conv1 (Conv2D)                  (None, None, None, 6 9472        zero_padding2d[0][0]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bn_conv1 (BatchNorm)            (None, None, None, 6 256         conv1[0][0]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activation (Activation)         (None, None, None, 6 0           bn_conv1[0][0]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max_pooling2d (MaxPooling2D)    (None, None, None, 6 0           activation[0][0]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res2a_branch2a (Conv2D)         (None, None, None, 6 4160        max_pooling2d[0][0]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bn2a_branch2a (BatchNorm)       (None, None, None, 6 256         res2a_branch2a[0][0]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activation_1 (Activation)       (None, None, None, 6 0           bn2a_branch2a[0][0]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res2a_branch2b (Conv2D)         (None, None, None, 6 36928       activation_1[0][0]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bn2a_branch2b (BatchNorm)       (None, None, None, 6 256         res2a_branch2b[0][0]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activation_2 (Activation)       (None, None, None, 6 0           bn2a_branch2b[0][0]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res2a_branch2c (Conv2D)         (None, None, None, 2 16640       activation_2[0][0]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res2a_branch1 (Conv2D)          (None, None, None, 2 16640       max_pooling2d[0][0]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bn2a_branch2c (BatchNorm)       (None, None, None, 2 1024        res2a_branch2c[0][0]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bn2a_branch1 (BatchNorm)        (None, None, None, 2 1024        res2a_branch1[0][0]</a:t>
            </a:r>
          </a:p>
          <a:p>
            <a:r>
              <a:rPr lang="ko-KR" altLang="en-US" sz="1050"/>
              <a:t>__________________________________________________________________________________________________</a:t>
            </a:r>
          </a:p>
          <a:p>
            <a:r>
              <a:rPr lang="ko-KR" altLang="en-US" sz="1050"/>
              <a:t>add (Add)                       (None, None, None, 2 0           bn2a_branch2c[0][0]</a:t>
            </a:r>
          </a:p>
          <a:p>
            <a:r>
              <a:rPr lang="ko-KR" altLang="en-US" sz="1050"/>
              <a:t>                                                                 bn2a_branch1[0][0]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107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61455" y="1004034"/>
            <a:ext cx="803035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res2a_out (Activation)          (None, None, None, 2 0           add[0][0]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res2b_branch2a (Conv2D)         (None, None, None, 6 16448       res2a_out[0][0]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bn2b_branch2a (BatchNorm)       (None, None, None, 6 256         res2b_branch2a[0][0]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activation_3 (Activation)       (None, None, None, 6 0           bn2b_branch2a[0][0]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res2b_branch2b (Conv2D)         (None, None, None, 6 36928       activation_3[0][0]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bn2b_branch2b (BatchNorm)       (None, None, None, 6 256         res2b_branch2b[0][0]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activation_4 (Activation)       (None, None, None, 6 0           bn2b_branch2b[0][0]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res2b_branch2c (Conv2D)         (None, None, None, 2 16640       activation_4[0][0]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bn2b_branch2c (BatchNorm)       (None, None, None, 2 1024        res2b_branch2c[0][0]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add_1 (Add)                     (None, None, None, 2 0           bn2b_branch2c[0][0]</a:t>
            </a:r>
          </a:p>
          <a:p>
            <a:r>
              <a:rPr lang="ko-KR" altLang="en-US" sz="1000"/>
              <a:t>                                                                 res2a_out[0][0]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res2b_out (Activation)          (None, None, None, 2 0           add_1[0][0]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res2c_branch2a (Conv2D)         (None, None, None, 6 16448       res2b_out[0][0]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bn2c_branch2a (BatchNorm)       (None, None, None, 6 256         res2c_branch2a[0][0]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activation_5 (Activation)       (None, None, None, 6 0           bn2c_branch2a[0][0]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res2c_branch2b (Conv2D)         (None, None, None, 6 36928       activation_5[0][0]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bn2c_branch2b (BatchNorm)       (None, None, None, 6 256         res2c_branch2b[0][0]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activation_6 (Activation)       (None, None, None, 6 0           bn2c_branch2b[0][0]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res2c_branch2c (Conv2D)         (None, None, None, 2 16640       activation_6[0][0]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bn2c_branch2c (BatchNorm)       (None, None, None, 2 1024        res2c_branch2c[0][0]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add_2 (Add)                     (None, None, None, 2 0           bn2c_branch2c[0][0]</a:t>
            </a:r>
          </a:p>
          <a:p>
            <a:r>
              <a:rPr lang="ko-KR" altLang="en-US" sz="1000"/>
              <a:t>                                                                 res2b_out[0][0]</a:t>
            </a:r>
          </a:p>
        </p:txBody>
      </p:sp>
    </p:spTree>
    <p:extLst>
      <p:ext uri="{BB962C8B-B14F-4D97-AF65-F5344CB8AC3E}">
        <p14:creationId xmlns:p14="http://schemas.microsoft.com/office/powerpoint/2010/main" val="548903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93836" y="336421"/>
            <a:ext cx="7722981" cy="7171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res2c_out (Activation)          (None, None, None, 2 0           add_2[0][0]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res3a_branch2a (Conv2D)         (None, None, None, 1 32896       res2c_out[0][0]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bn3a_branch2a (BatchNorm)       (None, None, None, 1 512         res3a_branch2a[0][0]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activation_7 (Activation)       (None, None, None, 1 0           bn3a_branch2a[0][0]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res3a_branch2b (Conv2D)         (None, None, None, 1 147584      activation_7[0][0]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bn3a_branch2b (BatchNorm)       (None, None, None, 1 512         res3a_branch2b[0][0]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activation_8 (Activation)       (None, None, None, 1 0           bn3a_branch2b[0][0]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res3a_branch2c (Conv2D)         (None, None, None, 5 66048       activation_8[0][0]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res3a_branch1 (Conv2D)          (None, None, None, 5 131584      res2c_out[0][0]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bn3a_branch2c (BatchNorm)       (None, None, None, 5 2048        res3a_branch2c[0][0]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bn3a_branch1 (BatchNorm)        (None, None, None, 5 2048        res3a_branch1[0][0]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add_3 (Add)                     (None, None, None, 5 0           bn3a_branch2c[0][0]</a:t>
            </a:r>
          </a:p>
          <a:p>
            <a:r>
              <a:rPr lang="ko-KR" altLang="en-US" sz="1000"/>
              <a:t>                                                                 bn3a_branch1[0][0]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res3a_out (Activation)          (None, None, None, 5 0           add_3[0][0]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res3b_branch2a (Conv2D)         (None, None, None, 1 65664       res3a_out[0][0]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bn3b_branch2a (BatchNorm)       (None, None, None, 1 512         res3b_branch2a[0][0]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activation_9 (Activation)       (None, None, None, 1 0           bn3b_branch2a[0][0]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res3b_branch2b (Conv2D)         (None, None, None, 1 147584      activation_9[0][0]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bn3b_branch2b (BatchNorm)       (None, None, None, 1 512         res3b_branch2b[0][0]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activation_10 (Activation)      (None, None, None, 1 0           bn3b_branch2b[0][0]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res3b_branch2c (Conv2D)         (None, None, None, 5 66048       activation_10[0][0]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bn3b_branch2c (BatchNorm)       (None, None, None, 5 2048        res3b_branch2c[0][0]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add_4 (Add)                     (None, None, None, 5 0           bn3b_branch2c[0][0]</a:t>
            </a:r>
          </a:p>
          <a:p>
            <a:r>
              <a:rPr lang="ko-KR" altLang="en-US" sz="1000"/>
              <a:t>                                                                 res3a_out[0][0]</a:t>
            </a:r>
          </a:p>
        </p:txBody>
      </p:sp>
    </p:spTree>
    <p:extLst>
      <p:ext uri="{BB962C8B-B14F-4D97-AF65-F5344CB8AC3E}">
        <p14:creationId xmlns:p14="http://schemas.microsoft.com/office/powerpoint/2010/main" val="10220436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32984" y="336421"/>
            <a:ext cx="8329267" cy="720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res3b_out (Activation)          (None, None, None, 5 0           add_4[0][0]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res3c_branch2a (Conv2D)         (None, None, None, 1 65664       res3b_out[0][0]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bn3c_branch2a (BatchNorm)       (None, None, None, 1 512         res3c_branch2a[0][0]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activation_11 (Activation)      (None, None, None, 1 0           bn3c_branch2a[0][0]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res3c_branch2b (Conv2D)         (None, None, None, 1 147584      activation_11[0][0]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bn3c_branch2b (BatchNorm)       (None, None, None, 1 512         res3c_branch2b[0][0]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activation_12 (Activation)      (None, None, None, 1 0           bn3c_branch2b[0][0]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res3c_branch2c (Conv2D)         (None, None, None, 5 66048       activation_12[0][0]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bn3c_branch2c (BatchNorm)       (None, None, None, 5 2048        res3c_branch2c[0][0]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add_5 (Add)                     (None, None, None, 5 0           bn3c_branch2c[0][0]</a:t>
            </a:r>
          </a:p>
          <a:p>
            <a:r>
              <a:rPr lang="ko-KR" altLang="en-US" sz="1100"/>
              <a:t>                                                                 res3b_out[0][0]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res3c_out (Activation)          (None, None, None, 5 0           add_5[0][0]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res3d_branch2a (Conv2D)         (None, None, None, 1 65664       res3c_out[0][0]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bn3d_branch2a (BatchNorm)       (None, None, None, 1 512         res3d_branch2a[0][0]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activation_13 (Activation)      (None, None, None, 1 0           bn3d_branch2a[0][0]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res3d_branch2b (Conv2D)         (None, None, None, 1 147584      activation_13[0][0]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bn3d_branch2b (BatchNorm)       (None, None, None, 1 512         res3d_branch2b[0][0]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activation_14 (Activation)      (None, None, None, 1 0           bn3d_branch2b[0][0]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res3d_branch2c (Conv2D)         (None, None, None, 5 66048       activation_14[0][0]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bn3d_branch2c (BatchNorm)       (None, None, None, 5 2048        res3d_branch2c[0][0]</a:t>
            </a:r>
          </a:p>
          <a:p>
            <a:r>
              <a:rPr lang="ko-KR" altLang="en-US" sz="1100"/>
              <a:t>__________________________________________________________________________________________________</a:t>
            </a:r>
          </a:p>
          <a:p>
            <a:r>
              <a:rPr lang="ko-KR" altLang="en-US" sz="1100"/>
              <a:t>add_6 (Add)                     (None, None, None, 5 0           bn3d_branch2c[0][0]</a:t>
            </a:r>
          </a:p>
          <a:p>
            <a:r>
              <a:rPr lang="ko-KR" altLang="en-US" sz="1100"/>
              <a:t>                                                                 res3c_out[0][0]</a:t>
            </a:r>
          </a:p>
        </p:txBody>
      </p:sp>
    </p:spTree>
    <p:extLst>
      <p:ext uri="{BB962C8B-B14F-4D97-AF65-F5344CB8AC3E}">
        <p14:creationId xmlns:p14="http://schemas.microsoft.com/office/powerpoint/2010/main" val="9383204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26733" y="1045162"/>
            <a:ext cx="7113615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res3d_out (Activation)          (None, None, None, 5 0           add_6[0][0]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res4a_branch2a (Conv2D)         (None, None, None, 2 131328      res3d_out[0][0]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bn4a_branch2a (BatchNorm)       (None, None, None, 2 1024        res4a_branch2a[0][0]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activation_15 (Activation)      (None, None, None, 2 0           bn4a_branch2a[0][0]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res4a_branch2b (Conv2D)         (None, None, None, 2 590080      activation_15[0][0]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bn4a_branch2b (BatchNorm)       (None, None, None, 2 1024        res4a_branch2b[0][0]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activation_16 (Activation)      (None, None, None, 2 0           bn4a_branch2b[0][0]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res4a_branch2c (Conv2D)         (None, None, None, 1 263168      activation_16[0][0]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res4a_branch1 (Conv2D)          (None, None, None, 1 525312      res3d_out[0][0]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bn4a_branch2c (BatchNorm)       (None, None, None, 1 4096        res4a_branch2c[0][0]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bn4a_branch1 (BatchNorm)        (None, None, None, 1 4096        res4a_branch1[0][0]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add_7 (Add)                     (None, None, None, 1 0           bn4a_branch2c[0][0]</a:t>
            </a:r>
          </a:p>
          <a:p>
            <a:r>
              <a:rPr lang="ko-KR" altLang="en-US" sz="900"/>
              <a:t>                                                                 bn4a_branch1[0][0]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res4a_out (Activation)          (None, None, None, 1 0           add_7[0][0]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res4b_branch2a (Conv2D)         (None, None, None, 2 262400      res4a_out[0][0]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bn4b_branch2a (BatchNorm)       (None, None, None, 2 1024        res4b_branch2a[0][0]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activation_17 (Activation)      (None, None, None, 2 0           bn4b_branch2a[0][0]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res4b_branch2b (Conv2D)         (None, None, None, 2 590080      activation_17[0][0]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bn4b_branch2b (BatchNorm)       (None, None, None, 2 1024        res4b_branch2b[0][0]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activation_18 (Activation)      (None, None, None, 2 0           bn4b_branch2b[0][0]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res4b_branch2c (Conv2D)         (None, None, None, 1 263168      activation_18[0][0]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bn4b_branch2c (BatchNorm)       (None, None, None, 1 4096        res4b_branch2c[0][0]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add_8 (Add)                     (None, None, None, 1 0           bn4b_branch2c[0][0]</a:t>
            </a:r>
          </a:p>
          <a:p>
            <a:r>
              <a:rPr lang="ko-KR" altLang="en-US" sz="900"/>
              <a:t>                                                                 res4a_out[0][0]</a:t>
            </a:r>
          </a:p>
        </p:txBody>
      </p:sp>
    </p:spTree>
    <p:extLst>
      <p:ext uri="{BB962C8B-B14F-4D97-AF65-F5344CB8AC3E}">
        <p14:creationId xmlns:p14="http://schemas.microsoft.com/office/powerpoint/2010/main" val="20891816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83898" y="859641"/>
            <a:ext cx="7852189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res4b_out (Activation)          (None, None, None, 1 0           add_8[0][0]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res4c_branch2a (Conv2D)         (None, None, None, 2 262400      res4b_out[0][0]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bn4c_branch2a (BatchNorm)       (None, None, None, 2 1024        res4c_branch2a[0][0]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activation_19 (Activation)      (None, None, None, 2 0           bn4c_branch2a[0][0]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res4c_branch2b (Conv2D)         (None, None, None, 2 590080      activation_19[0][0]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bn4c_branch2b (BatchNorm)       (None, None, None, 2 1024        res4c_branch2b[0][0]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activation_20 (Activation)      (None, None, None, 2 0           bn4c_branch2b[0][0]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res4c_branch2c (Conv2D)         (None, None, None, 1 263168      activation_20[0][0]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bn4c_branch2c (BatchNorm)       (None, None, None, 1 4096        res4c_branch2c[0][0]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add_9 (Add)                     (None, None, None, 1 0           bn4c_branch2c[0][0]</a:t>
            </a:r>
          </a:p>
          <a:p>
            <a:r>
              <a:rPr lang="ko-KR" altLang="en-US" sz="1000"/>
              <a:t>                                                                 res4b_out[0][0]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res4c_out (Activation)          (None, None, None, 1 0           add_9[0][0]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res4d_branch2a (Conv2D)         (None, None, None, 2 262400      res4c_out[0][0]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bn4d_branch2a (BatchNorm)       (None, None, None, 2 1024        res4d_branch2a[0][0]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activation_21 (Activation)      (None, None, None, 2 0           bn4d_branch2a[0][0]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res4d_branch2b (Conv2D)         (None, None, None, 2 590080      activation_21[0][0]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bn4d_branch2b (BatchNorm)       (None, None, None, 2 1024        res4d_branch2b[0][0]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activation_22 (Activation)      (None, None, None, 2 0           bn4d_branch2b[0][0]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res4d_branch2c (Conv2D)         (None, None, None, 1 263168      activation_22[0][0]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bn4d_branch2c (BatchNorm)       (None, None, None, 1 4096        res4d_branch2c[0][0]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add_10 (Add)                    (None, None, None, 1 0           bn4d_branch2c[0][0]</a:t>
            </a:r>
          </a:p>
          <a:p>
            <a:r>
              <a:rPr lang="ko-KR" altLang="en-US" sz="1000"/>
              <a:t>                                                                 res4c_out[0][0]</a:t>
            </a:r>
          </a:p>
        </p:txBody>
      </p:sp>
    </p:spTree>
    <p:extLst>
      <p:ext uri="{BB962C8B-B14F-4D97-AF65-F5344CB8AC3E}">
        <p14:creationId xmlns:p14="http://schemas.microsoft.com/office/powerpoint/2010/main" val="11506748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33594" y="965917"/>
            <a:ext cx="7345293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res4d_out (Activation)          (None, None, None, 1 0           add_10[0][0]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res4e_branch2a (Conv2D)         (None, None, None, 2 262400      res4d_out[0][0]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bn4e_branch2a (BatchNorm)       (None, None, None, 2 1024        res4e_branch2a[0][0]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activation_23 (Activation)      (None, None, None, 2 0           bn4e_branch2a[0][0]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res4e_branch2b (Conv2D)         (None, None, None, 2 590080      activation_23[0][0]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bn4e_branch2b (BatchNorm)       (None, None, None, 2 1024        res4e_branch2b[0][0]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activation_24 (Activation)      (None, None, None, 2 0           bn4e_branch2b[0][0]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res4e_branch2c (Conv2D)         (None, None, None, 1 263168      activation_24[0][0]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bn4e_branch2c (BatchNorm)       (None, None, None, 1 4096        res4e_branch2c[0][0]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add_11 (Add)                    (None, None, None, 1 0           bn4e_branch2c[0][0]</a:t>
            </a:r>
          </a:p>
          <a:p>
            <a:r>
              <a:rPr lang="ko-KR" altLang="en-US" sz="1000"/>
              <a:t>                                                                 res4d_out[0][0]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res4e_out (Activation)          (None, None, None, 1 0           add_11[0][0]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res4f_branch2a (Conv2D)         (None, None, None, 2 262400      res4e_out[0][0]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bn4f_branch2a (BatchNorm)       (None, None, None, 2 1024        res4f_branch2a[0][0]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activation_25 (Activation)      (None, None, None, 2 0           bn4f_branch2a[0][0]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res4f_branch2b (Conv2D)         (None, None, None, 2 590080      activation_25[0][0]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bn4f_branch2b (BatchNorm)       (None, None, None, 2 1024        res4f_branch2b[0][0]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activation_26 (Activation)      (None, None, None, 2 0           bn4f_branch2b[0][0]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res4f_branch2c (Conv2D)         (None, None, None, 1 263168      activation_26[0][0]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bn4f_branch2c (BatchNorm)       (None, None, None, 1 4096        res4f_branch2c[0][0]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add_12 (Add)                    (None, None, None, 1 0           bn4f_branch2c[0][0]</a:t>
            </a:r>
          </a:p>
          <a:p>
            <a:r>
              <a:rPr lang="ko-KR" altLang="en-US" sz="1000"/>
              <a:t>                                                                 res4e_out[0][0]</a:t>
            </a:r>
          </a:p>
        </p:txBody>
      </p:sp>
    </p:spTree>
    <p:extLst>
      <p:ext uri="{BB962C8B-B14F-4D97-AF65-F5344CB8AC3E}">
        <p14:creationId xmlns:p14="http://schemas.microsoft.com/office/powerpoint/2010/main" val="3986779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268BD2"/>
                </a:solidFill>
                <a:latin typeface="Consolas" panose="020B0609020204030204" pitchFamily="49" charset="0"/>
              </a:rPr>
              <a:t>resnet_graph</a:t>
            </a:r>
            <a:endParaRPr lang="en-US" altLang="ko-KR" sz="280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768772" y="1261803"/>
            <a:ext cx="5343525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>
                <a:latin typeface="+mn-ea"/>
              </a:rPr>
              <a:t>residual net </a:t>
            </a:r>
            <a:r>
              <a:rPr lang="ko-KR" altLang="en-US" sz="1400">
                <a:latin typeface="+mn-ea"/>
              </a:rPr>
              <a:t>계층을 만드는 함수</a:t>
            </a:r>
            <a:endParaRPr lang="en-US" altLang="ko-KR" sz="1400">
              <a:effectLst/>
              <a:latin typeface="+mn-ea"/>
            </a:endParaRPr>
          </a:p>
        </p:txBody>
      </p:sp>
      <p:sp>
        <p:nvSpPr>
          <p:cNvPr id="67" name="AutoShape 627" descr="흐름도바-1">
            <a:extLst>
              <a:ext uri="{FF2B5EF4-FFF2-40B4-BE49-F238E27FC236}">
                <a16:creationId xmlns:a16="http://schemas.microsoft.com/office/drawing/2014/main" id="{AF0F7ADF-74DD-3F41-8C89-5670C6542848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13129" y="2756045"/>
            <a:ext cx="2306902" cy="2407981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39342" y="1708310"/>
            <a:ext cx="6613506" cy="408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ZeroPadding2D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((</a:t>
            </a:r>
            <a:r>
              <a:rPr lang="en-US" altLang="ko-KR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))(input_image)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9" name="그림 68"/>
          <p:cNvPicPr/>
          <p:nvPr/>
        </p:nvPicPr>
        <p:blipFill>
          <a:blip r:embed="rId2"/>
          <a:stretch/>
        </p:blipFill>
        <p:spPr>
          <a:xfrm>
            <a:off x="1639809" y="3060234"/>
            <a:ext cx="1657080" cy="1790280"/>
          </a:xfrm>
          <a:prstGeom prst="rect">
            <a:avLst/>
          </a:prstGeom>
          <a:ln>
            <a:noFill/>
          </a:ln>
        </p:spPr>
      </p:pic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DB58B26B-44EB-4C46-B79D-9E8BA4CFA46A}"/>
              </a:ext>
            </a:extLst>
          </p:cNvPr>
          <p:cNvCxnSpPr>
            <a:cxnSpLocks/>
          </p:cNvCxnSpPr>
          <p:nvPr/>
        </p:nvCxnSpPr>
        <p:spPr>
          <a:xfrm>
            <a:off x="3357015" y="2756045"/>
            <a:ext cx="936702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DB58B26B-44EB-4C46-B79D-9E8BA4CFA46A}"/>
              </a:ext>
            </a:extLst>
          </p:cNvPr>
          <p:cNvCxnSpPr>
            <a:cxnSpLocks/>
          </p:cNvCxnSpPr>
          <p:nvPr/>
        </p:nvCxnSpPr>
        <p:spPr>
          <a:xfrm>
            <a:off x="3620031" y="3060233"/>
            <a:ext cx="606254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DB58B26B-44EB-4C46-B79D-9E8BA4CFA46A}"/>
              </a:ext>
            </a:extLst>
          </p:cNvPr>
          <p:cNvCxnSpPr>
            <a:cxnSpLocks/>
          </p:cNvCxnSpPr>
          <p:nvPr/>
        </p:nvCxnSpPr>
        <p:spPr>
          <a:xfrm>
            <a:off x="3943467" y="2756045"/>
            <a:ext cx="0" cy="30418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3EF0E2F-A866-8841-BE7C-6B233F1755AA}"/>
              </a:ext>
            </a:extLst>
          </p:cNvPr>
          <p:cNvSpPr txBox="1"/>
          <p:nvPr/>
        </p:nvSpPr>
        <p:spPr>
          <a:xfrm>
            <a:off x="5440534" y="3512886"/>
            <a:ext cx="2146311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400" kern="1200" spc="-2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Conv2D </a:t>
            </a:r>
            <a:r>
              <a:rPr lang="ko-KR" altLang="en-US" sz="1400" kern="1200" spc="-2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블록 함수 참고</a:t>
            </a:r>
            <a:endParaRPr lang="ko-KR" altLang="en-US" sz="140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DB58B26B-44EB-4C46-B79D-9E8BA4CFA46A}"/>
              </a:ext>
            </a:extLst>
          </p:cNvPr>
          <p:cNvCxnSpPr>
            <a:cxnSpLocks/>
          </p:cNvCxnSpPr>
          <p:nvPr/>
        </p:nvCxnSpPr>
        <p:spPr>
          <a:xfrm>
            <a:off x="3296889" y="2435130"/>
            <a:ext cx="323142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DB58B26B-44EB-4C46-B79D-9E8BA4CFA46A}"/>
              </a:ext>
            </a:extLst>
          </p:cNvPr>
          <p:cNvCxnSpPr>
            <a:cxnSpLocks/>
          </p:cNvCxnSpPr>
          <p:nvPr/>
        </p:nvCxnSpPr>
        <p:spPr>
          <a:xfrm flipV="1">
            <a:off x="3296889" y="2234935"/>
            <a:ext cx="0" cy="75388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DB58B26B-44EB-4C46-B79D-9E8BA4CFA46A}"/>
              </a:ext>
            </a:extLst>
          </p:cNvPr>
          <p:cNvCxnSpPr>
            <a:cxnSpLocks/>
          </p:cNvCxnSpPr>
          <p:nvPr/>
        </p:nvCxnSpPr>
        <p:spPr>
          <a:xfrm flipV="1">
            <a:off x="3620031" y="2234935"/>
            <a:ext cx="0" cy="75388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DB58B26B-44EB-4C46-B79D-9E8BA4CFA46A}"/>
              </a:ext>
            </a:extLst>
          </p:cNvPr>
          <p:cNvCxnSpPr>
            <a:cxnSpLocks/>
          </p:cNvCxnSpPr>
          <p:nvPr/>
        </p:nvCxnSpPr>
        <p:spPr>
          <a:xfrm flipV="1">
            <a:off x="3296889" y="2234935"/>
            <a:ext cx="0" cy="75388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3EF0E2F-A866-8841-BE7C-6B233F1755AA}"/>
              </a:ext>
            </a:extLst>
          </p:cNvPr>
          <p:cNvSpPr txBox="1"/>
          <p:nvPr/>
        </p:nvSpPr>
        <p:spPr>
          <a:xfrm>
            <a:off x="3154786" y="2079836"/>
            <a:ext cx="607347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3 zeros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311695" y="1138975"/>
            <a:ext cx="2363455" cy="55343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>
                <a:latin typeface="HY견고딕" panose="02030600000101010101" pitchFamily="18" charset="-127"/>
                <a:ea typeface="HY견고딕" panose="02030600000101010101" pitchFamily="18" charset="-127"/>
              </a:rPr>
              <a:t>resnet_graph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0854" y="5340098"/>
            <a:ext cx="86489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64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7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7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), strides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), name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'conv1'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use_bias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58900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556733" y="2435130"/>
            <a:ext cx="3214341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(None, None, None, 3)</a:t>
            </a:r>
            <a:endParaRPr lang="ko-KR" altLang="en-US"/>
          </a:p>
        </p:txBody>
      </p:sp>
      <p:cxnSp>
        <p:nvCxnSpPr>
          <p:cNvPr id="57" name="구부러진 연결선 56"/>
          <p:cNvCxnSpPr>
            <a:endCxn id="9" idx="0"/>
          </p:cNvCxnSpPr>
          <p:nvPr/>
        </p:nvCxnSpPr>
        <p:spPr>
          <a:xfrm>
            <a:off x="5497551" y="2079836"/>
            <a:ext cx="666353" cy="355294"/>
          </a:xfrm>
          <a:prstGeom prst="curvedConnector2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50854" y="5678652"/>
            <a:ext cx="96088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BatchNorm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(name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'bn_conv1'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training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0854" y="6029462"/>
            <a:ext cx="33265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Activation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'relu'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50854" y="6759334"/>
            <a:ext cx="8385717" cy="457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84056" y="6321066"/>
            <a:ext cx="81453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C1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MaxPooling2D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((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), strides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), padding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"same"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4682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11024" y="1004034"/>
            <a:ext cx="798139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res4f_out (Activation)          (None, None, None, 1 0           add_12[0][0]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res4g_branch2a (Conv2D)         (None, None, None, 2 262400      res4f_out[0][0]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bn4g_branch2a (BatchNorm)       (None, None, None, 2 1024        res4g_branch2a[0][0]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activation_27 (Activation)      (None, None, None, 2 0           bn4g_branch2a[0][0]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res4g_branch2b (Conv2D)         (None, None, None, 2 590080      activation_27[0][0]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bn4g_branch2b (BatchNorm)       (None, None, None, 2 1024        res4g_branch2b[0][0]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activation_28 (Activation)      (None, None, None, 2 0           bn4g_branch2b[0][0]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res4g_branch2c (Conv2D)         (None, None, None, 1 263168      activation_28[0][0]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bn4g_branch2c (BatchNorm)       (None, None, None, 1 4096        res4g_branch2c[0][0]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add_13 (Add)                    (None, None, None, 1 0           bn4g_branch2c[0][0]</a:t>
            </a:r>
          </a:p>
          <a:p>
            <a:r>
              <a:rPr lang="ko-KR" altLang="en-US" sz="1000"/>
              <a:t>                                                                 res4f_out[0][0]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res4g_out (Activation)          (None, None, None, 1 0           add_13[0][0]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res4h_branch2a (Conv2D)         (None, None, None, 2 262400      res4g_out[0][0]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bn4h_branch2a (BatchNorm)       (None, None, None, 2 1024        res4h_branch2a[0][0]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activation_29 (Activation)      (None, None, None, 2 0           bn4h_branch2a[0][0]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res4h_branch2b (Conv2D)         (None, None, None, 2 590080      activation_29[0][0]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bn4h_branch2b (BatchNorm)       (None, None, None, 2 1024        res4h_branch2b[0][0]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activation_30 (Activation)      (None, None, None, 2 0           bn4h_branch2b[0][0]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res4h_branch2c (Conv2D)         (None, None, None, 1 263168      activation_30[0][0]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bn4h_branch2c (BatchNorm)       (None, None, None, 1 4096        res4h_branch2c[0][0]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add_14 (Add)                    (None, None, None, 1 0           bn4h_branch2c[0][0]</a:t>
            </a:r>
          </a:p>
          <a:p>
            <a:r>
              <a:rPr lang="ko-KR" altLang="en-US" sz="1000"/>
              <a:t>                                                                 res4g_out[0][0]</a:t>
            </a:r>
          </a:p>
        </p:txBody>
      </p:sp>
    </p:spTree>
    <p:extLst>
      <p:ext uri="{BB962C8B-B14F-4D97-AF65-F5344CB8AC3E}">
        <p14:creationId xmlns:p14="http://schemas.microsoft.com/office/powerpoint/2010/main" val="3725622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98668" y="1004034"/>
            <a:ext cx="7130524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res4h_out (Activation)          (None, None, None, 1 0           add_14[0][0]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res4i_branch2a (Conv2D)         (None, None, None, 2 262400      res4h_out[0][0]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bn4i_branch2a (BatchNorm)       (None, None, None, 2 1024        res4i_branch2a[0][0]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activation_31 (Activation)      (None, None, None, 2 0           bn4i_branch2a[0][0]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res4i_branch2b (Conv2D)         (None, None, None, 2 590080      activation_31[0][0]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bn4i_branch2b (BatchNorm)       (None, None, None, 2 1024        res4i_branch2b[0][0]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activation_32 (Activation)      (None, None, None, 2 0           bn4i_branch2b[0][0]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res4i_branch2c (Conv2D)         (None, None, None, 1 263168      activation_32[0][0]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bn4i_branch2c (BatchNorm)       (None, None, None, 1 4096        res4i_branch2c[0][0]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add_15 (Add)                    (None, None, None, 1 0           bn4i_branch2c[0][0]</a:t>
            </a:r>
          </a:p>
          <a:p>
            <a:r>
              <a:rPr lang="ko-KR" altLang="en-US" sz="1000"/>
              <a:t>                                                                 res4h_out[0][0]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res4i_out (Activation)          (None, None, None, 1 0           add_15[0][0]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res4j_branch2a (Conv2D)         (None, None, None, 2 262400      res4i_out[0][0]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bn4j_branch2a (BatchNorm)       (None, None, None, 2 1024        res4j_branch2a[0][0]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activation_33 (Activation)      (None, None, None, 2 0           bn4j_branch2a[0][0]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res4j_branch2b (Conv2D)         (None, None, None, 2 590080      activation_33[0][0]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bn4j_branch2b (BatchNorm)       (None, None, None, 2 1024        res4j_branch2b[0][0]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activation_34 (Activation)      (None, None, None, 2 0           bn4j_branch2b[0][0]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res4j_branch2c (Conv2D)         (None, None, None, 1 263168      activation_34[0][0]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bn4j_branch2c (BatchNorm)       (None, None, None, 1 4096        res4j_branch2c[0][0]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add_16 (Add)                    (None, None, None, 1 0           bn4j_branch2c[0][0]</a:t>
            </a:r>
          </a:p>
          <a:p>
            <a:r>
              <a:rPr lang="ko-KR" altLang="en-US" sz="1000"/>
              <a:t>                                                                 res4i_out[0][0]</a:t>
            </a:r>
          </a:p>
        </p:txBody>
      </p:sp>
    </p:spTree>
    <p:extLst>
      <p:ext uri="{BB962C8B-B14F-4D97-AF65-F5344CB8AC3E}">
        <p14:creationId xmlns:p14="http://schemas.microsoft.com/office/powerpoint/2010/main" val="27313014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69459" y="1008910"/>
            <a:ext cx="738505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res4j_out (Activation)          (None, None, None, 1 0           add_16[0][0]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res4k_branch2a (Conv2D)         (None, None, None, 2 262400      res4j_out[0][0]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bn4k_branch2a (BatchNorm)       (None, None, None, 2 1024        res4k_branch2a[0][0]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activation_35 (Activation)      (None, None, None, 2 0           bn4k_branch2a[0][0]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res4k_branch2b (Conv2D)         (None, None, None, 2 590080      activation_35[0][0]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bn4k_branch2b (BatchNorm)       (None, None, None, 2 1024        res4k_branch2b[0][0]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activation_36 (Activation)      (None, None, None, 2 0           bn4k_branch2b[0][0]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res4k_branch2c (Conv2D)         (None, None, None, 1 263168      activation_36[0][0]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bn4k_branch2c (BatchNorm)       (None, None, None, 1 4096        res4k_branch2c[0][0]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add_17 (Add)                    (None, None, None, 1 0           bn4k_branch2c[0][0]</a:t>
            </a:r>
          </a:p>
          <a:p>
            <a:r>
              <a:rPr lang="ko-KR" altLang="en-US" sz="1000"/>
              <a:t>                                                                 res4j_out[0][0]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res4k_out (Activation)          (None, None, None, 1 0           add_17[0][0]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res4l_branch2a (Conv2D)         (None, None, None, 2 262400      res4k_out[0][0]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bn4l_branch2a (BatchNorm)       (None, None, None, 2 1024        res4l_branch2a[0][0]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activation_37 (Activation)      (None, None, None, 2 0           bn4l_branch2a[0][0]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res4l_branch2b (Conv2D)         (None, None, None, 2 590080      activation_37[0][0]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bn4l_branch2b (BatchNorm)       (None, None, None, 2 1024        res4l_branch2b[0][0]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activation_38 (Activation)      (None, None, None, 2 0           bn4l_branch2b[0][0]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res4l_branch2c (Conv2D)         (None, None, None, 1 263168      activation_38[0][0]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bn4l_branch2c (BatchNorm)       (None, None, None, 1 4096        res4l_branch2c[0][0]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add_18 (Add)                    (None, None, None, 1 0           bn4l_branch2c[0][0]</a:t>
            </a:r>
          </a:p>
          <a:p>
            <a:r>
              <a:rPr lang="ko-KR" altLang="en-US" sz="1000"/>
              <a:t>                                                                 res4k_out[0][0]</a:t>
            </a:r>
          </a:p>
        </p:txBody>
      </p:sp>
    </p:spTree>
    <p:extLst>
      <p:ext uri="{BB962C8B-B14F-4D97-AF65-F5344CB8AC3E}">
        <p14:creationId xmlns:p14="http://schemas.microsoft.com/office/powerpoint/2010/main" val="343735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99867" y="1004034"/>
            <a:ext cx="7643467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res4l_out (Activation)          (None, None, None, 1 0           add_18[0][0]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res4m_branch2a (Conv2D)         (None, None, None, 2 262400      res4l_out[0][0]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bn4m_branch2a (BatchNorm)       (None, None, None, 2 1024        res4m_branch2a[0][0]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activation_39 (Activation)      (None, None, None, 2 0           bn4m_branch2a[0][0]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res4m_branch2b (Conv2D)         (None, None, None, 2 590080      activation_39[0][0]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bn4m_branch2b (BatchNorm)       (None, None, None, 2 1024        res4m_branch2b[0][0]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activation_40 (Activation)      (None, None, None, 2 0           bn4m_branch2b[0][0]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res4m_branch2c (Conv2D)         (None, None, None, 1 263168      activation_40[0][0]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bn4m_branch2c (BatchNorm)       (None, None, None, 1 4096        res4m_branch2c[0][0]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add_19 (Add)                    (None, None, None, 1 0           bn4m_branch2c[0][0]</a:t>
            </a:r>
          </a:p>
          <a:p>
            <a:r>
              <a:rPr lang="ko-KR" altLang="en-US" sz="1000"/>
              <a:t>                                                                 res4l_out[0][0]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res4m_out (Activation)          (None, None, None, 1 0           add_19[0][0]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res4n_branch2a (Conv2D)         (None, None, None, 2 262400      res4m_out[0][0]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bn4n_branch2a (BatchNorm)       (None, None, None, 2 1024        res4n_branch2a[0][0]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activation_41 (Activation)      (None, None, None, 2 0           bn4n_branch2a[0][0]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res4n_branch2b (Conv2D)         (None, None, None, 2 590080      activation_41[0][0]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bn4n_branch2b (BatchNorm)       (None, None, None, 2 1024        res4n_branch2b[0][0]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activation_42 (Activation)      (None, None, None, 2 0           bn4n_branch2b[0][0]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res4n_branch2c (Conv2D)         (None, None, None, 1 263168      activation_42[0][0]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bn4n_branch2c (BatchNorm)       (None, None, None, 1 4096        res4n_branch2c[0][0]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add_20 (Add)                    (None, None, None, 1 0           bn4n_branch2c[0][0]</a:t>
            </a:r>
          </a:p>
          <a:p>
            <a:r>
              <a:rPr lang="ko-KR" altLang="en-US" sz="1000"/>
              <a:t>                                                                 res4m_out[0][0]</a:t>
            </a:r>
          </a:p>
        </p:txBody>
      </p:sp>
    </p:spTree>
    <p:extLst>
      <p:ext uri="{BB962C8B-B14F-4D97-AF65-F5344CB8AC3E}">
        <p14:creationId xmlns:p14="http://schemas.microsoft.com/office/powerpoint/2010/main" val="17571571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83898" y="1004034"/>
            <a:ext cx="7643467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res4n_out (Activation)          (None, None, None, 1 0           add_20[0][0]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res4o_branch2a (Conv2D)         (None, None, None, 2 262400      res4n_out[0][0]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bn4o_branch2a (BatchNorm)       (None, None, None, 2 1024        res4o_branch2a[0][0]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activation_43 (Activation)      (None, None, None, 2 0           bn4o_branch2a[0][0]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res4o_branch2b (Conv2D)         (None, None, None, 2 590080      activation_43[0][0]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bn4o_branch2b (BatchNorm)       (None, None, None, 2 1024        res4o_branch2b[0][0]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activation_44 (Activation)      (None, None, None, 2 0           bn4o_branch2b[0][0]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res4o_branch2c (Conv2D)         (None, None, None, 1 263168      activation_44[0][0]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bn4o_branch2c (BatchNorm)       (None, None, None, 1 4096        res4o_branch2c[0][0]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add_21 (Add)                    (None, None, None, 1 0           bn4o_branch2c[0][0]</a:t>
            </a:r>
          </a:p>
          <a:p>
            <a:r>
              <a:rPr lang="ko-KR" altLang="en-US" sz="1000"/>
              <a:t>                                                                 res4n_out[0][0]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res4o_out (Activation)          (None, None, None, 1 0           add_21[0][0]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res4p_branch2a (Conv2D)         (None, None, None, 2 262400      res4o_out[0][0]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bn4p_branch2a (BatchNorm)       (None, None, None, 2 1024        res4p_branch2a[0][0]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activation_45 (Activation)      (None, None, None, 2 0           bn4p_branch2a[0][0]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res4p_branch2b (Conv2D)         (None, None, None, 2 590080      activation_45[0][0]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bn4p_branch2b (BatchNorm)       (None, None, None, 2 1024        res4p_branch2b[0][0]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activation_46 (Activation)      (None, None, None, 2 0           bn4p_branch2b[0][0]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res4p_branch2c (Conv2D)         (None, None, None, 1 263168      activation_46[0][0]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bn4p_branch2c (BatchNorm)       (None, None, None, 1 4096        res4p_branch2c[0][0]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add_22 (Add)                    (None, None, None, 1 0           bn4p_branch2c[0][0]</a:t>
            </a:r>
          </a:p>
          <a:p>
            <a:r>
              <a:rPr lang="ko-KR" altLang="en-US" sz="1000"/>
              <a:t>                                                                 res4o_out[0][0]</a:t>
            </a:r>
          </a:p>
        </p:txBody>
      </p:sp>
    </p:spTree>
    <p:extLst>
      <p:ext uri="{BB962C8B-B14F-4D97-AF65-F5344CB8AC3E}">
        <p14:creationId xmlns:p14="http://schemas.microsoft.com/office/powerpoint/2010/main" val="48484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83291" y="1004034"/>
            <a:ext cx="789194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res4p_out (Activation)          (None, None, None, 1 0           add_22[0][0]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res4q_branch2a (Conv2D)         (None, None, None, 2 262400      res4p_out[0][0]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bn4q_branch2a (BatchNorm)       (None, None, None, 2 1024        res4q_branch2a[0][0]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activation_47 (Activation)      (None, None, None, 2 0           bn4q_branch2a[0][0]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res4q_branch2b (Conv2D)         (None, None, None, 2 590080      activation_47[0][0]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bn4q_branch2b (BatchNorm)       (None, None, None, 2 1024        res4q_branch2b[0][0]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activation_48 (Activation)      (None, None, None, 2 0           bn4q_branch2b[0][0]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res4q_branch2c (Conv2D)         (None, None, None, 1 263168      activation_48[0][0]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bn4q_branch2c (BatchNorm)       (None, None, None, 1 4096        res4q_branch2c[0][0]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add_23 (Add)                    (None, None, None, 1 0           bn4q_branch2c[0][0]</a:t>
            </a:r>
          </a:p>
          <a:p>
            <a:r>
              <a:rPr lang="ko-KR" altLang="en-US" sz="1000"/>
              <a:t>                                                                 res4p_out[0][0]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res4q_out (Activation)          (None, None, None, 1 0           add_23[0][0]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res4r_branch2a (Conv2D)         (None, None, None, 2 262400      res4q_out[0][0]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bn4r_branch2a (BatchNorm)       (None, None, None, 2 1024        res4r_branch2a[0][0]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activation_49 (Activation)      (None, None, None, 2 0           bn4r_branch2a[0][0]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res4r_branch2b (Conv2D)         (None, None, None, 2 590080      activation_49[0][0]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bn4r_branch2b (BatchNorm)       (None, None, None, 2 1024        res4r_branch2b[0][0]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activation_50 (Activation)      (None, None, None, 2 0           bn4r_branch2b[0][0]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res4r_branch2c (Conv2D)         (None, None, None, 1 263168      activation_50[0][0]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bn4r_branch2c (BatchNorm)       (None, None, None, 1 4096        res4r_branch2c[0][0]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add_24 (Add)                    (None, None, None, 1 0           bn4r_branch2c[0][0]</a:t>
            </a:r>
          </a:p>
          <a:p>
            <a:r>
              <a:rPr lang="ko-KR" altLang="en-US" sz="1000"/>
              <a:t>                                                                 res4q_out[0][0]</a:t>
            </a:r>
          </a:p>
        </p:txBody>
      </p:sp>
    </p:spTree>
    <p:extLst>
      <p:ext uri="{BB962C8B-B14F-4D97-AF65-F5344CB8AC3E}">
        <p14:creationId xmlns:p14="http://schemas.microsoft.com/office/powerpoint/2010/main" val="21196998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02559" y="1004034"/>
            <a:ext cx="6967607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res4r_out (Activation)          (None, None, None, 1 0           add_24[0][0]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res4s_branch2a (Conv2D)         (None, None, None, 2 262400      res4r_out[0][0]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bn4s_branch2a (BatchNorm)       (None, None, None, 2 1024        res4s_branch2a[0][0]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activation_51 (Activation)      (None, None, None, 2 0           bn4s_branch2a[0][0]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res4s_branch2b (Conv2D)         (None, None, None, 2 590080      activation_51[0][0]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bn4s_branch2b (BatchNorm)       (None, None, None, 2 1024        res4s_branch2b[0][0]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activation_52 (Activation)      (None, None, None, 2 0           bn4s_branch2b[0][0]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res4s_branch2c (Conv2D)         (None, None, None, 1 263168      activation_52[0][0]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bn4s_branch2c (BatchNorm)       (None, None, None, 1 4096        res4s_branch2c[0][0]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add_25 (Add)                    (None, None, None, 1 0           bn4s_branch2c[0][0]</a:t>
            </a:r>
          </a:p>
          <a:p>
            <a:r>
              <a:rPr lang="ko-KR" altLang="en-US" sz="1000"/>
              <a:t>                                                                 res4r_out[0][0]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res4s_out (Activation)          (None, None, None, 1 0           add_25[0][0]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res4t_branch2a (Conv2D)         (None, None, None, 2 262400      res4s_out[0][0]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bn4t_branch2a (BatchNorm)       (None, None, None, 2 1024        res4t_branch2a[0][0]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activation_53 (Activation)      (None, None, None, 2 0           bn4t_branch2a[0][0]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res4t_branch2b (Conv2D)         (None, None, None, 2 590080      activation_53[0][0]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bn4t_branch2b (BatchNorm)       (None, None, None, 2 1024        res4t_branch2b[0][0]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activation_54 (Activation)      (None, None, None, 2 0           bn4t_branch2b[0][0]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res4t_branch2c (Conv2D)         (None, None, None, 1 263168      activation_54[0][0]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bn4t_branch2c (BatchNorm)       (None, None, None, 1 4096        res4t_branch2c[0][0]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add_26 (Add)                    (None, None, None, 1 0           bn4t_branch2c[0][0]</a:t>
            </a:r>
          </a:p>
          <a:p>
            <a:r>
              <a:rPr lang="ko-KR" altLang="en-US" sz="1000"/>
              <a:t>                                                                 res4s_out[0][0]</a:t>
            </a:r>
          </a:p>
        </p:txBody>
      </p:sp>
    </p:spTree>
    <p:extLst>
      <p:ext uri="{BB962C8B-B14F-4D97-AF65-F5344CB8AC3E}">
        <p14:creationId xmlns:p14="http://schemas.microsoft.com/office/powerpoint/2010/main" val="29782650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09823" y="1004034"/>
            <a:ext cx="7166389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res4t_out (Activation)          (None, None, None, 1 0           add_26[0][0]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res4u_branch2a (Conv2D)         (None, None, None, 2 262400      res4t_out[0][0]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bn4u_branch2a (BatchNorm)       (None, None, None, 2 1024        res4u_branch2a[0][0]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activation_55 (Activation)      (None, None, None, 2 0           bn4u_branch2a[0][0]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res4u_branch2b (Conv2D)         (None, None, None, 2 590080      activation_55[0][0]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bn4u_branch2b (BatchNorm)       (None, None, None, 2 1024        res4u_branch2b[0][0]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activation_56 (Activation)      (None, None, None, 2 0           bn4u_branch2b[0][0]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res4u_branch2c (Conv2D)         (None, None, None, 1 263168      activation_56[0][0]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bn4u_branch2c (BatchNorm)       (None, None, None, 1 4096        res4u_branch2c[0][0]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add_27 (Add)                    (None, None, None, 1 0           bn4u_branch2c[0][0]</a:t>
            </a:r>
          </a:p>
          <a:p>
            <a:r>
              <a:rPr lang="ko-KR" altLang="en-US" sz="1000"/>
              <a:t>                                                                 res4t_out[0][0]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res4u_out (Activation)          (None, None, None, 1 0           add_27[0][0]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res4v_branch2a (Conv2D)         (None, None, None, 2 262400      res4u_out[0][0]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bn4v_branch2a (BatchNorm)       (None, None, None, 2 1024        res4v_branch2a[0][0]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activation_57 (Activation)      (None, None, None, 2 0           bn4v_branch2a[0][0]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res4v_branch2b (Conv2D)         (None, None, None, 2 590080      activation_57[0][0]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bn4v_branch2b (BatchNorm)       (None, None, None, 2 1024        res4v_branch2b[0][0]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activation_58 (Activation)      (None, None, None, 2 0           bn4v_branch2b[0][0]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res4v_branch2c (Conv2D)         (None, None, None, 1 263168      activation_58[0][0]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bn4v_branch2c (BatchNorm)       (None, None, None, 1 4096        res4v_branch2c[0][0]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add_28 (Add)                    (None, None, None, 1 0           bn4v_branch2c[0][0]</a:t>
            </a:r>
          </a:p>
          <a:p>
            <a:r>
              <a:rPr lang="ko-KR" altLang="en-US" sz="1000"/>
              <a:t>                                                                 res4u_out[0][0]</a:t>
            </a:r>
          </a:p>
        </p:txBody>
      </p:sp>
    </p:spTree>
    <p:extLst>
      <p:ext uri="{BB962C8B-B14F-4D97-AF65-F5344CB8AC3E}">
        <p14:creationId xmlns:p14="http://schemas.microsoft.com/office/powerpoint/2010/main" val="9497184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92012" y="1094858"/>
            <a:ext cx="6957667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res4v_out (Activation)          (None, None, None, 1 0           add_28[0][0]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res4w_branch2a (Conv2D)         (None, None, None, 2 262400      res4v_out[0][0]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bn4w_branch2a (BatchNorm)       (None, None, None, 2 1024        res4w_branch2a[0][0]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activation_59 (Activation)      (None, None, None, 2 0           bn4w_branch2a[0][0]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res4w_branch2b (Conv2D)         (None, None, None, 2 590080      activation_59[0][0]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bn4w_branch2b (BatchNorm)       (None, None, None, 2 1024        res4w_branch2b[0][0]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activation_60 (Activation)      (None, None, None, 2 0           bn4w_branch2b[0][0]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res4w_branch2c (Conv2D)         (None, None, None, 1 263168      activation_60[0][0]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bn4w_branch2c (BatchNorm)       (None, None, None, 1 4096        res4w_branch2c[0][0]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add_29 (Add)                    (None, None, None, 1 0           bn4w_branch2c[0][0]</a:t>
            </a:r>
          </a:p>
          <a:p>
            <a:r>
              <a:rPr lang="ko-KR" altLang="en-US" sz="900"/>
              <a:t>                                                                 res4v_out[0][0]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res4w_out (Activation)          (None, None, None, 1 0           add_29[0][0]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res5a_branch2a (Conv2D)         (None, None, None, 5 524800      res4w_out[0][0]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bn5a_branch2a (BatchNorm)       (None, None, None, 5 2048        res5a_branch2a[0][0]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activation_61 (Activation)      (None, None, None, 5 0           bn5a_branch2a[0][0]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res5a_branch2b (Conv2D)         (None, None, None, 5 2359808     activation_61[0][0]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bn5a_branch2b (BatchNorm)       (None, None, None, 5 2048        res5a_branch2b[0][0]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activation_62 (Activation)      (None, None, None, 5 0           bn5a_branch2b[0][0]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res5a_branch2c (Conv2D)         (None, None, None, 2 1050624     activation_62[0][0]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res5a_branch1 (Conv2D)          (None, None, None, 2 2099200     res4w_out[0][0]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bn5a_branch2c (BatchNorm)       (None, None, None, 2 8192        res5a_branch2c[0][0]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bn5a_branch1 (BatchNorm)        (None, None, None, 2 8192        res5a_branch1[0][0]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add_30 (Add)                    (None, None, None, 2 0           bn5a_branch2c[0][0]</a:t>
            </a:r>
          </a:p>
          <a:p>
            <a:r>
              <a:rPr lang="ko-KR" altLang="en-US" sz="900"/>
              <a:t>                                                                 bn5a_branch1[0][0]</a:t>
            </a:r>
          </a:p>
        </p:txBody>
      </p:sp>
    </p:spTree>
    <p:extLst>
      <p:ext uri="{BB962C8B-B14F-4D97-AF65-F5344CB8AC3E}">
        <p14:creationId xmlns:p14="http://schemas.microsoft.com/office/powerpoint/2010/main" val="22788138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53473" y="1004034"/>
            <a:ext cx="766334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res5a_out (Activation)          (None, None, None, 2 0           add_30[0][0]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res5b_branch2a (Conv2D)         (None, None, None, 5 1049088     res5a_out[0][0]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bn5b_branch2a (BatchNorm)       (None, None, None, 5 2048        res5b_branch2a[0][0]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activation_63 (Activation)      (None, None, None, 5 0           bn5b_branch2a[0][0]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res5b_branch2b (Conv2D)         (None, None, None, 5 2359808     activation_63[0][0]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bn5b_branch2b (BatchNorm)       (None, None, None, 5 2048        res5b_branch2b[0][0]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activation_64 (Activation)      (None, None, None, 5 0           bn5b_branch2b[0][0]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res5b_branch2c (Conv2D)         (None, None, None, 2 1050624     activation_64[0][0]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bn5b_branch2c (BatchNorm)       (None, None, None, 2 8192        res5b_branch2c[0][0]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add_31 (Add)                    (None, None, None, 2 0           bn5b_branch2c[0][0]</a:t>
            </a:r>
          </a:p>
          <a:p>
            <a:r>
              <a:rPr lang="ko-KR" altLang="en-US" sz="1000"/>
              <a:t>                                                                 res5a_out[0][0]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res5b_out (Activation)          (None, None, None, 2 0           add_31[0][0]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res5c_branch2a (Conv2D)         (None, None, None, 5 1049088     res5b_out[0][0]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bn5c_branch2a (BatchNorm)       (None, None, None, 5 2048        res5c_branch2a[0][0]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activation_65 (Activation)      (None, None, None, 5 0           bn5c_branch2a[0][0]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res5c_branch2b (Conv2D)         (None, None, None, 5 2359808     activation_65[0][0]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bn5c_branch2b (BatchNorm)       (None, None, None, 5 2048        res5c_branch2b[0][0]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activation_66 (Activation)      (None, None, None, 5 0           bn5c_branch2b[0][0]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res5c_branch2c (Conv2D)         (None, None, None, 2 1050624     activation_66[0][0]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bn5c_branch2c (BatchNorm)       (None, None, None, 2 8192        res5c_branch2c[0][0]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add_32 (Add)                    (None, None, None, 2 0           bn5c_branch2c[0][0]</a:t>
            </a:r>
          </a:p>
          <a:p>
            <a:r>
              <a:rPr lang="ko-KR" altLang="en-US" sz="1000"/>
              <a:t>                                                                 res5b_out[0][0]</a:t>
            </a:r>
          </a:p>
        </p:txBody>
      </p:sp>
    </p:spTree>
    <p:extLst>
      <p:ext uri="{BB962C8B-B14F-4D97-AF65-F5344CB8AC3E}">
        <p14:creationId xmlns:p14="http://schemas.microsoft.com/office/powerpoint/2010/main" val="419497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9" name="직사각형 8"/>
          <p:cNvSpPr/>
          <p:nvPr/>
        </p:nvSpPr>
        <p:spPr>
          <a:xfrm>
            <a:off x="347282" y="1294356"/>
            <a:ext cx="900543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P5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TOP_DOWN_PYRAMID_SIZE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'fpn_c5p5'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C5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P4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"fpn_p4add"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)([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UpSampling2D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(size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"fpn_p5upsampled"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P5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TOP_DOWN_PYRAMID_SIZE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'fpn_c4p4'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C4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)])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"fpn_p3add"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)([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UpSampling2D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(size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"fpn_p4upsampled"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P4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TOP_DOWN_PYRAMID_SIZE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'fpn_c3p3'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C3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)])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P2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"fpn_p2add"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)([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UpSampling2D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(size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"fpn_p3upsampled"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TOP_DOWN_PYRAMID_SIZE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'fpn_c2p2'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C2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)])</a:t>
            </a:r>
            <a:endParaRPr lang="en-US" altLang="ko-KR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6742" y="3690212"/>
            <a:ext cx="988971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i="1">
                <a:solidFill>
                  <a:srgbClr val="657B83"/>
                </a:solidFill>
                <a:latin typeface="Consolas" panose="020B0609020204030204" pitchFamily="49" charset="0"/>
              </a:rPr>
              <a:t># Attach 3x3 conv to all P layers to get the final feature maps.</a:t>
            </a:r>
            <a:endParaRPr lang="en-US" altLang="ko-KR" sz="14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P2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TOP_DOWN_PYRAMID_SIZE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padding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"SAME"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"fpn_p2"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P2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TOP_DOWN_PYRAMID_SIZE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padding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"SAME"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"fpn_p3"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P4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TOP_DOWN_PYRAMID_SIZE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padding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"SAME"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"fpn_p4"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P4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P5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Conv2D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TOP_DOWN_PYRAMID_SIZE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(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padding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"SAME"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2AA198"/>
                </a:solidFill>
                <a:latin typeface="Consolas" panose="020B0609020204030204" pitchFamily="49" charset="0"/>
              </a:rPr>
              <a:t>"fpn_p5"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P5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 flipV="1">
            <a:off x="347282" y="3592809"/>
            <a:ext cx="9780692" cy="457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34682" y="598031"/>
            <a:ext cx="68999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/>
              <a:t># Size of the top-down layers used to build the feature pyramid</a:t>
            </a:r>
          </a:p>
          <a:p>
            <a:r>
              <a:rPr lang="ko-KR" altLang="en-US" sz="1400"/>
              <a:t>    TOP_DOWN_PYRAMID_SIZE = 256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2134682" y="1073395"/>
            <a:ext cx="22318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/>
              <a:t>import keras.layers as KL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252397" y="5276616"/>
            <a:ext cx="569843" cy="384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P5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222972" y="5284300"/>
            <a:ext cx="569843" cy="3843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C1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013186" y="5284290"/>
            <a:ext cx="569843" cy="3843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C2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2825649" y="5284290"/>
            <a:ext cx="569843" cy="3843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C3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604255" y="5276617"/>
            <a:ext cx="569843" cy="3843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C4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428326" y="5284290"/>
            <a:ext cx="569843" cy="3843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C5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pic>
        <p:nvPicPr>
          <p:cNvPr id="65" name="그림 64"/>
          <p:cNvPicPr/>
          <p:nvPr/>
        </p:nvPicPr>
        <p:blipFill>
          <a:blip r:embed="rId2"/>
          <a:stretch/>
        </p:blipFill>
        <p:spPr>
          <a:xfrm>
            <a:off x="87225" y="4888376"/>
            <a:ext cx="918556" cy="1176143"/>
          </a:xfrm>
          <a:prstGeom prst="rect">
            <a:avLst/>
          </a:prstGeom>
          <a:ln>
            <a:noFill/>
          </a:ln>
        </p:spPr>
      </p:pic>
      <p:cxnSp>
        <p:nvCxnSpPr>
          <p:cNvPr id="66" name="직선 연결선 65"/>
          <p:cNvCxnSpPr>
            <a:stCxn id="65" idx="3"/>
            <a:endCxn id="57" idx="1"/>
          </p:cNvCxnSpPr>
          <p:nvPr/>
        </p:nvCxnSpPr>
        <p:spPr>
          <a:xfrm>
            <a:off x="1005781" y="5476448"/>
            <a:ext cx="217191" cy="9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57" idx="3"/>
            <a:endCxn id="60" idx="1"/>
          </p:cNvCxnSpPr>
          <p:nvPr/>
        </p:nvCxnSpPr>
        <p:spPr>
          <a:xfrm flipV="1">
            <a:off x="1792815" y="5476447"/>
            <a:ext cx="220371" cy="10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60" idx="3"/>
            <a:endCxn id="61" idx="1"/>
          </p:cNvCxnSpPr>
          <p:nvPr/>
        </p:nvCxnSpPr>
        <p:spPr>
          <a:xfrm>
            <a:off x="2583029" y="5476447"/>
            <a:ext cx="242620" cy="0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61" idx="3"/>
            <a:endCxn id="62" idx="1"/>
          </p:cNvCxnSpPr>
          <p:nvPr/>
        </p:nvCxnSpPr>
        <p:spPr>
          <a:xfrm flipV="1">
            <a:off x="3395492" y="5468774"/>
            <a:ext cx="208763" cy="7673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62" idx="3"/>
            <a:endCxn id="63" idx="1"/>
          </p:cNvCxnSpPr>
          <p:nvPr/>
        </p:nvCxnSpPr>
        <p:spPr>
          <a:xfrm>
            <a:off x="4174098" y="5468774"/>
            <a:ext cx="254228" cy="7673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63" idx="3"/>
            <a:endCxn id="13" idx="1"/>
          </p:cNvCxnSpPr>
          <p:nvPr/>
        </p:nvCxnSpPr>
        <p:spPr>
          <a:xfrm flipV="1">
            <a:off x="4998169" y="5468773"/>
            <a:ext cx="254228" cy="7674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4830561" y="5693558"/>
            <a:ext cx="77777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1x1 Conv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6666802" y="5869012"/>
            <a:ext cx="569843" cy="384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P4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/>
          <p:cNvCxnSpPr>
            <a:stCxn id="77" idx="6"/>
            <a:endCxn id="73" idx="1"/>
          </p:cNvCxnSpPr>
          <p:nvPr/>
        </p:nvCxnSpPr>
        <p:spPr>
          <a:xfrm flipV="1">
            <a:off x="6405948" y="6061169"/>
            <a:ext cx="260854" cy="3756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5667811" y="5701252"/>
            <a:ext cx="61427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2x2 Up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7" name="순서도: 논리합 76"/>
          <p:cNvSpPr/>
          <p:nvPr/>
        </p:nvSpPr>
        <p:spPr>
          <a:xfrm>
            <a:off x="6127653" y="5937885"/>
            <a:ext cx="278295" cy="254080"/>
          </a:xfrm>
          <a:prstGeom prst="flowChar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p:cxnSp>
        <p:nvCxnSpPr>
          <p:cNvPr id="79" name="꺾인 연결선 78"/>
          <p:cNvCxnSpPr>
            <a:stCxn id="62" idx="3"/>
            <a:endCxn id="77" idx="2"/>
          </p:cNvCxnSpPr>
          <p:nvPr/>
        </p:nvCxnSpPr>
        <p:spPr>
          <a:xfrm>
            <a:off x="4174098" y="5468774"/>
            <a:ext cx="1953555" cy="596151"/>
          </a:xfrm>
          <a:prstGeom prst="bentConnector3">
            <a:avLst>
              <a:gd name="adj1" fmla="val 6246"/>
            </a:avLst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13" idx="3"/>
            <a:endCxn id="77" idx="0"/>
          </p:cNvCxnSpPr>
          <p:nvPr/>
        </p:nvCxnSpPr>
        <p:spPr>
          <a:xfrm>
            <a:off x="5822240" y="5468773"/>
            <a:ext cx="444561" cy="469112"/>
          </a:xfrm>
          <a:prstGeom prst="bentConnector2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순서도: 논리합 95"/>
          <p:cNvSpPr/>
          <p:nvPr/>
        </p:nvSpPr>
        <p:spPr>
          <a:xfrm>
            <a:off x="7389108" y="6378113"/>
            <a:ext cx="278295" cy="254080"/>
          </a:xfrm>
          <a:prstGeom prst="flowChar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p:cxnSp>
        <p:nvCxnSpPr>
          <p:cNvPr id="97" name="꺾인 연결선 96"/>
          <p:cNvCxnSpPr>
            <a:stCxn id="73" idx="3"/>
            <a:endCxn id="96" idx="0"/>
          </p:cNvCxnSpPr>
          <p:nvPr/>
        </p:nvCxnSpPr>
        <p:spPr>
          <a:xfrm>
            <a:off x="7236645" y="6061169"/>
            <a:ext cx="291611" cy="316944"/>
          </a:xfrm>
          <a:prstGeom prst="bentConnector2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7236645" y="5834296"/>
            <a:ext cx="61427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2x2 Up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101" name="꺾인 연결선 100"/>
          <p:cNvCxnSpPr>
            <a:stCxn id="61" idx="3"/>
            <a:endCxn id="96" idx="2"/>
          </p:cNvCxnSpPr>
          <p:nvPr/>
        </p:nvCxnSpPr>
        <p:spPr>
          <a:xfrm>
            <a:off x="3395492" y="5476447"/>
            <a:ext cx="3993616" cy="1028706"/>
          </a:xfrm>
          <a:prstGeom prst="bentConnector3">
            <a:avLst>
              <a:gd name="adj1" fmla="val 2465"/>
            </a:avLst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/>
          <p:cNvSpPr/>
          <p:nvPr/>
        </p:nvSpPr>
        <p:spPr>
          <a:xfrm>
            <a:off x="7958951" y="6312996"/>
            <a:ext cx="569843" cy="384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P3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108" name="직선 연결선 107"/>
          <p:cNvCxnSpPr>
            <a:stCxn id="96" idx="6"/>
            <a:endCxn id="107" idx="1"/>
          </p:cNvCxnSpPr>
          <p:nvPr/>
        </p:nvCxnSpPr>
        <p:spPr>
          <a:xfrm>
            <a:off x="7667403" y="6505153"/>
            <a:ext cx="291548" cy="0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/>
          <p:cNvSpPr/>
          <p:nvPr/>
        </p:nvSpPr>
        <p:spPr>
          <a:xfrm>
            <a:off x="8562944" y="6277700"/>
            <a:ext cx="61427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2x2 Up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2" name="순서도: 논리합 111"/>
          <p:cNvSpPr/>
          <p:nvPr/>
        </p:nvSpPr>
        <p:spPr>
          <a:xfrm>
            <a:off x="8591784" y="6846096"/>
            <a:ext cx="278295" cy="254080"/>
          </a:xfrm>
          <a:prstGeom prst="flowChar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p:cxnSp>
        <p:nvCxnSpPr>
          <p:cNvPr id="138" name="꺾인 연결선 137"/>
          <p:cNvCxnSpPr>
            <a:stCxn id="107" idx="3"/>
            <a:endCxn id="112" idx="0"/>
          </p:cNvCxnSpPr>
          <p:nvPr/>
        </p:nvCxnSpPr>
        <p:spPr>
          <a:xfrm>
            <a:off x="8528794" y="6505153"/>
            <a:ext cx="202138" cy="340943"/>
          </a:xfrm>
          <a:prstGeom prst="bentConnector2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꺾인 연결선 140"/>
          <p:cNvCxnSpPr>
            <a:stCxn id="60" idx="3"/>
            <a:endCxn id="112" idx="2"/>
          </p:cNvCxnSpPr>
          <p:nvPr/>
        </p:nvCxnSpPr>
        <p:spPr>
          <a:xfrm>
            <a:off x="2583029" y="5476447"/>
            <a:ext cx="6008755" cy="1496689"/>
          </a:xfrm>
          <a:prstGeom prst="bentConnector3">
            <a:avLst>
              <a:gd name="adj1" fmla="val 1865"/>
            </a:avLst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144"/>
          <p:cNvSpPr/>
          <p:nvPr/>
        </p:nvSpPr>
        <p:spPr>
          <a:xfrm>
            <a:off x="9177215" y="6780979"/>
            <a:ext cx="569843" cy="384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P2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146" name="직선 연결선 145"/>
          <p:cNvCxnSpPr>
            <a:stCxn id="112" idx="6"/>
            <a:endCxn id="145" idx="1"/>
          </p:cNvCxnSpPr>
          <p:nvPr/>
        </p:nvCxnSpPr>
        <p:spPr>
          <a:xfrm>
            <a:off x="8870079" y="6973136"/>
            <a:ext cx="307136" cy="0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/>
          <p:cNvSpPr/>
          <p:nvPr/>
        </p:nvSpPr>
        <p:spPr>
          <a:xfrm>
            <a:off x="4705144" y="6041474"/>
            <a:ext cx="77777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1x1 Conv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4653820" y="6502914"/>
            <a:ext cx="77777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1x1 Conv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4679863" y="6766405"/>
            <a:ext cx="77777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1x1 Conv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9987581" y="5292046"/>
            <a:ext cx="569843" cy="384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P5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9987582" y="5869195"/>
            <a:ext cx="569843" cy="384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P4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9987636" y="6312321"/>
            <a:ext cx="569843" cy="384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P3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61" name="직사각형 160"/>
          <p:cNvSpPr/>
          <p:nvPr/>
        </p:nvSpPr>
        <p:spPr>
          <a:xfrm>
            <a:off x="9984352" y="6780979"/>
            <a:ext cx="569843" cy="384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P2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162" name="직선 연결선 161"/>
          <p:cNvCxnSpPr>
            <a:stCxn id="145" idx="3"/>
            <a:endCxn id="161" idx="1"/>
          </p:cNvCxnSpPr>
          <p:nvPr/>
        </p:nvCxnSpPr>
        <p:spPr>
          <a:xfrm>
            <a:off x="9747058" y="6973136"/>
            <a:ext cx="237294" cy="0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/>
          <p:cNvCxnSpPr>
            <a:stCxn id="107" idx="3"/>
            <a:endCxn id="158" idx="1"/>
          </p:cNvCxnSpPr>
          <p:nvPr/>
        </p:nvCxnSpPr>
        <p:spPr>
          <a:xfrm flipV="1">
            <a:off x="8528794" y="6504478"/>
            <a:ext cx="1458842" cy="675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/>
          <p:cNvCxnSpPr>
            <a:stCxn id="73" idx="3"/>
            <a:endCxn id="153" idx="1"/>
          </p:cNvCxnSpPr>
          <p:nvPr/>
        </p:nvCxnSpPr>
        <p:spPr>
          <a:xfrm>
            <a:off x="7236645" y="6061169"/>
            <a:ext cx="2750937" cy="183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/>
          <p:cNvCxnSpPr>
            <a:stCxn id="13" idx="3"/>
            <a:endCxn id="152" idx="1"/>
          </p:cNvCxnSpPr>
          <p:nvPr/>
        </p:nvCxnSpPr>
        <p:spPr>
          <a:xfrm>
            <a:off x="5822240" y="5468773"/>
            <a:ext cx="4165341" cy="15430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직사각형 176"/>
          <p:cNvSpPr/>
          <p:nvPr/>
        </p:nvSpPr>
        <p:spPr>
          <a:xfrm>
            <a:off x="7920075" y="5220446"/>
            <a:ext cx="74892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3x3 Conv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78" name="직사각형 177"/>
          <p:cNvSpPr/>
          <p:nvPr/>
        </p:nvSpPr>
        <p:spPr>
          <a:xfrm>
            <a:off x="7969209" y="5839697"/>
            <a:ext cx="74892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3x3 Conv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79" name="직사각형 178"/>
          <p:cNvSpPr/>
          <p:nvPr/>
        </p:nvSpPr>
        <p:spPr>
          <a:xfrm>
            <a:off x="9104565" y="6238893"/>
            <a:ext cx="74892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3x3 Conv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80" name="직사각형 179"/>
          <p:cNvSpPr/>
          <p:nvPr/>
        </p:nvSpPr>
        <p:spPr>
          <a:xfrm>
            <a:off x="9520350" y="6740147"/>
            <a:ext cx="74892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3x3 Conv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81" name="직사각형 180"/>
          <p:cNvSpPr/>
          <p:nvPr/>
        </p:nvSpPr>
        <p:spPr>
          <a:xfrm>
            <a:off x="1114376" y="7100176"/>
            <a:ext cx="569843" cy="384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P5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2178024" y="7100176"/>
            <a:ext cx="569843" cy="384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tx1"/>
                </a:solidFill>
              </a:rPr>
              <a:t>P6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183" name="직선 연결선 182"/>
          <p:cNvCxnSpPr>
            <a:stCxn id="181" idx="3"/>
            <a:endCxn id="182" idx="1"/>
          </p:cNvCxnSpPr>
          <p:nvPr/>
        </p:nvCxnSpPr>
        <p:spPr>
          <a:xfrm>
            <a:off x="1684219" y="7292333"/>
            <a:ext cx="493805" cy="0"/>
          </a:xfrm>
          <a:prstGeom prst="line">
            <a:avLst/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/>
          <p:cNvSpPr/>
          <p:nvPr/>
        </p:nvSpPr>
        <p:spPr>
          <a:xfrm>
            <a:off x="1497065" y="7038406"/>
            <a:ext cx="91563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max pooling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87" name="직사각형 186"/>
          <p:cNvSpPr/>
          <p:nvPr/>
        </p:nvSpPr>
        <p:spPr>
          <a:xfrm>
            <a:off x="3538347" y="7284167"/>
            <a:ext cx="127150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P6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는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RPN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에서 사용</a:t>
            </a:r>
          </a:p>
        </p:txBody>
      </p:sp>
      <p:cxnSp>
        <p:nvCxnSpPr>
          <p:cNvPr id="188" name="구부러진 연결선 187"/>
          <p:cNvCxnSpPr>
            <a:stCxn id="187" idx="1"/>
            <a:endCxn id="182" idx="3"/>
          </p:cNvCxnSpPr>
          <p:nvPr/>
        </p:nvCxnSpPr>
        <p:spPr>
          <a:xfrm rot="10800000">
            <a:off x="2747867" y="7292333"/>
            <a:ext cx="790480" cy="11879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1783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33594" y="1356032"/>
            <a:ext cx="681852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res5c_out (Activation)          (None, None, None, 2 0           add_32[0][0]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fpn_c5p5 (Conv2D)               (None, None, None, 2 524544      res5c_out[0][0]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fpn_p5upsampled (UpSampling2D)  (None, None, None, 2 0           fpn_c5p5[0][0]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fpn_c4p4 (Conv2D)               (None, None, None, 2 262400      res4w_out[0][0]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fpn_p4add (Add)                 (None, None, None, 2 0           fpn_p5upsampled[0][0]</a:t>
            </a:r>
          </a:p>
          <a:p>
            <a:r>
              <a:rPr lang="ko-KR" altLang="en-US" sz="1000"/>
              <a:t>                                                                 fpn_c4p4[0][0]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fpn_p4upsampled (UpSampling2D)  (None, None, None, 2 0           fpn_p4add[0][0]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fpn_c3p3 (Conv2D)               (None, None, None, 2 131328      res3d_out[0][0]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fpn_p3add (Add)                 (None, None, None, 2 0           fpn_p4upsampled[0][0]</a:t>
            </a:r>
          </a:p>
          <a:p>
            <a:r>
              <a:rPr lang="ko-KR" altLang="en-US" sz="1000"/>
              <a:t>                                                                 fpn_c3p3[0][0]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fpn_p3upsampled (UpSampling2D)  (None, None, None, 2 0           fpn_p3add[0][0]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fpn_c2p2 (Conv2D)               (None, None, None, 2 65792       res2c_out[0][0]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fpn_p2add (Add)                 (None, None, None, 2 0           fpn_p3upsampled[0][0]</a:t>
            </a:r>
          </a:p>
          <a:p>
            <a:r>
              <a:rPr lang="ko-KR" altLang="en-US" sz="1000"/>
              <a:t>                                                                 fpn_c2p2[0][0]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fpn_p5 (Conv2D)                 (None, None, None, 2 590080      fpn_c5p5[0][0]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fpn_p2 (Conv2D)                 (None, None, None, 2 590080      fpn_p2add[0][0]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fpn_p3 (Conv2D)                 (None, None, None, 2 590080      fpn_p3add[0][0]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fpn_p4 (Conv2D)                 (None, None, None, 2 590080      fpn_p4add[0][0]</a:t>
            </a:r>
          </a:p>
          <a:p>
            <a:r>
              <a:rPr lang="ko-KR" altLang="en-US" sz="1000"/>
              <a:t>__________________________________________________________________________________________________</a:t>
            </a:r>
          </a:p>
          <a:p>
            <a:r>
              <a:rPr lang="ko-KR" altLang="en-US" sz="1000"/>
              <a:t>fpn_p6 (MaxPooling2D)           (None, None, None, 2 0           fpn_p5[0][0]</a:t>
            </a:r>
          </a:p>
        </p:txBody>
      </p:sp>
    </p:spTree>
    <p:extLst>
      <p:ext uri="{BB962C8B-B14F-4D97-AF65-F5344CB8AC3E}">
        <p14:creationId xmlns:p14="http://schemas.microsoft.com/office/powerpoint/2010/main" val="13302846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788727" y="392421"/>
            <a:ext cx="6404969" cy="7155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rpn_model (Functional)          [(None, None, 2), (N 1189394     fpn_p2[0][0]</a:t>
            </a:r>
          </a:p>
          <a:p>
            <a:r>
              <a:rPr lang="ko-KR" altLang="en-US" sz="900"/>
              <a:t>                                                                 fpn_p3[0][0]</a:t>
            </a:r>
          </a:p>
          <a:p>
            <a:r>
              <a:rPr lang="ko-KR" altLang="en-US" sz="900"/>
              <a:t>                                                                 fpn_p4[0][0]</a:t>
            </a:r>
          </a:p>
          <a:p>
            <a:r>
              <a:rPr lang="ko-KR" altLang="en-US" sz="900"/>
              <a:t>                                                                 fpn_p5[0][0]</a:t>
            </a:r>
          </a:p>
          <a:p>
            <a:r>
              <a:rPr lang="ko-KR" altLang="en-US" sz="900"/>
              <a:t>                                                                 fpn_p6[0][0]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tf.compat.v1.shape (TFOpLambda) (4,)                 0           input_image[0][0]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rpn_class (Concatenate)         (None, None, 2)      0           rpn_model[0][1]</a:t>
            </a:r>
          </a:p>
          <a:p>
            <a:r>
              <a:rPr lang="ko-KR" altLang="en-US" sz="900"/>
              <a:t>                                                                 rpn_model[1][1]</a:t>
            </a:r>
          </a:p>
          <a:p>
            <a:r>
              <a:rPr lang="ko-KR" altLang="en-US" sz="900"/>
              <a:t>                                                                 rpn_model[2][1]</a:t>
            </a:r>
          </a:p>
          <a:p>
            <a:r>
              <a:rPr lang="ko-KR" altLang="en-US" sz="900"/>
              <a:t>                                                                 rpn_model[3][1]</a:t>
            </a:r>
          </a:p>
          <a:p>
            <a:r>
              <a:rPr lang="ko-KR" altLang="en-US" sz="900"/>
              <a:t>                                                                 rpn_model[4][1]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rpn_bbox (Concatenate)          (None, None, 4)      0           rpn_model[0][2]</a:t>
            </a:r>
          </a:p>
          <a:p>
            <a:r>
              <a:rPr lang="ko-KR" altLang="en-US" sz="900"/>
              <a:t>                                                                 rpn_model[1][2]</a:t>
            </a:r>
          </a:p>
          <a:p>
            <a:r>
              <a:rPr lang="ko-KR" altLang="en-US" sz="900"/>
              <a:t>                                                                 rpn_model[2][2]</a:t>
            </a:r>
          </a:p>
          <a:p>
            <a:r>
              <a:rPr lang="ko-KR" altLang="en-US" sz="900"/>
              <a:t>                                                                 rpn_model[3][2]</a:t>
            </a:r>
          </a:p>
          <a:p>
            <a:r>
              <a:rPr lang="ko-KR" altLang="en-US" sz="900"/>
              <a:t>                                                                 rpn_model[4][2]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anchors (AnchorsLayer)          (1, 261888, 4)       1047552     input_image[0][0]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input_gt_boxes (InputLayer)     [(None, None, 4)]    0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tf.__operators__.getitem (Slici (2,)                 0           tf.compat.v1.shape[0][0]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ROI (ProposalLayer)             (1, None, 4)         0           rpn_class[0][0]</a:t>
            </a:r>
          </a:p>
          <a:p>
            <a:r>
              <a:rPr lang="ko-KR" altLang="en-US" sz="900"/>
              <a:t>                                                                 rpn_bbox[0][0]</a:t>
            </a:r>
          </a:p>
          <a:p>
            <a:r>
              <a:rPr lang="ko-KR" altLang="en-US" sz="900"/>
              <a:t>                                                                 anchors[0][0]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input_gt_class_ids (InputLayer) [(None, None)]       0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nboxlayers (NBoxLayer)          (None, None, 4)      0           input_gt_boxes[0][0]</a:t>
            </a:r>
          </a:p>
          <a:p>
            <a:r>
              <a:rPr lang="ko-KR" altLang="en-US" sz="900"/>
              <a:t>                                                                 tf.__operators__.getitem[0][0]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input_gt_masks (InputLayer)     [(None, 56, 56, None 0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proposal_targets (DetectionTarg [(1, None, 4), (1, N 0           ROI[0][0]</a:t>
            </a:r>
          </a:p>
          <a:p>
            <a:r>
              <a:rPr lang="ko-KR" altLang="en-US" sz="900"/>
              <a:t>                                                                 input_gt_class_ids[0][0]</a:t>
            </a:r>
          </a:p>
          <a:p>
            <a:r>
              <a:rPr lang="ko-KR" altLang="en-US" sz="900"/>
              <a:t>                                                                 nboxlayers[0][0]</a:t>
            </a:r>
          </a:p>
          <a:p>
            <a:r>
              <a:rPr lang="ko-KR" altLang="en-US" sz="900"/>
              <a:t>                                                                 input_gt_masks[0][0]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input_image_meta (InputLayer)   [(None, 14)]         0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roi_align_mask (PyramidROIAlign (1, None, 14, 14, 25 0           proposal_targets[0][0]</a:t>
            </a:r>
          </a:p>
          <a:p>
            <a:r>
              <a:rPr lang="ko-KR" altLang="en-US" sz="900"/>
              <a:t>                                                                 input_image_meta[0][0]</a:t>
            </a:r>
          </a:p>
          <a:p>
            <a:r>
              <a:rPr lang="ko-KR" altLang="en-US" sz="900"/>
              <a:t>                                                                 fpn_p2[0][0]</a:t>
            </a:r>
          </a:p>
          <a:p>
            <a:r>
              <a:rPr lang="ko-KR" altLang="en-US" sz="900"/>
              <a:t>                                                                 fpn_p3[0][0]</a:t>
            </a:r>
          </a:p>
          <a:p>
            <a:r>
              <a:rPr lang="ko-KR" altLang="en-US" sz="900"/>
              <a:t>                                                                 fpn_p4[0][0]</a:t>
            </a:r>
          </a:p>
          <a:p>
            <a:r>
              <a:rPr lang="ko-KR" altLang="en-US" sz="900"/>
              <a:t>                                                                 fpn_p5[0][0]</a:t>
            </a:r>
          </a:p>
        </p:txBody>
      </p:sp>
    </p:spTree>
    <p:extLst>
      <p:ext uri="{BB962C8B-B14F-4D97-AF65-F5344CB8AC3E}">
        <p14:creationId xmlns:p14="http://schemas.microsoft.com/office/powerpoint/2010/main" val="38869617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32376" y="598031"/>
            <a:ext cx="7255841" cy="6878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mrcnn_mask_conv1 (TimeDistribut (1, None, 14, 14, 25 590080      roi_align_mask[0][0]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mrcnn_mask_bn1 (TimeDistributed (1, None, 14, 14, 25 1024        mrcnn_mask_conv1[0][0]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activation_70 (Activation)      (1, None, 14, 14, 25 0           mrcnn_mask_bn1[0][0]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mrcnn_mask_conv2 (TimeDistribut (1, None, 14, 14, 25 590080      activation_70[0][0]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roi_align_classifier (PyramidRO (1, None, 7, 7, 256) 0           proposal_targets[0][0]</a:t>
            </a:r>
          </a:p>
          <a:p>
            <a:r>
              <a:rPr lang="ko-KR" altLang="en-US" sz="900"/>
              <a:t>                                                                 input_image_meta[0][0]</a:t>
            </a:r>
          </a:p>
          <a:p>
            <a:r>
              <a:rPr lang="ko-KR" altLang="en-US" sz="900"/>
              <a:t>                                                                 fpn_p2[0][0]</a:t>
            </a:r>
          </a:p>
          <a:p>
            <a:r>
              <a:rPr lang="ko-KR" altLang="en-US" sz="900"/>
              <a:t>                                                                 fpn_p3[0][0]</a:t>
            </a:r>
          </a:p>
          <a:p>
            <a:r>
              <a:rPr lang="ko-KR" altLang="en-US" sz="900"/>
              <a:t>                                                                 fpn_p4[0][0]</a:t>
            </a:r>
          </a:p>
          <a:p>
            <a:r>
              <a:rPr lang="ko-KR" altLang="en-US" sz="900"/>
              <a:t>                                                                 fpn_p5[0][0]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mrcnn_mask_bn2 (TimeDistributed (1, None, 14, 14, 25 1024        mrcnn_mask_conv2[0][0]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mrcnn_class_conv1 (TimeDistribu (1, None, 1, 1, 1024 12846080    roi_align_classifier[0][0]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activation_71 (Activation)      (1, None, 14, 14, 25 0           mrcnn_mask_bn2[0][0]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mrcnn_class_bn1 (TimeDistribute (1, None, 1, 1, 1024 4096        mrcnn_class_conv1[0][0]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mrcnn_mask_conv3 (TimeDistribut (1, None, 14, 14, 25 590080      activation_71[0][0]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activation_67 (Activation)      (1, None, 1, 1, 1024 0           mrcnn_class_bn1[0][0]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mrcnn_mask_bn3 (TimeDistributed (1, None, 14, 14, 25 1024        mrcnn_mask_conv3[0][0]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mrcnn_class_conv2 (TimeDistribu (1, None, 1, 1, 1024 1049600     activation_67[0][0]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activation_72 (Activation)      (1, None, 14, 14, 25 0           mrcnn_mask_bn3[0][0]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mrcnn_class_bn2 (TimeDistribute (1, None, 1, 1, 1024 4096        mrcnn_class_conv2[0][0]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mrcnn_mask_conv4 (TimeDistribut (1, None, 14, 14, 25 590080      activation_72[0][0]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activation_68 (Activation)      (1, None, 1, 1, 1024 0           mrcnn_class_bn2[0][0]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mrcnn_mask_bn4 (TimeDistributed (1, None, 14, 14, 25 1024        mrcnn_mask_conv4[0][0]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pool_squeeze (MapLayer)         (1, None, 1024)      0           activation_68[0][0]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activation_73 (Activation)      (1, None, 14, 14, 25 0           mrcnn_mask_bn4[0][0]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mrcnn_bbox_fc (TimeDistributed) (1, None, 8)         8200        pool_squeeze[0][0]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mrcnn_mask_deconv (TimeDistribu (1, None, 28, 28, 25 262400      activation_73[0][0]</a:t>
            </a:r>
          </a:p>
        </p:txBody>
      </p:sp>
    </p:spTree>
    <p:extLst>
      <p:ext uri="{BB962C8B-B14F-4D97-AF65-F5344CB8AC3E}">
        <p14:creationId xmlns:p14="http://schemas.microsoft.com/office/powerpoint/2010/main" val="15990102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06918" y="1194994"/>
            <a:ext cx="2043879" cy="32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HY견고딕" panose="02030600000101010101" pitchFamily="18" charset="-127"/>
                <a:ea typeface="HY견고딕" panose="02030600000101010101" pitchFamily="18" charset="-127"/>
              </a:rPr>
              <a:t>model summary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43532" y="1194994"/>
            <a:ext cx="7206146" cy="632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/>
              <a:t>rpn_class_logits (Concatenate)  (None, None, 2)      0           rpn_model[0][0]</a:t>
            </a:r>
          </a:p>
          <a:p>
            <a:r>
              <a:rPr lang="ko-KR" altLang="en-US" sz="900"/>
              <a:t>                                                                 rpn_model[1][0]</a:t>
            </a:r>
          </a:p>
          <a:p>
            <a:r>
              <a:rPr lang="ko-KR" altLang="en-US" sz="900"/>
              <a:t>                                                                 rpn_model[2][0]</a:t>
            </a:r>
          </a:p>
          <a:p>
            <a:r>
              <a:rPr lang="ko-KR" altLang="en-US" sz="900"/>
              <a:t>                                                                 rpn_model[3][0]</a:t>
            </a:r>
          </a:p>
          <a:p>
            <a:r>
              <a:rPr lang="ko-KR" altLang="en-US" sz="900"/>
              <a:t>                                                                 rpn_model[4][0]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mrcnn_class_logits (TimeDistrib (1, None, 2)         2050        pool_squeeze[0][0]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mrcnn_bbox (Reshape)            (1, None, 2, 4)      0           mrcnn_bbox_fc[0][0]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mrcnn_mask (TimeDistributed)    (1, None, 28, 28, 2) 514         mrcnn_mask_deconv[0][0]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input_rpn_match (InputLayer)    [(None, None, 1)]    0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input_rpn_bbox (InputLayer)     [(None, None, 4)]    0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lambda_2 (Lambda)               (None, 2)            0           input_image_meta[0][0]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mrcnn_class (TimeDistributed)   (1, None, 2)         0           mrcnn_class_logits[0][0]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output_rois (Lambda)            (1, None, 4)         0           proposal_targets[0][0]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rpn_class_loss (Lambda)         ()                   0           input_rpn_match[0][0]</a:t>
            </a:r>
          </a:p>
          <a:p>
            <a:r>
              <a:rPr lang="ko-KR" altLang="en-US" sz="900"/>
              <a:t>                                                                 rpn_class_logits[0][0]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rpn_bbox_loss (Lambda)          ()                   0           input_rpn_bbox[0][0]</a:t>
            </a:r>
          </a:p>
          <a:p>
            <a:r>
              <a:rPr lang="ko-KR" altLang="en-US" sz="900"/>
              <a:t>                                                                 input_rpn_match[0][0]</a:t>
            </a:r>
          </a:p>
          <a:p>
            <a:r>
              <a:rPr lang="ko-KR" altLang="en-US" sz="900"/>
              <a:t>                                                                 rpn_bbox[0][0]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mrcnn_class_loss (Lambda)       ()                   0           proposal_targets[0][1]</a:t>
            </a:r>
          </a:p>
          <a:p>
            <a:r>
              <a:rPr lang="ko-KR" altLang="en-US" sz="900"/>
              <a:t>                                                                 mrcnn_class_logits[0][0]</a:t>
            </a:r>
          </a:p>
          <a:p>
            <a:r>
              <a:rPr lang="ko-KR" altLang="en-US" sz="900"/>
              <a:t>                                                                 lambda_2[0][0]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mrcnn_bbox_loss (Lambda)        ()                   0           proposal_targets[0][2]</a:t>
            </a:r>
          </a:p>
          <a:p>
            <a:r>
              <a:rPr lang="ko-KR" altLang="en-US" sz="900"/>
              <a:t>                                                                 proposal_targets[0][1]</a:t>
            </a:r>
          </a:p>
          <a:p>
            <a:r>
              <a:rPr lang="ko-KR" altLang="en-US" sz="900"/>
              <a:t>                                                                 mrcnn_bbox[0][0]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  <a:p>
            <a:r>
              <a:rPr lang="ko-KR" altLang="en-US" sz="900"/>
              <a:t>mrcnn_mask_loss (Lambda)        ()                   0           proposal_targets[0][3]</a:t>
            </a:r>
          </a:p>
          <a:p>
            <a:r>
              <a:rPr lang="ko-KR" altLang="en-US" sz="900"/>
              <a:t>                                                                 proposal_targets[0][1]</a:t>
            </a:r>
          </a:p>
          <a:p>
            <a:r>
              <a:rPr lang="ko-KR" altLang="en-US" sz="900"/>
              <a:t>                                                                 mrcnn_mask[0][0]</a:t>
            </a:r>
          </a:p>
          <a:p>
            <a:r>
              <a:rPr lang="ko-KR" altLang="en-US" sz="900"/>
              <a:t>==================================================================================================</a:t>
            </a:r>
          </a:p>
          <a:p>
            <a:r>
              <a:rPr lang="ko-KR" altLang="en-US" sz="900"/>
              <a:t>Total params: 64,780,958</a:t>
            </a:r>
          </a:p>
          <a:p>
            <a:r>
              <a:rPr lang="ko-KR" altLang="en-US" sz="900"/>
              <a:t>Trainable params: 64,669,470</a:t>
            </a:r>
          </a:p>
          <a:p>
            <a:r>
              <a:rPr lang="ko-KR" altLang="en-US" sz="900"/>
              <a:t>Non-trainable params: 111,488</a:t>
            </a:r>
          </a:p>
          <a:p>
            <a:r>
              <a:rPr lang="ko-KR" altLang="en-US" sz="900"/>
              <a:t>__________________________________________________________________________________________________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10354289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2550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268BD2"/>
                </a:solidFill>
                <a:latin typeface="Consolas" panose="020B0609020204030204" pitchFamily="49" charset="0"/>
              </a:rPr>
              <a:t>resnet_graph</a:t>
            </a:r>
            <a:endParaRPr lang="en-US" altLang="ko-KR" sz="280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311695" y="1138975"/>
            <a:ext cx="2363455" cy="55343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>
                <a:latin typeface="HY견고딕" panose="02030600000101010101" pitchFamily="18" charset="-127"/>
                <a:ea typeface="HY견고딕" panose="02030600000101010101" pitchFamily="18" charset="-127"/>
              </a:rPr>
              <a:t>resnet_graph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84056" y="2934465"/>
            <a:ext cx="8385717" cy="457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84056" y="1971740"/>
            <a:ext cx="100984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conv_block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64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64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256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'a'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strides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</a:p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identity_block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64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64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256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'b'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</a:p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identity_block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64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64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256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'c'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84056" y="3111912"/>
            <a:ext cx="972680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conv_block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128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128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'a'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</a:p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identity_block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128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128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'b'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</a:p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identity_block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128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128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'c'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</a:p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identity_block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128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128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'd'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1695" y="4632120"/>
            <a:ext cx="1010809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stage5:</a:t>
            </a:r>
          </a:p>
          <a:p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conv_block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2048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'a'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</a:p>
          <a:p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identity_block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2048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'b'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</a:p>
          <a:p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C5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identity_block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512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2048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'c'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</a:p>
          <a:p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C5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B58900"/>
                </a:solidFill>
                <a:latin typeface="Consolas" panose="020B0609020204030204" pitchFamily="49" charset="0"/>
              </a:rPr>
              <a:t>None</a:t>
            </a:r>
            <a:endParaRPr lang="en-US" altLang="ko-KR" sz="16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[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C1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C5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84056" y="4498305"/>
            <a:ext cx="8385717" cy="457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8653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970283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conv_block </a:t>
            </a:r>
            <a:r>
              <a:rPr lang="ko-KR" altLang="en-US"/>
              <a:t>함수</a:t>
            </a:r>
            <a:endParaRPr lang="en-US" altLang="ko-KR"/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614A5CE7-8159-FA4F-B5E8-8AC28F7CFC11}"/>
              </a:ext>
            </a:extLst>
          </p:cNvPr>
          <p:cNvSpPr/>
          <p:nvPr/>
        </p:nvSpPr>
        <p:spPr>
          <a:xfrm>
            <a:off x="645426" y="1296567"/>
            <a:ext cx="1441558" cy="403244"/>
          </a:xfrm>
          <a:prstGeom prst="roundRect">
            <a:avLst>
              <a:gd name="adj" fmla="val 19765"/>
            </a:avLst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conv_block</a:t>
            </a:r>
            <a:endParaRPr lang="ko-KR" altLang="en-US" sz="16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645426" y="1810641"/>
            <a:ext cx="6736331" cy="7241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def</a:t>
            </a:r>
            <a:r>
              <a:rPr lang="en-US" altLang="ko-KR"/>
              <a:t> conv_block(input_tensor, kernel_size, filters, stage, block,</a:t>
            </a:r>
          </a:p>
          <a:p>
            <a:r>
              <a:rPr lang="en-US" altLang="ko-KR"/>
              <a:t>               strides=(2, 2), use_bias=True, train_bn=True)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645426" y="5366071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97859" y="4663439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정육면체 36"/>
          <p:cNvSpPr/>
          <p:nvPr/>
        </p:nvSpPr>
        <p:spPr>
          <a:xfrm>
            <a:off x="2694162" y="2999387"/>
            <a:ext cx="2724969" cy="2183803"/>
          </a:xfrm>
          <a:prstGeom prst="cube">
            <a:avLst>
              <a:gd name="adj" fmla="val 3776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62" name="정육면체 61"/>
          <p:cNvSpPr/>
          <p:nvPr/>
        </p:nvSpPr>
        <p:spPr>
          <a:xfrm>
            <a:off x="6054616" y="3600781"/>
            <a:ext cx="4315755" cy="1269401"/>
          </a:xfrm>
          <a:prstGeom prst="cube">
            <a:avLst>
              <a:gd name="adj" fmla="val 4005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63" name="정육면체 62"/>
          <p:cNvSpPr/>
          <p:nvPr/>
        </p:nvSpPr>
        <p:spPr>
          <a:xfrm>
            <a:off x="645426" y="2816507"/>
            <a:ext cx="1516828" cy="2549564"/>
          </a:xfrm>
          <a:prstGeom prst="cube">
            <a:avLst>
              <a:gd name="adj" fmla="val 3776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1593892" y="5366071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2694162" y="5190564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4606033" y="5183190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6067134" y="4870182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9866523" y="4878390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645426" y="5710315"/>
            <a:ext cx="948466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2694162" y="5518470"/>
            <a:ext cx="1911871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6067134" y="5202912"/>
            <a:ext cx="3799389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945573" y="5800644"/>
            <a:ext cx="34817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>
                <a:latin typeface="Menlo" panose="020B0609030804020204" pitchFamily="49" charset="0"/>
              </a:rPr>
              <a:t>64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3489593" y="5583357"/>
            <a:ext cx="42992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sz="1050">
                <a:latin typeface="Menlo" panose="020B0609030804020204" pitchFamily="49" charset="0"/>
              </a:rPr>
              <a:t>128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7739689" y="5239113"/>
            <a:ext cx="42992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sz="1050">
                <a:latin typeface="Menlo" panose="020B0609030804020204" pitchFamily="49" charset="0"/>
              </a:rPr>
              <a:t>256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cxnSp>
        <p:nvCxnSpPr>
          <p:cNvPr id="76" name="직선 연결선 75"/>
          <p:cNvCxnSpPr/>
          <p:nvPr/>
        </p:nvCxnSpPr>
        <p:spPr>
          <a:xfrm>
            <a:off x="1593892" y="3399416"/>
            <a:ext cx="1100270" cy="41207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4569480" y="3841664"/>
            <a:ext cx="1485136" cy="2496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V="1">
            <a:off x="4606033" y="4884766"/>
            <a:ext cx="1448583" cy="2984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V="1">
            <a:off x="1593892" y="5183190"/>
            <a:ext cx="1100270" cy="1775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정육면체 79"/>
          <p:cNvSpPr/>
          <p:nvPr/>
        </p:nvSpPr>
        <p:spPr>
          <a:xfrm>
            <a:off x="5831389" y="5623218"/>
            <a:ext cx="4315755" cy="1269401"/>
          </a:xfrm>
          <a:prstGeom prst="cube">
            <a:avLst>
              <a:gd name="adj" fmla="val 4005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p:cxnSp>
        <p:nvCxnSpPr>
          <p:cNvPr id="81" name="직선 연결선 80"/>
          <p:cNvCxnSpPr/>
          <p:nvPr/>
        </p:nvCxnSpPr>
        <p:spPr>
          <a:xfrm>
            <a:off x="5831389" y="6862148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9630778" y="6870356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5831389" y="7194878"/>
            <a:ext cx="3799389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7503944" y="7231079"/>
            <a:ext cx="42992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sz="1050">
                <a:latin typeface="Menlo" panose="020B0609030804020204" pitchFamily="49" charset="0"/>
              </a:rPr>
              <a:t>256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7503944" y="5718940"/>
            <a:ext cx="1096519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shortcut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1366205" y="6146638"/>
            <a:ext cx="3124573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2</a:t>
            </a:r>
            <a:r>
              <a:rPr lang="ko-KR" altLang="en-US" b="1"/>
              <a:t>개의 결과를 합치는 구조</a:t>
            </a:r>
            <a:endParaRPr lang="en-US" altLang="ko-KR"/>
          </a:p>
        </p:txBody>
      </p:sp>
      <p:sp>
        <p:nvSpPr>
          <p:cNvPr id="29" name="직사각형 28"/>
          <p:cNvSpPr/>
          <p:nvPr/>
        </p:nvSpPr>
        <p:spPr>
          <a:xfrm>
            <a:off x="1400889" y="6631777"/>
            <a:ext cx="31950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ko-KR" sz="1200">
                <a:solidFill>
                  <a:schemeClr val="accent5">
                    <a:lumMod val="50000"/>
                  </a:schemeClr>
                </a:solidFill>
                <a:latin typeface="var(--vscode-repl-font-family)"/>
              </a:rPr>
              <a:t>x.shape</a:t>
            </a:r>
          </a:p>
          <a:p>
            <a:r>
              <a:rPr lang="it-IT" altLang="ko-KR" sz="1200">
                <a:solidFill>
                  <a:schemeClr val="accent5">
                    <a:lumMod val="50000"/>
                  </a:schemeClr>
                </a:solidFill>
                <a:latin typeface="var(--vscode-repl-font-family)"/>
              </a:rPr>
              <a:t>TensorShape([None, None, None, 256])</a:t>
            </a:r>
            <a:endParaRPr lang="it-IT" altLang="ko-KR" sz="1200" b="0" i="0">
              <a:solidFill>
                <a:schemeClr val="accent5">
                  <a:lumMod val="50000"/>
                </a:schemeClr>
              </a:solidFill>
              <a:effectLst/>
              <a:latin typeface="var(--vscode-repl-font-family)"/>
            </a:endParaRPr>
          </a:p>
        </p:txBody>
      </p:sp>
      <p:cxnSp>
        <p:nvCxnSpPr>
          <p:cNvPr id="33" name="구부러진 연결선 32"/>
          <p:cNvCxnSpPr/>
          <p:nvPr/>
        </p:nvCxnSpPr>
        <p:spPr>
          <a:xfrm rot="10800000" flipV="1">
            <a:off x="1293745" y="2118732"/>
            <a:ext cx="4125386" cy="3808870"/>
          </a:xfrm>
          <a:prstGeom prst="curvedConnector3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구부러진 연결선 34"/>
          <p:cNvCxnSpPr>
            <a:endCxn id="74" idx="0"/>
          </p:cNvCxnSpPr>
          <p:nvPr/>
        </p:nvCxnSpPr>
        <p:spPr>
          <a:xfrm rot="5400000">
            <a:off x="2829532" y="2993757"/>
            <a:ext cx="3464625" cy="1714575"/>
          </a:xfrm>
          <a:prstGeom prst="curvedConnector3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 37"/>
          <p:cNvCxnSpPr>
            <a:endCxn id="75" idx="0"/>
          </p:cNvCxnSpPr>
          <p:nvPr/>
        </p:nvCxnSpPr>
        <p:spPr>
          <a:xfrm rot="16200000" flipH="1">
            <a:off x="5126701" y="2411161"/>
            <a:ext cx="3120381" cy="2535521"/>
          </a:xfrm>
          <a:prstGeom prst="curvedConnector3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899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2291781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identity_block </a:t>
            </a:r>
            <a:r>
              <a:rPr lang="ko-KR" altLang="en-US"/>
              <a:t>함수</a:t>
            </a:r>
            <a:endParaRPr lang="en-US" altLang="ko-KR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645426" y="1810641"/>
            <a:ext cx="7057830" cy="7241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def</a:t>
            </a:r>
            <a:r>
              <a:rPr lang="en-US" altLang="ko-KR"/>
              <a:t> identity_block(input_tensor, kernel_size, filters, stage, block,</a:t>
            </a:r>
          </a:p>
          <a:p>
            <a:r>
              <a:rPr lang="en-US" altLang="ko-KR"/>
              <a:t>                   use_bias=True, train_bn=True):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645426" y="5366071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797859" y="4663439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정육면체 61"/>
          <p:cNvSpPr/>
          <p:nvPr/>
        </p:nvSpPr>
        <p:spPr>
          <a:xfrm>
            <a:off x="5329374" y="2969713"/>
            <a:ext cx="4637197" cy="2066656"/>
          </a:xfrm>
          <a:prstGeom prst="cube">
            <a:avLst>
              <a:gd name="adj" fmla="val 2671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63" name="정육면체 62"/>
          <p:cNvSpPr/>
          <p:nvPr/>
        </p:nvSpPr>
        <p:spPr>
          <a:xfrm>
            <a:off x="645426" y="2816507"/>
            <a:ext cx="1516828" cy="2549564"/>
          </a:xfrm>
          <a:prstGeom prst="cube">
            <a:avLst>
              <a:gd name="adj" fmla="val 3776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1593892" y="5366071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5329374" y="4910174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9128763" y="4918382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645426" y="5710315"/>
            <a:ext cx="948466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5329374" y="5242904"/>
            <a:ext cx="3799389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945573" y="5800644"/>
            <a:ext cx="34817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>
                <a:latin typeface="Menlo" panose="020B0609030804020204" pitchFamily="49" charset="0"/>
              </a:rPr>
              <a:t>64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7001929" y="5279105"/>
            <a:ext cx="42992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ore-KR" sz="1050">
                <a:latin typeface="Menlo" panose="020B0609030804020204" pitchFamily="49" charset="0"/>
              </a:rPr>
              <a:t>256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cxnSp>
        <p:nvCxnSpPr>
          <p:cNvPr id="76" name="직선 연결선 75"/>
          <p:cNvCxnSpPr/>
          <p:nvPr/>
        </p:nvCxnSpPr>
        <p:spPr>
          <a:xfrm>
            <a:off x="1593892" y="3399416"/>
            <a:ext cx="1184108" cy="19315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V="1">
            <a:off x="1593892" y="5041148"/>
            <a:ext cx="1227857" cy="31954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1400889" y="6631777"/>
            <a:ext cx="31950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ko-KR" sz="1200">
                <a:solidFill>
                  <a:schemeClr val="accent5">
                    <a:lumMod val="50000"/>
                  </a:schemeClr>
                </a:solidFill>
                <a:latin typeface="var(--vscode-repl-font-family)"/>
              </a:rPr>
              <a:t>x.shape</a:t>
            </a:r>
          </a:p>
          <a:p>
            <a:r>
              <a:rPr lang="it-IT" altLang="ko-KR" sz="1200">
                <a:solidFill>
                  <a:schemeClr val="accent5">
                    <a:lumMod val="50000"/>
                  </a:schemeClr>
                </a:solidFill>
                <a:latin typeface="var(--vscode-repl-font-family)"/>
              </a:rPr>
              <a:t>TensorShape([None, None, None, 256])</a:t>
            </a:r>
            <a:endParaRPr lang="it-IT" altLang="ko-KR" sz="1200" b="0" i="0">
              <a:solidFill>
                <a:schemeClr val="accent5">
                  <a:lumMod val="50000"/>
                </a:schemeClr>
              </a:solidFill>
              <a:effectLst/>
              <a:latin typeface="var(--vscode-repl-font-family)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30706" y="1212046"/>
            <a:ext cx="2363455" cy="55343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>
                <a:latin typeface="HY견고딕" panose="02030600000101010101" pitchFamily="18" charset="-127"/>
                <a:ea typeface="HY견고딕" panose="02030600000101010101" pitchFamily="18" charset="-127"/>
              </a:rPr>
              <a:t>identity_block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192248" y="1130201"/>
            <a:ext cx="71781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identity_block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[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64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64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256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], stage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block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AA198"/>
                </a:solidFill>
                <a:latin typeface="Consolas" panose="020B0609020204030204" pitchFamily="49" charset="0"/>
              </a:rPr>
              <a:t>'b'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train_bn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train_bn)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>
            <a:off x="2778000" y="5045183"/>
            <a:ext cx="2" cy="848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2930435" y="4663439"/>
            <a:ext cx="0" cy="527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정육면체 38"/>
          <p:cNvSpPr/>
          <p:nvPr/>
        </p:nvSpPr>
        <p:spPr>
          <a:xfrm>
            <a:off x="2778002" y="2969714"/>
            <a:ext cx="1516828" cy="2075469"/>
          </a:xfrm>
          <a:prstGeom prst="cube">
            <a:avLst>
              <a:gd name="adj" fmla="val 3776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3726468" y="5045183"/>
            <a:ext cx="0" cy="848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2778002" y="5710315"/>
            <a:ext cx="948466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3826987-3F5D-D344-B8FE-F2A8E4842E0A}"/>
              </a:ext>
            </a:extLst>
          </p:cNvPr>
          <p:cNvSpPr/>
          <p:nvPr/>
        </p:nvSpPr>
        <p:spPr>
          <a:xfrm>
            <a:off x="3078149" y="5800644"/>
            <a:ext cx="34817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>
                <a:latin typeface="Menlo" panose="020B0609030804020204" pitchFamily="49" charset="0"/>
              </a:rPr>
              <a:t>64</a:t>
            </a:r>
            <a:endParaRPr lang="en" altLang="ko-Kore-KR" sz="1050" b="0" dirty="0">
              <a:effectLst/>
              <a:latin typeface="Menlo" panose="020B0609030804020204" pitchFamily="49" charset="0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3694139" y="3510453"/>
            <a:ext cx="1635235" cy="2944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3734317" y="5036369"/>
            <a:ext cx="1595057" cy="881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4294830" y="2969713"/>
            <a:ext cx="1449754" cy="66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2185946" y="2816507"/>
            <a:ext cx="1240375" cy="1532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평행 사변형 10"/>
          <p:cNvSpPr/>
          <p:nvPr/>
        </p:nvSpPr>
        <p:spPr>
          <a:xfrm rot="8621794">
            <a:off x="44374" y="3677646"/>
            <a:ext cx="389230" cy="267638"/>
          </a:xfrm>
          <a:prstGeom prst="parallelogram">
            <a:avLst>
              <a:gd name="adj" fmla="val 6924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21" y="3607338"/>
            <a:ext cx="564578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1x1</a:t>
            </a:r>
            <a:endParaRPr lang="ko-KR" altLang="en-US"/>
          </a:p>
        </p:txBody>
      </p:sp>
      <p:sp>
        <p:nvSpPr>
          <p:cNvPr id="53" name="평행 사변형 52"/>
          <p:cNvSpPr/>
          <p:nvPr/>
        </p:nvSpPr>
        <p:spPr>
          <a:xfrm rot="8430795">
            <a:off x="1939255" y="3673290"/>
            <a:ext cx="819821" cy="503563"/>
          </a:xfrm>
          <a:prstGeom prst="parallelogram">
            <a:avLst>
              <a:gd name="adj" fmla="val 8085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021801" y="3695338"/>
            <a:ext cx="564578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3x3</a:t>
            </a:r>
            <a:endParaRPr lang="ko-KR" altLang="en-US"/>
          </a:p>
        </p:txBody>
      </p:sp>
      <p:cxnSp>
        <p:nvCxnSpPr>
          <p:cNvPr id="14" name="구부러진 연결선 13"/>
          <p:cNvCxnSpPr>
            <a:endCxn id="73" idx="3"/>
          </p:cNvCxnSpPr>
          <p:nvPr/>
        </p:nvCxnSpPr>
        <p:spPr>
          <a:xfrm rot="10800000" flipV="1">
            <a:off x="1293745" y="1344706"/>
            <a:ext cx="4881146" cy="4582896"/>
          </a:xfrm>
          <a:prstGeom prst="curvedConnector3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구부러진 연결선 57"/>
          <p:cNvCxnSpPr>
            <a:endCxn id="43" idx="3"/>
          </p:cNvCxnSpPr>
          <p:nvPr/>
        </p:nvCxnSpPr>
        <p:spPr>
          <a:xfrm rot="5400000">
            <a:off x="2818199" y="1978854"/>
            <a:ext cx="4556871" cy="3340625"/>
          </a:xfrm>
          <a:prstGeom prst="curvedConnector2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구부러진 연결선 59"/>
          <p:cNvCxnSpPr>
            <a:endCxn id="75" idx="1"/>
          </p:cNvCxnSpPr>
          <p:nvPr/>
        </p:nvCxnSpPr>
        <p:spPr>
          <a:xfrm rot="5400000">
            <a:off x="5114716" y="3257943"/>
            <a:ext cx="4035333" cy="260906"/>
          </a:xfrm>
          <a:prstGeom prst="curvedConnector4">
            <a:avLst>
              <a:gd name="adj1" fmla="val 48427"/>
              <a:gd name="adj2" fmla="val 187618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평행 사변형 86"/>
          <p:cNvSpPr/>
          <p:nvPr/>
        </p:nvSpPr>
        <p:spPr>
          <a:xfrm rot="8621794">
            <a:off x="3848863" y="3750835"/>
            <a:ext cx="389230" cy="267638"/>
          </a:xfrm>
          <a:prstGeom prst="parallelogram">
            <a:avLst>
              <a:gd name="adj" fmla="val 6924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807410" y="3680527"/>
            <a:ext cx="564578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1x1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2247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2051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Python </a:t>
            </a:r>
            <a:r>
              <a:rPr lang="ko-KR" altLang="en-US" sz="2800" b="1"/>
              <a:t>기본</a:t>
            </a:r>
            <a:endParaRPr lang="ko-KR" altLang="en-US" sz="2800" b="1" dirty="0"/>
          </a:p>
        </p:txBody>
      </p:sp>
      <p:sp>
        <p:nvSpPr>
          <p:cNvPr id="31" name="직사각형 30"/>
          <p:cNvSpPr/>
          <p:nvPr/>
        </p:nvSpPr>
        <p:spPr>
          <a:xfrm>
            <a:off x="649748" y="1644094"/>
            <a:ext cx="5343525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>
                <a:latin typeface="+mn-ea"/>
              </a:rPr>
              <a:t>callable() : </a:t>
            </a:r>
            <a:r>
              <a:rPr lang="ko-KR" altLang="en-US" sz="1400">
                <a:latin typeface="+mn-ea"/>
              </a:rPr>
              <a:t>호출 가능한 </a:t>
            </a:r>
            <a:r>
              <a:rPr lang="en-US" altLang="ko-KR" sz="1400">
                <a:latin typeface="+mn-ea"/>
              </a:rPr>
              <a:t>object</a:t>
            </a:r>
            <a:br>
              <a:rPr lang="en-US" altLang="ko-KR" sz="1400">
                <a:latin typeface="+mn-ea"/>
              </a:rPr>
            </a:br>
            <a:r>
              <a:rPr lang="ko-KR" altLang="en-US" sz="1400">
                <a:latin typeface="+mn-ea"/>
              </a:rPr>
              <a:t>즉 </a:t>
            </a:r>
            <a:r>
              <a:rPr lang="en-US" altLang="ko-KR" sz="1400">
                <a:latin typeface="+mn-ea"/>
              </a:rPr>
              <a:t>object</a:t>
            </a:r>
            <a:r>
              <a:rPr lang="ko-KR" altLang="en-US" sz="1400">
                <a:latin typeface="+mn-ea"/>
              </a:rPr>
              <a:t>가 함수형태로 호출가능한가 여부</a:t>
            </a:r>
            <a:endParaRPr lang="en-US" altLang="ko-KR" sz="1400">
              <a:effectLst/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4444" y="2230799"/>
            <a:ext cx="2060179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ZeroPadding2D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74518" y="1172356"/>
            <a:ext cx="1338828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Callable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49748" y="2639052"/>
            <a:ext cx="884925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케라스의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ZeroPadding2D 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레이어는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padding 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인자 값을 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int / tuple of 2ints / tuple of 2 tuples of 2 ints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3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가지 케이스로 받을 수 있다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/>
            </a:r>
            <a:b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 padding=2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 주는 것은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width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와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height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크기를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씩 늘린다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100x100 -&gt; 104x104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 됨</a:t>
            </a:r>
            <a:b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 padding=(2, 2)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로 주는 것은 위의 케이스와 같다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그렇지만 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height, width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 주는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padding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값을 다르게 지정해줄 수 있다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ko-KR" altLang="en-US" sz="105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 padding=((0,1), (0,1))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과 같이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개의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int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가지고 있는 튜플을 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 사용한다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 ((top_pad, bottom_pad), (left_pad, right_pad))</a:t>
            </a:r>
            <a:r>
              <a:rPr lang="ko-KR" altLang="en-US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이기 때문에 내가 원하는 위치에만 패딩 값을 줄 수 있다</a:t>
            </a:r>
            <a:r>
              <a:rPr lang="en-US" altLang="ko-KR" sz="105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en-US" altLang="ko-KR" sz="1050"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74444" y="4075715"/>
            <a:ext cx="8361212" cy="2101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numpy.broadcast_to(array, shape, subok=False) </a:t>
            </a:r>
            <a:endParaRPr lang="ko-KR" altLang="en-US" sz="110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배열을 새로운 모양으로 브로드 캐스트합니다.</a:t>
            </a:r>
          </a:p>
          <a:p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Parameters</a:t>
            </a:r>
          </a:p>
          <a:p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  arrayarray_like</a:t>
            </a:r>
          </a:p>
          <a:p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      브로드 캐스트 할 배열입니다.</a:t>
            </a:r>
          </a:p>
          <a:p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  shapetuple</a:t>
            </a:r>
          </a:p>
          <a:p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      원하는 배열의 모양입니다.</a:t>
            </a:r>
          </a:p>
          <a:p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  subokbool, optional</a:t>
            </a:r>
          </a:p>
          <a:p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      True 인 경우 하위 클래스가 전달되고, 그렇지 않으면 반환 된 배열은 기본 클래스 배열이됩니다 (기본값).</a:t>
            </a:r>
          </a:p>
          <a:p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Returns</a:t>
            </a:r>
          </a:p>
          <a:p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  broadcastarray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74444" y="6362589"/>
            <a:ext cx="5343525" cy="45152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/>
              <a:t>alist = [[1,2,3], [4,5,6], [7,8,9]]</a:t>
            </a:r>
          </a:p>
          <a:p>
            <a:endParaRPr lang="ko-KR" altLang="en-US"/>
          </a:p>
          <a:p>
            <a:r>
              <a:rPr lang="ko-KR" altLang="en-US"/>
              <a:t>for i in zip(alist):</a:t>
            </a:r>
          </a:p>
          <a:p>
            <a:r>
              <a:rPr lang="ko-KR" altLang="en-US"/>
              <a:t>    print(i)</a:t>
            </a:r>
          </a:p>
          <a:p>
            <a:r>
              <a:rPr lang="ko-KR" altLang="en-US"/>
              <a:t>    </a:t>
            </a:r>
          </a:p>
          <a:p>
            <a:r>
              <a:rPr lang="ko-KR" altLang="en-US"/>
              <a:t>([1, 2, 3],)</a:t>
            </a:r>
          </a:p>
          <a:p>
            <a:r>
              <a:rPr lang="ko-KR" altLang="en-US"/>
              <a:t>([4, 5, 6],)</a:t>
            </a:r>
          </a:p>
          <a:p>
            <a:r>
              <a:rPr lang="ko-KR" altLang="en-US"/>
              <a:t>([7, 8, 9],)</a:t>
            </a:r>
          </a:p>
          <a:p>
            <a:endParaRPr lang="ko-KR" altLang="en-US"/>
          </a:p>
          <a:p>
            <a:r>
              <a:rPr lang="ko-KR" altLang="en-US"/>
              <a:t>for i in zip(*alist):</a:t>
            </a:r>
          </a:p>
          <a:p>
            <a:r>
              <a:rPr lang="ko-KR" altLang="en-US"/>
              <a:t>    print(i)</a:t>
            </a:r>
          </a:p>
          <a:p>
            <a:r>
              <a:rPr lang="ko-KR" altLang="en-US"/>
              <a:t>(1, 4, 7)</a:t>
            </a:r>
          </a:p>
          <a:p>
            <a:r>
              <a:rPr lang="ko-KR" altLang="en-US"/>
              <a:t>(2, 5, 8)</a:t>
            </a:r>
          </a:p>
          <a:p>
            <a:r>
              <a:rPr lang="ko-KR" altLang="en-US"/>
              <a:t>(3, 6, 9)</a:t>
            </a:r>
          </a:p>
        </p:txBody>
      </p:sp>
    </p:spTree>
    <p:extLst>
      <p:ext uri="{BB962C8B-B14F-4D97-AF65-F5344CB8AC3E}">
        <p14:creationId xmlns:p14="http://schemas.microsoft.com/office/powerpoint/2010/main" val="26914886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2051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Python </a:t>
            </a:r>
            <a:r>
              <a:rPr lang="ko-KR" altLang="en-US" sz="2800" b="1"/>
              <a:t>기본</a:t>
            </a:r>
            <a:endParaRPr lang="ko-KR" altLang="en-US" sz="2800" b="1" dirty="0"/>
          </a:p>
        </p:txBody>
      </p:sp>
      <p:sp>
        <p:nvSpPr>
          <p:cNvPr id="33" name="직사각형 32"/>
          <p:cNvSpPr/>
          <p:nvPr/>
        </p:nvSpPr>
        <p:spPr>
          <a:xfrm>
            <a:off x="574518" y="1172356"/>
            <a:ext cx="1287532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Zip </a:t>
            </a:r>
            <a:r>
              <a:rPr lang="ko-KR" altLang="en-US">
                <a:solidFill>
                  <a:srgbClr val="CB4B16"/>
                </a:solidFill>
                <a:latin typeface="Consolas" panose="020B0609020204030204" pitchFamily="49" charset="0"/>
              </a:rPr>
              <a:t>함수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4518" y="1580609"/>
            <a:ext cx="5343525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/>
              <a:t>alist = [[1,2,3], [4,5,6], [7,8,9]]</a:t>
            </a:r>
          </a:p>
          <a:p>
            <a:endParaRPr lang="ko-KR" altLang="en-US" sz="1200"/>
          </a:p>
          <a:p>
            <a:r>
              <a:rPr lang="ko-KR" altLang="en-US" sz="1200"/>
              <a:t>for i in zip(alist):</a:t>
            </a:r>
          </a:p>
          <a:p>
            <a:r>
              <a:rPr lang="ko-KR" altLang="en-US" sz="1200"/>
              <a:t>    print(i)</a:t>
            </a:r>
          </a:p>
          <a:p>
            <a:r>
              <a:rPr lang="ko-KR" altLang="en-US" sz="1200"/>
              <a:t>    </a:t>
            </a:r>
          </a:p>
          <a:p>
            <a:r>
              <a:rPr lang="ko-KR" altLang="en-US" sz="1200"/>
              <a:t>([1, 2, 3],)</a:t>
            </a:r>
          </a:p>
          <a:p>
            <a:r>
              <a:rPr lang="ko-KR" altLang="en-US" sz="1200"/>
              <a:t>([4, 5, 6],)</a:t>
            </a:r>
          </a:p>
          <a:p>
            <a:r>
              <a:rPr lang="ko-KR" altLang="en-US" sz="1200"/>
              <a:t>([7, 8, 9],)</a:t>
            </a:r>
          </a:p>
          <a:p>
            <a:endParaRPr lang="ko-KR" altLang="en-US" sz="1200"/>
          </a:p>
          <a:p>
            <a:r>
              <a:rPr lang="ko-KR" altLang="en-US" sz="1200"/>
              <a:t>for i in zip(*alist):  </a:t>
            </a:r>
            <a:r>
              <a:rPr lang="en-US" altLang="ko-KR" sz="1200"/>
              <a:t>col </a:t>
            </a:r>
            <a:r>
              <a:rPr lang="ko-KR" altLang="en-US" sz="1200"/>
              <a:t>끼리 묶어 줌</a:t>
            </a:r>
          </a:p>
          <a:p>
            <a:r>
              <a:rPr lang="ko-KR" altLang="en-US" sz="1200"/>
              <a:t>    print(i)</a:t>
            </a:r>
          </a:p>
          <a:p>
            <a:r>
              <a:rPr lang="ko-KR" altLang="en-US" sz="1200"/>
              <a:t>(1, 4, 7)</a:t>
            </a:r>
          </a:p>
          <a:p>
            <a:r>
              <a:rPr lang="ko-KR" altLang="en-US" sz="1200"/>
              <a:t>(2, 5, 8)</a:t>
            </a:r>
          </a:p>
          <a:p>
            <a:r>
              <a:rPr lang="ko-KR" altLang="en-US" sz="1200"/>
              <a:t>(3, 6, 9)</a:t>
            </a:r>
          </a:p>
        </p:txBody>
      </p:sp>
    </p:spTree>
    <p:extLst>
      <p:ext uri="{BB962C8B-B14F-4D97-AF65-F5344CB8AC3E}">
        <p14:creationId xmlns:p14="http://schemas.microsoft.com/office/powerpoint/2010/main" val="4613040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2051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Python </a:t>
            </a:r>
            <a:r>
              <a:rPr lang="ko-KR" altLang="en-US" sz="2800" b="1"/>
              <a:t>기본</a:t>
            </a:r>
            <a:endParaRPr lang="ko-KR" altLang="en-US" sz="2800" b="1" dirty="0"/>
          </a:p>
        </p:txBody>
      </p:sp>
      <p:sp>
        <p:nvSpPr>
          <p:cNvPr id="33" name="직사각형 32"/>
          <p:cNvSpPr/>
          <p:nvPr/>
        </p:nvSpPr>
        <p:spPr>
          <a:xfrm>
            <a:off x="574518" y="1172356"/>
            <a:ext cx="2297424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bach_slice </a:t>
            </a:r>
            <a:r>
              <a:rPr lang="ko-KR" altLang="en-US">
                <a:solidFill>
                  <a:srgbClr val="CB4B16"/>
                </a:solidFill>
                <a:latin typeface="Consolas" panose="020B0609020204030204" pitchFamily="49" charset="0"/>
              </a:rPr>
              <a:t>함수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6724" y="1657104"/>
            <a:ext cx="261817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/>
              <a:t>입력텐서가 주어질 때 가장 큰 값을 기준으로</a:t>
            </a:r>
            <a:endParaRPr lang="en-US" altLang="ko-KR" sz="1200"/>
          </a:p>
          <a:p>
            <a:r>
              <a:rPr lang="ko-KR" altLang="en-US" sz="1200"/>
              <a:t>순서 대로 뽑아 주는 함수이다</a:t>
            </a:r>
            <a:r>
              <a:rPr lang="en-US" altLang="ko-KR" sz="1200"/>
              <a:t>.</a:t>
            </a:r>
          </a:p>
          <a:p>
            <a:r>
              <a:rPr lang="ko-KR" altLang="en-US" sz="1200"/>
              <a:t>만일 입력이 </a:t>
            </a:r>
            <a:r>
              <a:rPr lang="en-US" altLang="ko-KR" sz="1200"/>
              <a:t>1</a:t>
            </a:r>
            <a:r>
              <a:rPr lang="ko-KR" altLang="en-US" sz="1200"/>
              <a:t>차원이면</a:t>
            </a:r>
            <a:endParaRPr lang="en-US" altLang="ko-KR" sz="1200"/>
          </a:p>
          <a:p>
            <a:r>
              <a:rPr lang="en-US" altLang="ko-KR" sz="1200">
                <a:latin typeface="Consolas" panose="020B0609020204030204" pitchFamily="49" charset="0"/>
              </a:rPr>
              <a:t>inputs_slice 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latin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8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200">
                <a:latin typeface="Consolas" panose="020B0609020204030204" pitchFamily="49" charset="0"/>
              </a:rPr>
              <a:t>x </a:t>
            </a:r>
            <a:r>
              <a:rPr lang="en-US" altLang="ko-KR" sz="1200">
                <a:solidFill>
                  <a:srgbClr val="00008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200">
                <a:latin typeface="Consolas" panose="020B0609020204030204" pitchFamily="49" charset="0"/>
              </a:rPr>
              <a:t> x in inputs</a:t>
            </a:r>
            <a:r>
              <a:rPr lang="en-US" altLang="ko-KR" sz="1200">
                <a:solidFill>
                  <a:srgbClr val="800000"/>
                </a:solidFill>
                <a:latin typeface="Consolas" panose="020B0609020204030204" pitchFamily="49" charset="0"/>
              </a:rPr>
              <a:t>]</a:t>
            </a:r>
            <a:endParaRPr lang="en-US" altLang="ko-KR" sz="1200">
              <a:latin typeface="Consolas" panose="020B0609020204030204" pitchFamily="49" charset="0"/>
            </a:endParaRPr>
          </a:p>
          <a:p>
            <a:r>
              <a:rPr lang="ko-KR" altLang="en-US" sz="1200"/>
              <a:t>수정 하여야 한다</a:t>
            </a:r>
            <a:r>
              <a:rPr lang="en-US" altLang="ko-KR" sz="1200"/>
              <a:t>.</a:t>
            </a:r>
            <a:endParaRPr lang="ko-KR" altLang="en-US" sz="1200"/>
          </a:p>
        </p:txBody>
      </p:sp>
      <p:sp>
        <p:nvSpPr>
          <p:cNvPr id="2" name="직사각형 1"/>
          <p:cNvSpPr/>
          <p:nvPr/>
        </p:nvSpPr>
        <p:spPr>
          <a:xfrm>
            <a:off x="3117864" y="1172356"/>
            <a:ext cx="7520609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import numpy </a:t>
            </a:r>
            <a:r>
              <a:rPr lang="en-US" altLang="ko-KR" sz="800">
                <a:solidFill>
                  <a:srgbClr val="00008B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800">
                <a:latin typeface="Consolas" panose="020B0609020204030204" pitchFamily="49" charset="0"/>
              </a:rPr>
              <a:t> np</a:t>
            </a: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import tensorflow </a:t>
            </a:r>
            <a:r>
              <a:rPr lang="en-US" altLang="ko-KR" sz="800">
                <a:solidFill>
                  <a:srgbClr val="00008B"/>
                </a:solidFill>
                <a:latin typeface="Consolas" panose="020B0609020204030204" pitchFamily="49" charset="0"/>
              </a:rPr>
              <a:t>as</a:t>
            </a:r>
            <a:r>
              <a:rPr lang="en-US" altLang="ko-KR" sz="800">
                <a:latin typeface="Consolas" panose="020B0609020204030204" pitchFamily="49" charset="0"/>
              </a:rPr>
              <a:t> tf</a:t>
            </a: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</a:t>
            </a: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def batch_slice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inputs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graph_fn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batch_size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names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None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</a:t>
            </a:r>
            <a:r>
              <a:rPr lang="en-US" altLang="ko-KR" sz="800">
                <a:solidFill>
                  <a:srgbClr val="FF00FF"/>
                </a:solidFill>
                <a:latin typeface="Consolas" panose="020B0609020204030204" pitchFamily="49" charset="0"/>
              </a:rPr>
              <a:t>"""Splits inputs into slices and feeds each slice to a copy of the given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solidFill>
                  <a:srgbClr val="FF00FF"/>
                </a:solidFill>
                <a:latin typeface="Consolas" panose="020B0609020204030204" pitchFamily="49" charset="0"/>
              </a:rPr>
              <a:t>   computation graph and then combines the results. It allows you to run a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solidFill>
                  <a:srgbClr val="FF00FF"/>
                </a:solidFill>
                <a:latin typeface="Consolas" panose="020B0609020204030204" pitchFamily="49" charset="0"/>
              </a:rPr>
              <a:t>   graph on a batch of inputs even if the graph is written to support one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solidFill>
                  <a:srgbClr val="FF00FF"/>
                </a:solidFill>
                <a:latin typeface="Consolas" panose="020B0609020204030204" pitchFamily="49" charset="0"/>
              </a:rPr>
              <a:t>   instance only.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</a:t>
            </a: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solidFill>
                  <a:srgbClr val="FF00FF"/>
                </a:solidFill>
                <a:latin typeface="Consolas" panose="020B0609020204030204" pitchFamily="49" charset="0"/>
              </a:rPr>
              <a:t>   inputs: list of tensors. All must have the same first dimension length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solidFill>
                  <a:srgbClr val="FF00FF"/>
                </a:solidFill>
                <a:latin typeface="Consolas" panose="020B0609020204030204" pitchFamily="49" charset="0"/>
              </a:rPr>
              <a:t>   graph_fn: A function that returns a TF tensor that's part of a graph.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solidFill>
                  <a:srgbClr val="FF00FF"/>
                </a:solidFill>
                <a:latin typeface="Consolas" panose="020B0609020204030204" pitchFamily="49" charset="0"/>
              </a:rPr>
              <a:t>   batch_size: number of slices to divide the data into.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solidFill>
                  <a:srgbClr val="FF00FF"/>
                </a:solidFill>
                <a:latin typeface="Consolas" panose="020B0609020204030204" pitchFamily="49" charset="0"/>
              </a:rPr>
              <a:t>   names: If provided, assigns names to the resulting tensors.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solidFill>
                  <a:srgbClr val="FF00FF"/>
                </a:solidFill>
                <a:latin typeface="Consolas" panose="020B0609020204030204" pitchFamily="49" charset="0"/>
              </a:rPr>
              <a:t>   """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</a:t>
            </a:r>
            <a:r>
              <a:rPr lang="en-US" altLang="ko-KR" sz="800">
                <a:solidFill>
                  <a:srgbClr val="00008B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800">
                <a:latin typeface="Consolas" panose="020B0609020204030204" pitchFamily="49" charset="0"/>
              </a:rPr>
              <a:t> not isinstance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inputs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FF0000"/>
                </a:solidFill>
                <a:latin typeface="Consolas" panose="020B0609020204030204" pitchFamily="49" charset="0"/>
                <a:hlinkClick r:id="rId2"/>
              </a:rPr>
              <a:t>list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    inputs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800">
                <a:latin typeface="Consolas" panose="020B0609020204030204" pitchFamily="49" charset="0"/>
              </a:rPr>
              <a:t>inputs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]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</a:t>
            </a: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outputs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[]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</a:t>
            </a:r>
            <a:r>
              <a:rPr lang="en-US" altLang="ko-KR" sz="800">
                <a:solidFill>
                  <a:srgbClr val="00008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800">
                <a:latin typeface="Consolas" panose="020B0609020204030204" pitchFamily="49" charset="0"/>
              </a:rPr>
              <a:t> i in </a:t>
            </a:r>
            <a:r>
              <a:rPr lang="en-US" altLang="ko-KR" sz="800">
                <a:solidFill>
                  <a:srgbClr val="FF0000"/>
                </a:solidFill>
                <a:latin typeface="Consolas" panose="020B0609020204030204" pitchFamily="49" charset="0"/>
                <a:hlinkClick r:id="rId3"/>
              </a:rPr>
              <a:t>range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batch_size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    inputs_slice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800">
                <a:latin typeface="Consolas" panose="020B0609020204030204" pitchFamily="49" charset="0"/>
              </a:rPr>
              <a:t>x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800">
                <a:latin typeface="Consolas" panose="020B0609020204030204" pitchFamily="49" charset="0"/>
              </a:rPr>
              <a:t>i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00008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800">
                <a:latin typeface="Consolas" panose="020B0609020204030204" pitchFamily="49" charset="0"/>
              </a:rPr>
              <a:t> x in inputs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]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    output_slice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 graph_fn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800">
                <a:latin typeface="Consolas" panose="020B0609020204030204" pitchFamily="49" charset="0"/>
              </a:rPr>
              <a:t>inputs_slice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    </a:t>
            </a:r>
            <a:r>
              <a:rPr lang="en-US" altLang="ko-KR" sz="800">
                <a:solidFill>
                  <a:srgbClr val="00008B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800">
                <a:latin typeface="Consolas" panose="020B0609020204030204" pitchFamily="49" charset="0"/>
              </a:rPr>
              <a:t> not isinstance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output_slice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tuple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FF0000"/>
                </a:solidFill>
                <a:latin typeface="Consolas" panose="020B0609020204030204" pitchFamily="49" charset="0"/>
                <a:hlinkClick r:id="rId2"/>
              </a:rPr>
              <a:t>list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))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        output_slice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800">
                <a:latin typeface="Consolas" panose="020B0609020204030204" pitchFamily="49" charset="0"/>
              </a:rPr>
              <a:t>output_slice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]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    outputs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800">
                <a:latin typeface="Consolas" panose="020B0609020204030204" pitchFamily="49" charset="0"/>
              </a:rPr>
              <a:t>append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output_slice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</a:t>
            </a:r>
            <a:r>
              <a:rPr lang="en-US" altLang="ko-KR" sz="800" i="1">
                <a:solidFill>
                  <a:srgbClr val="666666"/>
                </a:solidFill>
                <a:latin typeface="Consolas" panose="020B0609020204030204" pitchFamily="49" charset="0"/>
              </a:rPr>
              <a:t># Change outputs from a list of slices where each is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</a:t>
            </a:r>
            <a:r>
              <a:rPr lang="en-US" altLang="ko-KR" sz="800" i="1">
                <a:solidFill>
                  <a:srgbClr val="666666"/>
                </a:solidFill>
                <a:latin typeface="Consolas" panose="020B0609020204030204" pitchFamily="49" charset="0"/>
              </a:rPr>
              <a:t># a list of outputs to a list of outputs and each has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</a:t>
            </a:r>
            <a:r>
              <a:rPr lang="en-US" altLang="ko-KR" sz="800" i="1">
                <a:solidFill>
                  <a:srgbClr val="666666"/>
                </a:solidFill>
                <a:latin typeface="Consolas" panose="020B0609020204030204" pitchFamily="49" charset="0"/>
              </a:rPr>
              <a:t># a list of slices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outputs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FF0000"/>
                </a:solidFill>
                <a:latin typeface="Consolas" panose="020B0609020204030204" pitchFamily="49" charset="0"/>
                <a:hlinkClick r:id="rId2"/>
              </a:rPr>
              <a:t>list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zip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800">
                <a:latin typeface="Consolas" panose="020B0609020204030204" pitchFamily="49" charset="0"/>
              </a:rPr>
              <a:t>outputs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))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</a:t>
            </a: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</a:t>
            </a:r>
            <a:r>
              <a:rPr lang="en-US" altLang="ko-KR" sz="800">
                <a:solidFill>
                  <a:srgbClr val="00008B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800">
                <a:latin typeface="Consolas" panose="020B0609020204030204" pitchFamily="49" charset="0"/>
              </a:rPr>
              <a:t> names is None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    names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800">
                <a:latin typeface="Consolas" panose="020B0609020204030204" pitchFamily="49" charset="0"/>
              </a:rPr>
              <a:t>None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800">
                <a:latin typeface="Consolas" panose="020B0609020204030204" pitchFamily="49" charset="0"/>
              </a:rPr>
              <a:t> len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outputs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</a:t>
            </a: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result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800">
                <a:latin typeface="Consolas" panose="020B0609020204030204" pitchFamily="49" charset="0"/>
              </a:rPr>
              <a:t>tf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800">
                <a:latin typeface="Consolas" panose="020B0609020204030204" pitchFamily="49" charset="0"/>
              </a:rPr>
              <a:t>stack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o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axis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name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n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          </a:t>
            </a:r>
            <a:r>
              <a:rPr lang="en-US" altLang="ko-KR" sz="800">
                <a:solidFill>
                  <a:srgbClr val="00008B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800">
                <a:latin typeface="Consolas" panose="020B0609020204030204" pitchFamily="49" charset="0"/>
              </a:rPr>
              <a:t> o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n in zip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outputs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names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)]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</a:t>
            </a:r>
            <a:r>
              <a:rPr lang="en-US" altLang="ko-KR" sz="800">
                <a:solidFill>
                  <a:srgbClr val="00008B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800">
                <a:latin typeface="Consolas" panose="020B0609020204030204" pitchFamily="49" charset="0"/>
              </a:rPr>
              <a:t> len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result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    result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 result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]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</a:t>
            </a: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   </a:t>
            </a:r>
            <a:r>
              <a:rPr lang="en-US" altLang="ko-KR" sz="800">
                <a:solidFill>
                  <a:srgbClr val="00008B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800">
                <a:latin typeface="Consolas" panose="020B0609020204030204" pitchFamily="49" charset="0"/>
              </a:rPr>
              <a:t> result</a:t>
            </a: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</a:t>
            </a:r>
          </a:p>
          <a:p>
            <a:pPr fontAlgn="t">
              <a:buFont typeface="+mj-lt"/>
              <a:buAutoNum type="arabicPeriod"/>
            </a:pPr>
            <a:r>
              <a:rPr lang="en-US" altLang="ko-KR" sz="800" i="1">
                <a:solidFill>
                  <a:srgbClr val="666666"/>
                </a:solidFill>
                <a:latin typeface="Consolas" panose="020B0609020204030204" pitchFamily="49" charset="0"/>
              </a:rPr>
              <a:t>#scores = tf.constant([1, 2, 98, 1, 1, 99, 3, 1, 3, 96, 4, 1], dtype = tf.float64)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scores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 tf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800">
                <a:solidFill>
                  <a:srgbClr val="FF0000"/>
                </a:solidFill>
                <a:latin typeface="Consolas" panose="020B0609020204030204" pitchFamily="49" charset="0"/>
                <a:hlinkClick r:id="rId4"/>
              </a:rPr>
              <a:t>constant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([[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6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7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]])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ix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 tf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800">
                <a:latin typeface="Consolas" panose="020B0609020204030204" pitchFamily="49" charset="0"/>
              </a:rPr>
              <a:t>math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800">
                <a:latin typeface="Consolas" panose="020B0609020204030204" pitchFamily="49" charset="0"/>
              </a:rPr>
              <a:t>top_k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scores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k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sorted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solidFill>
                  <a:srgbClr val="FF00FF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name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solidFill>
                  <a:srgbClr val="FF00FF"/>
                </a:solidFill>
                <a:latin typeface="Consolas" panose="020B0609020204030204" pitchFamily="49" charset="0"/>
              </a:rPr>
              <a:t>"top_anchors"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800">
                <a:latin typeface="Consolas" panose="020B0609020204030204" pitchFamily="49" charset="0"/>
              </a:rPr>
              <a:t>indices</a:t>
            </a: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result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 batch_slice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800">
                <a:latin typeface="Consolas" panose="020B0609020204030204" pitchFamily="49" charset="0"/>
              </a:rPr>
              <a:t>scores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ix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lambda x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y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800">
                <a:latin typeface="Consolas" panose="020B0609020204030204" pitchFamily="49" charset="0"/>
              </a:rPr>
              <a:t> tf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800">
                <a:latin typeface="Consolas" panose="020B0609020204030204" pitchFamily="49" charset="0"/>
              </a:rPr>
              <a:t>gather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x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y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</a:t>
            </a: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solidFill>
                  <a:srgbClr val="00008B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result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800">
                <a:solidFill>
                  <a:srgbClr val="FF0000"/>
                </a:solidFill>
                <a:latin typeface="Consolas" panose="020B0609020204030204" pitchFamily="49" charset="0"/>
                <a:hlinkClick r:id="rId5"/>
              </a:rPr>
              <a:t>eval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solidFill>
                  <a:srgbClr val="00008B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latin typeface="Consolas" panose="020B0609020204030204" pitchFamily="49" charset="0"/>
              </a:rPr>
              <a:t>result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800">
                <a:solidFill>
                  <a:srgbClr val="FF0000"/>
                </a:solidFill>
                <a:latin typeface="Consolas" panose="020B0609020204030204" pitchFamily="49" charset="0"/>
                <a:hlinkClick r:id="rId5"/>
              </a:rPr>
              <a:t>eval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</a:t>
            </a: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latin typeface="Consolas" panose="020B0609020204030204" pitchFamily="49" charset="0"/>
              </a:rPr>
              <a:t> </a:t>
            </a: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>
                <a:latin typeface="Consolas" panose="020B0609020204030204" pitchFamily="49" charset="0"/>
              </a:rPr>
              <a:t>bound method _EagerTensorBase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800">
                <a:solidFill>
                  <a:srgbClr val="FF0000"/>
                </a:solidFill>
                <a:latin typeface="Consolas" panose="020B0609020204030204" pitchFamily="49" charset="0"/>
                <a:hlinkClick r:id="rId5"/>
              </a:rPr>
              <a:t>eval</a:t>
            </a:r>
            <a:r>
              <a:rPr lang="en-US" altLang="ko-KR" sz="800">
                <a:latin typeface="Consolas" panose="020B0609020204030204" pitchFamily="49" charset="0"/>
              </a:rPr>
              <a:t> of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>
                <a:latin typeface="Consolas" panose="020B0609020204030204" pitchFamily="49" charset="0"/>
              </a:rPr>
              <a:t>tf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800">
                <a:latin typeface="Consolas" panose="020B0609020204030204" pitchFamily="49" charset="0"/>
              </a:rPr>
              <a:t>Tensor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800">
                <a:latin typeface="Consolas" panose="020B0609020204030204" pitchFamily="49" charset="0"/>
              </a:rPr>
              <a:t> shape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dtype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int32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numpy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solidFill>
                  <a:srgbClr val="FF0000"/>
                </a:solidFill>
                <a:latin typeface="Consolas" panose="020B0609020204030204" pitchFamily="49" charset="0"/>
                <a:hlinkClick r:id="rId6"/>
              </a:rPr>
              <a:t>array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])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&gt;&gt;</a:t>
            </a:r>
            <a:endParaRPr lang="en-US" altLang="ko-KR" sz="800">
              <a:latin typeface="Consolas" panose="020B0609020204030204" pitchFamily="49" charset="0"/>
            </a:endParaRPr>
          </a:p>
          <a:p>
            <a:pPr fontAlgn="t">
              <a:buFont typeface="+mj-lt"/>
              <a:buAutoNum type="arabicPeriod"/>
            </a:pP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>
                <a:latin typeface="Consolas" panose="020B0609020204030204" pitchFamily="49" charset="0"/>
              </a:rPr>
              <a:t>bound method _EagerTensorBase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800">
                <a:solidFill>
                  <a:srgbClr val="FF0000"/>
                </a:solidFill>
                <a:latin typeface="Consolas" panose="020B0609020204030204" pitchFamily="49" charset="0"/>
                <a:hlinkClick r:id="rId5"/>
              </a:rPr>
              <a:t>eval</a:t>
            </a:r>
            <a:r>
              <a:rPr lang="en-US" altLang="ko-KR" sz="800">
                <a:latin typeface="Consolas" panose="020B0609020204030204" pitchFamily="49" charset="0"/>
              </a:rPr>
              <a:t> of 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800">
                <a:latin typeface="Consolas" panose="020B0609020204030204" pitchFamily="49" charset="0"/>
              </a:rPr>
              <a:t>tf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800">
                <a:latin typeface="Consolas" panose="020B0609020204030204" pitchFamily="49" charset="0"/>
              </a:rPr>
              <a:t>Tensor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800">
                <a:latin typeface="Consolas" panose="020B0609020204030204" pitchFamily="49" charset="0"/>
              </a:rPr>
              <a:t> shape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dtype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latin typeface="Consolas" panose="020B0609020204030204" pitchFamily="49" charset="0"/>
              </a:rPr>
              <a:t>int32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numpy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800">
                <a:solidFill>
                  <a:srgbClr val="FF0000"/>
                </a:solidFill>
                <a:latin typeface="Consolas" panose="020B0609020204030204" pitchFamily="49" charset="0"/>
                <a:hlinkClick r:id="rId6"/>
              </a:rPr>
              <a:t>array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7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800">
                <a:latin typeface="Consolas" panose="020B0609020204030204" pitchFamily="49" charset="0"/>
              </a:rPr>
              <a:t> </a:t>
            </a:r>
            <a:r>
              <a:rPr lang="en-US" altLang="ko-KR" sz="800">
                <a:solidFill>
                  <a:srgbClr val="CC66CC"/>
                </a:solidFill>
                <a:latin typeface="Consolas" panose="020B0609020204030204" pitchFamily="49" charset="0"/>
              </a:rPr>
              <a:t>6</a:t>
            </a:r>
            <a:r>
              <a:rPr lang="en-US" altLang="ko-KR" sz="800">
                <a:solidFill>
                  <a:srgbClr val="800000"/>
                </a:solidFill>
                <a:latin typeface="Consolas" panose="020B0609020204030204" pitchFamily="49" charset="0"/>
              </a:rPr>
              <a:t>])</a:t>
            </a:r>
            <a:r>
              <a:rPr lang="en-US" altLang="ko-KR" sz="800">
                <a:solidFill>
                  <a:srgbClr val="000000"/>
                </a:solidFill>
                <a:latin typeface="Consolas" panose="020B0609020204030204" pitchFamily="49" charset="0"/>
              </a:rPr>
              <a:t>&gt;&gt;</a:t>
            </a:r>
            <a:endParaRPr lang="en-US" altLang="ko-KR" sz="800" b="0" i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171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191" name="직사각형 190"/>
          <p:cNvSpPr/>
          <p:nvPr/>
        </p:nvSpPr>
        <p:spPr>
          <a:xfrm>
            <a:off x="399134" y="1229497"/>
            <a:ext cx="2413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latin typeface="+mn-ea"/>
              </a:rPr>
              <a:t>image_shape</a:t>
            </a:r>
          </a:p>
          <a:p>
            <a:r>
              <a:rPr lang="en-US" altLang="ko-KR" sz="1400">
                <a:latin typeface="+mn-ea"/>
              </a:rPr>
              <a:t>array([1024, 1024, 3])</a:t>
            </a:r>
            <a:endParaRPr lang="en-US" altLang="ko-KR" sz="1400" b="0" i="0">
              <a:effectLst/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9134" y="1945340"/>
            <a:ext cx="81982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latin typeface="+mn-ea"/>
              </a:rPr>
              <a:t>self.IMAGE_SHAPE= array([1024, 1024, 3])</a:t>
            </a:r>
            <a:endParaRPr lang="en-US" altLang="ko-KR" sz="1100" b="0" i="0">
              <a:effectLst/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9134" y="1725918"/>
            <a:ext cx="5343525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000">
                <a:latin typeface="var(--vscode-repl-font-family)"/>
              </a:rPr>
              <a:t>self.IMAGE_RESIZE_MODE = 'square'</a:t>
            </a:r>
            <a:endParaRPr lang="en-US" altLang="ko-KR" sz="1000" b="0" i="0">
              <a:effectLst/>
              <a:latin typeface="var(--vscode-repl-font-family)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6854" y="2249138"/>
            <a:ext cx="7760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get_anchors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IMAGE_SHAPE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9134" y="2826016"/>
            <a:ext cx="100356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broadcast_to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, (config.</a:t>
            </a:r>
            <a:r>
              <a:rPr lang="en-US" altLang="ko-KR" sz="1800">
                <a:solidFill>
                  <a:srgbClr val="CB4B16"/>
                </a:solidFill>
                <a:latin typeface="Consolas" panose="020B0609020204030204" pitchFamily="49" charset="0"/>
              </a:rPr>
              <a:t>BATCH_SIZE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,) </a:t>
            </a:r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.shape)</a:t>
            </a:r>
          </a:p>
          <a:p>
            <a:endParaRPr lang="en-US" altLang="ko-KR" sz="18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endParaRPr lang="en-US" altLang="ko-KR" sz="18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CB4B16"/>
                </a:solidFill>
                <a:latin typeface="Consolas" panose="020B0609020204030204" pitchFamily="49" charset="0"/>
              </a:rPr>
              <a:t>AnchorsLayer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>
                <a:solidFill>
                  <a:srgbClr val="2AA198"/>
                </a:solidFill>
                <a:latin typeface="Consolas" panose="020B0609020204030204" pitchFamily="49" charset="0"/>
              </a:rPr>
              <a:t>"anchors"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input_image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8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824262" y="3295375"/>
            <a:ext cx="475759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(config.BATCH_SIZE,) + anchors.shape = (1, 261888, 4) </a:t>
            </a:r>
            <a:r>
              <a:rPr lang="en-US" altLang="ko-KR" sz="110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rPr>
              <a:t></a:t>
            </a:r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  <a:sym typeface="Wingdings" panose="05000000000000000000" pitchFamily="2" charset="2"/>
              </a:rPr>
              <a:t>와 같이 텐서 모양을 변환</a:t>
            </a:r>
            <a:endParaRPr lang="en-US" altLang="ko-KR" sz="1100" b="0" i="0"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05954" y="4026345"/>
            <a:ext cx="475759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텐서플로 형으로 변환</a:t>
            </a:r>
            <a:endParaRPr lang="en-US" altLang="ko-KR" sz="1100" b="0" i="0"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6854" y="4615651"/>
            <a:ext cx="98041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rpn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build_rpn_model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RPN_ANCHOR_STRIDE</a:t>
            </a:r>
            <a:r>
              <a:rPr lang="ko-KR" altLang="en-US" sz="1400">
                <a:solidFill>
                  <a:srgbClr val="CB4B1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=</a:t>
            </a:r>
            <a:r>
              <a:rPr lang="ko-KR" altLang="en-US" sz="1400">
                <a:solidFill>
                  <a:srgbClr val="CB4B1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RPN_ANCHOR_RATIOS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), config.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TOP_DOWN_PYRAMID_SIZE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31722" y="4514606"/>
            <a:ext cx="33551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self.config.RPN_ANCHOR_RATIOS</a:t>
            </a:r>
            <a:r>
              <a:rPr lang="ko-KR" altLang="en-US" sz="11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1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=[0.5, 1, 2]</a:t>
            </a:r>
            <a:endParaRPr lang="en-US" altLang="ko-KR" sz="1100" b="0" i="0">
              <a:solidFill>
                <a:schemeClr val="accent1">
                  <a:lumMod val="75000"/>
                </a:schemeClr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81860" y="5094221"/>
            <a:ext cx="413735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chemeClr val="accent1"/>
                </a:solidFill>
                <a:latin typeface="var(--vscode-repl-font-family)"/>
              </a:rPr>
              <a:t>config.TOP_DOWN_PYRAMID_SIZE = 256</a:t>
            </a:r>
            <a:endParaRPr lang="en-US" altLang="ko-KR" sz="1100" b="0" i="0">
              <a:solidFill>
                <a:schemeClr val="accent1"/>
              </a:solidFill>
              <a:effectLst/>
              <a:latin typeface="var(--vscode-repl-font-family)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2782" y="5911751"/>
            <a:ext cx="2204450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layer_outputs=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673625" y="5870713"/>
            <a:ext cx="960782" cy="490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accent2">
                    <a:lumMod val="75000"/>
                  </a:schemeClr>
                </a:solidFill>
              </a:rPr>
              <a:t>rpn[P2]</a:t>
            </a:r>
            <a:endParaRPr lang="ko-KR" altLang="en-US" sz="15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22670" y="5870713"/>
            <a:ext cx="960782" cy="490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accent2">
                    <a:lumMod val="75000"/>
                  </a:schemeClr>
                </a:solidFill>
              </a:rPr>
              <a:t>rpn[P3]</a:t>
            </a:r>
            <a:endParaRPr lang="ko-KR" altLang="en-US" sz="15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771715" y="5870713"/>
            <a:ext cx="960782" cy="490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accent2">
                    <a:lumMod val="75000"/>
                  </a:schemeClr>
                </a:solidFill>
              </a:rPr>
              <a:t>rpn[P4]</a:t>
            </a:r>
            <a:endParaRPr lang="ko-KR" altLang="en-US" sz="15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820760" y="5871878"/>
            <a:ext cx="960782" cy="490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accent2">
                    <a:lumMod val="75000"/>
                  </a:schemeClr>
                </a:solidFill>
              </a:rPr>
              <a:t>rpn[P5]</a:t>
            </a:r>
            <a:endParaRPr lang="ko-KR" altLang="en-US" sz="15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869805" y="5870713"/>
            <a:ext cx="960782" cy="490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accent2">
                    <a:lumMod val="75000"/>
                  </a:schemeClr>
                </a:solidFill>
              </a:rPr>
              <a:t>rpn[P6]</a:t>
            </a:r>
            <a:endParaRPr lang="ko-KR" altLang="en-US" sz="15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98372" y="6725670"/>
            <a:ext cx="5234125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zip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layer_outputs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))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4121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748080" y="418320"/>
            <a:ext cx="4498196" cy="521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Deep learning </a:t>
            </a:r>
            <a:r>
              <a:rPr lang="ko-KR" sz="2800" b="1" strike="noStrike" spc="-1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영상인식 분야</a:t>
            </a:r>
            <a:endParaRPr lang="en-US" sz="28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93" name="그림 1"/>
          <p:cNvPicPr/>
          <p:nvPr/>
        </p:nvPicPr>
        <p:blipFill>
          <a:blip r:embed="rId2"/>
          <a:stretch/>
        </p:blipFill>
        <p:spPr>
          <a:xfrm>
            <a:off x="1186920" y="1913400"/>
            <a:ext cx="8029080" cy="3990600"/>
          </a:xfrm>
          <a:prstGeom prst="rect">
            <a:avLst/>
          </a:prstGeom>
          <a:ln>
            <a:solidFill>
              <a:srgbClr val="3465A4"/>
            </a:solidFill>
          </a:ln>
        </p:spPr>
      </p:pic>
      <p:sp>
        <p:nvSpPr>
          <p:cNvPr id="94" name="CustomShape 2"/>
          <p:cNvSpPr/>
          <p:nvPr/>
        </p:nvSpPr>
        <p:spPr>
          <a:xfrm>
            <a:off x="1303680" y="2029344"/>
            <a:ext cx="1878432" cy="2762112"/>
          </a:xfrm>
          <a:prstGeom prst="rect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7797021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080720" y="418320"/>
            <a:ext cx="1583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sz="2800" b="1" strike="noStrike" spc="-1" dirty="0">
                <a:solidFill>
                  <a:srgbClr val="00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기반 기술</a:t>
            </a:r>
            <a:endParaRPr lang="en-US" sz="28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96" name="그림 95"/>
          <p:cNvPicPr/>
          <p:nvPr/>
        </p:nvPicPr>
        <p:blipFill>
          <a:blip r:embed="rId2"/>
          <a:stretch/>
        </p:blipFill>
        <p:spPr>
          <a:xfrm>
            <a:off x="1224000" y="1584000"/>
            <a:ext cx="1657080" cy="1790280"/>
          </a:xfrm>
          <a:prstGeom prst="rect">
            <a:avLst/>
          </a:prstGeom>
          <a:ln>
            <a:noFill/>
          </a:ln>
        </p:spPr>
      </p:pic>
      <p:pic>
        <p:nvPicPr>
          <p:cNvPr id="97" name="그림 96"/>
          <p:cNvPicPr/>
          <p:nvPr/>
        </p:nvPicPr>
        <p:blipFill>
          <a:blip r:embed="rId3"/>
          <a:stretch/>
        </p:blipFill>
        <p:spPr>
          <a:xfrm>
            <a:off x="2952000" y="1584000"/>
            <a:ext cx="2088000" cy="1770120"/>
          </a:xfrm>
          <a:prstGeom prst="rect">
            <a:avLst/>
          </a:prstGeom>
          <a:ln>
            <a:noFill/>
          </a:ln>
        </p:spPr>
      </p:pic>
      <p:pic>
        <p:nvPicPr>
          <p:cNvPr id="98" name="그림 97"/>
          <p:cNvPicPr/>
          <p:nvPr/>
        </p:nvPicPr>
        <p:blipFill>
          <a:blip r:embed="rId4"/>
          <a:stretch/>
        </p:blipFill>
        <p:spPr>
          <a:xfrm>
            <a:off x="7450560" y="1584000"/>
            <a:ext cx="1909440" cy="1728000"/>
          </a:xfrm>
          <a:prstGeom prst="rect">
            <a:avLst/>
          </a:prstGeom>
          <a:ln>
            <a:noFill/>
          </a:ln>
        </p:spPr>
      </p:pic>
      <p:pic>
        <p:nvPicPr>
          <p:cNvPr id="99" name="그림 98"/>
          <p:cNvPicPr/>
          <p:nvPr/>
        </p:nvPicPr>
        <p:blipFill>
          <a:blip r:embed="rId5"/>
          <a:stretch/>
        </p:blipFill>
        <p:spPr>
          <a:xfrm>
            <a:off x="5075640" y="1584000"/>
            <a:ext cx="2338920" cy="1749600"/>
          </a:xfrm>
          <a:prstGeom prst="rect">
            <a:avLst/>
          </a:prstGeom>
          <a:ln>
            <a:noFill/>
          </a:ln>
        </p:spPr>
      </p:pic>
      <p:sp>
        <p:nvSpPr>
          <p:cNvPr id="100" name="CustomShape 2"/>
          <p:cNvSpPr/>
          <p:nvPr/>
        </p:nvSpPr>
        <p:spPr>
          <a:xfrm>
            <a:off x="1166400" y="1171080"/>
            <a:ext cx="46644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sz="1800" b="0" strike="noStrike" spc="-1" dirty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</a:t>
            </a:r>
            <a:r>
              <a:rPr lang="en-US" sz="1800" b="0" strike="noStrike" spc="-1" dirty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</a:t>
            </a:r>
            <a:r>
              <a:rPr lang="ko-KR" sz="1800" b="0" strike="noStrike" spc="-1" dirty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고양이 </a:t>
            </a:r>
            <a:r>
              <a:rPr lang="en-US" sz="1800" b="0" strike="noStrike" spc="-1" dirty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binary label classification </a:t>
            </a:r>
            <a:r>
              <a:rPr lang="ko-KR" sz="1800" b="0" strike="noStrike" spc="-1" dirty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소스 참고</a:t>
            </a:r>
            <a:endParaRPr lang="en-US" sz="18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" name="아래쪽 화살표 1"/>
          <p:cNvSpPr/>
          <p:nvPr/>
        </p:nvSpPr>
        <p:spPr>
          <a:xfrm>
            <a:off x="4512623" y="3538848"/>
            <a:ext cx="1567543" cy="546265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23" y="4290361"/>
            <a:ext cx="3312878" cy="265835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215" y="4290361"/>
            <a:ext cx="3161835" cy="26583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863" y="4290361"/>
            <a:ext cx="3074773" cy="2520932"/>
          </a:xfrm>
          <a:prstGeom prst="rect">
            <a:avLst/>
          </a:prstGeom>
        </p:spPr>
      </p:pic>
      <p:sp>
        <p:nvSpPr>
          <p:cNvPr id="12" name="CustomShape 2"/>
          <p:cNvSpPr/>
          <p:nvPr/>
        </p:nvSpPr>
        <p:spPr>
          <a:xfrm>
            <a:off x="1080720" y="3901174"/>
            <a:ext cx="3107623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Multi label </a:t>
            </a:r>
            <a:r>
              <a:rPr lang="en-US" sz="1800" b="0" strike="noStrike" spc="-1" dirty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classification</a:t>
            </a:r>
            <a:r>
              <a:rPr lang="ko-KR" altLang="en-US" spc="-1" dirty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변형</a:t>
            </a:r>
            <a:endParaRPr lang="en-US" sz="18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33857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188" y="418159"/>
            <a:ext cx="2627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시험 방법 </a:t>
            </a:r>
            <a:r>
              <a:rPr lang="en-US" altLang="ko-KR" sz="2800" b="1" dirty="0" err="1"/>
              <a:t>cont</a:t>
            </a:r>
            <a:endParaRPr lang="ko-KR" altLang="en-US" sz="28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33086" y="2439579"/>
            <a:ext cx="4261488" cy="1532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/>
              <a:t>Train 4000(</a:t>
            </a:r>
            <a:r>
              <a:rPr lang="ko-KR" altLang="en-US" sz="1800" dirty="0"/>
              <a:t>소형 </a:t>
            </a:r>
            <a:r>
              <a:rPr lang="en-US" altLang="ko-KR" sz="1800" dirty="0"/>
              <a:t>2000,</a:t>
            </a:r>
            <a:r>
              <a:rPr lang="ko-KR" altLang="en-US" sz="1800" dirty="0"/>
              <a:t> 대형 </a:t>
            </a:r>
            <a:r>
              <a:rPr lang="en-US" altLang="ko-KR" sz="1800" dirty="0"/>
              <a:t>2000)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/>
              <a:t>Validation 1000(</a:t>
            </a:r>
            <a:r>
              <a:rPr lang="ko-KR" altLang="en-US" sz="1800" dirty="0"/>
              <a:t>소형 </a:t>
            </a:r>
            <a:r>
              <a:rPr lang="en-US" altLang="ko-KR" sz="1800" dirty="0"/>
              <a:t>500,</a:t>
            </a:r>
            <a:r>
              <a:rPr lang="ko-KR" altLang="en-US" sz="1800" dirty="0"/>
              <a:t> 대형 </a:t>
            </a:r>
            <a:r>
              <a:rPr lang="en-US" altLang="ko-KR" sz="1800" dirty="0"/>
              <a:t>500)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/>
              <a:t>Test 1000(</a:t>
            </a:r>
            <a:r>
              <a:rPr lang="ko-KR" altLang="en-US" sz="1800" dirty="0"/>
              <a:t>소형 </a:t>
            </a:r>
            <a:r>
              <a:rPr lang="en-US" altLang="ko-KR" sz="1800" dirty="0"/>
              <a:t>500,</a:t>
            </a:r>
            <a:r>
              <a:rPr lang="ko-KR" altLang="en-US" sz="1800" dirty="0"/>
              <a:t> 대형 </a:t>
            </a:r>
            <a:r>
              <a:rPr lang="en-US" altLang="ko-KR" sz="1800" dirty="0"/>
              <a:t>500)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/>
              <a:t>인식 인정 기준 </a:t>
            </a:r>
            <a:r>
              <a:rPr lang="en-US" altLang="ko-KR" sz="1800" dirty="0"/>
              <a:t>90%</a:t>
            </a:r>
            <a:r>
              <a:rPr lang="ko-KR" altLang="en-US" sz="1800" dirty="0"/>
              <a:t> 이상</a:t>
            </a:r>
            <a:endParaRPr lang="en-US" altLang="ko-KR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/>
              <a:t>인식 </a:t>
            </a:r>
            <a:r>
              <a:rPr lang="en-US" altLang="ko-KR" sz="1800" dirty="0"/>
              <a:t>92%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776748" y="1327880"/>
            <a:ext cx="1926076" cy="55343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차 시험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20392" y="2623461"/>
            <a:ext cx="2768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인식이 안되더라도 </a:t>
            </a:r>
            <a:endParaRPr lang="en-US" altLang="ko-KR" sz="1400" dirty="0"/>
          </a:p>
          <a:p>
            <a:r>
              <a:rPr lang="ko-KR" altLang="en-US" sz="1400" dirty="0"/>
              <a:t>번호판 영역을 찾을 필요가 있음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76748" y="4336028"/>
            <a:ext cx="1926076" cy="55343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차 시험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776748" y="1967628"/>
            <a:ext cx="2484495" cy="382191"/>
          </a:xfrm>
          <a:prstGeom prst="roundRect">
            <a:avLst>
              <a:gd name="adj" fmla="val 3408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서대구 영업소 </a:t>
            </a:r>
            <a:r>
              <a:rPr lang="ko-KR" altLang="en-US" sz="14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다차로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21041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장</a:t>
            </a:r>
            <a:endParaRPr lang="en-US" altLang="ko-KR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6748" y="5402640"/>
            <a:ext cx="4261488" cy="1532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/>
              <a:t>Train 4000(</a:t>
            </a:r>
            <a:r>
              <a:rPr lang="ko-KR" altLang="en-US" sz="1800" dirty="0"/>
              <a:t>소형 </a:t>
            </a:r>
            <a:r>
              <a:rPr lang="en-US" altLang="ko-KR" sz="1800" dirty="0"/>
              <a:t>2000,</a:t>
            </a:r>
            <a:r>
              <a:rPr lang="ko-KR" altLang="en-US" sz="1800" dirty="0"/>
              <a:t> 대형 </a:t>
            </a:r>
            <a:r>
              <a:rPr lang="en-US" altLang="ko-KR" sz="1800" dirty="0"/>
              <a:t>2000)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/>
              <a:t>Validation 1000(</a:t>
            </a:r>
            <a:r>
              <a:rPr lang="ko-KR" altLang="en-US" sz="1800" dirty="0"/>
              <a:t>소형 </a:t>
            </a:r>
            <a:r>
              <a:rPr lang="en-US" altLang="ko-KR" sz="1800" dirty="0"/>
              <a:t>500,</a:t>
            </a:r>
            <a:r>
              <a:rPr lang="ko-KR" altLang="en-US" sz="1800" dirty="0"/>
              <a:t> 대형 </a:t>
            </a:r>
            <a:r>
              <a:rPr lang="en-US" altLang="ko-KR" sz="1800" dirty="0"/>
              <a:t>500)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/>
              <a:t>Test 1000(</a:t>
            </a:r>
            <a:r>
              <a:rPr lang="ko-KR" altLang="en-US" sz="1800" dirty="0"/>
              <a:t>소형 </a:t>
            </a:r>
            <a:r>
              <a:rPr lang="en-US" altLang="ko-KR" sz="1800" dirty="0"/>
              <a:t>500,</a:t>
            </a:r>
            <a:r>
              <a:rPr lang="ko-KR" altLang="en-US" sz="1800" dirty="0"/>
              <a:t> 대형 </a:t>
            </a:r>
            <a:r>
              <a:rPr lang="en-US" altLang="ko-KR" sz="1800" dirty="0"/>
              <a:t>500)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/>
              <a:t>인식 인정 기준 </a:t>
            </a:r>
            <a:r>
              <a:rPr lang="en-US" altLang="ko-KR" sz="1800" dirty="0"/>
              <a:t>90%</a:t>
            </a:r>
            <a:r>
              <a:rPr lang="ko-KR" altLang="en-US" sz="1800" dirty="0"/>
              <a:t> 이상</a:t>
            </a:r>
            <a:endParaRPr lang="en-US" altLang="ko-KR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/>
              <a:t>인식 </a:t>
            </a:r>
            <a:r>
              <a:rPr lang="en-US" altLang="ko-KR" sz="1800" dirty="0"/>
              <a:t>96.9%</a:t>
            </a:r>
            <a:r>
              <a:rPr lang="ko-KR" altLang="en-US" sz="1800" dirty="0"/>
              <a:t> </a:t>
            </a:r>
            <a:r>
              <a:rPr lang="en-US" altLang="ko-KR" sz="1800" dirty="0"/>
              <a:t>/ </a:t>
            </a:r>
            <a:r>
              <a:rPr lang="ko-KR" altLang="en-US" sz="1800" dirty="0" err="1"/>
              <a:t>오인식</a:t>
            </a:r>
            <a:r>
              <a:rPr lang="ko-KR" altLang="en-US" sz="1800" dirty="0"/>
              <a:t> </a:t>
            </a:r>
            <a:r>
              <a:rPr lang="en-US" altLang="ko-KR" sz="1800" dirty="0"/>
              <a:t>0.31%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76748" y="4954954"/>
            <a:ext cx="2484495" cy="382191"/>
          </a:xfrm>
          <a:prstGeom prst="roundRect">
            <a:avLst>
              <a:gd name="adj" fmla="val 3408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서대구 영업소 </a:t>
            </a:r>
            <a:r>
              <a:rPr lang="ko-KR" altLang="en-US" sz="14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다차로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21041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장</a:t>
            </a:r>
            <a:endParaRPr lang="en-US" altLang="ko-KR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907492" y="4068440"/>
            <a:ext cx="3381658" cy="793820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이미지 </a:t>
            </a:r>
            <a:r>
              <a:rPr lang="en-US" altLang="ko-KR" sz="1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generation </a:t>
            </a:r>
            <a:r>
              <a:rPr lang="ko-KR" altLang="en-US" sz="1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옵션 수정</a:t>
            </a:r>
            <a:endParaRPr lang="en-US" altLang="ko-KR" sz="1400" dirty="0">
              <a:solidFill>
                <a:srgbClr val="FF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Batch, step </a:t>
            </a:r>
            <a:r>
              <a:rPr lang="ko-KR" altLang="en-US" sz="1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수정</a:t>
            </a:r>
            <a:endParaRPr lang="en-US" altLang="ko-KR" sz="1400" dirty="0">
              <a:solidFill>
                <a:srgbClr val="FF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574" y="4889459"/>
            <a:ext cx="2700393" cy="188598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375" y="4889458"/>
            <a:ext cx="2657530" cy="188598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52487" y="6775447"/>
            <a:ext cx="984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accuracy</a:t>
            </a:r>
            <a:endParaRPr lang="ko-KR" altLang="en-US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109675" y="6770483"/>
            <a:ext cx="548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loss</a:t>
            </a:r>
            <a:endParaRPr lang="ko-KR" altLang="en-US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72021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188" y="418159"/>
            <a:ext cx="2513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시험 방법 </a:t>
            </a:r>
            <a:r>
              <a:rPr lang="en-US" altLang="ko-KR" sz="2800" b="1" dirty="0"/>
              <a:t>end</a:t>
            </a:r>
            <a:endParaRPr lang="ko-KR" altLang="en-US" sz="2800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23942" y="1305696"/>
            <a:ext cx="1926076" cy="55343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1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차 시험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9274" y="2575240"/>
            <a:ext cx="46826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/>
              <a:t>Train 10000(</a:t>
            </a:r>
            <a:r>
              <a:rPr lang="ko-KR" altLang="en-US" sz="1800" dirty="0"/>
              <a:t>소형 </a:t>
            </a:r>
            <a:r>
              <a:rPr lang="en-US" altLang="ko-KR" sz="1800" dirty="0"/>
              <a:t>5000,</a:t>
            </a:r>
            <a:r>
              <a:rPr lang="ko-KR" altLang="en-US" sz="1800" dirty="0"/>
              <a:t> 대형 </a:t>
            </a:r>
            <a:r>
              <a:rPr lang="en-US" altLang="ko-KR" sz="1800" dirty="0"/>
              <a:t>5000)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/>
              <a:t>Validation 2000(</a:t>
            </a:r>
            <a:r>
              <a:rPr lang="ko-KR" altLang="en-US" sz="1800" dirty="0"/>
              <a:t>소형 </a:t>
            </a:r>
            <a:r>
              <a:rPr lang="en-US" altLang="ko-KR" sz="1800" dirty="0"/>
              <a:t>1000,</a:t>
            </a:r>
            <a:r>
              <a:rPr lang="ko-KR" altLang="en-US" sz="1800" dirty="0"/>
              <a:t> 대형 </a:t>
            </a:r>
            <a:r>
              <a:rPr lang="en-US" altLang="ko-KR" sz="1800" dirty="0"/>
              <a:t>1000)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/>
              <a:t>Test 3596(</a:t>
            </a:r>
            <a:r>
              <a:rPr lang="ko-KR" altLang="en-US" sz="1800" dirty="0"/>
              <a:t>소형 </a:t>
            </a:r>
            <a:r>
              <a:rPr lang="en-US" altLang="ko-KR" sz="1800" dirty="0"/>
              <a:t>1748,</a:t>
            </a:r>
            <a:r>
              <a:rPr lang="ko-KR" altLang="en-US" sz="1800" dirty="0"/>
              <a:t> 대형 </a:t>
            </a:r>
            <a:r>
              <a:rPr lang="en-US" altLang="ko-KR" sz="1800" dirty="0"/>
              <a:t>1748)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/>
              <a:t>인식 인정 기준 </a:t>
            </a:r>
            <a:r>
              <a:rPr lang="en-US" altLang="ko-KR" sz="1800" dirty="0"/>
              <a:t>80%</a:t>
            </a:r>
            <a:r>
              <a:rPr lang="ko-KR" altLang="en-US" sz="1800" dirty="0"/>
              <a:t> 이상</a:t>
            </a:r>
            <a:endParaRPr lang="en-US" altLang="ko-KR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800" dirty="0"/>
              <a:t>인식 </a:t>
            </a:r>
            <a:r>
              <a:rPr lang="en-US" altLang="ko-KR" sz="1800" dirty="0"/>
              <a:t>99.42%(21</a:t>
            </a:r>
            <a:r>
              <a:rPr lang="ko-KR" altLang="en-US" sz="1800" dirty="0"/>
              <a:t>건</a:t>
            </a:r>
            <a:r>
              <a:rPr lang="en-US" altLang="ko-KR" sz="1800" dirty="0"/>
              <a:t>)</a:t>
            </a:r>
            <a:r>
              <a:rPr lang="ko-KR" altLang="en-US" sz="1800" dirty="0"/>
              <a:t> </a:t>
            </a:r>
            <a:r>
              <a:rPr lang="en-US" altLang="ko-KR" sz="1800" dirty="0"/>
              <a:t>/ </a:t>
            </a:r>
            <a:r>
              <a:rPr lang="ko-KR" altLang="en-US" sz="1800" err="1"/>
              <a:t>오인식</a:t>
            </a:r>
            <a:r>
              <a:rPr lang="ko-KR" altLang="en-US" sz="1800"/>
              <a:t> </a:t>
            </a:r>
            <a:r>
              <a:rPr lang="en-US" altLang="ko-KR" sz="1800"/>
              <a:t>0.08%</a:t>
            </a:r>
            <a:r>
              <a:rPr lang="ko-KR" altLang="en-US" sz="1800"/>
              <a:t> </a:t>
            </a:r>
            <a:r>
              <a:rPr lang="en-US" altLang="ko-KR" sz="1800"/>
              <a:t>(3</a:t>
            </a:r>
            <a:r>
              <a:rPr lang="ko-KR" altLang="en-US" sz="1800"/>
              <a:t>건</a:t>
            </a:r>
            <a:r>
              <a:rPr lang="en-US" altLang="ko-KR" sz="18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800" dirty="0"/>
              <a:t>epoch 100,</a:t>
            </a:r>
            <a:r>
              <a:rPr lang="ko-KR" altLang="en-US" sz="1800" dirty="0"/>
              <a:t> </a:t>
            </a:r>
            <a:r>
              <a:rPr lang="en-US" altLang="ko-KR" sz="1800" dirty="0"/>
              <a:t>batch = 20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23942" y="2026088"/>
            <a:ext cx="2484495" cy="382191"/>
          </a:xfrm>
          <a:prstGeom prst="roundRect">
            <a:avLst>
              <a:gd name="adj" fmla="val 34081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서대구 영업소 </a:t>
            </a:r>
            <a:r>
              <a:rPr lang="ko-KR" altLang="en-US" sz="14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다차로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50298</a:t>
            </a:r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장</a:t>
            </a:r>
            <a:endParaRPr lang="en-US" altLang="ko-KR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524308" y="1447498"/>
            <a:ext cx="3381658" cy="960781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차량이 더 잘 보이는 영상으로 변경</a:t>
            </a:r>
            <a:endParaRPr lang="en-US" altLang="ko-KR" sz="1400" dirty="0">
              <a:solidFill>
                <a:srgbClr val="FF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중앙으로 가는 차량 제거 </a:t>
            </a:r>
            <a:r>
              <a:rPr lang="en-US" altLang="ko-KR" sz="1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반이상보이는 차량</a:t>
            </a:r>
            <a:r>
              <a:rPr lang="en-US" altLang="ko-KR" sz="1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자동분류기로 분류 후 수작업으로 정정</a:t>
            </a:r>
            <a:endParaRPr lang="en-US" altLang="ko-KR" sz="1400" dirty="0">
              <a:solidFill>
                <a:srgbClr val="FF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047" y="1706623"/>
            <a:ext cx="2616769" cy="115873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2047" y="4030234"/>
            <a:ext cx="2782669" cy="2087001"/>
          </a:xfrm>
          <a:prstGeom prst="rect">
            <a:avLst/>
          </a:prstGeom>
        </p:spPr>
      </p:pic>
      <p:sp>
        <p:nvSpPr>
          <p:cNvPr id="18" name="아래쪽 화살표 17"/>
          <p:cNvSpPr/>
          <p:nvPr/>
        </p:nvSpPr>
        <p:spPr>
          <a:xfrm>
            <a:off x="8329609" y="3174665"/>
            <a:ext cx="1567543" cy="546265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98" y="4434810"/>
            <a:ext cx="2921135" cy="204015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675" y="4434810"/>
            <a:ext cx="2980925" cy="204938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30949" y="6493256"/>
            <a:ext cx="984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accuracy</a:t>
            </a:r>
            <a:endParaRPr lang="ko-KR" altLang="en-US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13039" y="6502484"/>
            <a:ext cx="548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loss</a:t>
            </a:r>
            <a:endParaRPr lang="ko-KR" altLang="en-US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77914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188" y="418159"/>
            <a:ext cx="3078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사용 모델 및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구현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95049" y="1803441"/>
            <a:ext cx="1955043" cy="403244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디렉토리 생성</a:t>
            </a:r>
          </a:p>
        </p:txBody>
      </p:sp>
      <p:sp>
        <p:nvSpPr>
          <p:cNvPr id="20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6225849" y="1045911"/>
            <a:ext cx="792746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./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1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6831719" y="1518493"/>
            <a:ext cx="792746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datasets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23" name="꺾인 연결선 22"/>
          <p:cNvCxnSpPr>
            <a:stCxn id="20" idx="2"/>
            <a:endCxn id="21" idx="1"/>
          </p:cNvCxnSpPr>
          <p:nvPr/>
        </p:nvCxnSpPr>
        <p:spPr>
          <a:xfrm rot="16200000" flipH="1">
            <a:off x="6571305" y="1419332"/>
            <a:ext cx="311330" cy="209497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15919" y="1954031"/>
            <a:ext cx="792746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train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5" name="꺾인 연결선 34"/>
          <p:cNvCxnSpPr>
            <a:stCxn id="21" idx="2"/>
            <a:endCxn id="34" idx="1"/>
          </p:cNvCxnSpPr>
          <p:nvPr/>
        </p:nvCxnSpPr>
        <p:spPr>
          <a:xfrm rot="16200000" flipH="1">
            <a:off x="7184862" y="1884227"/>
            <a:ext cx="274286" cy="187827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34" idx="2"/>
            <a:endCxn id="38" idx="1"/>
          </p:cNvCxnSpPr>
          <p:nvPr/>
        </p:nvCxnSpPr>
        <p:spPr>
          <a:xfrm rot="16200000" flipH="1">
            <a:off x="7927524" y="2161303"/>
            <a:ext cx="480734" cy="711199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523491" y="2596017"/>
            <a:ext cx="967873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class16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0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523491" y="3025759"/>
            <a:ext cx="967873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class25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41" name="꺾인 연결선 40"/>
          <p:cNvCxnSpPr>
            <a:endCxn id="40" idx="1"/>
          </p:cNvCxnSpPr>
          <p:nvPr/>
        </p:nvCxnSpPr>
        <p:spPr>
          <a:xfrm rot="16200000" flipH="1">
            <a:off x="7608929" y="2272450"/>
            <a:ext cx="1117924" cy="711200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128375" y="2052308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train </a:t>
            </a:r>
            <a:r>
              <a:rPr lang="ko-KR" altLang="en-US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디렉토리</a:t>
            </a:r>
          </a:p>
        </p:txBody>
      </p:sp>
      <p:sp>
        <p:nvSpPr>
          <p:cNvPr id="44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36640" y="3474290"/>
            <a:ext cx="792746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validation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45" name="꺾인 연결선 44"/>
          <p:cNvCxnSpPr>
            <a:stCxn id="21" idx="2"/>
            <a:endCxn id="44" idx="1"/>
          </p:cNvCxnSpPr>
          <p:nvPr/>
        </p:nvCxnSpPr>
        <p:spPr>
          <a:xfrm rot="16200000" flipH="1">
            <a:off x="6435094" y="2633996"/>
            <a:ext cx="1794545" cy="208548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523491" y="3958048"/>
            <a:ext cx="967873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class16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7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523491" y="4387790"/>
            <a:ext cx="967873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class25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48" name="꺾인 연결선 47"/>
          <p:cNvCxnSpPr>
            <a:stCxn id="44" idx="2"/>
            <a:endCxn id="46" idx="1"/>
          </p:cNvCxnSpPr>
          <p:nvPr/>
        </p:nvCxnSpPr>
        <p:spPr>
          <a:xfrm rot="16200000" flipH="1">
            <a:off x="8016999" y="3612809"/>
            <a:ext cx="322506" cy="690478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44" idx="2"/>
            <a:endCxn id="47" idx="1"/>
          </p:cNvCxnSpPr>
          <p:nvPr/>
        </p:nvCxnSpPr>
        <p:spPr>
          <a:xfrm rot="16200000" flipH="1">
            <a:off x="7802128" y="3827680"/>
            <a:ext cx="752248" cy="690478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15919" y="4896160"/>
            <a:ext cx="792746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test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51" name="꺾인 연결선 50"/>
          <p:cNvCxnSpPr>
            <a:stCxn id="21" idx="2"/>
            <a:endCxn id="50" idx="1"/>
          </p:cNvCxnSpPr>
          <p:nvPr/>
        </p:nvCxnSpPr>
        <p:spPr>
          <a:xfrm rot="16200000" flipH="1">
            <a:off x="5713798" y="3355291"/>
            <a:ext cx="3216415" cy="187827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40971" y="5588568"/>
            <a:ext cx="792746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result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54" name="꺾인 연결선 53"/>
          <p:cNvCxnSpPr>
            <a:stCxn id="21" idx="2"/>
            <a:endCxn id="53" idx="1"/>
          </p:cNvCxnSpPr>
          <p:nvPr/>
        </p:nvCxnSpPr>
        <p:spPr>
          <a:xfrm rot="16200000" flipH="1">
            <a:off x="5380120" y="3688969"/>
            <a:ext cx="3908823" cy="212879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178251" y="3536155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ko-KR" altLang="en-US" sz="1050" kern="1200" spc="-20" dirty="0" err="1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유효검증</a:t>
            </a:r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 </a:t>
            </a:r>
            <a:r>
              <a:rPr lang="ko-KR" altLang="en-US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디렉토리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208665" y="4993763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test </a:t>
            </a:r>
            <a:r>
              <a:rPr lang="ko-KR" altLang="en-US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디렉토리</a:t>
            </a:r>
          </a:p>
        </p:txBody>
      </p:sp>
      <p:sp>
        <p:nvSpPr>
          <p:cNvPr id="59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446597" y="6060150"/>
            <a:ext cx="967873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class16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0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446597" y="6489892"/>
            <a:ext cx="967873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class25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61" name="꺾인 연결선 60"/>
          <p:cNvCxnSpPr>
            <a:stCxn id="53" idx="2"/>
            <a:endCxn id="59" idx="1"/>
          </p:cNvCxnSpPr>
          <p:nvPr/>
        </p:nvCxnSpPr>
        <p:spPr>
          <a:xfrm rot="16200000" flipH="1">
            <a:off x="7986805" y="5761611"/>
            <a:ext cx="310330" cy="609253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53" idx="2"/>
            <a:endCxn id="60" idx="1"/>
          </p:cNvCxnSpPr>
          <p:nvPr/>
        </p:nvCxnSpPr>
        <p:spPr>
          <a:xfrm rot="16200000" flipH="1">
            <a:off x="7771934" y="5976482"/>
            <a:ext cx="740072" cy="609253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AutoShape 627" descr="흐름도바-1">
            <a:extLst>
              <a:ext uri="{FF2B5EF4-FFF2-40B4-BE49-F238E27FC236}">
                <a16:creationId xmlns:a16="http://schemas.microsoft.com/office/drawing/2014/main" id="{3450AAE5-2965-475D-8689-4074F589D1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460750" y="6964954"/>
            <a:ext cx="967873" cy="322505"/>
          </a:xfrm>
          <a:prstGeom prst="roundRect">
            <a:avLst>
              <a:gd name="adj" fmla="val 0"/>
            </a:avLst>
          </a:prstGeom>
          <a:solidFill>
            <a:srgbClr val="0091E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1087076">
              <a:defRPr/>
            </a:pPr>
            <a:r>
              <a:rPr lang="en-US" altLang="ko-KR" sz="1000" kern="0" dirty="0" err="1">
                <a:ln>
                  <a:solidFill>
                    <a:srgbClr val="808080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No_categorie</a:t>
            </a:r>
            <a:endParaRPr lang="ko-KR" altLang="en-US" sz="1000" kern="0" dirty="0">
              <a:ln>
                <a:solidFill>
                  <a:srgbClr val="808080">
                    <a:alpha val="0"/>
                  </a:srgb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66" name="꺾인 연결선 65"/>
          <p:cNvCxnSpPr>
            <a:stCxn id="53" idx="2"/>
            <a:endCxn id="65" idx="1"/>
          </p:cNvCxnSpPr>
          <p:nvPr/>
        </p:nvCxnSpPr>
        <p:spPr>
          <a:xfrm rot="16200000" flipH="1">
            <a:off x="7541480" y="6206937"/>
            <a:ext cx="1215134" cy="623406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855785" y="732894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ko-KR" altLang="en-US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시험 디렉토리 구조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995049" y="1167027"/>
            <a:ext cx="1955043" cy="403244"/>
          </a:xfrm>
          <a:prstGeom prst="roundRect">
            <a:avLst>
              <a:gd name="adj" fmla="val 50000"/>
            </a:avLst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Train </a:t>
            </a:r>
            <a:r>
              <a:rPr lang="ko-KR" altLang="en-US" sz="1600" dirty="0"/>
              <a:t>시작</a:t>
            </a:r>
          </a:p>
        </p:txBody>
      </p:sp>
      <p:cxnSp>
        <p:nvCxnSpPr>
          <p:cNvPr id="76" name="직선 화살표 연결선 75"/>
          <p:cNvCxnSpPr>
            <a:endCxn id="4" idx="0"/>
          </p:cNvCxnSpPr>
          <p:nvPr/>
        </p:nvCxnSpPr>
        <p:spPr>
          <a:xfrm>
            <a:off x="1972571" y="1570271"/>
            <a:ext cx="0" cy="23317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995049" y="2426428"/>
            <a:ext cx="1955043" cy="403244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train </a:t>
            </a:r>
            <a:r>
              <a:rPr lang="ko-KR" altLang="en-US" sz="1200" dirty="0"/>
              <a:t>디렉토리에서</a:t>
            </a:r>
            <a:endParaRPr lang="en-US" altLang="ko-KR" sz="1200" dirty="0"/>
          </a:p>
          <a:p>
            <a:pPr algn="ctr"/>
            <a:r>
              <a:rPr lang="ko-KR" altLang="en-US" sz="1200" dirty="0"/>
              <a:t>카테고리 개수 파악</a:t>
            </a:r>
          </a:p>
        </p:txBody>
      </p:sp>
      <p:cxnSp>
        <p:nvCxnSpPr>
          <p:cNvPr id="80" name="직선 화살표 연결선 79"/>
          <p:cNvCxnSpPr>
            <a:stCxn id="4" idx="2"/>
            <a:endCxn id="79" idx="0"/>
          </p:cNvCxnSpPr>
          <p:nvPr/>
        </p:nvCxnSpPr>
        <p:spPr>
          <a:xfrm>
            <a:off x="1972571" y="2206685"/>
            <a:ext cx="0" cy="21974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995049" y="3049415"/>
            <a:ext cx="1955043" cy="403244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train </a:t>
            </a:r>
            <a:r>
              <a:rPr lang="ko-KR" altLang="en-US" sz="1200" dirty="0" err="1"/>
              <a:t>영상갯수파악</a:t>
            </a:r>
            <a:endParaRPr lang="en-US" altLang="ko-KR" sz="1200" dirty="0"/>
          </a:p>
          <a:p>
            <a:pPr algn="ctr"/>
            <a:r>
              <a:rPr lang="en-US" altLang="ko-KR" sz="1200" dirty="0"/>
              <a:t>validation </a:t>
            </a:r>
            <a:r>
              <a:rPr lang="ko-KR" altLang="en-US" sz="1200" dirty="0" err="1"/>
              <a:t>영상갯수</a:t>
            </a:r>
            <a:r>
              <a:rPr lang="ko-KR" altLang="en-US" sz="1200" dirty="0"/>
              <a:t> 파악</a:t>
            </a:r>
            <a:endParaRPr lang="en-US" altLang="ko-KR" sz="1200" dirty="0"/>
          </a:p>
        </p:txBody>
      </p:sp>
      <p:cxnSp>
        <p:nvCxnSpPr>
          <p:cNvPr id="84" name="직선 화살표 연결선 83"/>
          <p:cNvCxnSpPr>
            <a:stCxn id="79" idx="2"/>
            <a:endCxn id="83" idx="0"/>
          </p:cNvCxnSpPr>
          <p:nvPr/>
        </p:nvCxnSpPr>
        <p:spPr>
          <a:xfrm>
            <a:off x="1972571" y="2829672"/>
            <a:ext cx="0" cy="21974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995049" y="3716057"/>
            <a:ext cx="1955043" cy="403244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train </a:t>
            </a:r>
            <a:r>
              <a:rPr lang="ko-KR" altLang="en-US" sz="1200" dirty="0"/>
              <a:t>영상 증폭</a:t>
            </a:r>
            <a:endParaRPr lang="en-US" altLang="ko-KR" sz="1200" dirty="0"/>
          </a:p>
          <a:p>
            <a:pPr algn="ctr"/>
            <a:r>
              <a:rPr lang="en-US" altLang="ko-KR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ImageDataGenerator</a:t>
            </a:r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87" name="직선 화살표 연결선 86"/>
          <p:cNvCxnSpPr>
            <a:stCxn id="83" idx="2"/>
            <a:endCxn id="86" idx="0"/>
          </p:cNvCxnSpPr>
          <p:nvPr/>
        </p:nvCxnSpPr>
        <p:spPr>
          <a:xfrm>
            <a:off x="1972571" y="3452659"/>
            <a:ext cx="0" cy="26339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995049" y="4307050"/>
            <a:ext cx="1955043" cy="589109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ImageDataGenerator</a:t>
            </a:r>
            <a:endParaRPr lang="en-US" altLang="ko-KR" sz="12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ko-KR" altLang="en-US" sz="1200" dirty="0">
                <a:latin typeface="+mn-ea"/>
              </a:rPr>
              <a:t>로 </a:t>
            </a:r>
            <a:r>
              <a:rPr lang="en-US" altLang="ko-KR" sz="1200" dirty="0">
                <a:latin typeface="+mn-ea"/>
              </a:rPr>
              <a:t>train, validation </a:t>
            </a:r>
            <a:r>
              <a:rPr lang="ko-KR" altLang="en-US" sz="1200" dirty="0">
                <a:latin typeface="+mn-ea"/>
              </a:rPr>
              <a:t>영상 읽기</a:t>
            </a:r>
            <a:endParaRPr lang="en-US" altLang="ko-KR" sz="1200" dirty="0">
              <a:latin typeface="+mn-ea"/>
            </a:endParaRPr>
          </a:p>
        </p:txBody>
      </p:sp>
      <p:cxnSp>
        <p:nvCxnSpPr>
          <p:cNvPr id="90" name="직선 화살표 연결선 89"/>
          <p:cNvCxnSpPr>
            <a:stCxn id="86" idx="2"/>
            <a:endCxn id="89" idx="0"/>
          </p:cNvCxnSpPr>
          <p:nvPr/>
        </p:nvCxnSpPr>
        <p:spPr>
          <a:xfrm>
            <a:off x="1972571" y="4119301"/>
            <a:ext cx="0" cy="18774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그림 9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672" y="3125304"/>
            <a:ext cx="3320549" cy="1868459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663" y="4951344"/>
            <a:ext cx="3972516" cy="971916"/>
          </a:xfrm>
          <a:prstGeom prst="rect">
            <a:avLst/>
          </a:prstGeom>
        </p:spPr>
      </p:pic>
      <p:sp>
        <p:nvSpPr>
          <p:cNvPr id="95" name="직사각형 94"/>
          <p:cNvSpPr/>
          <p:nvPr/>
        </p:nvSpPr>
        <p:spPr>
          <a:xfrm>
            <a:off x="994551" y="5112120"/>
            <a:ext cx="1955043" cy="589109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n-ea"/>
              </a:rPr>
              <a:t>Vgg16 </a:t>
            </a:r>
            <a:r>
              <a:rPr lang="en-US" altLang="ko-KR" sz="1200" dirty="0" err="1">
                <a:latin typeface="+mn-ea"/>
              </a:rPr>
              <a:t>cnn</a:t>
            </a:r>
            <a:r>
              <a:rPr lang="en-US" altLang="ko-KR" sz="1200" dirty="0">
                <a:latin typeface="+mn-ea"/>
              </a:rPr>
              <a:t> base </a:t>
            </a:r>
            <a:r>
              <a:rPr lang="ko-KR" altLang="en-US" sz="1200" dirty="0">
                <a:latin typeface="+mn-ea"/>
              </a:rPr>
              <a:t>생성</a:t>
            </a:r>
            <a:endParaRPr lang="en-US" altLang="ko-KR" sz="1200" dirty="0">
              <a:latin typeface="+mn-ea"/>
            </a:endParaRPr>
          </a:p>
        </p:txBody>
      </p:sp>
      <p:cxnSp>
        <p:nvCxnSpPr>
          <p:cNvPr id="96" name="직선 화살표 연결선 95"/>
          <p:cNvCxnSpPr>
            <a:stCxn id="89" idx="2"/>
            <a:endCxn id="95" idx="0"/>
          </p:cNvCxnSpPr>
          <p:nvPr/>
        </p:nvCxnSpPr>
        <p:spPr>
          <a:xfrm flipH="1">
            <a:off x="1972073" y="4896159"/>
            <a:ext cx="498" cy="21596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994549" y="5906380"/>
            <a:ext cx="1955043" cy="589109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n-ea"/>
              </a:rPr>
              <a:t>Custom fc (full connected layer)</a:t>
            </a:r>
          </a:p>
          <a:p>
            <a:pPr algn="ctr"/>
            <a:r>
              <a:rPr lang="en-US" altLang="ko-KR" sz="1200" dirty="0">
                <a:latin typeface="+mn-ea"/>
              </a:rPr>
              <a:t>Drop out 50%, </a:t>
            </a:r>
            <a:r>
              <a:rPr lang="en-US" altLang="ko-KR" sz="1200" dirty="0" err="1">
                <a:latin typeface="+mn-ea"/>
              </a:rPr>
              <a:t>relu</a:t>
            </a:r>
            <a:endParaRPr lang="en-US" altLang="ko-KR" sz="1200" dirty="0">
              <a:latin typeface="+mn-ea"/>
            </a:endParaRPr>
          </a:p>
        </p:txBody>
      </p:sp>
      <p:cxnSp>
        <p:nvCxnSpPr>
          <p:cNvPr id="100" name="직선 화살표 연결선 99"/>
          <p:cNvCxnSpPr>
            <a:stCxn id="95" idx="2"/>
            <a:endCxn id="99" idx="0"/>
          </p:cNvCxnSpPr>
          <p:nvPr/>
        </p:nvCxnSpPr>
        <p:spPr>
          <a:xfrm flipH="1">
            <a:off x="1972071" y="5701229"/>
            <a:ext cx="2" cy="20515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994549" y="6781970"/>
            <a:ext cx="1955043" cy="740767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n-ea"/>
              </a:rPr>
              <a:t>Soft max </a:t>
            </a:r>
            <a:r>
              <a:rPr lang="ko-KR" altLang="en-US" sz="1200" dirty="0">
                <a:latin typeface="+mn-ea"/>
              </a:rPr>
              <a:t>출력</a:t>
            </a:r>
            <a:endParaRPr lang="en-US" altLang="ko-KR" sz="1200" dirty="0">
              <a:latin typeface="+mn-ea"/>
            </a:endParaRPr>
          </a:p>
          <a:p>
            <a:pPr algn="ctr"/>
            <a:endParaRPr lang="en-US" altLang="ko-KR" sz="1200" dirty="0">
              <a:latin typeface="+mn-ea"/>
            </a:endParaRPr>
          </a:p>
          <a:p>
            <a:pPr algn="ctr"/>
            <a:endParaRPr lang="en-US" altLang="ko-KR" sz="1200" dirty="0">
              <a:latin typeface="+mn-ea"/>
            </a:endParaRPr>
          </a:p>
        </p:txBody>
      </p:sp>
      <p:cxnSp>
        <p:nvCxnSpPr>
          <p:cNvPr id="104" name="직선 화살표 연결선 103"/>
          <p:cNvCxnSpPr>
            <a:stCxn id="99" idx="2"/>
            <a:endCxn id="102" idx="0"/>
          </p:cNvCxnSpPr>
          <p:nvPr/>
        </p:nvCxnSpPr>
        <p:spPr>
          <a:xfrm>
            <a:off x="1972071" y="6495489"/>
            <a:ext cx="0" cy="28648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그림 10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3380" y="7074700"/>
            <a:ext cx="1042208" cy="407207"/>
          </a:xfrm>
          <a:prstGeom prst="rect">
            <a:avLst/>
          </a:prstGeom>
        </p:spPr>
      </p:pic>
      <p:sp>
        <p:nvSpPr>
          <p:cNvPr id="112" name="직사각형 111"/>
          <p:cNvSpPr/>
          <p:nvPr/>
        </p:nvSpPr>
        <p:spPr>
          <a:xfrm>
            <a:off x="3751133" y="2221488"/>
            <a:ext cx="2104652" cy="608184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224x224 resize</a:t>
            </a:r>
          </a:p>
          <a:p>
            <a:pPr algn="ctr"/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0~1</a:t>
            </a:r>
            <a:r>
              <a:rPr lang="ko-KR" altLang="en-US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정규화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3751133" y="2221488"/>
            <a:ext cx="262068" cy="158825"/>
          </a:xfrm>
          <a:prstGeom prst="rect">
            <a:avLst/>
          </a:prstGeom>
          <a:gradFill flip="none" rotWithShape="1">
            <a:gsLst>
              <a:gs pos="0">
                <a:srgbClr val="FB85ED"/>
              </a:gs>
              <a:gs pos="50000">
                <a:srgbClr val="892B70"/>
              </a:gs>
              <a:gs pos="83000">
                <a:srgbClr val="7030A0"/>
              </a:gs>
              <a:gs pos="100000">
                <a:srgbClr val="92047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4" name="직선 화살표 연결선 113"/>
          <p:cNvCxnSpPr>
            <a:endCxn id="112" idx="1"/>
          </p:cNvCxnSpPr>
          <p:nvPr/>
        </p:nvCxnSpPr>
        <p:spPr>
          <a:xfrm flipV="1">
            <a:off x="2909630" y="2525580"/>
            <a:ext cx="841503" cy="1812454"/>
          </a:xfrm>
          <a:prstGeom prst="straightConnector1">
            <a:avLst/>
          </a:prstGeom>
          <a:ln>
            <a:solidFill>
              <a:srgbClr val="AF379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/>
          <p:cNvSpPr/>
          <p:nvPr/>
        </p:nvSpPr>
        <p:spPr>
          <a:xfrm>
            <a:off x="3576190" y="6781970"/>
            <a:ext cx="1955043" cy="740767"/>
          </a:xfrm>
          <a:prstGeom prst="rect">
            <a:avLst/>
          </a:prstGeom>
          <a:ln w="19050">
            <a:solidFill>
              <a:srgbClr val="AF379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latin typeface="+mn-ea"/>
              </a:rPr>
              <a:t>모델저장</a:t>
            </a:r>
            <a:endParaRPr lang="en-US" altLang="ko-KR" sz="1200" dirty="0">
              <a:latin typeface="+mn-ea"/>
            </a:endParaRPr>
          </a:p>
          <a:p>
            <a:pPr algn="ctr"/>
            <a:r>
              <a:rPr lang="en-US" altLang="ko-KR" sz="1200" dirty="0">
                <a:latin typeface="+mn-ea"/>
              </a:rPr>
              <a:t>Log, weight </a:t>
            </a:r>
            <a:r>
              <a:rPr lang="ko-KR" altLang="en-US" sz="1200" dirty="0">
                <a:latin typeface="+mn-ea"/>
              </a:rPr>
              <a:t>저장</a:t>
            </a:r>
            <a:endParaRPr lang="en-US" altLang="ko-KR" sz="1200" dirty="0">
              <a:latin typeface="+mn-ea"/>
            </a:endParaRPr>
          </a:p>
        </p:txBody>
      </p:sp>
      <p:cxnSp>
        <p:nvCxnSpPr>
          <p:cNvPr id="125" name="직선 화살표 연결선 124"/>
          <p:cNvCxnSpPr>
            <a:stCxn id="102" idx="3"/>
            <a:endCxn id="124" idx="1"/>
          </p:cNvCxnSpPr>
          <p:nvPr/>
        </p:nvCxnSpPr>
        <p:spPr>
          <a:xfrm>
            <a:off x="2949592" y="7152354"/>
            <a:ext cx="626598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2385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188" y="418159"/>
            <a:ext cx="3594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/>
              <a:t>미인식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/ </a:t>
            </a:r>
            <a:r>
              <a:rPr lang="ko-KR" altLang="en-US" sz="2800" b="1" dirty="0" err="1"/>
              <a:t>오인식</a:t>
            </a:r>
            <a:r>
              <a:rPr lang="ko-KR" altLang="en-US" sz="2800" b="1" dirty="0"/>
              <a:t> 영상</a:t>
            </a:r>
          </a:p>
        </p:txBody>
      </p:sp>
      <p:sp>
        <p:nvSpPr>
          <p:cNvPr id="19" name="CustomShape 2"/>
          <p:cNvSpPr/>
          <p:nvPr/>
        </p:nvSpPr>
        <p:spPr>
          <a:xfrm>
            <a:off x="413970" y="1177024"/>
            <a:ext cx="869062" cy="4067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pc="-1" dirty="0" err="1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오인식</a:t>
            </a:r>
            <a:endParaRPr lang="en-US" sz="18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70" y="1583823"/>
            <a:ext cx="2614980" cy="196123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872" y="1583823"/>
            <a:ext cx="2614980" cy="196123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510839" y="3619119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ko-KR" altLang="en-US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소형</a:t>
            </a:r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-&gt;</a:t>
            </a:r>
            <a:r>
              <a:rPr lang="ko-KR" altLang="en-US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대형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85926" y="3619119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ko-KR" altLang="en-US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대형</a:t>
            </a:r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-&gt;</a:t>
            </a:r>
            <a:r>
              <a:rPr lang="ko-KR" altLang="en-US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소형</a:t>
            </a:r>
          </a:p>
        </p:txBody>
      </p:sp>
      <p:sp>
        <p:nvSpPr>
          <p:cNvPr id="25" name="CustomShape 2"/>
          <p:cNvSpPr/>
          <p:nvPr/>
        </p:nvSpPr>
        <p:spPr>
          <a:xfrm>
            <a:off x="520493" y="4014489"/>
            <a:ext cx="869062" cy="4067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pc="-1" dirty="0" err="1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미인식</a:t>
            </a:r>
            <a:endParaRPr lang="en-US" sz="18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70" y="4453533"/>
            <a:ext cx="2702190" cy="202664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224" y="4453533"/>
            <a:ext cx="2702190" cy="202664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478" y="4453533"/>
            <a:ext cx="2702190" cy="202664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-58574" y="6622669"/>
            <a:ext cx="268321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ko-KR" altLang="en-US" sz="1050" kern="1200" spc="-2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rgbClr val="FF0000"/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영상만 봐서는 특별한 특이점은 없음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rgbClr val="FF0000"/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275" y="1583823"/>
            <a:ext cx="2614980" cy="196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7191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188" y="418159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추후 과제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80260" y="1498047"/>
            <a:ext cx="1682885" cy="729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err="1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타차로</a:t>
            </a:r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검증</a:t>
            </a:r>
            <a:endParaRPr lang="en-US" altLang="ko-KR" sz="1800" dirty="0">
              <a:solidFill>
                <a:schemeClr val="bg2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2" name="줄무늬가 있는 오른쪽 화살표 11"/>
          <p:cNvSpPr/>
          <p:nvPr/>
        </p:nvSpPr>
        <p:spPr>
          <a:xfrm>
            <a:off x="2799294" y="2202148"/>
            <a:ext cx="622570" cy="573932"/>
          </a:xfrm>
          <a:prstGeom prst="striped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058012" y="2408934"/>
            <a:ext cx="1682885" cy="7342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Open cv</a:t>
            </a:r>
          </a:p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C++ </a:t>
            </a:r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제품화 </a:t>
            </a:r>
            <a:r>
              <a:rPr lang="en-US" altLang="ko-KR" sz="1400" dirty="0" err="1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dll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6591" y="2621997"/>
            <a:ext cx="1682885" cy="729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 err="1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오인식</a:t>
            </a:r>
            <a:r>
              <a:rPr lang="en-US" altLang="ko-KR" sz="18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</a:t>
            </a:r>
            <a:r>
              <a:rPr lang="ko-KR" altLang="en-US" sz="1800" dirty="0" err="1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미인식</a:t>
            </a:r>
            <a:r>
              <a:rPr lang="ko-KR" altLang="en-US" sz="18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향상방안</a:t>
            </a:r>
            <a:endParaRPr lang="en-US" altLang="ko-KR" sz="1800" dirty="0">
              <a:solidFill>
                <a:schemeClr val="bg2">
                  <a:lumMod val="5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058012" y="1576912"/>
            <a:ext cx="1682885" cy="6252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Model / Weight </a:t>
            </a:r>
          </a:p>
          <a:p>
            <a:pPr algn="ctr"/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읽기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</a:p>
        </p:txBody>
      </p:sp>
      <p:cxnSp>
        <p:nvCxnSpPr>
          <p:cNvPr id="19" name="직선 화살표 연결선 18"/>
          <p:cNvCxnSpPr>
            <a:stCxn id="17" idx="2"/>
            <a:endCxn id="14" idx="0"/>
          </p:cNvCxnSpPr>
          <p:nvPr/>
        </p:nvCxnSpPr>
        <p:spPr>
          <a:xfrm>
            <a:off x="4899455" y="2202148"/>
            <a:ext cx="0" cy="20678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오른쪽 중괄호 6"/>
          <p:cNvSpPr/>
          <p:nvPr/>
        </p:nvSpPr>
        <p:spPr>
          <a:xfrm>
            <a:off x="2336800" y="1676400"/>
            <a:ext cx="279400" cy="1562100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093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188" y="418159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시스템 응용 분야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53106" y="1229032"/>
            <a:ext cx="2529282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1) Object Detection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50034" y="4325690"/>
            <a:ext cx="4560287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2) Object Detection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Segmentation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341" y="1706317"/>
            <a:ext cx="3048000" cy="2286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569253" y="1951769"/>
            <a:ext cx="364866" cy="482320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376771" y="2974214"/>
            <a:ext cx="557347" cy="924545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838470" y="2632669"/>
            <a:ext cx="480871" cy="7327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906" y="1706317"/>
            <a:ext cx="3792345" cy="2355033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2196" y="5068882"/>
            <a:ext cx="1587271" cy="1574162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9168" y="5068883"/>
            <a:ext cx="1590908" cy="1574162"/>
          </a:xfrm>
          <a:prstGeom prst="rect">
            <a:avLst/>
          </a:prstGeom>
        </p:spPr>
      </p:pic>
      <p:sp>
        <p:nvSpPr>
          <p:cNvPr id="25" name="오른쪽 화살표 24"/>
          <p:cNvSpPr/>
          <p:nvPr/>
        </p:nvSpPr>
        <p:spPr>
          <a:xfrm>
            <a:off x="6626107" y="5641730"/>
            <a:ext cx="880257" cy="50241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571431" y="627313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개인정보삭제</a:t>
            </a:r>
          </a:p>
        </p:txBody>
      </p:sp>
      <p:sp>
        <p:nvSpPr>
          <p:cNvPr id="4" name="직사각형 3">
            <a:hlinkClick r:id="rId6"/>
          </p:cNvPr>
          <p:cNvSpPr/>
          <p:nvPr/>
        </p:nvSpPr>
        <p:spPr>
          <a:xfrm>
            <a:off x="9075494" y="1637285"/>
            <a:ext cx="12483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스마트 교차로</a:t>
            </a:r>
          </a:p>
        </p:txBody>
      </p:sp>
      <p:sp>
        <p:nvSpPr>
          <p:cNvPr id="6" name="TextBox 5">
            <a:hlinkClick r:id="rId7"/>
          </p:cNvPr>
          <p:cNvSpPr txBox="1"/>
          <p:nvPr/>
        </p:nvSpPr>
        <p:spPr>
          <a:xfrm>
            <a:off x="9075494" y="1914284"/>
            <a:ext cx="1258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스마트교차로</a:t>
            </a:r>
            <a:r>
              <a:rPr lang="en-US" altLang="ko-KR" sz="1200" dirty="0"/>
              <a:t>_2</a:t>
            </a:r>
            <a:endParaRPr lang="ko-KR" altLang="en-US" sz="1200" dirty="0"/>
          </a:p>
        </p:txBody>
      </p:sp>
      <p:sp>
        <p:nvSpPr>
          <p:cNvPr id="16" name="TextBox 15">
            <a:hlinkClick r:id="rId8"/>
          </p:cNvPr>
          <p:cNvSpPr txBox="1"/>
          <p:nvPr/>
        </p:nvSpPr>
        <p:spPr>
          <a:xfrm>
            <a:off x="1637384" y="6304491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어린이보호구역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21923" y="4352014"/>
            <a:ext cx="2309695" cy="181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5889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188" y="418159"/>
            <a:ext cx="4155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객체 검지 기술개발 방향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88" y="1181775"/>
            <a:ext cx="5387616" cy="18408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88" y="3470275"/>
            <a:ext cx="4261259" cy="169862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97124" y="5346319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FAST RCNN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97124" y="3101413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RCNN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179" y="1329645"/>
            <a:ext cx="2798891" cy="272868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906895" y="4315308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FASTER RCNN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8432" y="4733869"/>
            <a:ext cx="3949798" cy="183526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021268" y="6745315"/>
            <a:ext cx="1532872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sz="1050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MASK RCNN</a:t>
            </a:r>
            <a:endParaRPr lang="ko-KR" altLang="en-US" sz="105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0872" y="5616576"/>
            <a:ext cx="2333149" cy="1768951"/>
          </a:xfrm>
          <a:prstGeom prst="rect">
            <a:avLst/>
          </a:prstGeom>
        </p:spPr>
      </p:pic>
      <p:sp>
        <p:nvSpPr>
          <p:cNvPr id="21" name="Oval 284"/>
          <p:cNvSpPr>
            <a:spLocks noChangeArrowheads="1"/>
          </p:cNvSpPr>
          <p:nvPr/>
        </p:nvSpPr>
        <p:spPr bwMode="gray">
          <a:xfrm>
            <a:off x="1415674" y="3081192"/>
            <a:ext cx="190155" cy="19029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1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lang="en-US" altLang="ko-KR" sz="900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</a:t>
            </a:r>
          </a:p>
        </p:txBody>
      </p:sp>
      <p:sp>
        <p:nvSpPr>
          <p:cNvPr id="22" name="Oval 284"/>
          <p:cNvSpPr>
            <a:spLocks noChangeArrowheads="1"/>
          </p:cNvSpPr>
          <p:nvPr/>
        </p:nvSpPr>
        <p:spPr bwMode="gray">
          <a:xfrm>
            <a:off x="1415674" y="5346319"/>
            <a:ext cx="190155" cy="19029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1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lang="en-US" altLang="ko-KR" sz="900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</a:p>
        </p:txBody>
      </p:sp>
      <p:sp>
        <p:nvSpPr>
          <p:cNvPr id="23" name="Oval 284"/>
          <p:cNvSpPr>
            <a:spLocks noChangeArrowheads="1"/>
          </p:cNvSpPr>
          <p:nvPr/>
        </p:nvSpPr>
        <p:spPr bwMode="gray">
          <a:xfrm>
            <a:off x="6984222" y="4286595"/>
            <a:ext cx="190155" cy="19029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1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lang="en-US" altLang="ko-KR" sz="900" kern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endParaRPr lang="en-US" altLang="ko-KR" sz="900" kern="0" dirty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white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4" name="Oval 284"/>
          <p:cNvSpPr>
            <a:spLocks noChangeArrowheads="1"/>
          </p:cNvSpPr>
          <p:nvPr/>
        </p:nvSpPr>
        <p:spPr bwMode="gray">
          <a:xfrm>
            <a:off x="7105770" y="6716602"/>
            <a:ext cx="190155" cy="19029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1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lang="en-US" altLang="ko-KR" sz="900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847101" y="1329645"/>
            <a:ext cx="3461999" cy="31472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7152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188" y="418159"/>
            <a:ext cx="4155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객체 검지 기술개발 방향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18" y="1884362"/>
            <a:ext cx="6048375" cy="264795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588968" y="4828774"/>
            <a:ext cx="2389432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en-US" altLang="ko-KR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YOLO (You </a:t>
            </a:r>
            <a:r>
              <a:rPr lang="en-US" altLang="ko-KR" kern="1200" spc="-20" dirty="0" err="1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olnly</a:t>
            </a:r>
            <a:r>
              <a:rPr lang="en-US" altLang="ko-KR" kern="1200" spc="-20" dirty="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 look once)</a:t>
            </a:r>
            <a:endParaRPr lang="ko-KR" altLang="en-US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sp>
        <p:nvSpPr>
          <p:cNvPr id="25" name="Oval 284"/>
          <p:cNvSpPr>
            <a:spLocks noChangeArrowheads="1"/>
          </p:cNvSpPr>
          <p:nvPr/>
        </p:nvSpPr>
        <p:spPr bwMode="gray">
          <a:xfrm>
            <a:off x="2588968" y="4828774"/>
            <a:ext cx="190155" cy="190296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bg1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lang="en-US" altLang="ko-KR" sz="900" kern="0" dirty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whit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2398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98372" y="1464557"/>
            <a:ext cx="5234125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zip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layer_outputs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))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66219" y="1944879"/>
            <a:ext cx="1338828" cy="4082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outputs=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014700" y="1916780"/>
            <a:ext cx="2634351" cy="490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sz="1500">
                <a:solidFill>
                  <a:schemeClr val="accent2">
                    <a:lumMod val="75000"/>
                  </a:schemeClr>
                </a:solidFill>
              </a:rPr>
              <a:t>rpn_class_logists[P2,P3,...,P6]</a:t>
            </a:r>
            <a:endParaRPr lang="ko-KR" altLang="en-US" sz="15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750421" y="1905369"/>
            <a:ext cx="2197032" cy="490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accent2">
                    <a:lumMod val="75000"/>
                  </a:schemeClr>
                </a:solidFill>
              </a:rPr>
              <a:t>rpn_class[P2,P3,...,P6]</a:t>
            </a:r>
            <a:endParaRPr lang="ko-KR" altLang="en-US" sz="15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048823" y="1903840"/>
            <a:ext cx="2194568" cy="490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accent2">
                    <a:lumMod val="75000"/>
                  </a:schemeClr>
                </a:solidFill>
              </a:rPr>
              <a:t>rpn_bbox[P2,P3...,P6]</a:t>
            </a:r>
            <a:endParaRPr lang="ko-KR" altLang="en-US" sz="15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66219" y="2665660"/>
            <a:ext cx="72642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[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Concatenate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(axis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name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o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zip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outputs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output_names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)]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95299" y="3314042"/>
            <a:ext cx="5343525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>
                <a:solidFill>
                  <a:srgbClr val="AF3790"/>
                </a:solidFill>
                <a:latin typeface="Consolas" panose="020B0609020204030204" pitchFamily="49" charset="0"/>
              </a:rPr>
              <a:t>rpn_class_logits = outputs[0] = &lt;KerasTensor: shape=(None, None, 2) dtype=float32 (created by layer 'rpn_class_logits')&gt;</a:t>
            </a:r>
            <a:endParaRPr lang="en-US" altLang="ko-KR" sz="1100" b="0" i="0">
              <a:solidFill>
                <a:srgbClr val="AF379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95299" y="3808536"/>
            <a:ext cx="5343525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>
                <a:solidFill>
                  <a:srgbClr val="AF3790"/>
                </a:solidFill>
                <a:latin typeface="Consolas" panose="020B0609020204030204" pitchFamily="49" charset="0"/>
              </a:rPr>
              <a:t>rpn_class = outputs[1] = &lt;KerasTensor: shape=(None, None, 2) dtype=float32 (created by layer 'rpn_class')&gt;</a:t>
            </a:r>
            <a:endParaRPr lang="en-US" altLang="ko-KR" sz="1100" b="0" i="0">
              <a:solidFill>
                <a:srgbClr val="AF379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95299" y="4303030"/>
            <a:ext cx="5343525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>
                <a:solidFill>
                  <a:srgbClr val="AF3790"/>
                </a:solidFill>
                <a:latin typeface="Consolas" panose="020B0609020204030204" pitchFamily="49" charset="0"/>
              </a:rPr>
              <a:t>rpn_bbox = outputs[2] = &lt;KerasTensor: shape=(None, None, 4) dtype=float32 (created by layer 'rpn_bbox')&gt;</a:t>
            </a:r>
            <a:endParaRPr lang="en-US" altLang="ko-KR" sz="1100" b="0" i="0">
              <a:solidFill>
                <a:srgbClr val="AF379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742611" y="2411861"/>
            <a:ext cx="117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outputs[0]</a:t>
            </a:r>
            <a:endParaRPr lang="en-US" altLang="ko-KR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236516" y="2400450"/>
            <a:ext cx="117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outputs[1]</a:t>
            </a:r>
            <a:endParaRPr lang="en-US" altLang="ko-KR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556843" y="2411861"/>
            <a:ext cx="11785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outputs[2]</a:t>
            </a:r>
            <a:endParaRPr lang="en-US" altLang="ko-KR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25732" y="6289404"/>
            <a:ext cx="5621568" cy="3180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solidFill>
                  <a:schemeClr val="bg1"/>
                </a:solidFill>
              </a:rPr>
              <a:t>Layout</a:t>
            </a:r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876769" y="5363051"/>
            <a:ext cx="17748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rpn_class_logits</a:t>
            </a:r>
            <a:endParaRPr lang="en-US" altLang="ko-KR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899185" y="5351640"/>
            <a:ext cx="10791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rpn_class</a:t>
            </a:r>
            <a:endParaRPr lang="en-US" altLang="ko-KR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316237" y="5350111"/>
            <a:ext cx="979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rpn_bbox</a:t>
            </a:r>
            <a:endParaRPr lang="en-US" altLang="ko-KR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0" name="꺾인 연결선 29"/>
          <p:cNvCxnSpPr>
            <a:stCxn id="18" idx="2"/>
            <a:endCxn id="4" idx="0"/>
          </p:cNvCxnSpPr>
          <p:nvPr/>
        </p:nvCxnSpPr>
        <p:spPr>
          <a:xfrm rot="16200000" flipH="1">
            <a:off x="4191066" y="5243954"/>
            <a:ext cx="618576" cy="1472324"/>
          </a:xfrm>
          <a:prstGeom prst="bentConnector3">
            <a:avLst>
              <a:gd name="adj1" fmla="val 48393"/>
            </a:avLst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20" idx="2"/>
            <a:endCxn id="4" idx="0"/>
          </p:cNvCxnSpPr>
          <p:nvPr/>
        </p:nvCxnSpPr>
        <p:spPr>
          <a:xfrm rot="5400000">
            <a:off x="5705558" y="5188847"/>
            <a:ext cx="631516" cy="1569599"/>
          </a:xfrm>
          <a:prstGeom prst="bentConnector3">
            <a:avLst>
              <a:gd name="adj1" fmla="val 50000"/>
            </a:avLst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19" idx="2"/>
            <a:endCxn id="4" idx="0"/>
          </p:cNvCxnSpPr>
          <p:nvPr/>
        </p:nvCxnSpPr>
        <p:spPr>
          <a:xfrm rot="5400000">
            <a:off x="5022643" y="5873290"/>
            <a:ext cx="629987" cy="202240"/>
          </a:xfrm>
          <a:prstGeom prst="bentConnector3">
            <a:avLst>
              <a:gd name="adj1" fmla="val 50000"/>
            </a:avLst>
          </a:prstGeom>
          <a:ln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8924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3592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/>
              <a:t>2021</a:t>
            </a:r>
            <a:r>
              <a:rPr lang="ko-KR" altLang="en-US" sz="2800" b="1" dirty="0"/>
              <a:t>년 </a:t>
            </a:r>
            <a:r>
              <a:rPr lang="ko-KR" altLang="en-US" sz="2800" b="1" dirty="0" err="1"/>
              <a:t>영상제품</a:t>
            </a:r>
            <a:r>
              <a:rPr lang="ko-KR" altLang="en-US" sz="2800" b="1" dirty="0"/>
              <a:t> 개발</a:t>
            </a:r>
          </a:p>
        </p:txBody>
      </p:sp>
      <p:sp>
        <p:nvSpPr>
          <p:cNvPr id="2" name="직사각형 1"/>
          <p:cNvSpPr/>
          <p:nvPr/>
        </p:nvSpPr>
        <p:spPr>
          <a:xfrm flipH="1">
            <a:off x="291830" y="1410514"/>
            <a:ext cx="9805481" cy="68094"/>
          </a:xfrm>
          <a:prstGeom prst="rect">
            <a:avLst/>
          </a:prstGeom>
          <a:gradFill>
            <a:gsLst>
              <a:gs pos="0">
                <a:srgbClr val="FB85ED"/>
              </a:gs>
              <a:gs pos="50000">
                <a:srgbClr val="892B70"/>
              </a:gs>
              <a:gs pos="83000">
                <a:srgbClr val="7030A0"/>
              </a:gs>
              <a:gs pos="100000">
                <a:srgbClr val="92047E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3677087" y="1478608"/>
            <a:ext cx="0" cy="5729589"/>
          </a:xfrm>
          <a:prstGeom prst="line">
            <a:avLst/>
          </a:prstGeom>
          <a:ln>
            <a:solidFill>
              <a:srgbClr val="892B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8401487" y="1478607"/>
            <a:ext cx="0" cy="5729589"/>
          </a:xfrm>
          <a:prstGeom prst="line">
            <a:avLst/>
          </a:prstGeom>
          <a:ln>
            <a:solidFill>
              <a:srgbClr val="892B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58268" y="1059387"/>
            <a:ext cx="97975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AF3790"/>
                </a:solidFill>
              </a:rPr>
              <a:t>2022</a:t>
            </a:r>
            <a:r>
              <a:rPr lang="ko-KR" altLang="en-US" dirty="0">
                <a:solidFill>
                  <a:srgbClr val="AF3790"/>
                </a:solidFill>
              </a:rPr>
              <a:t>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5235" y="1042550"/>
            <a:ext cx="97975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892B70"/>
                </a:solidFill>
              </a:rPr>
              <a:t>2021</a:t>
            </a:r>
            <a:r>
              <a:rPr lang="ko-KR" altLang="en-US" dirty="0">
                <a:solidFill>
                  <a:srgbClr val="892B70"/>
                </a:solidFill>
              </a:rPr>
              <a:t>년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518689" y="4173737"/>
            <a:ext cx="3152641" cy="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574673" y="2138799"/>
            <a:ext cx="3096657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7301" y="1761782"/>
            <a:ext cx="2677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Inpeg</a:t>
            </a:r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리눅스 </a:t>
            </a:r>
            <a:r>
              <a:rPr lang="ko-KR" altLang="en-US" sz="1600" dirty="0" err="1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영상제품</a:t>
            </a:r>
            <a:r>
              <a:rPr lang="ko-KR" altLang="en-US" sz="1600" dirty="0"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내재화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992500" y="1061494"/>
            <a:ext cx="979755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AF3790"/>
                </a:solidFill>
              </a:rPr>
              <a:t>2023</a:t>
            </a:r>
            <a:r>
              <a:rPr lang="ko-KR" altLang="en-US" dirty="0">
                <a:solidFill>
                  <a:srgbClr val="AF3790"/>
                </a:solidFill>
              </a:rPr>
              <a:t>년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13554" y="3807766"/>
            <a:ext cx="2935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chemeClr val="accent1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다차로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600" dirty="0" err="1">
                <a:solidFill>
                  <a:schemeClr val="accent1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영상제품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설치 시운전 지원</a:t>
            </a: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2113935" y="2684489"/>
            <a:ext cx="1557395" cy="0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558122" y="2340451"/>
            <a:ext cx="2190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도공</a:t>
            </a:r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</a:t>
            </a:r>
            <a:r>
              <a:rPr lang="ko-KR" altLang="en-US" sz="1600" dirty="0">
                <a:solidFill>
                  <a:schemeClr val="accent6">
                    <a:lumMod val="5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현장 기능개선 대응</a:t>
            </a: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2113935" y="3388731"/>
            <a:ext cx="1548328" cy="0"/>
          </a:xfrm>
          <a:prstGeom prst="straightConnector1">
            <a:avLst/>
          </a:prstGeom>
          <a:ln w="25400">
            <a:solidFill>
              <a:schemeClr val="accent6">
                <a:lumMod val="40000"/>
                <a:lumOff val="6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319275" y="3050177"/>
            <a:ext cx="2428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도공 면탈</a:t>
            </a:r>
            <a:r>
              <a:rPr lang="en-US" altLang="ko-K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</a:t>
            </a:r>
            <a:r>
              <a:rPr lang="ko-KR" alt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위찰</a:t>
            </a:r>
            <a:r>
              <a:rPr lang="ko-KR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시운전 지원</a:t>
            </a: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518689" y="4915072"/>
            <a:ext cx="3152641" cy="0"/>
          </a:xfrm>
          <a:prstGeom prst="straightConnector1">
            <a:avLst/>
          </a:prstGeom>
          <a:ln w="25400">
            <a:solidFill>
              <a:schemeClr val="accent4">
                <a:lumMod val="40000"/>
                <a:lumOff val="6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3554" y="4549101"/>
            <a:ext cx="1898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무인 조달 우수 지원</a:t>
            </a:r>
            <a:r>
              <a:rPr lang="en-US" altLang="ko-KR" sz="1600" dirty="0">
                <a:solidFill>
                  <a:schemeClr val="accent4">
                    <a:lumMod val="40000"/>
                    <a:lumOff val="6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?</a:t>
            </a:r>
            <a:endParaRPr lang="ko-KR" altLang="en-US" sz="1600" dirty="0">
              <a:solidFill>
                <a:schemeClr val="accent4">
                  <a:lumMod val="40000"/>
                  <a:lumOff val="60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539271" y="5520910"/>
            <a:ext cx="1105719" cy="0"/>
          </a:xfrm>
          <a:prstGeom prst="straightConnector1">
            <a:avLst/>
          </a:prstGeom>
          <a:ln w="25400">
            <a:solidFill>
              <a:srgbClr val="00B0F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34136" y="5154939"/>
            <a:ext cx="962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00B0F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차량 분류</a:t>
            </a: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1650125" y="6089052"/>
            <a:ext cx="1105719" cy="0"/>
          </a:xfrm>
          <a:prstGeom prst="straightConnector1">
            <a:avLst/>
          </a:prstGeom>
          <a:ln w="2540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99529" y="5719490"/>
            <a:ext cx="1002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객체검지</a:t>
            </a:r>
            <a:r>
              <a:rPr lang="en-US" altLang="ko-KR" sz="1600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?</a:t>
            </a:r>
            <a:endParaRPr lang="ko-KR" altLang="en-US" sz="1600" dirty="0">
              <a:solidFill>
                <a:srgbClr val="FF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10724" y="5493493"/>
            <a:ext cx="3666901" cy="1040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Faster RCNN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소스 파악 완료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차로 영상 샘플 취득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/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시험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시험 위한 장비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/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인원 문제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9" name="CustomShape 2"/>
          <p:cNvSpPr/>
          <p:nvPr/>
        </p:nvSpPr>
        <p:spPr>
          <a:xfrm>
            <a:off x="3810724" y="5101583"/>
            <a:ext cx="2550933" cy="4067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pc="-1" dirty="0">
                <a:solidFill>
                  <a:srgbClr val="AF379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현재 상황 및 필요 사항</a:t>
            </a:r>
            <a:endParaRPr lang="en-US" sz="1800" b="0" strike="noStrike" spc="-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48390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718" y="3431954"/>
            <a:ext cx="2552382" cy="949767"/>
          </a:xfrm>
          <a:prstGeom prst="rect">
            <a:avLst/>
          </a:prstGeom>
          <a:effectLst>
            <a:glow rad="63500">
              <a:srgbClr val="002060">
                <a:alpha val="40000"/>
              </a:srgbClr>
            </a:glow>
            <a:outerShdw blurRad="88900" dist="25400" dir="3840000" sx="107000" sy="107000" algn="tr" rotWithShape="0">
              <a:prstClr val="black"/>
            </a:outerShdw>
          </a:effectLst>
        </p:spPr>
      </p:pic>
    </p:spTree>
    <p:extLst>
      <p:ext uri="{BB962C8B-B14F-4D97-AF65-F5344CB8AC3E}">
        <p14:creationId xmlns:p14="http://schemas.microsoft.com/office/powerpoint/2010/main" val="50002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5" name="직사각형 4"/>
          <p:cNvSpPr/>
          <p:nvPr/>
        </p:nvSpPr>
        <p:spPr>
          <a:xfrm>
            <a:off x="427106" y="1336931"/>
            <a:ext cx="977044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rpn_rois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ProposalLayer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proposal_count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proposal_count=2000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nms_threshold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config.</a:t>
            </a:r>
            <a:r>
              <a:rPr lang="en-US" altLang="ko-KR" sz="1200">
                <a:solidFill>
                  <a:srgbClr val="CB4B16"/>
                </a:solidFill>
                <a:latin typeface="Consolas" panose="020B0609020204030204" pitchFamily="49" charset="0"/>
              </a:rPr>
              <a:t>RPN_NMS_THRESHOLD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name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2AA198"/>
                </a:solidFill>
                <a:latin typeface="Consolas" panose="020B0609020204030204" pitchFamily="49" charset="0"/>
              </a:rPr>
              <a:t>"ROI"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config</a:t>
            </a:r>
            <a:r>
              <a:rPr lang="en-US" altLang="ko-KR" sz="12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config)([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rpn_class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rpn_bbox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2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2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  <a:endParaRPr lang="en-US" altLang="ko-KR" sz="12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27106" y="2440440"/>
            <a:ext cx="643089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mode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"training"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Class ID mask to mark class IDs supported by the dataset the image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came from.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active_class_ids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x: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parse_image_meta_graph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(x)[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"active_class_ids"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)(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input_image_meta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config.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USE_RPN_ROIS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Ignore predicted ROIs and use ROIs provided as an input.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input_rois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(shape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[config.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POST_NMS_ROIS_TRAINING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 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"input_roi"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dtype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int32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100" i="1">
                <a:solidFill>
                  <a:srgbClr val="657B83"/>
                </a:solidFill>
                <a:latin typeface="Consolas" panose="020B0609020204030204" pitchFamily="49" charset="0"/>
              </a:rPr>
              <a:t># Normalize coordinates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target_rois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>
                <a:solidFill>
                  <a:srgbClr val="93A1A1"/>
                </a:solidFill>
                <a:latin typeface="Consolas" panose="020B0609020204030204" pitchFamily="49" charset="0"/>
              </a:rPr>
              <a:t>lambda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x: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norm_boxes_graph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x,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shape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input_image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)[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]))(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input_rois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target_rois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rpn_rois</a:t>
            </a:r>
            <a:endParaRPr lang="en-US" altLang="ko-KR" sz="11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754480" y="1629318"/>
            <a:ext cx="5343525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input_image_meta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KL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(shape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[config.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IMAGE_META_SIZE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"input_image_meta"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1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" name="구부러진 연결선 5"/>
          <p:cNvCxnSpPr/>
          <p:nvPr/>
        </p:nvCxnSpPr>
        <p:spPr>
          <a:xfrm rot="10800000" flipV="1">
            <a:off x="2769704" y="1895064"/>
            <a:ext cx="4002156" cy="145773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5754480" y="1394809"/>
            <a:ext cx="5343525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IMAGE_META_SIZE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NUM_CLASSES</a:t>
            </a:r>
            <a:endParaRPr lang="en-US" altLang="ko-KR" sz="11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0" name="구부러진 연결선 9"/>
          <p:cNvCxnSpPr/>
          <p:nvPr/>
        </p:nvCxnSpPr>
        <p:spPr>
          <a:xfrm rot="10800000">
            <a:off x="2613993" y="3051312"/>
            <a:ext cx="4691268" cy="884584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7434751" y="3805092"/>
            <a:ext cx="229565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batch </a:t>
            </a:r>
            <a:r>
              <a:rPr kumimoji="0" lang="ko-KR" altLang="en-US" sz="11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형태의 </a:t>
            </a:r>
            <a:r>
              <a:rPr lang="ko-KR" altLang="en-US" sz="110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결과 </a:t>
            </a:r>
            <a:r>
              <a:rPr kumimoji="0" lang="en-US" altLang="ko-KR" sz="11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class dictionary</a:t>
            </a:r>
            <a:endParaRPr kumimoji="0" lang="ko-KR" altLang="ko-KR" sz="11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3508517" y="3554427"/>
            <a:ext cx="84482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true</a:t>
            </a:r>
            <a:endParaRPr kumimoji="0" lang="ko-KR" altLang="ko-KR" sz="11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5" name="구부러진 연결선 14"/>
          <p:cNvCxnSpPr/>
          <p:nvPr/>
        </p:nvCxnSpPr>
        <p:spPr>
          <a:xfrm rot="16200000" flipH="1">
            <a:off x="123890" y="2340315"/>
            <a:ext cx="3429699" cy="2007704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427106" y="5757735"/>
            <a:ext cx="639113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rois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target_class_ids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target_bbox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target_mask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D30102"/>
                </a:solidFill>
                <a:latin typeface="Consolas" panose="020B0609020204030204" pitchFamily="49" charset="0"/>
              </a:rPr>
              <a:t>\</a:t>
            </a:r>
            <a:endParaRPr lang="en-US" altLang="ko-KR" sz="11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 sz="1100">
                <a:solidFill>
                  <a:srgbClr val="CB4B16"/>
                </a:solidFill>
                <a:latin typeface="Consolas" panose="020B0609020204030204" pitchFamily="49" charset="0"/>
              </a:rPr>
              <a:t>DetectionTargetLayer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(config, name</a:t>
            </a:r>
            <a:r>
              <a:rPr lang="en-US" altLang="ko-KR" sz="11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100">
                <a:solidFill>
                  <a:srgbClr val="2AA198"/>
                </a:solidFill>
                <a:latin typeface="Consolas" panose="020B0609020204030204" pitchFamily="49" charset="0"/>
              </a:rPr>
              <a:t>"proposal_targets"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)([</a:t>
            </a:r>
          </a:p>
          <a:p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target_rois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input_gt_class_ids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gt_boxes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, </a:t>
            </a:r>
            <a:r>
              <a:rPr lang="en-US" altLang="ko-KR" sz="1100">
                <a:solidFill>
                  <a:srgbClr val="268BD2"/>
                </a:solidFill>
                <a:latin typeface="Consolas" panose="020B0609020204030204" pitchFamily="49" charset="0"/>
              </a:rPr>
              <a:t>input_gt_masks</a:t>
            </a:r>
            <a:r>
              <a:rPr lang="en-US" altLang="ko-KR" sz="11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  <a:endParaRPr lang="en-US" altLang="ko-KR" sz="11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083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6" name="직사각형 5"/>
          <p:cNvSpPr/>
          <p:nvPr/>
        </p:nvSpPr>
        <p:spPr>
          <a:xfrm>
            <a:off x="4919281" y="1181627"/>
            <a:ext cx="7760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>
                <a:solidFill>
                  <a:srgbClr val="268BD2"/>
                </a:solidFill>
                <a:latin typeface="Consolas" panose="020B0609020204030204" pitchFamily="49" charset="0"/>
              </a:rPr>
              <a:t>get_anchors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(config.</a:t>
            </a:r>
            <a:r>
              <a:rPr lang="en-US" altLang="ko-KR" sz="1600">
                <a:solidFill>
                  <a:srgbClr val="CB4B16"/>
                </a:solidFill>
                <a:latin typeface="Consolas" panose="020B0609020204030204" pitchFamily="49" charset="0"/>
              </a:rPr>
              <a:t>IMAGE_SHAPE</a:t>
            </a:r>
            <a:r>
              <a:rPr lang="en-US" altLang="ko-KR" sz="16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6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4" y="1127908"/>
            <a:ext cx="4581939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/>
              <a:t>def</a:t>
            </a:r>
            <a:r>
              <a:rPr lang="en-US" altLang="ko-KR"/>
              <a:t> get_anchors(self, image_shape):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367472" y="1772593"/>
            <a:ext cx="9919529" cy="408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backbone_shapes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compute_backbone_shapes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, image_shape)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7472" y="2180846"/>
            <a:ext cx="86671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>
                <a:latin typeface="+mn-ea"/>
              </a:rPr>
              <a:t>backbone_shape = array([[256, 256], [128, 128], [ 64, 64], [ 32, 32], [ 16, 16]])</a:t>
            </a:r>
            <a:endParaRPr lang="en-US" altLang="ko-KR" sz="1600" b="0" i="0">
              <a:effectLst/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EF0E2F-A866-8841-BE7C-6B233F1755AA}"/>
              </a:ext>
            </a:extLst>
          </p:cNvPr>
          <p:cNvSpPr txBox="1"/>
          <p:nvPr/>
        </p:nvSpPr>
        <p:spPr>
          <a:xfrm>
            <a:off x="1805047" y="2519400"/>
            <a:ext cx="5782797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kumimoji="1" sz="1200" kern="0">
                <a:solidFill>
                  <a:srgbClr val="000000"/>
                </a:solidFill>
                <a:latin typeface="Rix모던고딕 M" pitchFamily="18" charset="-127"/>
                <a:ea typeface="Rix모던고딕 M" pitchFamily="18" charset="-127"/>
                <a:cs typeface="Times New Roman" pitchFamily="18" charset="0"/>
              </a:defRPr>
            </a:lvl1pPr>
          </a:lstStyle>
          <a:p>
            <a:pPr algn="ctr" defTabSz="1042988" latinLnBrk="0"/>
            <a:r>
              <a:rPr lang="ko-KR" altLang="en-US" sz="1100" kern="1200" spc="-2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영상의 크기의 가로 세로의 크기를 각각 </a:t>
            </a:r>
            <a:r>
              <a:rPr lang="en-US" altLang="ko-KR" sz="1100" kern="1200" spc="-2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4,8,16,32,64</a:t>
            </a:r>
            <a:r>
              <a:rPr lang="ko-KR" altLang="en-US" sz="1100" kern="1200" spc="-2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 로 나누어진 것의 어레이를 만든다</a:t>
            </a:r>
            <a:r>
              <a:rPr lang="en-US" altLang="ko-KR" sz="1100" kern="1200" spc="-20">
                <a:ln>
                  <a:solidFill>
                    <a:srgbClr val="3F4057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2" charset="-127"/>
                <a:ea typeface="KoPub돋움체 Bold" pitchFamily="2" charset="-127"/>
                <a:cs typeface="+mn-cs"/>
              </a:rPr>
              <a:t>.</a:t>
            </a:r>
            <a:endParaRPr lang="ko-KR" altLang="en-US" sz="1100" kern="1200" spc="-20" dirty="0">
              <a:ln>
                <a:solidFill>
                  <a:srgbClr val="3F4057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2" charset="-127"/>
              <a:ea typeface="KoPub돋움체 Bold" pitchFamily="2" charset="-127"/>
              <a:cs typeface="+mn-cs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808585" y="3027231"/>
            <a:ext cx="333926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# cls에 b라는 멤버가 있는지 확인</a:t>
            </a:r>
            <a:endParaRPr kumimoji="0" lang="en-US" altLang="ko-KR" sz="11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&gt;&gt;&gt; hasattr(cls, 'b')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56315" y="2733945"/>
            <a:ext cx="5953816" cy="724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if not hasattr(self, "_anchor_cache"):</a:t>
            </a:r>
          </a:p>
          <a:p>
            <a:r>
              <a:rPr lang="en-US" altLang="ko-KR"/>
              <a:t>            self._anchor_cache = {}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56315" y="3892171"/>
            <a:ext cx="8958401" cy="1987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a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utils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generate_pyramid_anchors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RPN_ANCHOR_SCALES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RPN_ANCHOR_RATIOS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backbone_shapes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BACKBONE_STRIDES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268BD2"/>
                </a:solidFill>
                <a:latin typeface="Consolas" panose="020B0609020204030204" pitchFamily="49" charset="0"/>
              </a:rPr>
              <a:t>config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CB4B16"/>
                </a:solidFill>
                <a:latin typeface="Consolas" panose="020B0609020204030204" pitchFamily="49" charset="0"/>
              </a:rPr>
              <a:t>RPN_ANCHOR_STRIDE</a:t>
            </a:r>
            <a:r>
              <a:rPr lang="en-US" altLang="ko-KR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556315" y="3666511"/>
            <a:ext cx="3339267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1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앵커를 만듬</a:t>
            </a:r>
            <a:r>
              <a:rPr kumimoji="0" lang="en-US" altLang="ko-KR" sz="11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kumimoji="0" lang="ko-KR" altLang="ko-KR" sz="11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020881" y="3595218"/>
            <a:ext cx="45046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self.config.RPN_ANCHOR_SCALES</a:t>
            </a:r>
            <a:r>
              <a:rPr lang="ko-KR" altLang="en-US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</a:t>
            </a:r>
            <a:r>
              <a:rPr lang="ko-KR" altLang="en-US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2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(32, 64, 128, 256, 512)</a:t>
            </a:r>
            <a:endParaRPr lang="en-US" altLang="ko-KR" sz="1200" b="0" i="0">
              <a:solidFill>
                <a:schemeClr val="accent1">
                  <a:lumMod val="75000"/>
                </a:schemeClr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16" name="구부러진 연결선 15"/>
          <p:cNvCxnSpPr>
            <a:stCxn id="13" idx="2"/>
          </p:cNvCxnSpPr>
          <p:nvPr/>
        </p:nvCxnSpPr>
        <p:spPr>
          <a:xfrm rot="5400000">
            <a:off x="7384679" y="3534382"/>
            <a:ext cx="550696" cy="1226367"/>
          </a:xfrm>
          <a:prstGeom prst="curvedConnector2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 18"/>
          <p:cNvCxnSpPr/>
          <p:nvPr/>
        </p:nvCxnSpPr>
        <p:spPr>
          <a:xfrm>
            <a:off x="1371600" y="2519402"/>
            <a:ext cx="2523982" cy="245016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587844" y="4255883"/>
            <a:ext cx="33551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self.config.RPN_ANCHOR_RATIOS</a:t>
            </a:r>
            <a:r>
              <a:rPr lang="ko-KR" altLang="en-US" sz="11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1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=[0.5, 1, 2]</a:t>
            </a:r>
            <a:endParaRPr lang="en-US" altLang="ko-KR" sz="1100" b="0" i="0">
              <a:solidFill>
                <a:schemeClr val="accent1">
                  <a:lumMod val="75000"/>
                </a:schemeClr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23" name="구부러진 연결선 22"/>
          <p:cNvCxnSpPr>
            <a:stCxn id="21" idx="2"/>
          </p:cNvCxnSpPr>
          <p:nvPr/>
        </p:nvCxnSpPr>
        <p:spPr>
          <a:xfrm rot="5400000">
            <a:off x="8104682" y="3539169"/>
            <a:ext cx="182420" cy="2139069"/>
          </a:xfrm>
          <a:prstGeom prst="curvedConnector2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7232343" y="4932865"/>
            <a:ext cx="35896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self.config.BACKBONE_STRIDES</a:t>
            </a:r>
            <a:r>
              <a:rPr lang="ko-KR" altLang="en-US" sz="10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=</a:t>
            </a:r>
            <a:r>
              <a:rPr lang="ko-KR" altLang="en-US" sz="10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00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[4, 8, 16, 32, 64]</a:t>
            </a:r>
            <a:endParaRPr lang="en-US" altLang="ko-KR" sz="1000" b="0" i="0">
              <a:solidFill>
                <a:schemeClr val="accent1">
                  <a:lumMod val="75000"/>
                </a:schemeClr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27" name="구부러진 연결선 26"/>
          <p:cNvCxnSpPr>
            <a:stCxn id="25" idx="2"/>
          </p:cNvCxnSpPr>
          <p:nvPr/>
        </p:nvCxnSpPr>
        <p:spPr>
          <a:xfrm rot="5400000">
            <a:off x="7849755" y="4246966"/>
            <a:ext cx="245293" cy="2109532"/>
          </a:xfrm>
          <a:prstGeom prst="curvedConnector2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7962968" y="5471347"/>
            <a:ext cx="256257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chemeClr val="accent1">
                    <a:lumMod val="75000"/>
                  </a:schemeClr>
                </a:solidFill>
                <a:latin typeface="var(--vscode-repl-font-family)"/>
              </a:rPr>
              <a:t>self.config.RPN_ANCHOR_STRIDE</a:t>
            </a:r>
            <a:r>
              <a:rPr lang="ko-KR" altLang="en-US" sz="1000">
                <a:solidFill>
                  <a:schemeClr val="accent1">
                    <a:lumMod val="75000"/>
                  </a:schemeClr>
                </a:solidFill>
                <a:latin typeface="var(--vscode-repl-font-family)"/>
              </a:rPr>
              <a:t> </a:t>
            </a:r>
            <a:r>
              <a:rPr lang="en-US" altLang="ko-KR" sz="1000">
                <a:solidFill>
                  <a:schemeClr val="accent1">
                    <a:lumMod val="75000"/>
                  </a:schemeClr>
                </a:solidFill>
                <a:latin typeface="var(--vscode-repl-font-family)"/>
              </a:rPr>
              <a:t>=</a:t>
            </a:r>
            <a:r>
              <a:rPr lang="ko-KR" altLang="en-US" sz="1000">
                <a:solidFill>
                  <a:schemeClr val="accent1">
                    <a:lumMod val="75000"/>
                  </a:schemeClr>
                </a:solidFill>
                <a:latin typeface="var(--vscode-repl-font-family)"/>
              </a:rPr>
              <a:t> </a:t>
            </a:r>
            <a:r>
              <a:rPr lang="en-US" altLang="ko-KR" sz="1000">
                <a:solidFill>
                  <a:schemeClr val="accent1">
                    <a:lumMod val="75000"/>
                  </a:schemeClr>
                </a:solidFill>
                <a:latin typeface="var(--vscode-repl-font-family)"/>
              </a:rPr>
              <a:t>1</a:t>
            </a:r>
            <a:endParaRPr lang="en-US" altLang="ko-KR" sz="1000" b="0" i="0">
              <a:solidFill>
                <a:schemeClr val="accent1">
                  <a:lumMod val="75000"/>
                </a:schemeClr>
              </a:solidFill>
              <a:effectLst/>
              <a:latin typeface="var(--vscode-repl-font-family)"/>
            </a:endParaRPr>
          </a:p>
        </p:txBody>
      </p:sp>
      <p:cxnSp>
        <p:nvCxnSpPr>
          <p:cNvPr id="31" name="구부러진 연결선 30"/>
          <p:cNvCxnSpPr>
            <a:stCxn id="29" idx="1"/>
          </p:cNvCxnSpPr>
          <p:nvPr/>
        </p:nvCxnSpPr>
        <p:spPr>
          <a:xfrm rot="10800000" flipV="1">
            <a:off x="7232346" y="5594457"/>
            <a:ext cx="730623" cy="115369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337073" y="5717568"/>
            <a:ext cx="21775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  <a:latin typeface="var(--vscode-repl-font-family)"/>
              </a:rPr>
              <a:t>a.shape</a:t>
            </a:r>
            <a:r>
              <a:rPr lang="ko-KR" altLang="en-US" sz="1400">
                <a:solidFill>
                  <a:srgbClr val="FF0000"/>
                </a:solidFill>
                <a:latin typeface="var(--vscode-repl-font-family)"/>
              </a:rPr>
              <a:t> </a:t>
            </a:r>
            <a:r>
              <a:rPr lang="en-US" altLang="ko-KR" sz="1400">
                <a:solidFill>
                  <a:srgbClr val="FF0000"/>
                </a:solidFill>
                <a:latin typeface="var(--vscode-repl-font-family)"/>
              </a:rPr>
              <a:t>=</a:t>
            </a:r>
            <a:r>
              <a:rPr lang="ko-KR" altLang="en-US" sz="1400">
                <a:solidFill>
                  <a:srgbClr val="FF0000"/>
                </a:solidFill>
                <a:latin typeface="var(--vscode-repl-font-family)"/>
              </a:rPr>
              <a:t> </a:t>
            </a:r>
            <a:r>
              <a:rPr lang="en-US" altLang="ko-KR" sz="1400">
                <a:solidFill>
                  <a:srgbClr val="FF0000"/>
                </a:solidFill>
                <a:latin typeface="var(--vscode-repl-font-family)"/>
              </a:rPr>
              <a:t>(261888, 4)</a:t>
            </a:r>
            <a:endParaRPr lang="en-US" altLang="ko-KR" sz="1400" b="0" i="0">
              <a:solidFill>
                <a:srgbClr val="FF0000"/>
              </a:solidFill>
              <a:effectLst/>
              <a:latin typeface="var(--vscode-repl-font-family)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26838" y="6052866"/>
            <a:ext cx="102987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i="1">
                <a:solidFill>
                  <a:srgbClr val="657B83"/>
                </a:solidFill>
                <a:latin typeface="Consolas" panose="020B0609020204030204" pitchFamily="49" charset="0"/>
              </a:rPr>
              <a:t># </a:t>
            </a:r>
            <a:r>
              <a:rPr lang="en-US" altLang="ko-KR" sz="1800" i="1">
                <a:solidFill>
                  <a:srgbClr val="859900"/>
                </a:solidFill>
                <a:latin typeface="Consolas" panose="020B0609020204030204" pitchFamily="49" charset="0"/>
              </a:rPr>
              <a:t>TODO</a:t>
            </a:r>
            <a:r>
              <a:rPr lang="en-US" altLang="ko-KR" sz="1800" i="1">
                <a:solidFill>
                  <a:srgbClr val="657B83"/>
                </a:solidFill>
                <a:latin typeface="Consolas" panose="020B0609020204030204" pitchFamily="49" charset="0"/>
              </a:rPr>
              <a:t>: Remove this after the notebook are refactored to not use it</a:t>
            </a:r>
            <a:endParaRPr lang="en-US" altLang="ko-KR" sz="18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a</a:t>
            </a:r>
            <a:endParaRPr lang="en-US" altLang="ko-KR" sz="18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800" i="1">
                <a:solidFill>
                  <a:srgbClr val="657B83"/>
                </a:solidFill>
                <a:latin typeface="Consolas" panose="020B0609020204030204" pitchFamily="49" charset="0"/>
              </a:rPr>
              <a:t># Normalize coordinates</a:t>
            </a:r>
            <a:endParaRPr lang="en-US" altLang="ko-KR" sz="180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_anchor_cache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800">
                <a:solidFill>
                  <a:srgbClr val="CB4B16"/>
                </a:solidFill>
                <a:latin typeface="Consolas" panose="020B0609020204030204" pitchFamily="49" charset="0"/>
              </a:rPr>
              <a:t>tuple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(image_shape)] </a:t>
            </a:r>
            <a:r>
              <a:rPr lang="en-US" altLang="ko-KR" sz="18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800">
                <a:solidFill>
                  <a:srgbClr val="CB4B16"/>
                </a:solidFill>
                <a:latin typeface="Consolas" panose="020B0609020204030204" pitchFamily="49" charset="0"/>
              </a:rPr>
              <a:t>utils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norm_boxes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>
                <a:solidFill>
                  <a:srgbClr val="268BD2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, image_shape[:</a:t>
            </a:r>
            <a:r>
              <a:rPr lang="en-US" altLang="ko-KR" sz="180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800">
                <a:solidFill>
                  <a:srgbClr val="BBBBBB"/>
                </a:solidFill>
                <a:latin typeface="Consolas" panose="020B0609020204030204" pitchFamily="49" charset="0"/>
              </a:rPr>
              <a:t>])</a:t>
            </a:r>
            <a:endParaRPr lang="en-US" altLang="ko-KR" sz="18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26838" y="7313454"/>
            <a:ext cx="34491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>
                <a:latin typeface="+mn-ea"/>
              </a:rPr>
              <a:t>self._anchor_cache[(1024,1024,3)].shape</a:t>
            </a:r>
            <a:r>
              <a:rPr lang="ko-KR" altLang="en-US" sz="1000">
                <a:latin typeface="+mn-ea"/>
              </a:rPr>
              <a:t> </a:t>
            </a:r>
            <a:r>
              <a:rPr lang="en-US" altLang="ko-KR" sz="1000">
                <a:latin typeface="+mn-ea"/>
              </a:rPr>
              <a:t>=</a:t>
            </a:r>
            <a:r>
              <a:rPr lang="ko-KR" altLang="en-US" sz="1000">
                <a:latin typeface="+mn-ea"/>
              </a:rPr>
              <a:t> </a:t>
            </a:r>
            <a:r>
              <a:rPr lang="en-US" altLang="ko-KR" sz="1000">
                <a:latin typeface="+mn-ea"/>
              </a:rPr>
              <a:t>(261888, 4)</a:t>
            </a:r>
            <a:endParaRPr lang="en-US" altLang="ko-KR" sz="1000" b="0" i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2513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8074" y="336421"/>
            <a:ext cx="1586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/>
              <a:t>model.py</a:t>
            </a:r>
            <a:endParaRPr lang="ko-KR" altLang="en-US" sz="28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18074" y="1187542"/>
            <a:ext cx="10168317" cy="44599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800" b="1"/>
              <a:t>def</a:t>
            </a:r>
            <a:r>
              <a:rPr lang="en-US" altLang="ko-KR" sz="1800"/>
              <a:t> generate_pyramid_anchors(scales, ratios, feature_shapes, feature_strides, anchor_stride):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07837" y="1736629"/>
            <a:ext cx="976050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[]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(scales)):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append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generate_anchors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(scales[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], ratios, feature_shapes[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                                       feature_strides[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], anchor_stride))</a:t>
            </a:r>
          </a:p>
          <a:p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 </a:t>
            </a:r>
            <a:r>
              <a:rPr lang="en-US" altLang="ko-KR" sz="1400">
                <a:solidFill>
                  <a:srgbClr val="CB4B16"/>
                </a:solidFill>
                <a:latin typeface="Consolas" panose="020B0609020204030204" pitchFamily="49" charset="0"/>
              </a:rPr>
              <a:t>np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concatenate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>
                <a:solidFill>
                  <a:srgbClr val="268BD2"/>
                </a:solidFill>
                <a:latin typeface="Consolas" panose="020B0609020204030204" pitchFamily="49" charset="0"/>
              </a:rPr>
              <a:t>anchors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, axis</a:t>
            </a:r>
            <a:r>
              <a:rPr lang="en-US" altLang="ko-KR" sz="140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>
                <a:solidFill>
                  <a:srgbClr val="D33682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40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  <a:endParaRPr lang="en-US" altLang="ko-KR" sz="1400" b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475623"/>
              </p:ext>
            </p:extLst>
          </p:nvPr>
        </p:nvGraphicFramePr>
        <p:xfrm>
          <a:off x="827812" y="3749513"/>
          <a:ext cx="1845816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727">
                  <a:extLst>
                    <a:ext uri="{9D8B030D-6E8A-4147-A177-3AD203B41FA5}">
                      <a16:colId xmlns:a16="http://schemas.microsoft.com/office/drawing/2014/main" val="2697171097"/>
                    </a:ext>
                  </a:extLst>
                </a:gridCol>
                <a:gridCol w="230727">
                  <a:extLst>
                    <a:ext uri="{9D8B030D-6E8A-4147-A177-3AD203B41FA5}">
                      <a16:colId xmlns:a16="http://schemas.microsoft.com/office/drawing/2014/main" val="2290605727"/>
                    </a:ext>
                  </a:extLst>
                </a:gridCol>
                <a:gridCol w="230727">
                  <a:extLst>
                    <a:ext uri="{9D8B030D-6E8A-4147-A177-3AD203B41FA5}">
                      <a16:colId xmlns:a16="http://schemas.microsoft.com/office/drawing/2014/main" val="2260583053"/>
                    </a:ext>
                  </a:extLst>
                </a:gridCol>
                <a:gridCol w="230727">
                  <a:extLst>
                    <a:ext uri="{9D8B030D-6E8A-4147-A177-3AD203B41FA5}">
                      <a16:colId xmlns:a16="http://schemas.microsoft.com/office/drawing/2014/main" val="2870986498"/>
                    </a:ext>
                  </a:extLst>
                </a:gridCol>
                <a:gridCol w="230727">
                  <a:extLst>
                    <a:ext uri="{9D8B030D-6E8A-4147-A177-3AD203B41FA5}">
                      <a16:colId xmlns:a16="http://schemas.microsoft.com/office/drawing/2014/main" val="232224555"/>
                    </a:ext>
                  </a:extLst>
                </a:gridCol>
                <a:gridCol w="230727">
                  <a:extLst>
                    <a:ext uri="{9D8B030D-6E8A-4147-A177-3AD203B41FA5}">
                      <a16:colId xmlns:a16="http://schemas.microsoft.com/office/drawing/2014/main" val="2842625146"/>
                    </a:ext>
                  </a:extLst>
                </a:gridCol>
                <a:gridCol w="230727">
                  <a:extLst>
                    <a:ext uri="{9D8B030D-6E8A-4147-A177-3AD203B41FA5}">
                      <a16:colId xmlns:a16="http://schemas.microsoft.com/office/drawing/2014/main" val="1297110791"/>
                    </a:ext>
                  </a:extLst>
                </a:gridCol>
                <a:gridCol w="230727">
                  <a:extLst>
                    <a:ext uri="{9D8B030D-6E8A-4147-A177-3AD203B41FA5}">
                      <a16:colId xmlns:a16="http://schemas.microsoft.com/office/drawing/2014/main" val="1154900914"/>
                    </a:ext>
                  </a:extLst>
                </a:gridCol>
              </a:tblGrid>
              <a:tr h="19226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822226"/>
                  </a:ext>
                </a:extLst>
              </a:tr>
              <a:tr h="19226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105082"/>
                  </a:ext>
                </a:extLst>
              </a:tr>
              <a:tr h="19226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955025"/>
                  </a:ext>
                </a:extLst>
              </a:tr>
              <a:tr h="19226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339489"/>
                  </a:ext>
                </a:extLst>
              </a:tr>
              <a:tr h="19226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599465"/>
                  </a:ext>
                </a:extLst>
              </a:tr>
              <a:tr h="19226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359200"/>
                  </a:ext>
                </a:extLst>
              </a:tr>
              <a:tr h="19226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595716"/>
                  </a:ext>
                </a:extLst>
              </a:tr>
              <a:tr h="192263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565892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613368"/>
              </p:ext>
            </p:extLst>
          </p:nvPr>
        </p:nvGraphicFramePr>
        <p:xfrm>
          <a:off x="4708747" y="3749513"/>
          <a:ext cx="1845816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454">
                  <a:extLst>
                    <a:ext uri="{9D8B030D-6E8A-4147-A177-3AD203B41FA5}">
                      <a16:colId xmlns:a16="http://schemas.microsoft.com/office/drawing/2014/main" val="2917054040"/>
                    </a:ext>
                  </a:extLst>
                </a:gridCol>
                <a:gridCol w="461454">
                  <a:extLst>
                    <a:ext uri="{9D8B030D-6E8A-4147-A177-3AD203B41FA5}">
                      <a16:colId xmlns:a16="http://schemas.microsoft.com/office/drawing/2014/main" val="1189072967"/>
                    </a:ext>
                  </a:extLst>
                </a:gridCol>
                <a:gridCol w="461454">
                  <a:extLst>
                    <a:ext uri="{9D8B030D-6E8A-4147-A177-3AD203B41FA5}">
                      <a16:colId xmlns:a16="http://schemas.microsoft.com/office/drawing/2014/main" val="1162573875"/>
                    </a:ext>
                  </a:extLst>
                </a:gridCol>
                <a:gridCol w="461454">
                  <a:extLst>
                    <a:ext uri="{9D8B030D-6E8A-4147-A177-3AD203B41FA5}">
                      <a16:colId xmlns:a16="http://schemas.microsoft.com/office/drawing/2014/main" val="3035368473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750339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80688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47496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202231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738483" y="3287848"/>
            <a:ext cx="16786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latin typeface="+mn-ea"/>
              </a:rPr>
              <a:t>[256, 256] </a:t>
            </a: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594865" y="3287847"/>
            <a:ext cx="13388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>
                <a:latin typeface="+mn-ea"/>
              </a:rPr>
              <a:t>[16, 16] </a:t>
            </a:r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3214109" y="4244008"/>
            <a:ext cx="954157" cy="53671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063272" y="5664142"/>
            <a:ext cx="344838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shape</a:t>
            </a:r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크기를 줄이고 격자의 간격을 늘려가는 구조 이다</a:t>
            </a:r>
          </a:p>
        </p:txBody>
      </p:sp>
    </p:spTree>
    <p:extLst>
      <p:ext uri="{BB962C8B-B14F-4D97-AF65-F5344CB8AC3E}">
        <p14:creationId xmlns:p14="http://schemas.microsoft.com/office/powerpoint/2010/main" val="1771379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</a:spPr>
      <a:bodyPr rtlCol="0" anchor="ctr"/>
      <a:lstStyle>
        <a:defPPr algn="ctr">
          <a:defRPr sz="1500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15105</TotalTime>
  <Words>10390</Words>
  <Application>Microsoft Office PowerPoint</Application>
  <PresentationFormat>사용자 지정</PresentationFormat>
  <Paragraphs>1976</Paragraphs>
  <Slides>61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61</vt:i4>
      </vt:variant>
    </vt:vector>
  </HeadingPairs>
  <TitlesOfParts>
    <vt:vector size="76" baseType="lpstr">
      <vt:lpstr>Arial Unicode MS</vt:lpstr>
      <vt:lpstr>HY견고딕</vt:lpstr>
      <vt:lpstr>KoPub돋움체 Bold</vt:lpstr>
      <vt:lpstr>KoPub돋움체 Medium</vt:lpstr>
      <vt:lpstr>Menlo</vt:lpstr>
      <vt:lpstr>var(--vscode-repl-font-family)</vt:lpstr>
      <vt:lpstr>맑은 고딕</vt:lpstr>
      <vt:lpstr>Arial</vt:lpstr>
      <vt:lpstr>Calibri</vt:lpstr>
      <vt:lpstr>Cambria Math</vt:lpstr>
      <vt:lpstr>Consolas</vt:lpstr>
      <vt:lpstr>Times New Roman</vt:lpstr>
      <vt:lpstr>Wingdings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비즈니스아츠</dc:creator>
  <cp:lastModifiedBy>Windows 사용자</cp:lastModifiedBy>
  <cp:revision>2387</cp:revision>
  <cp:lastPrinted>2020-07-27T06:50:21Z</cp:lastPrinted>
  <dcterms:created xsi:type="dcterms:W3CDTF">2019-01-23T01:28:59Z</dcterms:created>
  <dcterms:modified xsi:type="dcterms:W3CDTF">2021-06-08T04:43:27Z</dcterms:modified>
</cp:coreProperties>
</file>