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58"/>
  </p:notesMasterIdLst>
  <p:sldIdLst>
    <p:sldId id="488" r:id="rId3"/>
    <p:sldId id="481" r:id="rId4"/>
    <p:sldId id="499" r:id="rId5"/>
    <p:sldId id="501" r:id="rId6"/>
    <p:sldId id="502" r:id="rId7"/>
    <p:sldId id="531" r:id="rId8"/>
    <p:sldId id="532" r:id="rId9"/>
    <p:sldId id="528" r:id="rId10"/>
    <p:sldId id="525" r:id="rId11"/>
    <p:sldId id="527" r:id="rId12"/>
    <p:sldId id="526" r:id="rId13"/>
    <p:sldId id="524" r:id="rId14"/>
    <p:sldId id="529" r:id="rId15"/>
    <p:sldId id="533" r:id="rId16"/>
    <p:sldId id="536" r:id="rId17"/>
    <p:sldId id="534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00" r:id="rId40"/>
    <p:sldId id="497" r:id="rId41"/>
    <p:sldId id="498" r:id="rId42"/>
    <p:sldId id="496" r:id="rId43"/>
    <p:sldId id="530" r:id="rId44"/>
    <p:sldId id="535" r:id="rId45"/>
    <p:sldId id="489" r:id="rId46"/>
    <p:sldId id="491" r:id="rId47"/>
    <p:sldId id="487" r:id="rId48"/>
    <p:sldId id="492" r:id="rId49"/>
    <p:sldId id="480" r:id="rId50"/>
    <p:sldId id="482" r:id="rId51"/>
    <p:sldId id="479" r:id="rId52"/>
    <p:sldId id="486" r:id="rId53"/>
    <p:sldId id="494" r:id="rId54"/>
    <p:sldId id="495" r:id="rId55"/>
    <p:sldId id="493" r:id="rId56"/>
    <p:sldId id="443" r:id="rId57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2803" autoAdjust="0"/>
  </p:normalViewPr>
  <p:slideViewPr>
    <p:cSldViewPr snapToGrid="0" showGuides="1">
      <p:cViewPr>
        <p:scale>
          <a:sx n="100" d="100"/>
          <a:sy n="100" d="100"/>
        </p:scale>
        <p:origin x="1670" y="432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range" TargetMode="External"/><Relationship Id="rId2" Type="http://schemas.openxmlformats.org/officeDocument/2006/relationships/hyperlink" Target="http://www.php.net/lis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hp.net/array" TargetMode="External"/><Relationship Id="rId5" Type="http://schemas.openxmlformats.org/officeDocument/2006/relationships/hyperlink" Target="http://www.php.net/eval" TargetMode="External"/><Relationship Id="rId4" Type="http://schemas.openxmlformats.org/officeDocument/2006/relationships/hyperlink" Target="http://www.php.net/constant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715" y="1808922"/>
            <a:ext cx="73850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Get all combinations of scales and ratios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scales, ratios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(scales),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scales.flatten()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ratios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ratios.flatten()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heights and widths from scales and ratios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shifts in feature space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combinations of shifts, widths, and heights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Reshape to get a list of (y, x) and a list of (h, w)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Convert to corner coordinates (y1, x1, y2, x2)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6743" y="822849"/>
            <a:ext cx="233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82347" y="1582729"/>
            <a:ext cx="1329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ratios=[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0.5, 1, 2]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6166" y="822848"/>
            <a:ext cx="228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 =[256,256]</a:t>
            </a:r>
            <a:endParaRPr lang="en-US" altLang="ko-KR" sz="120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6897" y="1594888"/>
            <a:ext cx="3589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feature_stride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8, 16, 32, 64]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1891" y="850565"/>
            <a:ext cx="1770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anchor_stride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[1]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9070" y="1925009"/>
            <a:ext cx="2503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 = array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([[32], [32], [32]])</a:t>
            </a:r>
          </a:p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 array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([[0.5], [1. ], [2. ]])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4058" y="2386674"/>
            <a:ext cx="130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차원 치환함수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7043" y="2913620"/>
            <a:ext cx="407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heights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([45.254834, 32. , 22.627417])</a:t>
            </a:r>
          </a:p>
          <a:p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widths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([22.627417, 32. , 45.254834])</a:t>
            </a:r>
            <a:endParaRPr lang="en-US" altLang="ko-KR" sz="1400" b="0" i="0">
              <a:solidFill>
                <a:srgbClr val="92047E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89998" y="2624112"/>
            <a:ext cx="2838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x = np.arange(0,10,1</a:t>
            </a:r>
            <a:r>
              <a:rPr lang="ko-KR" altLang="en-US" sz="1000" smtClean="0"/>
              <a:t>)</a:t>
            </a:r>
            <a:endParaRPr lang="ko-KR" altLang="en-US" sz="1000"/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Out[21]: array([0, 1, 2, 3, 4, 5, 6, 7, 8, 9</a:t>
            </a:r>
            <a:r>
              <a:rPr lang="ko-KR" altLang="en-US" sz="1000" smtClean="0"/>
              <a:t>])</a:t>
            </a:r>
            <a:endParaRPr lang="ko-KR" altLang="en-US" sz="1000"/>
          </a:p>
          <a:p>
            <a:r>
              <a:rPr lang="ko-KR" altLang="en-US" sz="1000"/>
              <a:t>x = np.arange(0,10,1)*</a:t>
            </a:r>
            <a:r>
              <a:rPr lang="ko-KR" altLang="en-US" sz="1000" smtClean="0"/>
              <a:t>2</a:t>
            </a:r>
            <a:endParaRPr lang="ko-KR" altLang="en-US" sz="1000"/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Out[23]: array([ 0,  2,  4,  6,  8, 10, 12, 14, 16, 18])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4518926" y="2416841"/>
            <a:ext cx="2063821" cy="49720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76674" y="3516665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매번 바뀜</a:t>
            </a:r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6793737" y="3712686"/>
            <a:ext cx="2107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shifts_x</a:t>
            </a:r>
            <a:r>
              <a:rPr lang="ko-KR" altLang="en-US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256*256</a:t>
            </a:r>
            <a:endParaRPr lang="en-US" altLang="ko-KR" sz="1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</a:t>
            </a: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],</a:t>
            </a: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1020]])</a:t>
            </a:r>
            <a:endParaRPr lang="en-US" altLang="ko-KR" sz="10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8" y="5190014"/>
            <a:ext cx="301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shifts_y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0, ..., 0, 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4, 4, 4, ..., 4, 4, 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8, 8, 8, ..., 8, 8, 8],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1012, 1012, 1012, ..., 1012, 1012, 1012],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1016, 1016, 1016, ..., 1016, 1016, 1016],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1020, ..., 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815" y="4224967"/>
            <a:ext cx="20478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box_widths.shape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=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(65536</a:t>
            </a:r>
            <a:r>
              <a:rPr lang="en-US" altLang="ko-KR" sz="1000">
                <a:latin typeface="+mn-ea"/>
              </a:rPr>
              <a:t>, 3)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926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10411" y="1843246"/>
            <a:ext cx="1921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</a:t>
            </a:r>
          </a:p>
          <a:p>
            <a:r>
              <a:rPr lang="en-US" altLang="ko-KR" sz="1000">
                <a:latin typeface="+mn-ea"/>
              </a:rPr>
              <a:t>array</a:t>
            </a:r>
            <a:r>
              <a:rPr lang="en-US" altLang="ko-KR" sz="1000" smtClean="0">
                <a:latin typeface="+mn-ea"/>
              </a:rPr>
              <a:t>([</a:t>
            </a: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0, 0, 0],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4, 4, 4],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8, 8, 8],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..., 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1012, 1012, 1012],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1016, 1016, 1016],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1020, 1020, 1020]])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672" y="1847753"/>
            <a:ext cx="53435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box_widths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[22.627417</a:t>
            </a:r>
            <a:r>
              <a:rPr lang="en-US" altLang="ko-KR" sz="1000">
                <a:latin typeface="var(--vscode-repl-font-family)"/>
              </a:rPr>
              <a:t>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[22.627417</a:t>
            </a:r>
            <a:r>
              <a:rPr lang="en-US" altLang="ko-KR" sz="1000">
                <a:latin typeface="var(--vscode-repl-font-family)"/>
              </a:rPr>
              <a:t>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672" y="3530286"/>
            <a:ext cx="216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box_heights</a:t>
            </a:r>
          </a:p>
          <a:p>
            <a:r>
              <a:rPr lang="en-US" altLang="ko-KR" sz="1000">
                <a:latin typeface="+mn-ea"/>
              </a:rPr>
              <a:t>array</a:t>
            </a:r>
            <a:r>
              <a:rPr lang="en-US" altLang="ko-KR" sz="1000" smtClean="0">
                <a:latin typeface="+mn-ea"/>
              </a:rPr>
              <a:t>([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..., 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0411" y="3530286"/>
            <a:ext cx="2240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box_centers_y = 65535*3</a:t>
            </a:r>
            <a:endParaRPr lang="en-US" altLang="ko-KR" sz="1000">
              <a:latin typeface="var(--vscode-repl-font-family)"/>
            </a:endParaRP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</a:t>
            </a:r>
            <a:r>
              <a:rPr lang="en-US" altLang="ko-KR" sz="1000" smtClean="0">
                <a:latin typeface="var(--vscode-repl-font-family)"/>
              </a:rPr>
              <a:t>],</a:t>
            </a:r>
          </a:p>
          <a:p>
            <a:r>
              <a:rPr lang="en-US" altLang="ko-KR" sz="1000" smtClean="0">
                <a:latin typeface="var(--vscode-repl-font-family)"/>
              </a:rPr>
              <a:t> </a:t>
            </a:r>
            <a:r>
              <a:rPr lang="en-US" altLang="ko-KR" sz="1000">
                <a:latin typeface="var(--vscode-repl-font-family)"/>
              </a:rPr>
              <a:t>...,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8118" y="1843246"/>
            <a:ext cx="2679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</a:t>
            </a:r>
            <a:r>
              <a:rPr lang="en-US" altLang="ko-KR" sz="1000" smtClean="0">
                <a:latin typeface="var(--vscode-repl-font-family)"/>
              </a:rPr>
              <a:t>]])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858118" y="3530286"/>
            <a:ext cx="2087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box_sizes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45.254834, 22.627417],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32. , 32. 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22.627417, 45.254834</a:t>
            </a:r>
            <a:r>
              <a:rPr lang="en-US" altLang="ko-KR" sz="1000" smtClean="0">
                <a:latin typeface="var(--vscode-repl-font-family)"/>
              </a:rPr>
              <a:t>],</a:t>
            </a:r>
          </a:p>
          <a:p>
            <a:r>
              <a:rPr lang="en-US" altLang="ko-KR" sz="1000" smtClean="0">
                <a:latin typeface="var(--vscode-repl-font-family)"/>
              </a:rPr>
              <a:t> </a:t>
            </a:r>
            <a:r>
              <a:rPr lang="en-US" altLang="ko-KR" sz="1000">
                <a:latin typeface="var(--vscode-repl-font-family)"/>
              </a:rPr>
              <a:t>...,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45.254834, 22.627417],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32. , 32. 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63244" y="3628350"/>
            <a:ext cx="2555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box_sizes.shape = (196608</a:t>
            </a:r>
            <a:r>
              <a:rPr lang="en-US" altLang="ko-KR" sz="1000">
                <a:latin typeface="+mn-ea"/>
              </a:rPr>
              <a:t>, 2)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63244" y="1847753"/>
            <a:ext cx="2709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box_centers_x.shape= (65536</a:t>
            </a:r>
            <a:r>
              <a:rPr lang="en-US" altLang="ko-KR" sz="1000">
                <a:latin typeface="+mn-ea"/>
              </a:rPr>
              <a:t>, 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4672" y="5133654"/>
            <a:ext cx="3814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boxes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array</a:t>
            </a:r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([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-22.627417 , -11.3137085, 22.627417 , 11.3137085],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-16. , -16. , 16. , 16. 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-11.3137085, -22.627417 , 11.3137085, 22.627417 </a:t>
            </a:r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],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...,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997.372583 , 1008.6862915, 1042.627417 , 1031.3137085],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1004. , 1004. , 1036. , 1036. 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1008.6862915, 997.372583 , 1031.3137085, 1042.627417 ]])</a:t>
            </a:r>
            <a:endParaRPr lang="en-US" altLang="ko-KR" sz="1000" b="0" i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8754" y="5129147"/>
            <a:ext cx="18647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  <a:latin typeface="var(--vscode-repl-font-family)"/>
              </a:rPr>
              <a:t>boxes.shape = (196608</a:t>
            </a:r>
            <a:r>
              <a:rPr lang="en-US" altLang="ko-KR" sz="1000">
                <a:solidFill>
                  <a:srgbClr val="FF0000"/>
                </a:solidFill>
                <a:latin typeface="var(--vscode-repl-font-family)"/>
              </a:rPr>
              <a:t>, 4)</a:t>
            </a:r>
            <a:endParaRPr lang="en-US" altLang="ko-KR" sz="10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24344" y="5496901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반환 결과 텐서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122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7513814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build_rpn_model(anchor_stride, anchors_per_location, depth):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43943" y="397976"/>
            <a:ext cx="8588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2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9097" y="1842167"/>
            <a:ext cx="9769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depth],</a:t>
            </a:r>
          </a:p>
          <a:p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"input_rpn_feature_map"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  <a:p>
            <a:r>
              <a:rPr lang="en-US" altLang="ko-KR" sz="18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"rpn_model"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8074" y="3310763"/>
            <a:ext cx="379142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keras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models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91180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rpn_graph(feature_map, </a:t>
            </a:r>
            <a:r>
              <a:rPr lang="en-US" altLang="ko-KR" smtClean="0"/>
              <a:t>anchors_per_location=3,</a:t>
            </a:r>
            <a:r>
              <a:rPr lang="en-US" altLang="ko-KR"/>
              <a:t> </a:t>
            </a:r>
            <a:r>
              <a:rPr lang="en-US" altLang="ko-KR" smtClean="0"/>
              <a:t>anchor_stride=1):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218074" y="1740804"/>
            <a:ext cx="83110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'same'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anchor_stride,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'rpn_conv_shared'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)(feature_map)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 Score. [batch, height, width, anchors per location * 2].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anchors_per_location=3,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'valid'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'rpn_class_raw'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2]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Softmax on last dimension of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"softmax"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"rpn_class_xxx"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refinement. [batch, H, W, anchors per location * depth]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where depth is [x, y, log(w), log(h)]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(anchors_per_location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"valid"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'rpn_bbox_pred'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27604" y="2080706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smtClean="0">
                <a:solidFill>
                  <a:schemeClr val="accent1"/>
                </a:solidFill>
                <a:latin typeface="Consolas" panose="020B0609020204030204" pitchFamily="49" charset="0"/>
              </a:rPr>
              <a:t>feature_map = &lt;KerasTensor</a:t>
            </a:r>
            <a:r>
              <a:rPr lang="en-US" altLang="ko-KR" sz="10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256)</a:t>
            </a:r>
            <a:endParaRPr lang="en-US" altLang="ko-KR" sz="10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324" y="2729948"/>
            <a:ext cx="446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shared = &lt;KerasTensor</a:t>
            </a:r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512)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6508" y="3471265"/>
            <a:ext cx="38188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x = &lt;KerasTensor</a:t>
            </a:r>
            <a:r>
              <a:rPr lang="it-IT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6)</a:t>
            </a:r>
            <a:endParaRPr lang="it-IT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7603" y="4065191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rpn_class_logits = &lt;KerasTensor</a:t>
            </a:r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2) 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9099" y="4247484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class layer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6325187" y="547113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regression layer</a:t>
            </a:r>
            <a:endParaRPr lang="ko-KR" altLang="en-US" sz="1000"/>
          </a:p>
        </p:txBody>
      </p:sp>
      <p:cxnSp>
        <p:nvCxnSpPr>
          <p:cNvPr id="13" name="구부러진 연결선 12"/>
          <p:cNvCxnSpPr/>
          <p:nvPr/>
        </p:nvCxnSpPr>
        <p:spPr>
          <a:xfrm rot="10800000">
            <a:off x="5168348" y="2935358"/>
            <a:ext cx="728870" cy="5620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4580221" y="3692328"/>
            <a:ext cx="2017768" cy="6162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H="1">
            <a:off x="191756" y="4333059"/>
            <a:ext cx="2339811" cy="6162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>
            <a:off x="921025" y="4141307"/>
            <a:ext cx="2073969" cy="1669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>
            <a:off x="987287" y="5612296"/>
            <a:ext cx="2663687" cy="1987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63751" y="594673"/>
            <a:ext cx="8259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</p:txBody>
      </p:sp>
    </p:spTree>
    <p:extLst>
      <p:ext uri="{BB962C8B-B14F-4D97-AF65-F5344CB8AC3E}">
        <p14:creationId xmlns:p14="http://schemas.microsoft.com/office/powerpoint/2010/main" val="36015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7594" y="1751177"/>
            <a:ext cx="59736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 standard deviation for RPN and final detections.</a:t>
            </a:r>
            <a:endParaRPr lang="en-US" altLang="ko-KR" sz="105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594" y="2182064"/>
            <a:ext cx="937950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][:, 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Box deltas [batch, num_rois,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텐서를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([[[0.1, 0.1, 0.2, 0.2]]])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로 바꾼후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deltas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와 곱한다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Anchors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5712" y="205616"/>
            <a:ext cx="45572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2610678" y="990448"/>
            <a:ext cx="3710610" cy="1322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2067340" y="990445"/>
            <a:ext cx="5062331" cy="16864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10800000" flipV="1">
            <a:off x="1961322" y="940904"/>
            <a:ext cx="5652054" cy="23920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7594" y="3601190"/>
            <a:ext cx="87632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Improve performance by trimming to top anchors by score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and doing the rest on the smaller subset.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CB4B16"/>
                </a:solidFill>
                <a:latin typeface="Consolas" panose="020B0609020204030204" pitchFamily="49" charset="0"/>
              </a:rPr>
              <a:t>PRE_NMS_LIMIT=6000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top_k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sorted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a, x: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(a, x),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"pre_nms_anchors"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56244" y="3603938"/>
            <a:ext cx="14363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50" b="0" smtClean="0">
                <a:effectLst/>
                <a:latin typeface="Menlo" panose="020B0609030804020204" pitchFamily="49" charset="0"/>
              </a:rPr>
              <a:t>anchor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갯수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5878769" y="3822231"/>
            <a:ext cx="268811" cy="861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55104" y="6246957"/>
            <a:ext cx="47111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tf.math.top_k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차 백터의 가장 큰 값과 인덱스를 알려준다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 = tf.math.top_k([1, 2, 98, 1, 1, 99, 3, 1, 3, 96, 4, 1], k=3)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result.values.numpy()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array([99,98,96],dtype=int32)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result.indices.numpy()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array([5,2,9], dtype=int32)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194949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foreground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의 </a:t>
            </a:r>
            <a:r>
              <a:rPr lang="ko-KR" altLang="en-US" sz="1050" smtClean="0">
                <a:latin typeface="Menlo" panose="020B0609030804020204" pitchFamily="49" charset="0"/>
              </a:rPr>
              <a:t>가장큰 인덱스를 얻음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590717"/>
            <a:ext cx="24376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IMAGES_PER_GPU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는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또는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2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556260" y="4267204"/>
            <a:ext cx="2674620" cy="2546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64712" y="4302785"/>
            <a:ext cx="23459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smtClean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등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부터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순서대로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값이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나옴</a:t>
            </a:r>
            <a:endParaRPr lang="en" altLang="ko-Kore-KR" sz="9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73040" y="1287928"/>
            <a:ext cx="56470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deltas):</a:t>
            </a:r>
          </a:p>
          <a:p>
            <a:r>
              <a:rPr lang="en-US" altLang="ko-K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Applies the given deltas to the given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boxes.</a:t>
            </a:r>
            <a:endParaRPr lang="en-US" altLang="ko-KR" sz="10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boxes: [N, (y1, x1, y2, x2)] boxes to update</a:t>
            </a:r>
            <a:endParaRPr lang="en-US" altLang="ko-KR" sz="10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: [N, (dy, dx, log(dh), log(dw))] refinements to apply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 Convert to y, x, h, 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 Apply deltas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 Convert back to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"apply_box_deltas_out"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1200" smtClean="0"/>
                  <a:t>)</a:t>
                </a:r>
                <a:endParaRPr lang="ko-KR" altLang="en-US" sz="120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blipFill>
                <a:blip r:embed="rId2"/>
                <a:stretch>
                  <a:fillRect l="-6767" r="-11278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200" smtClean="0"/>
                  <a:t>)</a:t>
                </a:r>
                <a:endParaRPr lang="ko-KR" altLang="en-US" sz="120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blipFill>
                <a:blip r:embed="rId3"/>
                <a:stretch>
                  <a:fillRect l="-6383" r="-9929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blipFill>
                <a:blip r:embed="rId4"/>
                <a:stretch>
                  <a:fillRect l="-3550" t="-3333" r="-473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blipFill>
                <a:blip r:embed="rId5"/>
                <a:stretch>
                  <a:fillRect l="-1622" t="-3226" r="-4324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218074" y="1842167"/>
            <a:ext cx="5377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 b="1" smtClean="0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5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5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smtClean="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 smtClean="0">
                <a:solidFill>
                  <a:srgbClr val="BBBBBB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2AA198"/>
                </a:solidFill>
                <a:latin typeface="Consolas" panose="020B0609020204030204" pitchFamily="49" charset="0"/>
              </a:rPr>
              <a:t>"refined_anchors"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18074" y="26560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boxes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값은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델타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값을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적용하여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업데이트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함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75" y="3095736"/>
            <a:ext cx="4085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 smtClean="0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(x,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smtClean="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smtClean="0">
                <a:solidFill>
                  <a:srgbClr val="BBBBBB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"refined_anchors_clipped"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4175760" y="1356360"/>
            <a:ext cx="1805940" cy="7010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078730" y="4928203"/>
            <a:ext cx="5640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window):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boxes: [N, (y1, x1, y2, x2)]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window: [4] in the form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Split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(window,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Clip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"clipped_boxes"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.set_shape((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.shape[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>
            <a:off x="2752853" y="3526624"/>
            <a:ext cx="2325877" cy="1525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861251" y="5580652"/>
            <a:ext cx="27921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window</a:t>
            </a:r>
            <a:r>
              <a:rPr lang="ko-KR" altLang="en-US" sz="105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를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en-US" altLang="ko-KR" sz="1050" smtClean="0">
                <a:latin typeface="Menlo" panose="020B0609030804020204" pitchFamily="49" charset="0"/>
              </a:rPr>
              <a:t>n</a:t>
            </a:r>
            <a:r>
              <a:rPr lang="ko-KR" altLang="en-US" sz="1050" smtClean="0">
                <a:latin typeface="Menlo" panose="020B0609030804020204" pitchFamily="49" charset="0"/>
              </a:rPr>
              <a:t>개의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en-US" altLang="ko-KR" sz="1050" smtClean="0">
                <a:latin typeface="Menlo" panose="020B0609030804020204" pitchFamily="49" charset="0"/>
              </a:rPr>
              <a:t>sub </a:t>
            </a:r>
            <a:r>
              <a:rPr lang="ko-KR" altLang="en-US" sz="1050" smtClean="0">
                <a:latin typeface="Menlo" panose="020B0609030804020204" pitchFamily="49" charset="0"/>
              </a:rPr>
              <a:t>텐서로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나눈다</a:t>
            </a:r>
            <a:r>
              <a:rPr lang="en-US" altLang="ko-KR" sz="1050" smtClean="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937037" y="5667158"/>
            <a:ext cx="19242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 smtClean="0">
                <a:effectLst/>
                <a:latin typeface="Menlo" panose="020B0609030804020204" pitchFamily="49" charset="0"/>
              </a:rPr>
              <a:t>[</a:t>
            </a:r>
            <a:r>
              <a:rPr lang="en-US" altLang="ko-KR" sz="1050" smtClean="0">
                <a:latin typeface="Menlo" panose="020B0609030804020204" pitchFamily="49" charset="0"/>
              </a:rPr>
              <a:t>0] [0] [1] [1]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74" y="3814784"/>
            <a:ext cx="53435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/>
              <a:t>import tensorflow as tf</a:t>
            </a:r>
          </a:p>
          <a:p>
            <a:r>
              <a:rPr lang="ko-KR" altLang="en-US" sz="800"/>
              <a:t>import numpy as np</a:t>
            </a:r>
          </a:p>
          <a:p>
            <a:endParaRPr lang="ko-KR" altLang="en-US" sz="800"/>
          </a:p>
          <a:p>
            <a:endParaRPr lang="ko-KR" altLang="en-US" sz="800"/>
          </a:p>
          <a:p>
            <a:r>
              <a:rPr lang="ko-KR" altLang="en-US" sz="800"/>
              <a:t>def clip_boxes_graph(boxes, window):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boxes: [N, (y1, x1, y2, x2)]</a:t>
            </a:r>
          </a:p>
          <a:p>
            <a:r>
              <a:rPr lang="ko-KR" altLang="en-US" sz="800"/>
              <a:t>    window: [4] in the form y1, x1, y2, x2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# Split</a:t>
            </a:r>
          </a:p>
          <a:p>
            <a:r>
              <a:rPr lang="ko-KR" altLang="en-US" sz="800"/>
              <a:t>    wy1, wx1, wy2, wx2 = tf.split(window, 4)</a:t>
            </a:r>
          </a:p>
          <a:p>
            <a:r>
              <a:rPr lang="ko-KR" altLang="en-US" sz="800"/>
              <a:t>    y1, x1, y2, x2 = tf.split(boxes, 4, axis=1)</a:t>
            </a:r>
          </a:p>
          <a:p>
            <a:r>
              <a:rPr lang="ko-KR" altLang="en-US" sz="800"/>
              <a:t>    # Clip</a:t>
            </a:r>
          </a:p>
          <a:p>
            <a:r>
              <a:rPr lang="ko-KR" altLang="en-US" sz="800"/>
              <a:t>    y1 = tf.maximum(tf.minimum(y1, wy2), wy1)</a:t>
            </a:r>
          </a:p>
          <a:p>
            <a:r>
              <a:rPr lang="ko-KR" altLang="en-US" sz="800"/>
              <a:t>    x1 = tf.maximum(tf.minimum(x1, wx2), wx1)</a:t>
            </a:r>
          </a:p>
          <a:p>
            <a:r>
              <a:rPr lang="ko-KR" altLang="en-US" sz="800"/>
              <a:t>    y2 = tf.maximum(tf.minimum(y2, wy2), wy1)</a:t>
            </a:r>
          </a:p>
          <a:p>
            <a:r>
              <a:rPr lang="ko-KR" altLang="en-US" sz="800"/>
              <a:t>    x2 = tf.maximum(tf.minimum(x2, wx2), wx1)</a:t>
            </a:r>
          </a:p>
          <a:p>
            <a:r>
              <a:rPr lang="ko-KR" altLang="en-US" sz="800"/>
              <a:t>    clipped = tf.concat([y1, x1, y2, x2], axis=1, name="clipped_boxes")</a:t>
            </a:r>
          </a:p>
          <a:p>
            <a:r>
              <a:rPr lang="ko-KR" altLang="en-US" sz="800"/>
              <a:t>    clipped.set_shape((clipped.shape[0], 4))</a:t>
            </a:r>
          </a:p>
          <a:p>
            <a:r>
              <a:rPr lang="ko-KR" altLang="en-US" sz="800"/>
              <a:t>    return clipped</a:t>
            </a:r>
          </a:p>
          <a:p>
            <a:endParaRPr lang="ko-KR" altLang="en-US" sz="800"/>
          </a:p>
          <a:p>
            <a:r>
              <a:rPr lang="ko-KR" altLang="en-US" sz="800"/>
              <a:t>window = np.array([0, 0, 1, 1], dtype=np.float32)</a:t>
            </a:r>
          </a:p>
          <a:p>
            <a:r>
              <a:rPr lang="ko-KR" altLang="en-US" sz="800"/>
              <a:t>#window = np.array([[0, 0, 1, 1],[0, 0, 1, 1],[0, 0, 1, 1]], dtype=np.float32)</a:t>
            </a:r>
          </a:p>
          <a:p>
            <a:endParaRPr lang="ko-KR" altLang="en-US" sz="800"/>
          </a:p>
          <a:p>
            <a:r>
              <a:rPr lang="ko-KR" altLang="en-US" sz="800"/>
              <a:t>#boxes = np.array([0.1,0.1,0.5,0.5]) </a:t>
            </a:r>
          </a:p>
          <a:p>
            <a:r>
              <a:rPr lang="ko-KR" altLang="en-US" sz="800"/>
              <a:t>boxes = np.array([[0.1,0.1,0.5,0.5],[0.2,0.2,0.6,0.6],[0.3,0.3,0.7,0.7]],dtype=np.float32)</a:t>
            </a:r>
          </a:p>
          <a:p>
            <a:r>
              <a:rPr lang="ko-KR" altLang="en-US" sz="800"/>
              <a:t>#boxes = np.array([(0.1,0.1,0.5,0.5),(0.2,0.2,0.6,0.6),(0.3,0.3,0.7,0.7)])</a:t>
            </a:r>
          </a:p>
          <a:p>
            <a:r>
              <a:rPr lang="ko-KR" altLang="en-US" sz="800"/>
              <a:t>boxes = clip_boxes_graph(boxes, window)</a:t>
            </a:r>
          </a:p>
          <a:p>
            <a:endParaRPr lang="ko-KR" altLang="en-US" sz="800"/>
          </a:p>
          <a:p>
            <a:r>
              <a:rPr lang="ko-KR" altLang="en-US" sz="800"/>
              <a:t>print(boxes)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-594" y="41026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clip_boxes_graph </a:t>
            </a:r>
            <a:r>
              <a:rPr lang="ko-KR" altLang="en-US" sz="1050" smtClean="0">
                <a:latin typeface="Menlo" panose="020B0609030804020204" pitchFamily="49" charset="0"/>
              </a:rPr>
              <a:t>예제소스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602189" y="3896444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0,0,1,1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박스에서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정규화된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en-US" altLang="ko-KR" sz="1050" smtClean="0">
                <a:latin typeface="Menlo" panose="020B0609030804020204" pitchFamily="49" charset="0"/>
              </a:rPr>
              <a:t>box</a:t>
            </a:r>
            <a:r>
              <a:rPr lang="ko-KR" altLang="en-US" sz="1050" smtClean="0">
                <a:latin typeface="Menlo" panose="020B0609030804020204" pitchFamily="49" charset="0"/>
              </a:rPr>
              <a:t>좌표를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얻는다</a:t>
            </a:r>
            <a:r>
              <a:rPr lang="en-US" altLang="ko-KR" sz="1050" smtClean="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3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662004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batch_slice(inputs, graph_fn, batch_size, names=None):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378" y="1612147"/>
            <a:ext cx="8874075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(inputs, graph_fn, batch_size,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"""Splits inputs into slices and feeds each slice to a copy of the given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computation graph and then combines the results. It allows you to run a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graph on a batch of inputs even if the graph is written to support one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instance only.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inputs: list of tensors. All must have the same first dimension length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graph_fn: A function that returns a TF tensor that's part of a graph.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batch_size: number of slices to divide the data into.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names: If provided, assigns names to the resulting tensors.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inputs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[inputs]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(batch_size):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graph_fn(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Change outputs from a list of slices where each is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 list of outputs to a list of outputs and each has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 list of slices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names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names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names)]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75715" y="5699257"/>
            <a:ext cx="260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IPdb [3]: names = [None] * 4</a:t>
            </a:r>
          </a:p>
          <a:p>
            <a:endParaRPr lang="ko-KR" altLang="en-US" sz="1100"/>
          </a:p>
          <a:p>
            <a:r>
              <a:rPr lang="ko-KR" altLang="en-US" sz="1100"/>
              <a:t>IPdb [4]: names</a:t>
            </a:r>
          </a:p>
          <a:p>
            <a:r>
              <a:rPr lang="ko-KR" altLang="en-US" sz="1100"/>
              <a:t>[None, None, None, None]</a:t>
            </a:r>
          </a:p>
        </p:txBody>
      </p:sp>
    </p:spTree>
    <p:extLst>
      <p:ext uri="{BB962C8B-B14F-4D97-AF65-F5344CB8AC3E}">
        <p14:creationId xmlns:p14="http://schemas.microsoft.com/office/powerpoint/2010/main" val="15641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2802249" y="1286458"/>
            <a:ext cx="6739317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Layer (type)                    Output Shape         Param #     Connected to</a:t>
            </a:r>
          </a:p>
          <a:p>
            <a:r>
              <a:rPr lang="ko-KR" altLang="en-US" sz="1050"/>
              <a:t>==================================================================================================</a:t>
            </a:r>
          </a:p>
          <a:p>
            <a:r>
              <a:rPr lang="ko-KR" altLang="en-US" sz="1050"/>
              <a:t>input_image (InputLayer)        [(None, None, None,  0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zero_padding2d (ZeroPadding2D)  (None, None, None, 3 0           input_image[0][0]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conv1 (Conv2D)                  (None, None, None, 6 9472        zero_padding2d[0][0]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bn_conv1 (BatchNorm)            (None, None, None, 6 256         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 (Activation)         (None, None, None, 6 0           bn_conv1[0][0]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max_pooling2d (MaxPooling2D)    (None, None, None, 6 0           activation[0][0]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res2a_branch2a (Conv2D)         (None, None, None, 6 4160 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bn2a_branch2a (BatchNorm)       (None, None, None, 6 256         res2a_branch2a[0][0]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activation_1 (Activation)       (None, None, None, 6 0           bn2a_branch2a[0][0]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res2a_branch2b (Conv2D)         (None, None, None, 6 36928       activation_1[0][0]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bn2a_branch2b (BatchNorm)       (None, None, None, 6 256         res2a_branch2b[0][0]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activation_2 (Activation)       (None, None, None, 6 0           bn2a_branch2b[0][0]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res2a_branch2c (Conv2D)         (None, None, None, 2 16640       activation_2[0][0]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res2a_branch1 (Conv2D)          (None, None, None, 2 16640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bn2a_branch2c (BatchNorm)       (None, None, None, 2 1024        res2a_branch2c[0][0]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bn2a_branch1 (BatchNorm)        (None, None, None, 2 1024        res2a_branch1[0][0]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add (Add)                       (None, None, None, 2 0           bn2a_branch2c[0][0]</a:t>
            </a:r>
          </a:p>
          <a:p>
            <a:r>
              <a:rPr lang="ko-KR" altLang="en-US" sz="1050"/>
              <a:t>                                                                 bn2a_branch1[0][0]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1455" y="1004034"/>
            <a:ext cx="80303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res2a_out (Activation)          (None, None, None, 2 0           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res2b_branch2a (Conv2D)         (None, None, None, 6 16448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bn2b_branch2a (BatchNorm)       (None, None, None, 6 256         res2b_branch2a[0][0]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 (Activation)       (None, None, None, 6 0           bn2b_branch2a[0][0]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res2b_branch2b (Conv2D)         (None, None, None, 6 36928       activation_3[0][0]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bn2b_branch2b (BatchNorm)       (None, None, None, 6 256         res2b_branch2b[0][0]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 (Activation)       (None, None, None, 6 0           bn2b_branch2b[0][0]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res2b_branch2c (Conv2D)         (None, None, None, 2 16640       activation_4[0][0]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bn2b_branch2c (BatchNorm)       (None, None, None, 2 1024        res2b_branch2c[0][0]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 (Add)                     (None, None, None, 2 0           bn2b_branch2c[0][0]</a:t>
            </a:r>
          </a:p>
          <a:p>
            <a:r>
              <a:rPr lang="ko-KR" altLang="en-US" sz="1000"/>
              <a:t>                                                          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res2b_out (Activation)          (None, None, None, 2 0           add_1[0][0]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res2c_branch2a (Conv2D)         (None, None, None, 6 16448       res2b_out[0][0]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bn2c_branch2a (BatchNorm)       (None, None, None, 6 256         res2c_branch2a[0][0]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 (Activation)       (None, None, None, 6 0           bn2c_branch2a[0][0]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res2c_branch2b (Conv2D)         (None, None, None, 6 36928       activation_5[0][0]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bn2c_branch2b (BatchNorm)       (None, None, None, 6 256         res2c_branch2b[0][0]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 (Activation)       (None, None, None, 6 0           bn2c_branch2b[0][0]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res2c_branch2c (Conv2D)         (None, None, None, 2 16640       activation_6[0][0]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bn2c_branch2c (BatchNorm)       (None, None, None, 2 1024        res2c_branch2c[0][0]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 (Add)                     (None, None, None, 2 0           bn2c_branch2c[0][0]</a:t>
            </a:r>
          </a:p>
          <a:p>
            <a:r>
              <a:rPr lang="ko-KR" altLang="en-US" sz="1000"/>
              <a:t>                                                                 res2b_out[0][0]</a:t>
            </a:r>
          </a:p>
        </p:txBody>
      </p:sp>
    </p:spTree>
    <p:extLst>
      <p:ext uri="{BB962C8B-B14F-4D97-AF65-F5344CB8AC3E}">
        <p14:creationId xmlns:p14="http://schemas.microsoft.com/office/powerpoint/2010/main" val="54890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836" y="336421"/>
            <a:ext cx="772298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res2c_out (Activation)          (None, None, None, 2 0           add_2[0][0]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res3a_branch2a (Conv2D)         (None, None, None, 1 32896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bn3a_branch2a (BatchNorm)       (None, None, None, 1 512         res3a_branch2a[0][0]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activation_7 (Activation)       (None, None, None, 1 0           bn3a_branch2a[0][0]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res3a_branch2b (Conv2D)         (None, None, None, 1 147584      activation_7[0][0]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bn3a_branch2b (BatchNorm)       (None, None, None, 1 512         res3a_branch2b[0][0]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activation_8 (Activation)       (None, None, None, 1 0           bn3a_branch2b[0][0]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res3a_branch2c (Conv2D)         (None, None, None, 5 66048       activation_8[0][0]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res3a_branch1 (Conv2D)          (None, None, None, 5 131584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bn3a_branch2c (BatchNorm)       (None, None, None, 5 2048        res3a_branch2c[0][0]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bn3a_branch1 (BatchNorm)        (None, None, None, 5 2048        res3a_branch1[0][0]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 (Add)                     (None, None, None, 5 0           bn3a_branch2c[0][0]</a:t>
            </a:r>
          </a:p>
          <a:p>
            <a:r>
              <a:rPr lang="ko-KR" altLang="en-US" sz="1000"/>
              <a:t>                                                                 bn3a_branch1[0][0]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res3a_out (Activation)          (None, None, None, 5 0           add_3[0][0]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res3b_branch2a (Conv2D)         (None, None, None, 1 65664       res3a_out[0][0]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bn3b_branch2a (BatchNorm)       (None, None, None, 1 512         res3b_branch2a[0][0]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activation_9 (Activation)       (None, None, None, 1 0           bn3b_branch2a[0][0]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res3b_branch2b (Conv2D)         (None, None, None, 1 147584      activation_9[0][0]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bn3b_branch2b (BatchNorm)       (None, None, None, 1 512         res3b_branch2b[0][0]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activation_10 (Activation)      (None, None, None, 1 0           bn3b_branch2b[0][0]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res3b_branch2c (Conv2D)         (None, None, None, 5 66048       activation_10[0][0]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bn3b_branch2c (BatchNorm)       (None, None, None, 5 2048        res3b_branch2c[0][0]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add_4 (Add)                     (None, None, None, 5 0           bn3b_branch2c[0][0]</a:t>
            </a:r>
          </a:p>
          <a:p>
            <a:r>
              <a:rPr lang="ko-KR" altLang="en-US" sz="1000"/>
              <a:t>                                                                 res3a_out[0][0]</a:t>
            </a:r>
          </a:p>
        </p:txBody>
      </p:sp>
    </p:spTree>
    <p:extLst>
      <p:ext uri="{BB962C8B-B14F-4D97-AF65-F5344CB8AC3E}">
        <p14:creationId xmlns:p14="http://schemas.microsoft.com/office/powerpoint/2010/main" val="102204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55" y="4155550"/>
            <a:ext cx="96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BACKBONE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stage5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2035" y="4860597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</a:t>
            </a:r>
            <a:r>
              <a:rPr lang="ko-KR" altLang="en-US" sz="140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계층을 만드는 것으로 </a:t>
            </a:r>
            <a:r>
              <a:rPr lang="en-US" altLang="ko-KR" sz="1400" smtClean="0">
                <a:latin typeface="+mn-ea"/>
              </a:rPr>
              <a:t>BACKBON</a:t>
            </a:r>
            <a:r>
              <a:rPr lang="ko-KR" altLang="en-US" sz="1400" smtClean="0">
                <a:latin typeface="+mn-ea"/>
              </a:rPr>
              <a:t>에 이름이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state5</a:t>
            </a:r>
            <a:r>
              <a:rPr lang="ko-KR" altLang="en-US" sz="1400" smtClean="0">
                <a:latin typeface="+mn-ea"/>
              </a:rPr>
              <a:t>까지 사용여부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batch normalization freeze </a:t>
            </a:r>
            <a:r>
              <a:rPr lang="ko-KR" altLang="en-US" sz="1400" smtClean="0">
                <a:latin typeface="+mn-ea"/>
              </a:rPr>
              <a:t>사용 여부이다</a:t>
            </a:r>
            <a:r>
              <a:rPr lang="en-US" altLang="ko-KR" sz="1400" smtClean="0">
                <a:latin typeface="+mn-ea"/>
              </a:rPr>
              <a:t>.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effectLst/>
                <a:latin typeface="+mn-ea"/>
              </a:rPr>
              <a:t>C1 ~ C5</a:t>
            </a:r>
            <a:r>
              <a:rPr lang="ko-KR" altLang="en-US" sz="1400" smtClean="0">
                <a:effectLst/>
                <a:latin typeface="+mn-ea"/>
              </a:rPr>
              <a:t>까지는 각 </a:t>
            </a:r>
            <a:r>
              <a:rPr lang="en-US" altLang="ko-KR" sz="1400" smtClean="0">
                <a:latin typeface="+mn-ea"/>
              </a:rPr>
              <a:t>stage</a:t>
            </a:r>
            <a:r>
              <a:rPr lang="ko-KR" altLang="en-US" sz="1400" smtClean="0">
                <a:latin typeface="+mn-ea"/>
              </a:rPr>
              <a:t>에서의 레이어 값을 볼 수있게 했다</a:t>
            </a:r>
            <a:r>
              <a:rPr lang="en-US" altLang="ko-KR" sz="1400" smtClean="0">
                <a:latin typeface="+mn-ea"/>
              </a:rPr>
              <a:t>.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2034" y="5504089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☞ </a:t>
            </a:r>
            <a:r>
              <a:rPr lang="en-US" altLang="ko-KR" sz="1400" smtClean="0">
                <a:solidFill>
                  <a:srgbClr val="FF0000"/>
                </a:solidFill>
                <a:effectLst/>
                <a:latin typeface="+mn-ea"/>
              </a:rPr>
              <a:t>keras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에서 기본적으로 제공되는 </a:t>
            </a:r>
            <a:r>
              <a:rPr lang="en-US" altLang="ko-KR" sz="1400" smtClean="0">
                <a:solidFill>
                  <a:srgbClr val="FF0000"/>
                </a:solidFill>
                <a:effectLst/>
                <a:latin typeface="+mn-ea"/>
              </a:rPr>
              <a:t>resNet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을 사용하지 않고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직접 레이어를 만들었는데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이부분이 어떤 차이가 있는지 확인 해볼 필요가 있다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2984" y="336421"/>
            <a:ext cx="832926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res3b_out (Activation)          (None, None, None, 5 0           add_4[0][0]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res3c_branch2a (Conv2D)         (None, None, None, 1 65664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bn3c_branch2a (BatchNorm)       (None, None, None, 1 512         res3c_branch2a[0][0]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activation_11 (Activation)      (None, None, None, 1 0           bn3c_branch2a[0][0]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res3c_branch2b (Conv2D)         (None, None, None, 1 147584      activation_11[0][0]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bn3c_branch2b (BatchNorm)       (None, None, None, 1 512         res3c_branch2b[0][0]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activation_12 (Activation)      (None, None, None, 1 0           bn3c_branch2b[0][0]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res3c_branch2c (Conv2D)         (None, None, None, 5 66048       activation_12[0][0]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bn3c_branch2c (BatchNorm)       (None, None, None, 5 2048        res3c_branch2c[0][0]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add_5 (Add)                     (None, None, None, 5 0           bn3c_branch2c[0][0]</a:t>
            </a:r>
          </a:p>
          <a:p>
            <a:r>
              <a:rPr lang="ko-KR" altLang="en-US" sz="1100"/>
              <a:t>                                                          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res3c_out (Activation)          (None, None, None, 5 0           add_5[0][0]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res3d_branch2a (Conv2D)         (None, None, None, 1 65664       res3c_out[0][0]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bn3d_branch2a (BatchNorm)       (None, None, None, 1 512         res3d_branch2a[0][0]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activation_13 (Activation)      (None, None, None, 1 0           bn3d_branch2a[0][0]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res3d_branch2b (Conv2D)         (None, None, None, 1 147584      activation_13[0][0]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bn3d_branch2b (BatchNorm)       (None, None, None, 1 512         res3d_branch2b[0][0]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activation_14 (Activation)      (None, None, None, 1 0           bn3d_branch2b[0][0]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res3d_branch2c (Conv2D)         (None, None, None, 5 66048       activation_14[0][0]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bn3d_branch2c (BatchNorm)       (None, None, None, 5 2048        res3d_branch2c[0][0]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add_6 (Add)                     (None, None, None, 5 0           bn3d_branch2c[0][0]</a:t>
            </a:r>
          </a:p>
          <a:p>
            <a:r>
              <a:rPr lang="ko-KR" altLang="en-US" sz="1100"/>
              <a:t>                                                                 res3c_out[0][0]</a:t>
            </a:r>
          </a:p>
        </p:txBody>
      </p:sp>
    </p:spTree>
    <p:extLst>
      <p:ext uri="{BB962C8B-B14F-4D97-AF65-F5344CB8AC3E}">
        <p14:creationId xmlns:p14="http://schemas.microsoft.com/office/powerpoint/2010/main" val="938320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6733" y="1045162"/>
            <a:ext cx="71136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res3d_out (Activation)          (None, None, None, 5 0           add_6[0][0]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res4a_branch2a (Conv2D)         (None, None, None, 2 131328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bn4a_branch2a (BatchNorm)       (None, None, None, 2 1024        res4a_branch2a[0][0]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activation_15 (Activation)      (None, None, None, 2 0           bn4a_branch2a[0][0]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res4a_branch2b (Conv2D)         (None, None, None, 2 590080      activation_15[0][0]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bn4a_branch2b (BatchNorm)       (None, None, None, 2 1024        res4a_branch2b[0][0]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activation_16 (Activation)      (None, None, None, 2 0           bn4a_branch2b[0][0]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res4a_branch2c (Conv2D)         (None, None, None, 1 263168      activation_16[0][0]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res4a_branch1 (Conv2D)          (None, None, None, 1 525312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bn4a_branch2c (BatchNorm)       (None, None, None, 1 4096        res4a_branch2c[0][0]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bn4a_branch1 (BatchNorm)        (None, None, None, 1 4096        res4a_branch1[0][0]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add_7 (Add)                     (None, None, None, 1 0           bn4a_branch2c[0][0]</a:t>
            </a:r>
          </a:p>
          <a:p>
            <a:r>
              <a:rPr lang="ko-KR" altLang="en-US" sz="900"/>
              <a:t>                                                                 bn4a_branch1[0][0]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res4a_out (Activation)          (None, None, None, 1 0           add_7[0][0]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res4b_branch2a (Conv2D)         (None, None, None, 2 262400      res4a_out[0][0]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bn4b_branch2a (BatchNorm)       (None, None, None, 2 1024        res4b_branch2a[0][0]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activation_17 (Activation)      (None, None, None, 2 0           bn4b_branch2a[0][0]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res4b_branch2b (Conv2D)         (None, None, None, 2 590080      activation_17[0][0]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bn4b_branch2b (BatchNorm)       (None, None, None, 2 1024        res4b_branch2b[0][0]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activation_18 (Activation)      (None, None, None, 2 0           bn4b_branch2b[0][0]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res4b_branch2c (Conv2D)         (None, None, None, 1 263168      activation_18[0][0]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bn4b_branch2c (BatchNorm)       (None, None, None, 1 4096        res4b_branch2c[0][0]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add_8 (Add)                     (None, None, None, 1 0           bn4b_branch2c[0][0]</a:t>
            </a:r>
          </a:p>
          <a:p>
            <a:r>
              <a:rPr lang="ko-KR" altLang="en-US" sz="900"/>
              <a:t>                                                                 res4a_out[0][0]</a:t>
            </a:r>
          </a:p>
        </p:txBody>
      </p:sp>
    </p:spTree>
    <p:extLst>
      <p:ext uri="{BB962C8B-B14F-4D97-AF65-F5344CB8AC3E}">
        <p14:creationId xmlns:p14="http://schemas.microsoft.com/office/powerpoint/2010/main" val="2089181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859641"/>
            <a:ext cx="78521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res4b_out (Activation)          (None, None, None, 1 0           add_8[0][0]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res4c_branch2a (Conv2D)         (None, None, None, 2 262400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bn4c_branch2a (BatchNorm)       (None, None, None, 2 1024        res4c_branch2a[0][0]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activation_19 (Activation)      (None, None, None, 2 0           bn4c_branch2a[0][0]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res4c_branch2b (Conv2D)         (None, None, None, 2 590080      activation_19[0][0]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bn4c_branch2b (BatchNorm)       (None, None, None, 2 1024        res4c_branch2b[0][0]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activation_20 (Activation)      (None, None, None, 2 0           bn4c_branch2b[0][0]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res4c_branch2c (Conv2D)         (None, None, None, 1 263168      activation_20[0][0]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bn4c_branch2c (BatchNorm)       (None, None, None, 1 4096        res4c_branch2c[0][0]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add_9 (Add)                     (None, None, None, 1 0           bn4c_branch2c[0][0]</a:t>
            </a:r>
          </a:p>
          <a:p>
            <a:r>
              <a:rPr lang="ko-KR" altLang="en-US" sz="1000"/>
              <a:t>                                                           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res4c_out (Activation)          (None, None, None, 1 0           add_9[0][0]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res4d_branch2a (Conv2D)         (None, None, None, 2 262400      res4c_out[0][0]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bn4d_branch2a (BatchNorm)       (None, None, None, 2 1024        res4d_branch2a[0][0]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activation_21 (Activation)      (None, None, None, 2 0           bn4d_branch2a[0][0]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res4d_branch2b (Conv2D)         (None, None, None, 2 590080      activation_21[0][0]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bn4d_branch2b (BatchNorm)       (None, None, None, 2 1024        res4d_branch2b[0][0]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activation_22 (Activation)      (None, None, None, 2 0           bn4d_branch2b[0][0]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res4d_branch2c (Conv2D)         (None, None, None, 1 263168      activation_22[0][0]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bn4d_branch2c (BatchNorm)       (None, None, None, 1 4096        res4d_branch2c[0][0]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add_10 (Add)                    (None, None, None, 1 0           bn4d_branch2c[0][0]</a:t>
            </a:r>
          </a:p>
          <a:p>
            <a:r>
              <a:rPr lang="ko-KR" altLang="en-US" sz="1000"/>
              <a:t>                                                                 res4c_out[0][0]</a:t>
            </a:r>
          </a:p>
        </p:txBody>
      </p:sp>
    </p:spTree>
    <p:extLst>
      <p:ext uri="{BB962C8B-B14F-4D97-AF65-F5344CB8AC3E}">
        <p14:creationId xmlns:p14="http://schemas.microsoft.com/office/powerpoint/2010/main" val="115067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94" y="965917"/>
            <a:ext cx="734529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res4d_out (Activation)          (None, None, None, 1 0           add_10[0][0]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res4e_branch2a (Conv2D)         (None, None, None, 2 262400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bn4e_branch2a (BatchNorm)       (None, None, None, 2 1024        res4e_branch2a[0][0]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activation_23 (Activation)      (None, None, None, 2 0           bn4e_branch2a[0][0]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res4e_branch2b (Conv2D)         (None, None, None, 2 590080      activation_23[0][0]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bn4e_branch2b (BatchNorm)       (None, None, None, 2 1024        res4e_branch2b[0][0]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activation_24 (Activation)      (None, None, None, 2 0           bn4e_branch2b[0][0]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res4e_branch2c (Conv2D)         (None, None, None, 1 263168      activation_24[0][0]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bn4e_branch2c (BatchNorm)       (None, None, None, 1 4096        res4e_branch2c[0][0]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add_11 (Add)                    (None, None, None, 1 0           bn4e_branch2c[0][0]</a:t>
            </a:r>
          </a:p>
          <a:p>
            <a:r>
              <a:rPr lang="ko-KR" altLang="en-US" sz="1000"/>
              <a:t>                                                           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res4e_out (Activation)          (None, None, None, 1 0           add_11[0][0]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res4f_branch2a (Conv2D)         (None, None, None, 2 262400      res4e_out[0][0]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bn4f_branch2a (BatchNorm)       (None, None, None, 2 1024        res4f_branch2a[0][0]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activation_25 (Activation)      (None, None, None, 2 0           bn4f_branch2a[0][0]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res4f_branch2b (Conv2D)         (None, None, None, 2 590080      activation_25[0][0]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bn4f_branch2b (BatchNorm)       (None, None, None, 2 1024        res4f_branch2b[0][0]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activation_26 (Activation)      (None, None, None, 2 0           bn4f_branch2b[0][0]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res4f_branch2c (Conv2D)         (None, None, None, 1 263168      activation_26[0][0]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bn4f_branch2c (BatchNorm)       (None, None, None, 1 4096        res4f_branch2c[0][0]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add_12 (Add)                    (None, None, None, 1 0           bn4f_branch2c[0][0]</a:t>
            </a:r>
          </a:p>
          <a:p>
            <a:r>
              <a:rPr lang="ko-KR" altLang="en-US" sz="1000"/>
              <a:t>                                                                 res4e_out[0][0]</a:t>
            </a:r>
          </a:p>
        </p:txBody>
      </p:sp>
    </p:spTree>
    <p:extLst>
      <p:ext uri="{BB962C8B-B14F-4D97-AF65-F5344CB8AC3E}">
        <p14:creationId xmlns:p14="http://schemas.microsoft.com/office/powerpoint/2010/main" val="398677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1024" y="1004034"/>
            <a:ext cx="79813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res4f_out (Activation)          (None, None, None, 1 0           add_12[0][0]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res4g_branch2a (Conv2D)         (None, None, None, 2 262400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bn4g_branch2a (BatchNorm)       (None, None, None, 2 1024        res4g_branch2a[0][0]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activation_27 (Activation)      (None, None, None, 2 0           bn4g_branch2a[0][0]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res4g_branch2b (Conv2D)         (None, None, None, 2 590080      activation_27[0][0]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bn4g_branch2b (BatchNorm)       (None, None, None, 2 1024        res4g_branch2b[0][0]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activation_28 (Activation)      (None, None, None, 2 0           bn4g_branch2b[0][0]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res4g_branch2c (Conv2D)         (None, None, None, 1 263168      activation_28[0][0]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bn4g_branch2c (BatchNorm)       (None, None, None, 1 4096        res4g_branch2c[0][0]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add_13 (Add)                    (None, None, None, 1 0           bn4g_branch2c[0][0]</a:t>
            </a:r>
          </a:p>
          <a:p>
            <a:r>
              <a:rPr lang="ko-KR" altLang="en-US" sz="1000"/>
              <a:t>                                                           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res4g_out (Activation)          (None, None, None, 1 0           add_13[0][0]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res4h_branch2a (Conv2D)         (None, None, None, 2 262400      res4g_out[0][0]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bn4h_branch2a (BatchNorm)       (None, None, None, 2 1024        res4h_branch2a[0][0]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activation_29 (Activation)      (None, None, None, 2 0           bn4h_branch2a[0][0]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res4h_branch2b (Conv2D)         (None, None, None, 2 590080      activation_29[0][0]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bn4h_branch2b (BatchNorm)       (None, None, None, 2 1024        res4h_branch2b[0][0]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activation_30 (Activation)      (None, None, None, 2 0           bn4h_branch2b[0][0]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res4h_branch2c (Conv2D)         (None, None, None, 1 263168      activation_30[0][0]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bn4h_branch2c (BatchNorm)       (None, None, None, 1 4096        res4h_branch2c[0][0]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add_14 (Add)                    (None, None, None, 1 0           bn4h_branch2c[0][0]</a:t>
            </a:r>
          </a:p>
          <a:p>
            <a:r>
              <a:rPr lang="ko-KR" altLang="en-US" sz="1000"/>
              <a:t>                                                                 res4g_out[0][0]</a:t>
            </a:r>
          </a:p>
        </p:txBody>
      </p:sp>
    </p:spTree>
    <p:extLst>
      <p:ext uri="{BB962C8B-B14F-4D97-AF65-F5344CB8AC3E}">
        <p14:creationId xmlns:p14="http://schemas.microsoft.com/office/powerpoint/2010/main" val="37256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8668" y="1004034"/>
            <a:ext cx="71305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res4h_out (Activation)          (None, None, None, 1 0           add_14[0][0]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res4i_branch2a (Conv2D)         (None, None, None, 2 262400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bn4i_branch2a (BatchNorm)       (None, None, None, 2 1024        res4i_branch2a[0][0]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activation_31 (Activation)      (None, None, None, 2 0           bn4i_branch2a[0][0]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res4i_branch2b (Conv2D)         (None, None, None, 2 590080      activation_31[0][0]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bn4i_branch2b (BatchNorm)       (None, None, None, 2 1024        res4i_branch2b[0][0]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activation_32 (Activation)      (None, None, None, 2 0           bn4i_branch2b[0][0]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res4i_branch2c (Conv2D)         (None, None, None, 1 263168      activation_32[0][0]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bn4i_branch2c (BatchNorm)       (None, None, None, 1 4096        res4i_branch2c[0][0]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add_15 (Add)                    (None, None, None, 1 0           bn4i_branch2c[0][0]</a:t>
            </a:r>
          </a:p>
          <a:p>
            <a:r>
              <a:rPr lang="ko-KR" altLang="en-US" sz="1000"/>
              <a:t>                                                           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res4i_out (Activation)          (None, None, None, 1 0           add_15[0][0]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res4j_branch2a (Conv2D)         (None, None, None, 2 262400      res4i_out[0][0]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bn4j_branch2a (BatchNorm)       (None, None, None, 2 1024        res4j_branch2a[0][0]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activation_33 (Activation)      (None, None, None, 2 0           bn4j_branch2a[0][0]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res4j_branch2b (Conv2D)         (None, None, None, 2 590080      activation_33[0][0]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bn4j_branch2b (BatchNorm)       (None, None, None, 2 1024        res4j_branch2b[0][0]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activation_34 (Activation)      (None, None, None, 2 0           bn4j_branch2b[0][0]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res4j_branch2c (Conv2D)         (None, None, None, 1 263168      activation_34[0][0]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bn4j_branch2c (BatchNorm)       (None, None, None, 1 4096        res4j_branch2c[0][0]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add_16 (Add)                    (None, None, None, 1 0           bn4j_branch2c[0][0]</a:t>
            </a:r>
          </a:p>
          <a:p>
            <a:r>
              <a:rPr lang="ko-KR" altLang="en-US" sz="1000"/>
              <a:t>                                                                 res4i_out[0][0]</a:t>
            </a:r>
          </a:p>
        </p:txBody>
      </p:sp>
    </p:spTree>
    <p:extLst>
      <p:ext uri="{BB962C8B-B14F-4D97-AF65-F5344CB8AC3E}">
        <p14:creationId xmlns:p14="http://schemas.microsoft.com/office/powerpoint/2010/main" val="273130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9459" y="1008910"/>
            <a:ext cx="7385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res4j_out (Activation)          (None, None, None, 1 0           add_16[0][0]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res4k_branch2a (Conv2D)         (None, None, None, 2 262400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bn4k_branch2a (BatchNorm)       (None, None, None, 2 1024        res4k_branch2a[0][0]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activation_35 (Activation)      (None, None, None, 2 0           bn4k_branch2a[0][0]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res4k_branch2b (Conv2D)         (None, None, None, 2 590080      activation_35[0][0]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bn4k_branch2b (BatchNorm)       (None, None, None, 2 1024        res4k_branch2b[0][0]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activation_36 (Activation)      (None, None, None, 2 0           bn4k_branch2b[0][0]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res4k_branch2c (Conv2D)         (None, None, None, 1 263168      activation_36[0][0]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bn4k_branch2c (BatchNorm)       (None, None, None, 1 4096        res4k_branch2c[0][0]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add_17 (Add)                    (None, None, None, 1 0           bn4k_branch2c[0][0]</a:t>
            </a:r>
          </a:p>
          <a:p>
            <a:r>
              <a:rPr lang="ko-KR" altLang="en-US" sz="1000"/>
              <a:t>                                                           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res4k_out (Activation)          (None, None, None, 1 0           add_17[0][0]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res4l_branch2a (Conv2D)         (None, None, None, 2 262400      res4k_out[0][0]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bn4l_branch2a (BatchNorm)       (None, None, None, 2 1024        res4l_branch2a[0][0]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activation_37 (Activation)      (None, None, None, 2 0           bn4l_branch2a[0][0]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res4l_branch2b (Conv2D)         (None, None, None, 2 590080      activation_37[0][0]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bn4l_branch2b (BatchNorm)       (None, None, None, 2 1024        res4l_branch2b[0][0]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activation_38 (Activation)      (None, None, None, 2 0           bn4l_branch2b[0][0]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res4l_branch2c (Conv2D)         (None, None, None, 1 263168      activation_38[0][0]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bn4l_branch2c (BatchNorm)       (None, None, None, 1 4096        res4l_branch2c[0][0]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add_18 (Add)                    (None, None, None, 1 0           bn4l_branch2c[0][0]</a:t>
            </a:r>
          </a:p>
          <a:p>
            <a:r>
              <a:rPr lang="ko-KR" altLang="en-US" sz="1000"/>
              <a:t>                                                                 res4k_out[0][0]</a:t>
            </a:r>
          </a:p>
        </p:txBody>
      </p:sp>
    </p:spTree>
    <p:extLst>
      <p:ext uri="{BB962C8B-B14F-4D97-AF65-F5344CB8AC3E}">
        <p14:creationId xmlns:p14="http://schemas.microsoft.com/office/powerpoint/2010/main" val="34373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67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res4l_out (Activation)          (None, None, None, 1 0           add_18[0][0]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res4m_branch2a (Conv2D)         (None, None, None, 2 262400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bn4m_branch2a (BatchNorm)       (None, None, None, 2 1024        res4m_branch2a[0][0]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activation_39 (Activation)      (None, None, None, 2 0           bn4m_branch2a[0][0]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res4m_branch2b (Conv2D)         (None, None, None, 2 590080      activation_39[0][0]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bn4m_branch2b (BatchNorm)       (None, None, None, 2 1024        res4m_branch2b[0][0]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activation_40 (Activation)      (None, None, None, 2 0           bn4m_branch2b[0][0]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res4m_branch2c (Conv2D)         (None, None, None, 1 263168      activation_40[0][0]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bn4m_branch2c (BatchNorm)       (None, None, None, 1 4096        res4m_branch2c[0][0]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add_19 (Add)                    (None, None, None, 1 0           bn4m_branch2c[0][0]</a:t>
            </a:r>
          </a:p>
          <a:p>
            <a:r>
              <a:rPr lang="ko-KR" altLang="en-US" sz="1000"/>
              <a:t>                                                           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res4m_out (Activation)          (None, None, None, 1 0           add_19[0][0]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res4n_branch2a (Conv2D)         (None, None, None, 2 262400      res4m_out[0][0]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bn4n_branch2a (BatchNorm)       (None, None, None, 2 1024        res4n_branch2a[0][0]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activation_41 (Activation)      (None, None, None, 2 0           bn4n_branch2a[0][0]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res4n_branch2b (Conv2D)         (None, None, None, 2 590080      activation_41[0][0]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bn4n_branch2b (BatchNorm)       (None, None, None, 2 1024        res4n_branch2b[0][0]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activation_42 (Activation)      (None, None, None, 2 0           bn4n_branch2b[0][0]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res4n_branch2c (Conv2D)         (None, None, None, 1 263168      activation_42[0][0]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bn4n_branch2c (BatchNorm)       (None, None, None, 1 4096        res4n_branch2c[0][0]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add_20 (Add)                    (None, None, None, 1 0           bn4n_branch2c[0][0]</a:t>
            </a:r>
          </a:p>
          <a:p>
            <a:r>
              <a:rPr lang="ko-KR" altLang="en-US" sz="1000"/>
              <a:t>                                                                 res4m_out[0][0]</a:t>
            </a:r>
          </a:p>
        </p:txBody>
      </p:sp>
    </p:spTree>
    <p:extLst>
      <p:ext uri="{BB962C8B-B14F-4D97-AF65-F5344CB8AC3E}">
        <p14:creationId xmlns:p14="http://schemas.microsoft.com/office/powerpoint/2010/main" val="1757157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res4n_out (Activation)          (None, None, None, 1 0           add_20[0][0]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res4o_branch2a (Conv2D)         (None, None, None, 2 262400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bn4o_branch2a (BatchNorm)       (None, None, None, 2 1024        res4o_branch2a[0][0]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activation_43 (Activation)      (None, None, None, 2 0           bn4o_branch2a[0][0]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res4o_branch2b (Conv2D)         (None, None, None, 2 590080      activation_43[0][0]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bn4o_branch2b (BatchNorm)       (None, None, None, 2 1024        res4o_branch2b[0][0]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activation_44 (Activation)      (None, None, None, 2 0           bn4o_branch2b[0][0]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res4o_branch2c (Conv2D)         (None, None, None, 1 263168      activation_44[0][0]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bn4o_branch2c (BatchNorm)       (None, None, None, 1 4096        res4o_branch2c[0][0]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add_21 (Add)                    (None, None, None, 1 0           bn4o_branch2c[0][0]</a:t>
            </a:r>
          </a:p>
          <a:p>
            <a:r>
              <a:rPr lang="ko-KR" altLang="en-US" sz="1000"/>
              <a:t>                                                           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res4o_out (Activation)          (None, None, None, 1 0           add_21[0][0]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res4p_branch2a (Conv2D)         (None, None, None, 2 262400      res4o_out[0][0]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bn4p_branch2a (BatchNorm)       (None, None, None, 2 1024        res4p_branch2a[0][0]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activation_45 (Activation)      (None, None, None, 2 0           bn4p_branch2a[0][0]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res4p_branch2b (Conv2D)         (None, None, None, 2 590080      activation_45[0][0]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bn4p_branch2b (BatchNorm)       (None, None, None, 2 1024        res4p_branch2b[0][0]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activation_46 (Activation)      (None, None, None, 2 0           bn4p_branch2b[0][0]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res4p_branch2c (Conv2D)         (None, None, None, 1 263168      activation_46[0][0]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bn4p_branch2c (BatchNorm)       (None, None, None, 1 4096        res4p_branch2c[0][0]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add_22 (Add)                    (None, None, None, 1 0           bn4p_branch2c[0][0]</a:t>
            </a:r>
          </a:p>
          <a:p>
            <a:r>
              <a:rPr lang="ko-KR" altLang="en-US" sz="1000"/>
              <a:t>                                                                 res4o_out[0][0]</a:t>
            </a:r>
          </a:p>
        </p:txBody>
      </p:sp>
    </p:spTree>
    <p:extLst>
      <p:ext uri="{BB962C8B-B14F-4D97-AF65-F5344CB8AC3E}">
        <p14:creationId xmlns:p14="http://schemas.microsoft.com/office/powerpoint/2010/main" val="4848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3291" y="1004034"/>
            <a:ext cx="78919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res4p_out (Activation)          (None, None, None, 1 0           add_22[0][0]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res4q_branch2a (Conv2D)         (None, None, None, 2 262400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bn4q_branch2a (BatchNorm)       (None, None, None, 2 1024        res4q_branch2a[0][0]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activation_47 (Activation)      (None, None, None, 2 0           bn4q_branch2a[0][0]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res4q_branch2b (Conv2D)         (None, None, None, 2 590080      activation_47[0][0]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bn4q_branch2b (BatchNorm)       (None, None, None, 2 1024        res4q_branch2b[0][0]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activation_48 (Activation)      (None, None, None, 2 0           bn4q_branch2b[0][0]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res4q_branch2c (Conv2D)         (None, None, None, 1 263168      activation_48[0][0]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bn4q_branch2c (BatchNorm)       (None, None, None, 1 4096        res4q_branch2c[0][0]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add_23 (Add)                    (None, None, None, 1 0           bn4q_branch2c[0][0]</a:t>
            </a:r>
          </a:p>
          <a:p>
            <a:r>
              <a:rPr lang="ko-KR" altLang="en-US" sz="1000"/>
              <a:t>                                                           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res4q_out (Activation)          (None, None, None, 1 0           add_23[0][0]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res4r_branch2a (Conv2D)         (None, None, None, 2 262400      res4q_out[0][0]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bn4r_branch2a (BatchNorm)       (None, None, None, 2 1024        res4r_branch2a[0][0]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activation_49 (Activation)      (None, None, None, 2 0           bn4r_branch2a[0][0]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res4r_branch2b (Conv2D)         (None, None, None, 2 590080      activation_49[0][0]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bn4r_branch2b (BatchNorm)       (None, None, None, 2 1024        res4r_branch2b[0][0]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activation_50 (Activation)      (None, None, None, 2 0           bn4r_branch2b[0][0]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res4r_branch2c (Conv2D)         (None, None, None, 1 263168      activation_50[0][0]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bn4r_branch2c (BatchNorm)       (None, None, None, 1 4096        res4r_branch2c[0][0]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add_24 (Add)                    (None, None, None, 1 0           bn4r_branch2c[0][0]</a:t>
            </a:r>
          </a:p>
          <a:p>
            <a:r>
              <a:rPr lang="ko-KR" altLang="en-US" sz="1000"/>
              <a:t>                                                                 res4q_out[0][0]</a:t>
            </a:r>
          </a:p>
        </p:txBody>
      </p:sp>
    </p:spTree>
    <p:extLst>
      <p:ext uri="{BB962C8B-B14F-4D97-AF65-F5344CB8AC3E}">
        <p14:creationId xmlns:p14="http://schemas.microsoft.com/office/powerpoint/2010/main" val="21196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8772" y="126180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67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3129" y="2756045"/>
            <a:ext cx="2306902" cy="240798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42" y="1708310"/>
            <a:ext cx="6613506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))(input_image)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9" name="그림 68"/>
          <p:cNvPicPr/>
          <p:nvPr/>
        </p:nvPicPr>
        <p:blipFill>
          <a:blip r:embed="rId2"/>
          <a:stretch/>
        </p:blipFill>
        <p:spPr>
          <a:xfrm>
            <a:off x="1639809" y="3060234"/>
            <a:ext cx="1657080" cy="1790280"/>
          </a:xfrm>
          <a:prstGeom prst="rect">
            <a:avLst/>
          </a:prstGeom>
          <a:ln>
            <a:noFill/>
          </a:ln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357015" y="2756045"/>
            <a:ext cx="9367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620031" y="3060233"/>
            <a:ext cx="6062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943467" y="2756045"/>
            <a:ext cx="0" cy="3041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5440534" y="3512886"/>
            <a:ext cx="214631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Conv2D </a:t>
            </a:r>
            <a:r>
              <a:rPr lang="ko-KR" altLang="en-US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블록 함수</a:t>
            </a:r>
            <a:r>
              <a:rPr lang="ko-KR" altLang="en-US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참고</a:t>
            </a:r>
            <a:endParaRPr lang="ko-KR" altLang="en-US" sz="14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296889" y="2435130"/>
            <a:ext cx="323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620031" y="2234935"/>
            <a:ext cx="0" cy="753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3154786" y="2079836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3 zeros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54" y="5340098"/>
            <a:ext cx="86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use_bias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6733" y="2435130"/>
            <a:ext cx="3214341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(None, None, None, 3)</a:t>
            </a:r>
            <a:endParaRPr lang="ko-KR" altLang="en-US"/>
          </a:p>
        </p:txBody>
      </p:sp>
      <p:cxnSp>
        <p:nvCxnSpPr>
          <p:cNvPr id="57" name="구부러진 연결선 56"/>
          <p:cNvCxnSpPr>
            <a:endCxn id="9" idx="0"/>
          </p:cNvCxnSpPr>
          <p:nvPr/>
        </p:nvCxnSpPr>
        <p:spPr>
          <a:xfrm>
            <a:off x="5497551" y="2079836"/>
            <a:ext cx="666353" cy="35529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0854" y="5678652"/>
            <a:ext cx="9608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2AA198"/>
                </a:solidFill>
                <a:latin typeface="Consolas" panose="020B0609020204030204" pitchFamily="49" charset="0"/>
              </a:rPr>
              <a:t>'bn_conv1'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54" y="6029462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54" y="6759334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56" y="6321066"/>
            <a:ext cx="8145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MaxPooling2D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68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2559" y="1004034"/>
            <a:ext cx="696760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res4r_out (Activation)          (None, None, None, 1 0           add_24[0][0]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res4s_branch2a (Conv2D)         (None, None, None, 2 262400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bn4s_branch2a (BatchNorm)       (None, None, None, 2 1024        res4s_branch2a[0][0]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activation_51 (Activation)      (None, None, None, 2 0           bn4s_branch2a[0][0]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res4s_branch2b (Conv2D)         (None, None, None, 2 590080      activation_51[0][0]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bn4s_branch2b (BatchNorm)       (None, None, None, 2 1024        res4s_branch2b[0][0]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activation_52 (Activation)      (None, None, None, 2 0           bn4s_branch2b[0][0]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res4s_branch2c (Conv2D)         (None, None, None, 1 263168      activation_52[0][0]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bn4s_branch2c (BatchNorm)       (None, None, None, 1 4096        res4s_branch2c[0][0]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add_25 (Add)                    (None, None, None, 1 0           bn4s_branch2c[0][0]</a:t>
            </a:r>
          </a:p>
          <a:p>
            <a:r>
              <a:rPr lang="ko-KR" altLang="en-US" sz="1000"/>
              <a:t>                                                           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res4s_out (Activation)          (None, None, None, 1 0           add_25[0][0]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res4t_branch2a (Conv2D)         (None, None, None, 2 262400      res4s_out[0][0]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bn4t_branch2a (BatchNorm)       (None, None, None, 2 1024        res4t_branch2a[0][0]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activation_53 (Activation)      (None, None, None, 2 0           bn4t_branch2a[0][0]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res4t_branch2b (Conv2D)         (None, None, None, 2 590080      activation_53[0][0]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bn4t_branch2b (BatchNorm)       (None, None, None, 2 1024        res4t_branch2b[0][0]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activation_54 (Activation)      (None, None, None, 2 0           bn4t_branch2b[0][0]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res4t_branch2c (Conv2D)         (None, None, None, 1 263168      activation_54[0][0]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bn4t_branch2c (BatchNorm)       (None, None, None, 1 4096        res4t_branch2c[0][0]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add_26 (Add)                    (None, None, None, 1 0           bn4t_branch2c[0][0]</a:t>
            </a:r>
          </a:p>
          <a:p>
            <a:r>
              <a:rPr lang="ko-KR" altLang="en-US" sz="1000"/>
              <a:t>                                                                 res4s_out[0][0]</a:t>
            </a:r>
          </a:p>
        </p:txBody>
      </p:sp>
    </p:spTree>
    <p:extLst>
      <p:ext uri="{BB962C8B-B14F-4D97-AF65-F5344CB8AC3E}">
        <p14:creationId xmlns:p14="http://schemas.microsoft.com/office/powerpoint/2010/main" val="2978265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9823" y="1004034"/>
            <a:ext cx="71663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res4t_out (Activation)          (None, None, None, 1 0           add_26[0][0]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res4u_branch2a (Conv2D)         (None, None, None, 2 262400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bn4u_branch2a (BatchNorm)       (None, None, None, 2 1024        res4u_branch2a[0][0]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activation_55 (Activation)      (None, None, None, 2 0           bn4u_branch2a[0][0]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res4u_branch2b (Conv2D)         (None, None, None, 2 590080      activation_55[0][0]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bn4u_branch2b (BatchNorm)       (None, None, None, 2 1024        res4u_branch2b[0][0]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activation_56 (Activation)      (None, None, None, 2 0           bn4u_branch2b[0][0]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res4u_branch2c (Conv2D)         (None, None, None, 1 263168      activation_56[0][0]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bn4u_branch2c (BatchNorm)       (None, None, None, 1 4096        res4u_branch2c[0][0]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add_27 (Add)                    (None, None, None, 1 0           bn4u_branch2c[0][0]</a:t>
            </a:r>
          </a:p>
          <a:p>
            <a:r>
              <a:rPr lang="ko-KR" altLang="en-US" sz="1000"/>
              <a:t>                                                           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res4u_out (Activation)          (None, None, None, 1 0           add_27[0][0]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res4v_branch2a (Conv2D)         (None, None, None, 2 262400      res4u_out[0][0]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bn4v_branch2a (BatchNorm)       (None, None, None, 2 1024        res4v_branch2a[0][0]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activation_57 (Activation)      (None, None, None, 2 0           bn4v_branch2a[0][0]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res4v_branch2b (Conv2D)         (None, None, None, 2 590080      activation_57[0][0]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bn4v_branch2b (BatchNorm)       (None, None, None, 2 1024        res4v_branch2b[0][0]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activation_58 (Activation)      (None, None, None, 2 0           bn4v_branch2b[0][0]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res4v_branch2c (Conv2D)         (None, None, None, 1 263168      activation_58[0][0]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bn4v_branch2c (BatchNorm)       (None, None, None, 1 4096        res4v_branch2c[0][0]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add_28 (Add)                    (None, None, None, 1 0           bn4v_branch2c[0][0]</a:t>
            </a:r>
          </a:p>
          <a:p>
            <a:r>
              <a:rPr lang="ko-KR" altLang="en-US" sz="1000"/>
              <a:t>                                                                 res4u_out[0][0]</a:t>
            </a:r>
          </a:p>
        </p:txBody>
      </p:sp>
    </p:spTree>
    <p:extLst>
      <p:ext uri="{BB962C8B-B14F-4D97-AF65-F5344CB8AC3E}">
        <p14:creationId xmlns:p14="http://schemas.microsoft.com/office/powerpoint/2010/main" val="949718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2012" y="1094858"/>
            <a:ext cx="69576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res4v_out (Activation)          (None, None, None, 1 0           add_28[0][0]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res4w_branch2a (Conv2D)         (None, None, None, 2 262400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bn4w_branch2a (BatchNorm)       (None, None, None, 2 1024        res4w_branch2a[0][0]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activation_59 (Activation)      (None, None, None, 2 0           bn4w_branch2a[0][0]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res4w_branch2b (Conv2D)         (None, None, None, 2 590080      activation_59[0][0]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bn4w_branch2b (BatchNorm)       (None, None, None, 2 1024        res4w_branch2b[0][0]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activation_60 (Activation)      (None, None, None, 2 0           bn4w_branch2b[0][0]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res4w_branch2c (Conv2D)         (None, None, None, 1 263168      activation_60[0][0]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bn4w_branch2c (BatchNorm)       (None, None, None, 1 4096        res4w_branch2c[0][0]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add_29 (Add)                    (None, None, None, 1 0           bn4w_branch2c[0][0]</a:t>
            </a:r>
          </a:p>
          <a:p>
            <a:r>
              <a:rPr lang="ko-KR" altLang="en-US" sz="900"/>
              <a:t>                                                           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res4w_out (Activation)          (None, None, None, 1 0           add_29[0][0]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res5a_branch2a (Conv2D)         (None, None, None, 5 524800 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bn5a_branch2a (BatchNorm)       (None, None, None, 5 2048        res5a_branch2a[0][0]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activation_61 (Activation)      (None, None, None, 5 0           bn5a_branch2a[0][0]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res5a_branch2b (Conv2D)         (None, None, None, 5 2359808     activation_61[0][0]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bn5a_branch2b (BatchNorm)       (None, None, None, 5 2048        res5a_branch2b[0][0]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activation_62 (Activation)      (None, None, None, 5 0           bn5a_branch2b[0][0]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res5a_branch2c (Conv2D)         (None, None, None, 2 1050624     activation_62[0][0]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res5a_branch1 (Conv2D)          (None, None, None, 2 2099200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bn5a_branch2c (BatchNorm)       (None, None, None, 2 8192        res5a_branch2c[0][0]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bn5a_branch1 (BatchNorm)        (None, None, None, 2 8192        res5a_branch1[0][0]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add_30 (Add)                    (None, None, None, 2 0           bn5a_branch2c[0][0]</a:t>
            </a:r>
          </a:p>
          <a:p>
            <a:r>
              <a:rPr lang="ko-KR" altLang="en-US" sz="900"/>
              <a:t>                                                                 bn5a_branch1[0][0]</a:t>
            </a:r>
          </a:p>
        </p:txBody>
      </p:sp>
    </p:spTree>
    <p:extLst>
      <p:ext uri="{BB962C8B-B14F-4D97-AF65-F5344CB8AC3E}">
        <p14:creationId xmlns:p14="http://schemas.microsoft.com/office/powerpoint/2010/main" val="2278813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3473" y="1004034"/>
            <a:ext cx="766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res5a_out (Activation)          (None, None, None, 2 0           add_30[0][0]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res5b_branch2a (Conv2D)         (None, None, None, 5 1049088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bn5b_branch2a (BatchNorm)       (None, None, None, 5 2048        res5b_branch2a[0][0]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activation_63 (Activation)      (None, None, None, 5 0           bn5b_branch2a[0][0]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res5b_branch2b (Conv2D)         (None, None, None, 5 2359808     activation_63[0][0]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bn5b_branch2b (BatchNorm)       (None, None, None, 5 2048        res5b_branch2b[0][0]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activation_64 (Activation)      (None, None, None, 5 0           bn5b_branch2b[0][0]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res5b_branch2c (Conv2D)         (None, None, None, 2 1050624     activation_64[0][0]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bn5b_branch2c (BatchNorm)       (None, None, None, 2 8192        res5b_branch2c[0][0]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add_31 (Add)                    (None, None, None, 2 0           bn5b_branch2c[0][0]</a:t>
            </a:r>
          </a:p>
          <a:p>
            <a:r>
              <a:rPr lang="ko-KR" altLang="en-US" sz="1000"/>
              <a:t>                                                            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res5b_out (Activation)          (None, None, None, 2 0           add_31[0][0]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res5c_branch2a (Conv2D)         (None, None, None, 5 1049088     res5b_out[0][0]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bn5c_branch2a (BatchNorm)       (None, None, None, 5 2048        res5c_branch2a[0][0]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activation_65 (Activation)      (None, None, None, 5 0           bn5c_branch2a[0][0]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res5c_branch2b (Conv2D)         (None, None, None, 5 2359808     activation_65[0][0]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bn5c_branch2b (BatchNorm)       (None, None, None, 5 2048        res5c_branch2b[0][0]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activation_66 (Activation)      (None, None, None, 5 0           bn5c_branch2b[0][0]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res5c_branch2c (Conv2D)         (None, None, None, 2 1050624     activation_66[0][0]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bn5c_branch2c (BatchNorm)       (None, None, None, 2 8192        res5c_branch2c[0][0]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add_32 (Add)                    (None, None, None, 2 0           bn5c_branch2c[0][0]</a:t>
            </a:r>
          </a:p>
          <a:p>
            <a:r>
              <a:rPr lang="ko-KR" altLang="en-US" sz="1000"/>
              <a:t>                                                                 res5b_out[0][0]</a:t>
            </a:r>
          </a:p>
        </p:txBody>
      </p:sp>
    </p:spTree>
    <p:extLst>
      <p:ext uri="{BB962C8B-B14F-4D97-AF65-F5344CB8AC3E}">
        <p14:creationId xmlns:p14="http://schemas.microsoft.com/office/powerpoint/2010/main" val="41949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3594" y="1356032"/>
            <a:ext cx="68185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res5c_out (Activation)          (None, None, None, 2 0           add_32[0][0]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fpn_c5p5 (Conv2D)               (None, None, None, 2 524544      res5c_out[0][0]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fpn_p5upsampled (UpSampling2D)  (None, None, None, 2 0     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fpn_c4p4 (Conv2D)               (None, None, None, 2 262400      res4w_out[0][0]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fpn_p4add (Add)                 (None, None, None, 2 0           fpn_p5upsampled[0][0]</a:t>
            </a:r>
          </a:p>
          <a:p>
            <a:r>
              <a:rPr lang="ko-KR" altLang="en-US" sz="1000"/>
              <a:t>                                                                 fpn_c4p4[0][0]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fpn_p4upsampled (UpSampling2D)  (None, None, None, 2 0     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fpn_c3p3 (Conv2D)               (None, None, None, 2 131328      res3d_out[0][0]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fpn_p3add (Add)                 (None, None, None, 2 0           fpn_p4upsampled[0][0]</a:t>
            </a:r>
          </a:p>
          <a:p>
            <a:r>
              <a:rPr lang="ko-KR" altLang="en-US" sz="1000"/>
              <a:t>                                                                 fpn_c3p3[0][0]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fpn_p3upsampled (UpSampling2D)  (None, None, None, 2 0     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fpn_c2p2 (Conv2D)               (None, None, None, 2 65792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fpn_p2add (Add)                 (None, None, None, 2 0           fpn_p3upsampled[0][0]</a:t>
            </a:r>
          </a:p>
          <a:p>
            <a:r>
              <a:rPr lang="ko-KR" altLang="en-US" sz="1000"/>
              <a:t>                                                                 fpn_c2p2[0][0]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 (Conv2D)                 (None, None, None, 2 590080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 (Conv2D)                 (None, None, None, 2 590080      fpn_p2add[0][0]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 (Conv2D)                 (None, None, None, 2 590080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 (Conv2D)                 (None, None, None, 2 590080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fpn_p6 (MaxPooling2D)           (None, None, None, 2 0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1330284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8727" y="392421"/>
            <a:ext cx="6404969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rpn_model (Functional)          [(None, None, 2), (N 1189394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                                                                 fpn_p6[0][0]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tf.compat.v1.shape (TFOpLambda) (4,)                 0      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 (Concatenate)         (None, None, 2)      0           rpn_model[0][1]</a:t>
            </a:r>
          </a:p>
          <a:p>
            <a:r>
              <a:rPr lang="ko-KR" altLang="en-US" sz="900"/>
              <a:t>                                                                 rpn_model[1][1]</a:t>
            </a:r>
          </a:p>
          <a:p>
            <a:r>
              <a:rPr lang="ko-KR" altLang="en-US" sz="900"/>
              <a:t>                                                                 rpn_model[2][1]</a:t>
            </a:r>
          </a:p>
          <a:p>
            <a:r>
              <a:rPr lang="ko-KR" altLang="en-US" sz="900"/>
              <a:t>                                                                 rpn_model[3][1]</a:t>
            </a:r>
          </a:p>
          <a:p>
            <a:r>
              <a:rPr lang="ko-KR" altLang="en-US" sz="900"/>
              <a:t>                                                                 rpn_model[4][1]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 (Concatenate)          (None, None, 4)      0           rpn_model[0][2]</a:t>
            </a:r>
          </a:p>
          <a:p>
            <a:r>
              <a:rPr lang="ko-KR" altLang="en-US" sz="900"/>
              <a:t>                                                                 rpn_model[1][2]</a:t>
            </a:r>
          </a:p>
          <a:p>
            <a:r>
              <a:rPr lang="ko-KR" altLang="en-US" sz="900"/>
              <a:t>                                                                 rpn_model[2][2]</a:t>
            </a:r>
          </a:p>
          <a:p>
            <a:r>
              <a:rPr lang="ko-KR" altLang="en-US" sz="900"/>
              <a:t>                                                                 rpn_model[3][2]</a:t>
            </a:r>
          </a:p>
          <a:p>
            <a:r>
              <a:rPr lang="ko-KR" altLang="en-US" sz="900"/>
              <a:t>                                                                 rpn_model[4][2]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anchors (AnchorsLayer)          (1, 261888, 4)       1047552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input_gt_boxes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tf.__operators__.getitem (Slici (2,)                 0           tf.compat.v1.shape[0][0]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 (ProposalLayer)             (1, None, 4)         0           rpn_class[0][0]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                                                                 anchors[0][0]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input_gt_class_ids (InputLayer) [(None, None)]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nboxlayers (NBoxLayer)          (None, None, 4)      0           input_gt_boxes[0][0]</a:t>
            </a:r>
          </a:p>
          <a:p>
            <a:r>
              <a:rPr lang="ko-KR" altLang="en-US" sz="900"/>
              <a:t>                                                                 tf.__operators__.getitem[0][0]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input_gt_masks (InputLayer)     [(None, 56, 56, None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proposal_targets (DetectionTarg [(1, None, 4), (1, N 0           ROI[0][0]</a:t>
            </a:r>
          </a:p>
          <a:p>
            <a:r>
              <a:rPr lang="ko-KR" altLang="en-US" sz="900"/>
              <a:t>                                                                 input_gt_class_ids[0][0]</a:t>
            </a:r>
          </a:p>
          <a:p>
            <a:r>
              <a:rPr lang="ko-KR" altLang="en-US" sz="900"/>
              <a:t>                                                                 nboxlayers[0][0]</a:t>
            </a:r>
          </a:p>
          <a:p>
            <a:r>
              <a:rPr lang="ko-KR" altLang="en-US" sz="900"/>
              <a:t>                                                                 input_gt_masks[0][0]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input_image_meta (InputLayer)   [(None, 14)]  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roi_align_mask (PyramidROIAlign (1, None, 14, 14, 25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3886961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32376" y="598031"/>
            <a:ext cx="7255841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mrcnn_mask_conv1 (TimeDistribut (1, None, 14, 14, 25 590080      roi_align_mask[0][0]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mrcnn_mask_bn1 (TimeDistributed (1, None, 14, 14, 25 1024        mrcnn_mask_conv1[0][0]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activation_70 (Activation)      (1, None, 14, 14, 25 0           mrcnn_mask_bn1[0][0]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mrcnn_mask_conv2 (TimeDistribut (1, None, 14, 14, 25 590080      activation_70[0][0]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roi_align_classifier (PyramidRO (1, None, 7, 7, 256)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mrcnn_mask_bn2 (TimeDistributed (1, None, 14, 14, 25 1024        mrcnn_mask_conv2[0][0]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mrcnn_class_conv1 (TimeDistribu (1, None, 1, 1, 1024 12846080    roi_align_classifier[0][0]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activation_71 (Activation)      (1, None, 14, 14, 25 0           mrcnn_mask_bn2[0][0]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mrcnn_class_bn1 (TimeDistribute (1, None, 1, 1, 1024 4096        mrcnn_class_conv1[0][0]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mrcnn_mask_conv3 (TimeDistribut (1, None, 14, 14, 25 590080      activation_71[0][0]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activation_67 (Activation)      (1, None, 1, 1, 1024 0           mrcnn_class_bn1[0][0]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mrcnn_mask_bn3 (TimeDistributed (1, None, 14, 14, 25 1024        mrcnn_mask_conv3[0][0]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mrcnn_class_conv2 (TimeDistribu (1, None, 1, 1, 1024 1049600     activation_67[0][0]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activation_72 (Activation)      (1, None, 14, 14, 25 0           mrcnn_mask_bn3[0][0]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mrcnn_class_bn2 (TimeDistribute (1, None, 1, 1, 1024 4096        mrcnn_class_conv2[0][0]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mrcnn_mask_conv4 (TimeDistribut (1, None, 14, 14, 25 590080      activation_72[0][0]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activation_68 (Activation)      (1, None, 1, 1, 1024 0           mrcnn_class_bn2[0][0]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mrcnn_mask_bn4 (TimeDistributed (1, None, 14, 14, 25 1024        mrcnn_mask_conv4[0][0]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pool_squeeze (MapLayer)         (1, None, 1024)      0           activation_68[0][0]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activation_73 (Activation)      (1, None, 14, 14, 25 0           mrcnn_mask_bn4[0][0]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mrcnn_bbox_fc (TimeDistributed) (1, None, 8)         8200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mrcnn_mask_deconv (TimeDistribu (1, None, 28, 28, 25 262400      activation_73[0][0]</a:t>
            </a:r>
          </a:p>
        </p:txBody>
      </p:sp>
    </p:spTree>
    <p:extLst>
      <p:ext uri="{BB962C8B-B14F-4D97-AF65-F5344CB8AC3E}">
        <p14:creationId xmlns:p14="http://schemas.microsoft.com/office/powerpoint/2010/main" val="1599010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532" y="1194994"/>
            <a:ext cx="720614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rpn_class_logits (Concatenate)  (None, None, 2)      0           rpn_model[0][0]</a:t>
            </a:r>
          </a:p>
          <a:p>
            <a:r>
              <a:rPr lang="ko-KR" altLang="en-US" sz="900"/>
              <a:t>                                                                 rpn_model[1][0]</a:t>
            </a:r>
          </a:p>
          <a:p>
            <a:r>
              <a:rPr lang="ko-KR" altLang="en-US" sz="900"/>
              <a:t>                                                                 rpn_model[2][0]</a:t>
            </a:r>
          </a:p>
          <a:p>
            <a:r>
              <a:rPr lang="ko-KR" altLang="en-US" sz="900"/>
              <a:t>                                                                 rpn_model[3][0]</a:t>
            </a:r>
          </a:p>
          <a:p>
            <a:r>
              <a:rPr lang="ko-KR" altLang="en-US" sz="900"/>
              <a:t>                                                                 rpn_model[4][0]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mrcnn_class_logits (TimeDistrib (1, None, 2)         2050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 (Reshape)            (1, None, 2, 4)      0           mrcnn_bbox_fc[0][0]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 (TimeDistributed)    (1, None, 28, 28, 2) 514         mrcnn_mask_deconv[0][0]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input_rpn_match (InputLayer)    [(None, None, 1)]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input_rpn_bbox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lambda_2 (Lambda)               (None, 2)            0           input_image_meta[0][0]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 (TimeDistributed)   (1, None, 2)         0           mrcnn_class_logits[0][0]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output_rois (Lambda)            (1, None, 4)         0           proposal_targets[0][0]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rpn_class_loss (Lambda)         ()                   0           input_rpn_match[0][0]</a:t>
            </a:r>
          </a:p>
          <a:p>
            <a:r>
              <a:rPr lang="ko-KR" altLang="en-US" sz="900"/>
              <a:t>                                                                 rpn_class_logits[0][0]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rpn_bbox_loss (Lambda)          ()                   0           input_rpn_bbox[0][0]</a:t>
            </a:r>
          </a:p>
          <a:p>
            <a:r>
              <a:rPr lang="ko-KR" altLang="en-US" sz="900"/>
              <a:t>                                                                 input_rpn_match[0][0]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mrcnn_class_loss (Lambda)       ()                   0           proposal_targets[0][1]</a:t>
            </a:r>
          </a:p>
          <a:p>
            <a:r>
              <a:rPr lang="ko-KR" altLang="en-US" sz="900"/>
              <a:t>                                                                 mrcnn_class_logits[0][0]</a:t>
            </a:r>
          </a:p>
          <a:p>
            <a:r>
              <a:rPr lang="ko-KR" altLang="en-US" sz="900"/>
              <a:t>                                                                 lambda_2[0][0]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mrcnn_bbox_loss (Lambda)        ()                   0           proposal_targets[0][2]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mrcnn_mask_loss (Lambda)        ()                   0           proposal_targets[0][3]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mrcnn_mask[0][0]</a:t>
            </a:r>
          </a:p>
          <a:p>
            <a:r>
              <a:rPr lang="ko-KR" altLang="en-US" sz="900"/>
              <a:t>==================================================================================================</a:t>
            </a:r>
          </a:p>
          <a:p>
            <a:r>
              <a:rPr lang="ko-KR" altLang="en-US" sz="900"/>
              <a:t>Total params: 64,780,958</a:t>
            </a:r>
          </a:p>
          <a:p>
            <a:r>
              <a:rPr lang="ko-KR" altLang="en-US" sz="900"/>
              <a:t>Trainable params: 64,669,470</a:t>
            </a:r>
          </a:p>
          <a:p>
            <a:r>
              <a:rPr lang="ko-KR" altLang="en-US" sz="900"/>
              <a:t>Non-trainable params: 111,488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35428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056" y="293446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056" y="1971740"/>
            <a:ext cx="10098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56" y="3111912"/>
            <a:ext cx="9726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695" y="4632120"/>
            <a:ext cx="10108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stage5: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US" altLang="ko-KR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056" y="449830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5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conv_block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2</a:t>
            </a:r>
            <a:r>
              <a:rPr lang="ko-KR" altLang="en-US" b="1" smtClean="0"/>
              <a:t>개의 결과를 합치는 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1293745" y="2118732"/>
            <a:ext cx="4125386" cy="3808870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74" idx="0"/>
          </p:cNvCxnSpPr>
          <p:nvPr/>
        </p:nvCxnSpPr>
        <p:spPr>
          <a:xfrm rot="5400000">
            <a:off x="2829532" y="2993757"/>
            <a:ext cx="3464625" cy="1714575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endCxn id="75" idx="0"/>
          </p:cNvCxnSpPr>
          <p:nvPr/>
        </p:nvCxnSpPr>
        <p:spPr>
          <a:xfrm rot="16200000" flipH="1">
            <a:off x="5126701" y="2411161"/>
            <a:ext cx="3120381" cy="2535521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82" y="1294356"/>
            <a:ext cx="9005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'fpn_c5p5'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'fpn_c4p4'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'fpn_c3p3'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'fpn_c2p2'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742" y="3690212"/>
            <a:ext cx="9889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rgbClr val="657B83"/>
                </a:solidFill>
                <a:latin typeface="Consolas" panose="020B0609020204030204" pitchFamily="49" charset="0"/>
              </a:rPr>
              <a:t># Attach 3x3 conv to all P layers to get the final feature maps.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347282" y="3592809"/>
            <a:ext cx="9780692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4682" y="598031"/>
            <a:ext cx="6899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# Size of the top-down layers used to build the feature pyramid</a:t>
            </a:r>
          </a:p>
          <a:p>
            <a:r>
              <a:rPr lang="ko-KR" altLang="en-US" sz="1400"/>
              <a:t>    TOP_DOWN_PYRAMID_SIZE = 256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4682" y="1073395"/>
            <a:ext cx="2231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import keras.layers as KL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397" y="527661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2972" y="528430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C1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318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25649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4255" y="5276617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32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/>
          <p:nvPr/>
        </p:nvPicPr>
        <p:blipFill>
          <a:blip r:embed="rId2"/>
          <a:stretch/>
        </p:blipFill>
        <p:spPr>
          <a:xfrm>
            <a:off x="87225" y="4888376"/>
            <a:ext cx="918556" cy="1176143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/>
          <p:cNvCxnSpPr>
            <a:stCxn id="65" idx="3"/>
            <a:endCxn id="57" idx="1"/>
          </p:cNvCxnSpPr>
          <p:nvPr/>
        </p:nvCxnSpPr>
        <p:spPr>
          <a:xfrm>
            <a:off x="1005781" y="5476448"/>
            <a:ext cx="217191" cy="9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3"/>
            <a:endCxn id="60" idx="1"/>
          </p:cNvCxnSpPr>
          <p:nvPr/>
        </p:nvCxnSpPr>
        <p:spPr>
          <a:xfrm flipV="1">
            <a:off x="1792815" y="5476447"/>
            <a:ext cx="220371" cy="1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3"/>
            <a:endCxn id="61" idx="1"/>
          </p:cNvCxnSpPr>
          <p:nvPr/>
        </p:nvCxnSpPr>
        <p:spPr>
          <a:xfrm>
            <a:off x="2583029" y="5476447"/>
            <a:ext cx="242620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 flipV="1">
            <a:off x="3395492" y="5468774"/>
            <a:ext cx="208763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3"/>
            <a:endCxn id="63" idx="1"/>
          </p:cNvCxnSpPr>
          <p:nvPr/>
        </p:nvCxnSpPr>
        <p:spPr>
          <a:xfrm>
            <a:off x="4174098" y="5468774"/>
            <a:ext cx="254228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3" idx="3"/>
            <a:endCxn id="13" idx="1"/>
          </p:cNvCxnSpPr>
          <p:nvPr/>
        </p:nvCxnSpPr>
        <p:spPr>
          <a:xfrm flipV="1">
            <a:off x="4998169" y="5468773"/>
            <a:ext cx="254228" cy="7674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30561" y="5693558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6802" y="5869012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77" idx="6"/>
            <a:endCxn id="73" idx="1"/>
          </p:cNvCxnSpPr>
          <p:nvPr/>
        </p:nvCxnSpPr>
        <p:spPr>
          <a:xfrm flipV="1">
            <a:off x="6405948" y="6061169"/>
            <a:ext cx="260854" cy="3756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67811" y="570125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순서도: 논리합 76"/>
          <p:cNvSpPr/>
          <p:nvPr/>
        </p:nvSpPr>
        <p:spPr>
          <a:xfrm>
            <a:off x="6127653" y="5937885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79" name="꺾인 연결선 78"/>
          <p:cNvCxnSpPr>
            <a:stCxn id="62" idx="3"/>
            <a:endCxn id="77" idx="2"/>
          </p:cNvCxnSpPr>
          <p:nvPr/>
        </p:nvCxnSpPr>
        <p:spPr>
          <a:xfrm>
            <a:off x="4174098" y="5468774"/>
            <a:ext cx="1953555" cy="596151"/>
          </a:xfrm>
          <a:prstGeom prst="bentConnector3">
            <a:avLst>
              <a:gd name="adj1" fmla="val 624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7" idx="0"/>
          </p:cNvCxnSpPr>
          <p:nvPr/>
        </p:nvCxnSpPr>
        <p:spPr>
          <a:xfrm>
            <a:off x="5822240" y="5468773"/>
            <a:ext cx="444561" cy="469112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논리합 95"/>
          <p:cNvSpPr/>
          <p:nvPr/>
        </p:nvSpPr>
        <p:spPr>
          <a:xfrm>
            <a:off x="7389108" y="6378113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97" name="꺾인 연결선 96"/>
          <p:cNvCxnSpPr>
            <a:stCxn id="73" idx="3"/>
            <a:endCxn id="96" idx="0"/>
          </p:cNvCxnSpPr>
          <p:nvPr/>
        </p:nvCxnSpPr>
        <p:spPr>
          <a:xfrm>
            <a:off x="7236645" y="6061169"/>
            <a:ext cx="291611" cy="316944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36645" y="5834296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61" idx="3"/>
            <a:endCxn id="96" idx="2"/>
          </p:cNvCxnSpPr>
          <p:nvPr/>
        </p:nvCxnSpPr>
        <p:spPr>
          <a:xfrm>
            <a:off x="3395492" y="5476447"/>
            <a:ext cx="3993616" cy="1028706"/>
          </a:xfrm>
          <a:prstGeom prst="bentConnector3">
            <a:avLst>
              <a:gd name="adj1" fmla="val 24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958951" y="631299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96" idx="6"/>
            <a:endCxn id="107" idx="1"/>
          </p:cNvCxnSpPr>
          <p:nvPr/>
        </p:nvCxnSpPr>
        <p:spPr>
          <a:xfrm>
            <a:off x="7667403" y="6505153"/>
            <a:ext cx="291548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62944" y="6277700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2" name="순서도: 논리합 111"/>
          <p:cNvSpPr/>
          <p:nvPr/>
        </p:nvSpPr>
        <p:spPr>
          <a:xfrm>
            <a:off x="8591784" y="6846096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138" name="꺾인 연결선 137"/>
          <p:cNvCxnSpPr>
            <a:stCxn id="107" idx="3"/>
            <a:endCxn id="112" idx="0"/>
          </p:cNvCxnSpPr>
          <p:nvPr/>
        </p:nvCxnSpPr>
        <p:spPr>
          <a:xfrm>
            <a:off x="8528794" y="6505153"/>
            <a:ext cx="202138" cy="34094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60" idx="3"/>
            <a:endCxn id="112" idx="2"/>
          </p:cNvCxnSpPr>
          <p:nvPr/>
        </p:nvCxnSpPr>
        <p:spPr>
          <a:xfrm>
            <a:off x="2583029" y="5476447"/>
            <a:ext cx="6008755" cy="1496689"/>
          </a:xfrm>
          <a:prstGeom prst="bentConnector3">
            <a:avLst>
              <a:gd name="adj1" fmla="val 18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9177215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P2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112" idx="6"/>
            <a:endCxn id="145" idx="1"/>
          </p:cNvCxnSpPr>
          <p:nvPr/>
        </p:nvCxnSpPr>
        <p:spPr>
          <a:xfrm>
            <a:off x="8870079" y="6973136"/>
            <a:ext cx="307136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705144" y="604147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53820" y="650291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79863" y="6766405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87581" y="529204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87582" y="5869195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987636" y="6312321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4352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P2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>
            <a:stCxn id="145" idx="3"/>
            <a:endCxn id="161" idx="1"/>
          </p:cNvCxnSpPr>
          <p:nvPr/>
        </p:nvCxnSpPr>
        <p:spPr>
          <a:xfrm>
            <a:off x="9747058" y="6973136"/>
            <a:ext cx="23729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7" idx="3"/>
            <a:endCxn id="158" idx="1"/>
          </p:cNvCxnSpPr>
          <p:nvPr/>
        </p:nvCxnSpPr>
        <p:spPr>
          <a:xfrm flipV="1">
            <a:off x="8528794" y="6504478"/>
            <a:ext cx="1458842" cy="675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73" idx="3"/>
            <a:endCxn id="153" idx="1"/>
          </p:cNvCxnSpPr>
          <p:nvPr/>
        </p:nvCxnSpPr>
        <p:spPr>
          <a:xfrm>
            <a:off x="7236645" y="6061169"/>
            <a:ext cx="2750937" cy="18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3" idx="3"/>
            <a:endCxn id="152" idx="1"/>
          </p:cNvCxnSpPr>
          <p:nvPr/>
        </p:nvCxnSpPr>
        <p:spPr>
          <a:xfrm>
            <a:off x="5822240" y="5468773"/>
            <a:ext cx="4165341" cy="1543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920075" y="5220446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969209" y="583969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104565" y="6238893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20350" y="674014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14376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178024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P6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>
            <a:stCxn id="181" idx="3"/>
            <a:endCxn id="182" idx="1"/>
          </p:cNvCxnSpPr>
          <p:nvPr/>
        </p:nvCxnSpPr>
        <p:spPr>
          <a:xfrm>
            <a:off x="1684219" y="7292333"/>
            <a:ext cx="493805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1497065" y="7038406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pooling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38347" y="7284167"/>
            <a:ext cx="12715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P6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RPN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사용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88" name="구부러진 연결선 187"/>
          <p:cNvCxnSpPr>
            <a:stCxn id="187" idx="1"/>
            <a:endCxn id="182" idx="3"/>
          </p:cNvCxnSpPr>
          <p:nvPr/>
        </p:nvCxnSpPr>
        <p:spPr>
          <a:xfrm rot="10800000">
            <a:off x="2747867" y="7292333"/>
            <a:ext cx="790480" cy="1187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7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identity_block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정육면체 61"/>
          <p:cNvSpPr/>
          <p:nvPr/>
        </p:nvSpPr>
        <p:spPr>
          <a:xfrm>
            <a:off x="5329374" y="2969713"/>
            <a:ext cx="4637197" cy="2066656"/>
          </a:xfrm>
          <a:prstGeom prst="cube">
            <a:avLst>
              <a:gd name="adj" fmla="val 267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329374" y="491017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8763" y="49183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29374" y="5242904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001929" y="5279105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84108" cy="193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041148"/>
            <a:ext cx="1227857" cy="31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778000" y="5045183"/>
            <a:ext cx="2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30435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2778002" y="2969714"/>
            <a:ext cx="1516828" cy="2075469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26468" y="5045183"/>
            <a:ext cx="0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78002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078149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94139" y="3510453"/>
            <a:ext cx="1635235" cy="2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734317" y="5036369"/>
            <a:ext cx="1595057" cy="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4830" y="2969713"/>
            <a:ext cx="1449754" cy="6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5946" y="2816507"/>
            <a:ext cx="1240375" cy="153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8621794">
            <a:off x="44374" y="3677646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" y="3607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1x1</a:t>
            </a:r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 rot="8430795">
            <a:off x="1939255" y="3673290"/>
            <a:ext cx="819821" cy="503563"/>
          </a:xfrm>
          <a:prstGeom prst="parallelogram">
            <a:avLst>
              <a:gd name="adj" fmla="val 80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21801" y="3695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3x3</a:t>
            </a:r>
            <a:endParaRPr lang="ko-KR" altLang="en-US"/>
          </a:p>
        </p:txBody>
      </p:sp>
      <p:cxnSp>
        <p:nvCxnSpPr>
          <p:cNvPr id="14" name="구부러진 연결선 13"/>
          <p:cNvCxnSpPr>
            <a:endCxn id="73" idx="3"/>
          </p:cNvCxnSpPr>
          <p:nvPr/>
        </p:nvCxnSpPr>
        <p:spPr>
          <a:xfrm rot="10800000" flipV="1">
            <a:off x="1293745" y="1344706"/>
            <a:ext cx="4881146" cy="4582896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43" idx="3"/>
          </p:cNvCxnSpPr>
          <p:nvPr/>
        </p:nvCxnSpPr>
        <p:spPr>
          <a:xfrm rot="5400000">
            <a:off x="2818199" y="1978854"/>
            <a:ext cx="4556871" cy="334062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75" idx="1"/>
          </p:cNvCxnSpPr>
          <p:nvPr/>
        </p:nvCxnSpPr>
        <p:spPr>
          <a:xfrm rot="5400000">
            <a:off x="5114716" y="3257943"/>
            <a:ext cx="4035333" cy="260906"/>
          </a:xfrm>
          <a:prstGeom prst="curvedConnector4">
            <a:avLst>
              <a:gd name="adj1" fmla="val 48427"/>
              <a:gd name="adj2" fmla="val 18761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8621794">
            <a:off x="3848863" y="3750835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7410" y="3680527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1x1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있다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됨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444" y="4075715"/>
            <a:ext cx="8361212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numpy.broadcast_to(array, shape, subok=False) 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배열을 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모양으로 브로드 캐스트합니다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Parameters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arrayarray_like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브로드 캐스트 할 배열입니다.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shapetuple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원하는 배열의 모양입니다.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subokbool,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optional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True 인 경우 하위 클래스가 전달되고, 그렇지 않으면 반환 된 배열은 기본 클래스 배열이됩니다 (기본값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Returns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broadcastarray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444" y="6362589"/>
            <a:ext cx="5343525" cy="4515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alist = [[1,2,3], [4,5,6], [7,8,9]]</a:t>
            </a:r>
          </a:p>
          <a:p>
            <a:endParaRPr lang="ko-KR" altLang="en-US"/>
          </a:p>
          <a:p>
            <a:r>
              <a:rPr lang="ko-KR" altLang="en-US"/>
              <a:t>for i in zip(alist):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    </a:t>
            </a:r>
          </a:p>
          <a:p>
            <a:r>
              <a:rPr lang="ko-KR" altLang="en-US"/>
              <a:t>([1, 2, 3],)</a:t>
            </a:r>
          </a:p>
          <a:p>
            <a:r>
              <a:rPr lang="ko-KR" altLang="en-US"/>
              <a:t>([4, 5, 6],)</a:t>
            </a:r>
          </a:p>
          <a:p>
            <a:r>
              <a:rPr lang="ko-KR" altLang="en-US"/>
              <a:t>([7, 8, 9],)</a:t>
            </a:r>
          </a:p>
          <a:p>
            <a:endParaRPr lang="ko-KR" altLang="en-US"/>
          </a:p>
          <a:p>
            <a:r>
              <a:rPr lang="ko-KR" altLang="en-US"/>
              <a:t>for i in zip(*alist):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(1, 4, 7)</a:t>
            </a:r>
          </a:p>
          <a:p>
            <a:r>
              <a:rPr lang="ko-KR" altLang="en-US"/>
              <a:t>(2, 5, 8)</a:t>
            </a:r>
          </a:p>
          <a:p>
            <a:r>
              <a:rPr lang="ko-KR" altLang="en-US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28753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Zip </a:t>
            </a:r>
            <a:r>
              <a:rPr lang="ko-KR" altLang="en-US" smtClean="0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518" y="1580609"/>
            <a:ext cx="53435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/>
              <a:t>alist = [[1,2,3], [4,5,6], [7,8,9]]</a:t>
            </a:r>
          </a:p>
          <a:p>
            <a:endParaRPr lang="ko-KR" altLang="en-US" sz="1200"/>
          </a:p>
          <a:p>
            <a:r>
              <a:rPr lang="ko-KR" altLang="en-US" sz="1200"/>
              <a:t>for i in zip(alist):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    </a:t>
            </a:r>
          </a:p>
          <a:p>
            <a:r>
              <a:rPr lang="ko-KR" altLang="en-US" sz="1200"/>
              <a:t>([1, 2, 3],)</a:t>
            </a:r>
          </a:p>
          <a:p>
            <a:r>
              <a:rPr lang="ko-KR" altLang="en-US" sz="1200"/>
              <a:t>([4, 5, 6],)</a:t>
            </a:r>
          </a:p>
          <a:p>
            <a:r>
              <a:rPr lang="ko-KR" altLang="en-US" sz="1200"/>
              <a:t>([7, 8, 9],)</a:t>
            </a:r>
          </a:p>
          <a:p>
            <a:endParaRPr lang="ko-KR" altLang="en-US" sz="1200"/>
          </a:p>
          <a:p>
            <a:r>
              <a:rPr lang="ko-KR" altLang="en-US" sz="1200"/>
              <a:t>for i in zip(*alist</a:t>
            </a:r>
            <a:r>
              <a:rPr lang="ko-KR" altLang="en-US" sz="1200" smtClean="0"/>
              <a:t>):  </a:t>
            </a:r>
            <a:r>
              <a:rPr lang="en-US" altLang="ko-KR" sz="1200" smtClean="0"/>
              <a:t>col </a:t>
            </a:r>
            <a:r>
              <a:rPr lang="ko-KR" altLang="en-US" sz="1200" smtClean="0"/>
              <a:t>끼리 묶어 </a:t>
            </a:r>
            <a:r>
              <a:rPr lang="ko-KR" altLang="en-US" sz="1200"/>
              <a:t>줌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(1, 4, 7)</a:t>
            </a:r>
          </a:p>
          <a:p>
            <a:r>
              <a:rPr lang="ko-KR" altLang="en-US" sz="1200"/>
              <a:t>(2, 5, 8)</a:t>
            </a:r>
          </a:p>
          <a:p>
            <a:r>
              <a:rPr lang="ko-KR" altLang="en-US" sz="1200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461304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29742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bach_slice</a:t>
            </a:r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ko-KR" altLang="en-US" smtClean="0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724" y="1657104"/>
            <a:ext cx="2618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입력텐서가 주어질 때 가장 큰 값을 기준으로</a:t>
            </a:r>
            <a:endParaRPr lang="en-US" altLang="ko-KR" sz="1200" smtClean="0"/>
          </a:p>
          <a:p>
            <a:r>
              <a:rPr lang="ko-KR" altLang="en-US" sz="1200" smtClean="0"/>
              <a:t>순서 대로 뽑아 주는 함수이다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만일 입력이 </a:t>
            </a:r>
            <a:r>
              <a:rPr lang="en-US" altLang="ko-KR" sz="1200" smtClean="0"/>
              <a:t>1</a:t>
            </a:r>
            <a:r>
              <a:rPr lang="ko-KR" altLang="en-US" sz="1200" smtClean="0"/>
              <a:t>차원이면</a:t>
            </a:r>
            <a:endParaRPr lang="en-US" altLang="ko-KR" sz="1200" smtClean="0"/>
          </a:p>
          <a:p>
            <a:r>
              <a:rPr lang="en-US" altLang="ko-KR" sz="1200">
                <a:latin typeface="Consolas" panose="020B0609020204030204" pitchFamily="49" charset="0"/>
              </a:rPr>
              <a:t>inputs_slice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smtClean="0">
                <a:latin typeface="Consolas" panose="020B0609020204030204" pitchFamily="49" charset="0"/>
              </a:rPr>
              <a:t>x </a:t>
            </a:r>
            <a:r>
              <a:rPr lang="en-US" altLang="ko-KR" sz="12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>
                <a:latin typeface="Consolas" panose="020B0609020204030204" pitchFamily="49" charset="0"/>
              </a:rPr>
              <a:t> x in inputs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ko-KR" altLang="en-US" sz="1200" smtClean="0"/>
              <a:t>수정 하여야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3117864" y="1172356"/>
            <a:ext cx="752060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numpy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np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tensorflow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def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batch_size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"""Splits inputs into slices and feeds each slice to a copy of the given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computation graph and then combines the results. It allows you to run a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 on a batch of inputs even if the graph is written to support one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instance only.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inputs: list of tensors. All must have the same first dimension length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graph_fn: A function that returns a TF tensor that's part of a graph.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batch_size: number of slices to divide the data into.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names: If provided, assigns names to the resulting tensors.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"""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i in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3"/>
              </a:rPr>
              <a:t>range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batch_size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x in 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inputs_slice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tuple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append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Change outputs from a list of slices where each is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outputs to a list of outputs and each has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slices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names is None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names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stack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axis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 in 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#scores = tf.constant([1, 2, 98, 1, 1, 99, 3, 1, 3, 96, 4, 1], dtype = tf.float64)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scores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4"/>
              </a:rPr>
              <a:t>constant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]])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ix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math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top_k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k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sorted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indices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ix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lambda 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gather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71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 err="1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92%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인식이 안되더라도 </a:t>
            </a:r>
            <a:endParaRPr lang="en-US" altLang="ko-KR" sz="1400" dirty="0"/>
          </a:p>
          <a:p>
            <a:r>
              <a:rPr lang="ko-KR" altLang="en-US" sz="1400" dirty="0"/>
              <a:t>번호판 영역을 찾을 필요가 있음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96.9%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오인식</a:t>
            </a:r>
            <a:r>
              <a:rPr lang="ko-KR" altLang="en-US" sz="1800" dirty="0"/>
              <a:t> </a:t>
            </a:r>
            <a:r>
              <a:rPr lang="en-US" altLang="ko-KR" sz="1800" dirty="0"/>
              <a:t>0.31%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10000(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2000(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1000,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/>
              <a:t>1748,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80%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99.42%(21</a:t>
            </a:r>
            <a:r>
              <a:rPr lang="ko-KR" altLang="en-US" sz="1800" dirty="0"/>
              <a:t>건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err="1"/>
              <a:t>오인식</a:t>
            </a:r>
            <a:r>
              <a:rPr lang="ko-KR" altLang="en-US" sz="1800"/>
              <a:t> </a:t>
            </a:r>
            <a:r>
              <a:rPr lang="en-US" altLang="ko-KR" sz="1800"/>
              <a:t>0.08%</a:t>
            </a:r>
            <a:r>
              <a:rPr lang="ko-KR" altLang="en-US" sz="1800"/>
              <a:t> </a:t>
            </a:r>
            <a:r>
              <a:rPr lang="en-US" altLang="ko-KR" sz="1800"/>
              <a:t>(3</a:t>
            </a:r>
            <a:r>
              <a:rPr lang="ko-KR" altLang="en-US" sz="1800"/>
              <a:t>건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epoch 100,</a:t>
            </a:r>
            <a:r>
              <a:rPr lang="ko-KR" altLang="en-US" sz="1800" dirty="0"/>
              <a:t> </a:t>
            </a:r>
            <a:r>
              <a:rPr lang="en-US" altLang="ko-KR" sz="1800" dirty="0"/>
              <a:t>batch = 20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사용 모델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디렉토리 생성</a:t>
            </a:r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 </a:t>
            </a:r>
            <a:r>
              <a:rPr lang="ko-KR" altLang="en-US" sz="1600" dirty="0"/>
              <a:t>시작</a:t>
            </a:r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디렉토리에서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 개수 파악</a:t>
            </a:r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 err="1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validation </a:t>
            </a:r>
            <a:r>
              <a:rPr lang="ko-KR" altLang="en-US" sz="1200" dirty="0" err="1"/>
              <a:t>영상갯수</a:t>
            </a:r>
            <a:r>
              <a:rPr lang="ko-KR" altLang="en-US" sz="1200" dirty="0"/>
              <a:t> 파악</a:t>
            </a:r>
            <a:endParaRPr lang="en-US" altLang="ko-KR" sz="1200" dirty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영상 증폭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train, validation </a:t>
            </a:r>
            <a:r>
              <a:rPr lang="ko-KR" altLang="en-US" sz="1200" dirty="0">
                <a:latin typeface="+mn-ea"/>
              </a:rPr>
              <a:t>영상 읽기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Vgg16 </a:t>
            </a:r>
            <a:r>
              <a:rPr lang="en-US" altLang="ko-KR" sz="1200" dirty="0" err="1">
                <a:latin typeface="+mn-ea"/>
              </a:rPr>
              <a:t>cnn</a:t>
            </a:r>
            <a:r>
              <a:rPr lang="en-US" altLang="ko-KR" sz="1200" dirty="0">
                <a:latin typeface="+mn-ea"/>
              </a:rPr>
              <a:t> base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>
                <a:latin typeface="+mn-ea"/>
              </a:rPr>
              <a:t>Drop out 50%, </a:t>
            </a:r>
            <a:r>
              <a:rPr lang="en-US" altLang="ko-KR" sz="1200" dirty="0" err="1">
                <a:latin typeface="+mn-ea"/>
              </a:rPr>
              <a:t>relu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Soft max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모델저장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Log, weight </a:t>
            </a:r>
            <a:r>
              <a:rPr lang="ko-KR" altLang="en-US" sz="1200" dirty="0">
                <a:latin typeface="+mn-ea"/>
              </a:rPr>
              <a:t>저장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미인식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오인식</a:t>
            </a:r>
            <a:r>
              <a:rPr lang="ko-KR" altLang="en-US" sz="2800" b="1" dirty="0"/>
              <a:t> 영상</a:t>
            </a:r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2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0839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926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5" y="1583823"/>
            <a:ext cx="2614980" cy="1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399134" y="1229497"/>
            <a:ext cx="2413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image_shape</a:t>
            </a:r>
          </a:p>
          <a:p>
            <a:r>
              <a:rPr lang="en-US" altLang="ko-KR" sz="1400">
                <a:latin typeface="+mn-ea"/>
              </a:rPr>
              <a:t>array([1024, 1024, 3])</a:t>
            </a:r>
            <a:endParaRPr lang="en-US" altLang="ko-KR" sz="14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34" y="1945340"/>
            <a:ext cx="8198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+mn-ea"/>
              </a:rPr>
              <a:t>self.IMAGE_SHAPE= array</a:t>
            </a:r>
            <a:r>
              <a:rPr lang="en-US" altLang="ko-KR" sz="1100">
                <a:latin typeface="+mn-ea"/>
              </a:rPr>
              <a:t>([1024, 1024, 3])</a:t>
            </a:r>
            <a:endParaRPr lang="en-US" altLang="ko-KR" sz="1100" b="0" i="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134" y="1725918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self.IMAGE_RESIZE_MODE = 'square</a:t>
            </a:r>
            <a:r>
              <a:rPr lang="en-US" altLang="ko-KR" sz="1000">
                <a:latin typeface="var(--vscode-repl-font-family)"/>
              </a:rPr>
              <a:t>'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854" y="2249138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34" y="2826016"/>
            <a:ext cx="1003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broadcast_to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(config.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,)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8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AnchorsLayer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"anchors"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4262" y="3295375"/>
            <a:ext cx="47575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(config.BATCH_SIZE,) + 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anchors.shape = (1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261888, 4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와 같이 텐서 모양을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5954" y="4026345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텐서플로 형으로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854" y="4615651"/>
            <a:ext cx="980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4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1722" y="4514606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860" y="5094221"/>
            <a:ext cx="41373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var(--vscode-repl-font-family)"/>
              </a:rPr>
              <a:t>config.TOP_DOWN_PYRAMID_SIZE = 256</a:t>
            </a:r>
            <a:endParaRPr lang="en-US" altLang="ko-KR" sz="1100" b="0" i="0">
              <a:solidFill>
                <a:schemeClr val="accent1"/>
              </a:solidFill>
              <a:effectLst/>
              <a:latin typeface="var(--vscode-repl-font-family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2782" y="5911751"/>
            <a:ext cx="2204450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268BD2"/>
                </a:solidFill>
                <a:latin typeface="Consolas" panose="020B0609020204030204" pitchFamily="49" charset="0"/>
              </a:rPr>
              <a:t>layer_outputs=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362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rpn[P2]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70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rpn[P3]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7171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rpn[P4]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0760" y="5871878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rpn[P5]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980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8372" y="6725670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12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추후 과제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응용 분야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Object Detection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개인정보삭제</a:t>
            </a:r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스마트 교차로</a:t>
            </a:r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스마트교차로</a:t>
            </a:r>
            <a:r>
              <a:rPr lang="en-US" altLang="ko-KR" sz="1200" dirty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어린이보호구역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2021</a:t>
            </a:r>
            <a:r>
              <a:rPr lang="ko-KR" altLang="en-US" sz="2800" b="1" dirty="0"/>
              <a:t>년 </a:t>
            </a:r>
            <a:r>
              <a:rPr lang="ko-KR" altLang="en-US" sz="2800" b="1" dirty="0" err="1"/>
              <a:t>영상제품</a:t>
            </a:r>
            <a:r>
              <a:rPr lang="ko-KR" altLang="en-US" sz="2800" b="1" dirty="0"/>
              <a:t> 개발</a:t>
            </a:r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2022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92B70"/>
                </a:solidFill>
              </a:rPr>
              <a:t>2021</a:t>
            </a:r>
            <a:r>
              <a:rPr lang="ko-KR" altLang="en-US" dirty="0">
                <a:solidFill>
                  <a:srgbClr val="892B70"/>
                </a:solidFill>
              </a:rPr>
              <a:t>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2023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98372" y="1464557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219" y="1944879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268BD2"/>
                </a:solidFill>
                <a:latin typeface="Consolas" panose="020B0609020204030204" pitchFamily="49" charset="0"/>
              </a:rPr>
              <a:t>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14700" y="1916780"/>
            <a:ext cx="2634351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rpn_class_logists[P2,P3,...,P6]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0421" y="1905369"/>
            <a:ext cx="219703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rpn_class[P2,P3,...,P6]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48823" y="1903840"/>
            <a:ext cx="2194568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rpn_bbox[P2,P3...,P6]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219" y="2665660"/>
            <a:ext cx="7264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(axis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output_names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299" y="3314042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rpn_class_logits = outputs[0]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2) dtype=float32 (created by layer 'rpn_class_logits')&gt;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5299" y="3808536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rpn_class = outputs[1]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2) dtype=float32 (created by layer 'rpn_class')&gt;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299" y="4303030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rpn_bbox = outputs[2]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4) dtype=float32 (created by layer 'rpn_bbox')&gt;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42611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outputs[0]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36516" y="240045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outputs[1]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843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outputs[2]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25732" y="6289404"/>
            <a:ext cx="5621568" cy="31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bg1"/>
                </a:solidFill>
              </a:rPr>
              <a:t>Layout</a:t>
            </a:r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6769" y="5363051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9185" y="535164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6237" y="5350111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꺾인 연결선 29"/>
          <p:cNvCxnSpPr>
            <a:stCxn id="18" idx="2"/>
            <a:endCxn id="4" idx="0"/>
          </p:cNvCxnSpPr>
          <p:nvPr/>
        </p:nvCxnSpPr>
        <p:spPr>
          <a:xfrm rot="16200000" flipH="1">
            <a:off x="4191066" y="5243954"/>
            <a:ext cx="618576" cy="1472324"/>
          </a:xfrm>
          <a:prstGeom prst="bentConnector3">
            <a:avLst>
              <a:gd name="adj1" fmla="val 48393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2"/>
            <a:endCxn id="4" idx="0"/>
          </p:cNvCxnSpPr>
          <p:nvPr/>
        </p:nvCxnSpPr>
        <p:spPr>
          <a:xfrm rot="5400000">
            <a:off x="5705558" y="5188847"/>
            <a:ext cx="631516" cy="15695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2"/>
            <a:endCxn id="4" idx="0"/>
          </p:cNvCxnSpPr>
          <p:nvPr/>
        </p:nvCxnSpPr>
        <p:spPr>
          <a:xfrm rot="5400000">
            <a:off x="5022643" y="5873290"/>
            <a:ext cx="629987" cy="202240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9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427106" y="1336931"/>
            <a:ext cx="9770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919281" y="1181627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58193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def</a:t>
            </a:r>
            <a:r>
              <a:rPr lang="en-US" altLang="ko-KR"/>
              <a:t> get_anchors(self, image_shape</a:t>
            </a:r>
            <a:r>
              <a:rPr lang="en-US" altLang="ko-KR" smtClean="0"/>
              <a:t>):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367472" y="1772593"/>
            <a:ext cx="9919529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compute_backbone_shapes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image_shape)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472" y="2180846"/>
            <a:ext cx="8667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+mn-ea"/>
              </a:rPr>
              <a:t>backbone_shape = array</a:t>
            </a:r>
            <a:r>
              <a:rPr lang="en-US" altLang="ko-KR" sz="1600">
                <a:latin typeface="+mn-ea"/>
              </a:rPr>
              <a:t>([[256, 256], [128, 128], [ 64, 64], [ 32, 32], [ 16, 16]])</a:t>
            </a:r>
            <a:endParaRPr lang="en-US" altLang="ko-KR" sz="1600" b="0" i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1805047" y="2519400"/>
            <a:ext cx="578279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영상의 크기의 가로 세로의 크기를 각각 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4,8,16,32,64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로 나누어진 것의 어레이를 만든다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.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08585" y="3027231"/>
            <a:ext cx="333926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cls에 b라는 멤버가 있는지 확인</a:t>
            </a:r>
            <a:endParaRPr kumimoji="0" lang="en-US" altLang="ko-KR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&gt;&gt;&gt; hasattr(cls, 'b')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6315" y="2733945"/>
            <a:ext cx="5953816" cy="72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if not hasattr(self, "_anchor_cache"):</a:t>
            </a:r>
          </a:p>
          <a:p>
            <a:r>
              <a:rPr lang="en-US" altLang="ko-KR"/>
              <a:t>            self._anchor_cache = {}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6315" y="3892171"/>
            <a:ext cx="895840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generate_pyramid_anchors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RPN_ANCHOR_SCALES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BACKBONE_STRIDES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6315" y="3666511"/>
            <a:ext cx="33392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앵커를 만듬</a:t>
            </a:r>
            <a:r>
              <a:rPr kumimoji="0" lang="en-US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kumimoji="0" lang="ko-KR" altLang="ko-KR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0881" y="3595218"/>
            <a:ext cx="4504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self.config.RPN_ANCHOR_SCALES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64, 128, 256, 512)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구부러진 연결선 15"/>
          <p:cNvCxnSpPr>
            <a:stCxn id="13" idx="2"/>
          </p:cNvCxnSpPr>
          <p:nvPr/>
        </p:nvCxnSpPr>
        <p:spPr>
          <a:xfrm rot="5400000">
            <a:off x="7384679" y="3534382"/>
            <a:ext cx="550696" cy="122636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1371600" y="2519402"/>
            <a:ext cx="2523982" cy="245016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87844" y="4255883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" name="구부러진 연결선 22"/>
          <p:cNvCxnSpPr>
            <a:stCxn id="21" idx="2"/>
          </p:cNvCxnSpPr>
          <p:nvPr/>
        </p:nvCxnSpPr>
        <p:spPr>
          <a:xfrm rot="5400000">
            <a:off x="8104682" y="3539169"/>
            <a:ext cx="182420" cy="2139069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32343" y="4932865"/>
            <a:ext cx="3589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self.config.BACKBONE_STRIDES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8, 16, 32, 64]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7" name="구부러진 연결선 26"/>
          <p:cNvCxnSpPr>
            <a:stCxn id="25" idx="2"/>
          </p:cNvCxnSpPr>
          <p:nvPr/>
        </p:nvCxnSpPr>
        <p:spPr>
          <a:xfrm rot="5400000">
            <a:off x="7849755" y="4246966"/>
            <a:ext cx="245293" cy="2109532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62968" y="5471347"/>
            <a:ext cx="2562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self.config.RPN_ANCHOR_STRIDE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=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1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1" name="구부러진 연결선 30"/>
          <p:cNvCxnSpPr>
            <a:stCxn id="29" idx="1"/>
          </p:cNvCxnSpPr>
          <p:nvPr/>
        </p:nvCxnSpPr>
        <p:spPr>
          <a:xfrm rot="10800000" flipV="1">
            <a:off x="7232346" y="5594457"/>
            <a:ext cx="730623" cy="1153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37073" y="5717568"/>
            <a:ext cx="21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a.shape</a:t>
            </a:r>
            <a:r>
              <a:rPr lang="ko-KR" altLang="en-US" sz="1400" smtClean="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=</a:t>
            </a:r>
            <a:r>
              <a:rPr lang="ko-KR" altLang="en-US" sz="1400" smtClean="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(261888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, 4)</a:t>
            </a:r>
            <a:endParaRPr lang="en-US" altLang="ko-KR" sz="14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6838" y="6052866"/>
            <a:ext cx="1029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: Remove this after the notebook are refactored to not use it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 Normalize coordinates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_anchor_cache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(image_shape)]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norm_boxes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image_shape[:</a:t>
            </a:r>
            <a:r>
              <a:rPr lang="en-US" altLang="ko-KR" sz="18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838" y="7313454"/>
            <a:ext cx="3449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self._anchor_cache[(1024,1024,3)].</a:t>
            </a:r>
            <a:r>
              <a:rPr lang="en-US" altLang="ko-KR" sz="1000" smtClean="0">
                <a:latin typeface="+mn-ea"/>
              </a:rPr>
              <a:t>shape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=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(261888</a:t>
            </a:r>
            <a:r>
              <a:rPr lang="en-US" altLang="ko-KR" sz="1000">
                <a:latin typeface="+mn-ea"/>
              </a:rPr>
              <a:t>, 4)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51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generate_pyramid_anchors(scales, ratios, feature_shapes, feature_strides</a:t>
            </a:r>
            <a:r>
              <a:rPr lang="en-US" altLang="ko-KR" sz="1800" smtClean="0"/>
              <a:t>,</a:t>
            </a:r>
            <a:r>
              <a:rPr lang="en-US" altLang="ko-KR" sz="1800"/>
              <a:t> anchor_stride):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7837" y="1736629"/>
            <a:ext cx="97605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(scales)):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generate_anchors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ratios, feature_shapes[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feature_strides[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anchor_stride))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5623"/>
              </p:ext>
            </p:extLst>
          </p:nvPr>
        </p:nvGraphicFramePr>
        <p:xfrm>
          <a:off x="827812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69717109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9060572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60583053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70986498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32224555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42625146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297110791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154900914"/>
                    </a:ext>
                  </a:extLst>
                </a:gridCol>
              </a:tblGrid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222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05082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502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9489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9946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5920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571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6589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13368"/>
              </p:ext>
            </p:extLst>
          </p:nvPr>
        </p:nvGraphicFramePr>
        <p:xfrm>
          <a:off x="4708747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45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8483" y="328784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+mn-ea"/>
              </a:rPr>
              <a:t>[</a:t>
            </a:r>
            <a:r>
              <a:rPr lang="en-US" altLang="ko-KR" sz="2400">
                <a:latin typeface="+mn-ea"/>
              </a:rPr>
              <a:t>256, 256</a:t>
            </a:r>
            <a:r>
              <a:rPr lang="en-US" altLang="ko-KR" sz="2400" smtClean="0">
                <a:latin typeface="+mn-ea"/>
              </a:rPr>
              <a:t>] 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94865" y="3287847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+mn-ea"/>
              </a:rPr>
              <a:t>[16, 16] </a:t>
            </a: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214109" y="4244008"/>
            <a:ext cx="954157" cy="536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63272" y="5664142"/>
            <a:ext cx="34483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줄이고 격자의 간격을 늘려가는 구조 이다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37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14539</TotalTime>
  <Words>10199</Words>
  <Application>Microsoft Office PowerPoint</Application>
  <PresentationFormat>사용자 지정</PresentationFormat>
  <Paragraphs>1700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9" baseType="lpstr">
      <vt:lpstr>HY견고딕</vt:lpstr>
      <vt:lpstr>KoPub돋움체 Bold</vt:lpstr>
      <vt:lpstr>KoPub돋움체 Medium</vt:lpstr>
      <vt:lpstr>Menlo</vt:lpstr>
      <vt:lpstr>var(--vscode-repl-font-family)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Windows 사용자</cp:lastModifiedBy>
  <cp:revision>2368</cp:revision>
  <cp:lastPrinted>2020-07-27T06:50:21Z</cp:lastPrinted>
  <dcterms:created xsi:type="dcterms:W3CDTF">2019-01-23T01:28:59Z</dcterms:created>
  <dcterms:modified xsi:type="dcterms:W3CDTF">2021-06-04T09:55:27Z</dcterms:modified>
</cp:coreProperties>
</file>