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70"/>
  </p:notesMasterIdLst>
  <p:sldIdLst>
    <p:sldId id="488" r:id="rId3"/>
    <p:sldId id="553" r:id="rId4"/>
    <p:sldId id="481" r:id="rId5"/>
    <p:sldId id="499" r:id="rId6"/>
    <p:sldId id="501" r:id="rId7"/>
    <p:sldId id="544" r:id="rId8"/>
    <p:sldId id="502" r:id="rId9"/>
    <p:sldId id="531" r:id="rId10"/>
    <p:sldId id="532" r:id="rId11"/>
    <p:sldId id="550" r:id="rId12"/>
    <p:sldId id="551" r:id="rId13"/>
    <p:sldId id="552" r:id="rId14"/>
    <p:sldId id="528" r:id="rId15"/>
    <p:sldId id="525" r:id="rId16"/>
    <p:sldId id="556" r:id="rId17"/>
    <p:sldId id="557" r:id="rId18"/>
    <p:sldId id="558" r:id="rId19"/>
    <p:sldId id="527" r:id="rId20"/>
    <p:sldId id="526" r:id="rId21"/>
    <p:sldId id="554" r:id="rId22"/>
    <p:sldId id="555" r:id="rId23"/>
    <p:sldId id="524" r:id="rId24"/>
    <p:sldId id="529" r:id="rId25"/>
    <p:sldId id="533" r:id="rId26"/>
    <p:sldId id="536" r:id="rId27"/>
    <p:sldId id="537" r:id="rId28"/>
    <p:sldId id="538" r:id="rId29"/>
    <p:sldId id="539" r:id="rId30"/>
    <p:sldId id="534" r:id="rId31"/>
    <p:sldId id="540" r:id="rId32"/>
    <p:sldId id="541" r:id="rId33"/>
    <p:sldId id="542" r:id="rId34"/>
    <p:sldId id="545" r:id="rId35"/>
    <p:sldId id="549" r:id="rId36"/>
    <p:sldId id="543" r:id="rId37"/>
    <p:sldId id="546" r:id="rId38"/>
    <p:sldId id="547" r:id="rId39"/>
    <p:sldId id="548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00" r:id="rId62"/>
    <p:sldId id="497" r:id="rId63"/>
    <p:sldId id="498" r:id="rId64"/>
    <p:sldId id="496" r:id="rId65"/>
    <p:sldId id="530" r:id="rId66"/>
    <p:sldId id="535" r:id="rId67"/>
    <p:sldId id="480" r:id="rId68"/>
    <p:sldId id="495" r:id="rId69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47E"/>
    <a:srgbClr val="AF3790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2803" autoAdjust="0"/>
  </p:normalViewPr>
  <p:slideViewPr>
    <p:cSldViewPr snapToGrid="0" showGuides="1">
      <p:cViewPr>
        <p:scale>
          <a:sx n="100" d="100"/>
          <a:sy n="100" d="100"/>
        </p:scale>
        <p:origin x="636" y="198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952750" y="1297845"/>
            <a:ext cx="57848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build_fpn_mask_graph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MASK_POOL_SIZE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train_bn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54696" y="2236564"/>
            <a:ext cx="87371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Losses</a:t>
            </a:r>
          </a:p>
          <a:p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는 가변인수이다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input_rpn_match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(config,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"rpn_bbox_loss"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input_rpn_match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class_loss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"mrcnn_class_loss"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bbox_loss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mrcnn_bbox_loss_graph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"mrcnn_bbox_loss"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mask_loss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x),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"mrcnn_mask_loss"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4" y="1127908"/>
            <a:ext cx="9651483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build_fpn_mask_graph(rois, feature_maps, </a:t>
            </a:r>
            <a:r>
              <a:rPr lang="en-US" altLang="ko-KR" sz="1800" smtClean="0"/>
              <a:t>image_meta,pool_size,</a:t>
            </a:r>
            <a:r>
              <a:rPr lang="en-US" altLang="ko-KR" sz="1800"/>
              <a:t> num_classes, train_bn=True):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94855" y="2219752"/>
            <a:ext cx="799672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Conv layers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"mrcnn_mask_conv1"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'mrcnn_mask_bn1'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"mrcnn_mask_conv2"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'mrcnn_mask_bn2'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"mrcnn_mask_conv3"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'mrcnn_mask_bn3'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"mrcnn_mask_conv4"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'mrcnn_mask_bn4'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Conv2DTranspose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"relu"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"mrcnn_mask_deconv"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(num_classes,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"sigmoid"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"mrcnn_mask"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5403" y="1596744"/>
            <a:ext cx="76434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Shape: [batch, num_rois, MASK_POOL_SIZE, MASK_POOL_SIZE, channels]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PyramidROIAlign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([pool_size, pool_size],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"roi_align_mask"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)([rois, image_meta]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feature_maps)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0541" y="1626723"/>
            <a:ext cx="3711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fpn_classifier_graph</a:t>
            </a:r>
          </a:p>
          <a:p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와 다르게 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pool_size</a:t>
            </a:r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ko-KR" altLang="en-US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MASK_POOL_SIZE = 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ko-KR" altLang="en-US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100" b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0541" y="2226887"/>
            <a:ext cx="2262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  <a:latin typeface="Consolas" panose="020B0609020204030204" pitchFamily="49" charset="0"/>
              </a:rPr>
              <a:t>pool_size=14,num_classes=2</a:t>
            </a:r>
            <a:endParaRPr lang="en-US" altLang="ko-KR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04" y="2657774"/>
            <a:ext cx="3854622" cy="12781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79257" y="5975816"/>
            <a:ext cx="2723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 ([</a:t>
            </a:r>
            <a:r>
              <a:rPr lang="it-IT" altLang="ko-KR" sz="1100">
                <a:latin typeface="Consolas" panose="020B0609020204030204" pitchFamily="49" charset="0"/>
              </a:rPr>
              <a:t>1, None, 14, 14, 256])</a:t>
            </a:r>
            <a:endParaRPr lang="ko-KR" altLang="en-US" sz="1100"/>
          </a:p>
        </p:txBody>
      </p:sp>
      <p:cxnSp>
        <p:nvCxnSpPr>
          <p:cNvPr id="11" name="구부러진 연결선 10"/>
          <p:cNvCxnSpPr/>
          <p:nvPr/>
        </p:nvCxnSpPr>
        <p:spPr>
          <a:xfrm rot="10800000" flipV="1">
            <a:off x="1295400" y="6115050"/>
            <a:ext cx="5753102" cy="1223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693698" y="6260270"/>
            <a:ext cx="2646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x.shape=([</a:t>
            </a:r>
            <a:r>
              <a:rPr lang="it-IT" altLang="ko-KR" sz="1100">
                <a:latin typeface="Consolas" panose="020B0609020204030204" pitchFamily="49" charset="0"/>
              </a:rPr>
              <a:t>1, None, 28, 28, 256])</a:t>
            </a:r>
            <a:endParaRPr lang="ko-KR" altLang="en-US" sz="1100"/>
          </a:p>
        </p:txBody>
      </p:sp>
      <p:cxnSp>
        <p:nvCxnSpPr>
          <p:cNvPr id="15" name="구부러진 연결선 14"/>
          <p:cNvCxnSpPr>
            <a:stCxn id="13" idx="2"/>
          </p:cNvCxnSpPr>
          <p:nvPr/>
        </p:nvCxnSpPr>
        <p:spPr>
          <a:xfrm rot="5400000">
            <a:off x="5123686" y="2693595"/>
            <a:ext cx="65167" cy="772173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95400" y="7272509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100" smtClean="0">
                <a:latin typeface="Consolas" panose="020B0609020204030204" pitchFamily="49" charset="0"/>
              </a:rPr>
              <a:t>x.shape=([</a:t>
            </a:r>
            <a:r>
              <a:rPr lang="it-IT" altLang="ko-KR" sz="1100">
                <a:latin typeface="Consolas" panose="020B0609020204030204" pitchFamily="49" charset="0"/>
              </a:rPr>
              <a:t>1, None, 28, 28, </a:t>
            </a:r>
            <a:r>
              <a:rPr lang="it-IT" altLang="ko-KR" sz="1100" smtClean="0">
                <a:latin typeface="Consolas" panose="020B0609020204030204" pitchFamily="49" charset="0"/>
              </a:rPr>
              <a:t>2])</a:t>
            </a:r>
            <a:endParaRPr lang="ko-KR" altLang="en-US" sz="1100"/>
          </a:p>
        </p:txBody>
      </p:sp>
      <p:cxnSp>
        <p:nvCxnSpPr>
          <p:cNvPr id="20" name="구부러진 연결선 19"/>
          <p:cNvCxnSpPr>
            <a:stCxn id="19" idx="0"/>
          </p:cNvCxnSpPr>
          <p:nvPr/>
        </p:nvCxnSpPr>
        <p:spPr>
          <a:xfrm rot="16200000" flipV="1">
            <a:off x="1758367" y="6488980"/>
            <a:ext cx="320562" cy="124649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7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8075" y="1127908"/>
            <a:ext cx="6144626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rpn_class_loss_graph(rpn_match, rpn_class_logits):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5925" y="1842167"/>
            <a:ext cx="701357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rpn_class_loss_graph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rpn_class_logits):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"""RPN anchor classifier loss.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rpn_match: [batch, anchors, 1]. Anchor match type. 1=positive,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 -1=negative, 0=neutral anchor.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rpn_class_logits: [batch, anchors, 2]. RPN classifier logits for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Squeeze last dim to simplify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rpn_match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Get anchor classes. Convert the -1/+1 match to 0/1 values.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equal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Positive and Negative anchors contribute to the loss,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but neutral anchors (match value = 0) don't.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not_equal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(rpn_match,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Pick rows that contribute to the loss and filter out the rest.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rpn_class_logits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(rpn_class_logits,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gather_nd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Cross entropy loss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sparse_categorical_crossentropy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(target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anchor_class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output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rpn_class_logits,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from_logits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loss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2" y="1181627"/>
            <a:ext cx="5367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caller 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backbone_shape = array([[256,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(261888, 4)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(261888, 4)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62968" y="6421843"/>
            <a:ext cx="249286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MaskedRCNN.Build</a:t>
            </a:r>
            <a:endParaRPr lang="en-US" altLang="ko-KR" sz="1600"/>
          </a:p>
        </p:txBody>
      </p:sp>
      <p:sp>
        <p:nvSpPr>
          <p:cNvPr id="4" name="직사각형 3"/>
          <p:cNvSpPr/>
          <p:nvPr/>
        </p:nvSpPr>
        <p:spPr>
          <a:xfrm>
            <a:off x="2752665" y="3513650"/>
            <a:ext cx="194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7030A0"/>
                </a:solidFill>
                <a:latin typeface="var(--vscode-repl-font-family)"/>
              </a:rPr>
              <a:t>image_shape</a:t>
            </a:r>
          </a:p>
          <a:p>
            <a:r>
              <a:rPr lang="en-US" altLang="ko-KR" sz="1200">
                <a:solidFill>
                  <a:srgbClr val="7030A0"/>
                </a:solidFill>
                <a:latin typeface="var(--vscode-repl-font-family)"/>
              </a:rPr>
              <a:t>array([1024, 1024, 3])</a:t>
            </a:r>
            <a:endParaRPr lang="en-US" altLang="ko-KR" sz="1200" b="0" i="0">
              <a:solidFill>
                <a:srgbClr val="7030A0"/>
              </a:solidFill>
              <a:effectLst/>
              <a:latin typeface="var(--vscode-repl-font-family)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7279324" y="5137582"/>
            <a:ext cx="223539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몇 개의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싸이즈로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옮겨가며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찾을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것인가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?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8501341" y="3855366"/>
            <a:ext cx="106665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앵커박스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크기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feature_strides,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5889" y="1741006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)): scale = [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32,64,128,256]</a:t>
            </a:r>
            <a:endParaRPr lang="en-US" altLang="ko-KR" sz="14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generate_anchors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95118"/>
              </p:ext>
            </p:extLst>
          </p:nvPr>
        </p:nvGraphicFramePr>
        <p:xfrm>
          <a:off x="6171787" y="3722211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[256, 256]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57905" y="3260545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772725" y="4263260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9909" y="6459781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2335" y="3640886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2593780" y="5462962"/>
            <a:ext cx="7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(1023,1023)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5694337" y="3594348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5825981" y="3711164"/>
            <a:ext cx="345806" cy="171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060" y="4479842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256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601452" y="4684692"/>
            <a:ext cx="298530" cy="184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95523" y="5862101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256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4" name="오른쪽 중괄호 23"/>
          <p:cNvSpPr/>
          <p:nvPr/>
        </p:nvSpPr>
        <p:spPr>
          <a:xfrm rot="10800000">
            <a:off x="458326" y="3746228"/>
            <a:ext cx="345806" cy="171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46455" y="4263260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  <p:sp>
        <p:nvSpPr>
          <p:cNvPr id="26" name="직사각형 25"/>
          <p:cNvSpPr/>
          <p:nvPr/>
        </p:nvSpPr>
        <p:spPr>
          <a:xfrm>
            <a:off x="7937755" y="5415280"/>
            <a:ext cx="7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(1023,1023)</a:t>
            </a:r>
            <a:endParaRPr lang="ko-KR" altLang="en-US" sz="1000"/>
          </a:p>
        </p:txBody>
      </p:sp>
      <p:sp>
        <p:nvSpPr>
          <p:cNvPr id="27" name="오른쪽 중괄호 26"/>
          <p:cNvSpPr/>
          <p:nvPr/>
        </p:nvSpPr>
        <p:spPr>
          <a:xfrm rot="5400000">
            <a:off x="6945427" y="4637010"/>
            <a:ext cx="298530" cy="184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86346" y="5785507"/>
            <a:ext cx="510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16</a:t>
            </a:r>
            <a:r>
              <a:rPr lang="ko-KR" altLang="en-US" sz="1000" smtClean="0"/>
              <a:t>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91555"/>
              </p:ext>
            </p:extLst>
          </p:nvPr>
        </p:nvGraphicFramePr>
        <p:xfrm>
          <a:off x="5380992" y="4435446"/>
          <a:ext cx="2036336" cy="188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08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50908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7076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262936" y="424932"/>
            <a:ext cx="233910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격자</a:t>
            </a:r>
            <a:r>
              <a:rPr lang="ko-KR" altLang="en-US" smtClean="0"/>
              <a:t> </a:t>
            </a:r>
            <a:r>
              <a:rPr lang="ko-KR" altLang="en-US" smtClean="0"/>
              <a:t>가</a:t>
            </a:r>
            <a:r>
              <a:rPr lang="ko-KR" altLang="en-US" smtClean="0"/>
              <a:t> </a:t>
            </a:r>
            <a:r>
              <a:rPr lang="en-US" altLang="ko-KR" smtClean="0"/>
              <a:t>256</a:t>
            </a:r>
            <a:r>
              <a:rPr lang="ko-KR" altLang="en-US" smtClean="0"/>
              <a:t>인</a:t>
            </a:r>
            <a:r>
              <a:rPr lang="ko-KR" altLang="en-US" smtClean="0"/>
              <a:t> </a:t>
            </a:r>
            <a:r>
              <a:rPr lang="ko-KR" altLang="en-US" smtClean="0"/>
              <a:t>경우</a:t>
            </a: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494741" y="4045070"/>
            <a:ext cx="298530" cy="526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27408" y="3912601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4</a:t>
            </a:r>
            <a:endParaRPr lang="ko-KR" altLang="en-US" sz="1000"/>
          </a:p>
        </p:txBody>
      </p:sp>
      <p:sp>
        <p:nvSpPr>
          <p:cNvPr id="35" name="오른쪽 중괄호 34"/>
          <p:cNvSpPr/>
          <p:nvPr/>
        </p:nvSpPr>
        <p:spPr>
          <a:xfrm rot="10800000">
            <a:off x="5084068" y="4435439"/>
            <a:ext cx="296922" cy="46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50867" y="4526913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4</a:t>
            </a:r>
            <a:endParaRPr lang="ko-KR" altLang="en-US" sz="1000"/>
          </a:p>
        </p:txBody>
      </p:sp>
      <p:cxnSp>
        <p:nvCxnSpPr>
          <p:cNvPr id="6" name="직선 연결선 5"/>
          <p:cNvCxnSpPr/>
          <p:nvPr/>
        </p:nvCxnSpPr>
        <p:spPr>
          <a:xfrm>
            <a:off x="2386584" y="4435439"/>
            <a:ext cx="61264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80984" y="1408176"/>
            <a:ext cx="0" cy="59618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44648" y="2574287"/>
            <a:ext cx="4072680" cy="37661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89270" y="1610607"/>
            <a:ext cx="2686434" cy="5632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4060886" y="1619087"/>
            <a:ext cx="2686434" cy="5632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9615" y="4359850"/>
            <a:ext cx="137793" cy="1377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99332" y="4108893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49" name="오른쪽 중괄호 48"/>
          <p:cNvSpPr/>
          <p:nvPr/>
        </p:nvSpPr>
        <p:spPr>
          <a:xfrm rot="16200000">
            <a:off x="5231725" y="399087"/>
            <a:ext cx="298530" cy="407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64386" y="2018989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51" name="오른쪽 중괄호 50"/>
          <p:cNvSpPr/>
          <p:nvPr/>
        </p:nvSpPr>
        <p:spPr>
          <a:xfrm rot="10800000">
            <a:off x="2962275" y="2574280"/>
            <a:ext cx="404722" cy="374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39141" y="4294045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5283224" y="18978"/>
            <a:ext cx="298530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32/sqr(2)</a:t>
            </a:r>
            <a:endParaRPr lang="ko-KR" altLang="en-US" sz="1000"/>
          </a:p>
        </p:txBody>
      </p:sp>
      <p:sp>
        <p:nvSpPr>
          <p:cNvPr id="55" name="오른쪽 중괄호 54"/>
          <p:cNvSpPr/>
          <p:nvPr/>
        </p:nvSpPr>
        <p:spPr>
          <a:xfrm rot="10800000">
            <a:off x="2240001" y="3092220"/>
            <a:ext cx="411613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6044" y="431232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32/sqr(2)</a:t>
            </a:r>
            <a:endParaRPr lang="ko-KR" altLang="en-US" sz="1000"/>
          </a:p>
        </p:txBody>
      </p:sp>
      <p:sp>
        <p:nvSpPr>
          <p:cNvPr id="57" name="오른쪽 중괄호 56"/>
          <p:cNvSpPr/>
          <p:nvPr/>
        </p:nvSpPr>
        <p:spPr>
          <a:xfrm rot="16200000">
            <a:off x="5236551" y="115412"/>
            <a:ext cx="298530" cy="563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69962" y="262237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32*sqr(2)</a:t>
            </a:r>
            <a:endParaRPr lang="ko-KR" altLang="en-US" sz="1000"/>
          </a:p>
        </p:txBody>
      </p:sp>
      <p:sp>
        <p:nvSpPr>
          <p:cNvPr id="59" name="오른쪽 중괄호 58"/>
          <p:cNvSpPr/>
          <p:nvPr/>
        </p:nvSpPr>
        <p:spPr>
          <a:xfrm rot="10800000">
            <a:off x="3621209" y="1600402"/>
            <a:ext cx="469193" cy="5652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36210" y="3995411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32*sqr(2)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47" idx="6"/>
          </p:cNvCxnSpPr>
          <p:nvPr/>
        </p:nvCxnSpPr>
        <p:spPr>
          <a:xfrm>
            <a:off x="5427408" y="4428747"/>
            <a:ext cx="479616" cy="6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380977" y="4504333"/>
            <a:ext cx="8446" cy="43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03419" y="1300158"/>
            <a:ext cx="3254417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smtClean="0">
                <a:solidFill>
                  <a:srgbClr val="7030A0"/>
                </a:solidFill>
              </a:rPr>
              <a:t>격자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가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조밀한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경우에는</a:t>
            </a:r>
            <a:endParaRPr lang="en-US" altLang="ko-KR" smtClean="0">
              <a:solidFill>
                <a:srgbClr val="7030A0"/>
              </a:solidFill>
            </a:endParaRPr>
          </a:p>
          <a:p>
            <a:r>
              <a:rPr lang="ko-KR" altLang="en-US" smtClean="0">
                <a:solidFill>
                  <a:srgbClr val="7030A0"/>
                </a:solidFill>
              </a:rPr>
              <a:t>자세히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en-US" altLang="ko-KR" smtClean="0">
                <a:solidFill>
                  <a:srgbClr val="7030A0"/>
                </a:solidFill>
              </a:rPr>
              <a:t>search </a:t>
            </a:r>
            <a:r>
              <a:rPr lang="ko-KR" altLang="en-US" smtClean="0">
                <a:solidFill>
                  <a:srgbClr val="7030A0"/>
                </a:solidFill>
              </a:rPr>
              <a:t>한다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39995"/>
              </p:ext>
            </p:extLst>
          </p:nvPr>
        </p:nvGraphicFramePr>
        <p:xfrm>
          <a:off x="5367300" y="4441104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55484" y="415832"/>
            <a:ext cx="220605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격자</a:t>
            </a:r>
            <a:r>
              <a:rPr lang="ko-KR" altLang="en-US" smtClean="0"/>
              <a:t> </a:t>
            </a:r>
            <a:r>
              <a:rPr lang="ko-KR" altLang="en-US" smtClean="0"/>
              <a:t>가</a:t>
            </a:r>
            <a:r>
              <a:rPr lang="ko-KR" altLang="en-US" smtClean="0"/>
              <a:t> </a:t>
            </a:r>
            <a:r>
              <a:rPr lang="en-US" altLang="ko-KR" smtClean="0"/>
              <a:t>16</a:t>
            </a:r>
            <a:r>
              <a:rPr lang="ko-KR" altLang="en-US" smtClean="0"/>
              <a:t>인</a:t>
            </a:r>
            <a:r>
              <a:rPr lang="ko-KR" altLang="en-US" smtClean="0"/>
              <a:t> </a:t>
            </a:r>
            <a:r>
              <a:rPr lang="ko-KR" altLang="en-US" smtClean="0"/>
              <a:t>경우</a:t>
            </a: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358250" y="4181562"/>
            <a:ext cx="298530" cy="253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82389" y="3947840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64</a:t>
            </a:r>
            <a:endParaRPr lang="ko-KR" altLang="en-US" sz="1000"/>
          </a:p>
        </p:txBody>
      </p:sp>
      <p:sp>
        <p:nvSpPr>
          <p:cNvPr id="35" name="오른쪽 중괄호 34"/>
          <p:cNvSpPr/>
          <p:nvPr/>
        </p:nvSpPr>
        <p:spPr>
          <a:xfrm rot="10800000">
            <a:off x="5161748" y="4435438"/>
            <a:ext cx="219242" cy="249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5188" y="4425751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64</a:t>
            </a:r>
            <a:endParaRPr lang="ko-KR" altLang="en-US" sz="1000"/>
          </a:p>
        </p:txBody>
      </p:sp>
      <p:cxnSp>
        <p:nvCxnSpPr>
          <p:cNvPr id="6" name="직선 연결선 5"/>
          <p:cNvCxnSpPr/>
          <p:nvPr/>
        </p:nvCxnSpPr>
        <p:spPr>
          <a:xfrm>
            <a:off x="2386584" y="4435439"/>
            <a:ext cx="61264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80984" y="1408176"/>
            <a:ext cx="0" cy="59618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578607" y="1610607"/>
            <a:ext cx="5632703" cy="5632703"/>
            <a:chOff x="2578607" y="1610607"/>
            <a:chExt cx="5632703" cy="5632703"/>
          </a:xfrm>
        </p:grpSpPr>
        <p:sp>
          <p:nvSpPr>
            <p:cNvPr id="2" name="직사각형 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5289615" y="4359850"/>
            <a:ext cx="137793" cy="1377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78236" y="4175300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(0,0)</a:t>
            </a:r>
            <a:endParaRPr lang="ko-KR" altLang="en-US" sz="1000"/>
          </a:p>
        </p:txBody>
      </p:sp>
      <p:sp>
        <p:nvSpPr>
          <p:cNvPr id="49" name="오른쪽 중괄호 48"/>
          <p:cNvSpPr/>
          <p:nvPr/>
        </p:nvSpPr>
        <p:spPr>
          <a:xfrm rot="16200000">
            <a:off x="5231725" y="399087"/>
            <a:ext cx="298530" cy="4072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64386" y="2018989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</a:t>
            </a:r>
            <a:endParaRPr lang="ko-KR" altLang="en-US" sz="1000"/>
          </a:p>
        </p:txBody>
      </p:sp>
      <p:sp>
        <p:nvSpPr>
          <p:cNvPr id="51" name="오른쪽 중괄호 50"/>
          <p:cNvSpPr/>
          <p:nvPr/>
        </p:nvSpPr>
        <p:spPr>
          <a:xfrm rot="10800000">
            <a:off x="2962275" y="2555992"/>
            <a:ext cx="404722" cy="3744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39141" y="4294045"/>
            <a:ext cx="433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</a:t>
            </a:r>
            <a:endParaRPr lang="ko-KR" altLang="en-US" sz="1000"/>
          </a:p>
        </p:txBody>
      </p:sp>
      <p:sp>
        <p:nvSpPr>
          <p:cNvPr id="53" name="오른쪽 중괄호 52"/>
          <p:cNvSpPr/>
          <p:nvPr/>
        </p:nvSpPr>
        <p:spPr>
          <a:xfrm rot="16200000">
            <a:off x="5283224" y="82986"/>
            <a:ext cx="298530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sp>
        <p:nvSpPr>
          <p:cNvPr id="55" name="오른쪽 중괄호 54"/>
          <p:cNvSpPr/>
          <p:nvPr/>
        </p:nvSpPr>
        <p:spPr>
          <a:xfrm rot="10800000">
            <a:off x="2194281" y="3092220"/>
            <a:ext cx="411613" cy="2686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76044" y="431232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sp>
        <p:nvSpPr>
          <p:cNvPr id="57" name="오른쪽 중괄호 56"/>
          <p:cNvSpPr/>
          <p:nvPr/>
        </p:nvSpPr>
        <p:spPr>
          <a:xfrm rot="16200000">
            <a:off x="5227407" y="115412"/>
            <a:ext cx="298530" cy="563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69962" y="2622376"/>
            <a:ext cx="827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512*sqr(2)</a:t>
            </a:r>
            <a:endParaRPr lang="ko-KR" altLang="en-US" sz="1000"/>
          </a:p>
        </p:txBody>
      </p:sp>
      <p:sp>
        <p:nvSpPr>
          <p:cNvPr id="59" name="오른쪽 중괄호 58"/>
          <p:cNvSpPr/>
          <p:nvPr/>
        </p:nvSpPr>
        <p:spPr>
          <a:xfrm rot="10800000">
            <a:off x="3629940" y="1599725"/>
            <a:ext cx="469193" cy="5652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35231" y="3991991"/>
            <a:ext cx="85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512*sqr(2)</a:t>
            </a:r>
            <a:endParaRPr lang="ko-KR" altLang="en-US" sz="100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435846" y="4434926"/>
            <a:ext cx="198192" cy="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367300" y="4497643"/>
            <a:ext cx="0" cy="188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7958" y="1325457"/>
            <a:ext cx="2899512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격자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가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큰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경우에는</a:t>
            </a:r>
            <a:endParaRPr lang="en-US" altLang="ko-KR">
              <a:solidFill>
                <a:srgbClr val="7030A0"/>
              </a:solidFill>
            </a:endParaRPr>
          </a:p>
          <a:p>
            <a:r>
              <a:rPr lang="ko-KR" altLang="en-US" smtClean="0">
                <a:solidFill>
                  <a:srgbClr val="7030A0"/>
                </a:solidFill>
              </a:rPr>
              <a:t>큰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>
                <a:solidFill>
                  <a:srgbClr val="7030A0"/>
                </a:solidFill>
              </a:rPr>
              <a:t>구역으로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en-US" altLang="ko-KR" smtClean="0">
                <a:solidFill>
                  <a:srgbClr val="7030A0"/>
                </a:solidFill>
              </a:rPr>
              <a:t>search </a:t>
            </a:r>
            <a:r>
              <a:rPr lang="ko-KR" altLang="en-US" smtClean="0">
                <a:solidFill>
                  <a:srgbClr val="7030A0"/>
                </a:solidFill>
              </a:rPr>
              <a:t>한다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55484" y="415832"/>
            <a:ext cx="1295547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앵커</a:t>
            </a:r>
            <a:r>
              <a:rPr lang="ko-KR" altLang="en-US" smtClean="0"/>
              <a:t> </a:t>
            </a:r>
            <a:r>
              <a:rPr lang="ko-KR" altLang="en-US" smtClean="0"/>
              <a:t>구조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9962" y="96814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512/sqr(2)</a:t>
            </a:r>
            <a:endParaRPr lang="ko-KR" altLang="en-US" sz="100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55876"/>
              </p:ext>
            </p:extLst>
          </p:nvPr>
        </p:nvGraphicFramePr>
        <p:xfrm>
          <a:off x="4852521" y="2466000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72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50372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</a:tblGrid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46758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6375"/>
              </p:ext>
            </p:extLst>
          </p:nvPr>
        </p:nvGraphicFramePr>
        <p:xfrm>
          <a:off x="4500922" y="2682968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99500"/>
              </p:ext>
            </p:extLst>
          </p:nvPr>
        </p:nvGraphicFramePr>
        <p:xfrm>
          <a:off x="4259471" y="2912856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93612"/>
              </p:ext>
            </p:extLst>
          </p:nvPr>
        </p:nvGraphicFramePr>
        <p:xfrm>
          <a:off x="4008876" y="3142744"/>
          <a:ext cx="2014880" cy="187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7117"/>
              </p:ext>
            </p:extLst>
          </p:nvPr>
        </p:nvGraphicFramePr>
        <p:xfrm>
          <a:off x="3758281" y="3372632"/>
          <a:ext cx="2014880" cy="187035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251860">
                  <a:extLst>
                    <a:ext uri="{9D8B030D-6E8A-4147-A177-3AD203B41FA5}">
                      <a16:colId xmlns:a16="http://schemas.microsoft.com/office/drawing/2014/main" val="397667691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502911173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792687226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859521404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207366867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927729567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1777164685"/>
                    </a:ext>
                  </a:extLst>
                </a:gridCol>
                <a:gridCol w="251860">
                  <a:extLst>
                    <a:ext uri="{9D8B030D-6E8A-4147-A177-3AD203B41FA5}">
                      <a16:colId xmlns:a16="http://schemas.microsoft.com/office/drawing/2014/main" val="3389165158"/>
                    </a:ext>
                  </a:extLst>
                </a:gridCol>
              </a:tblGrid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7663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26001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2276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4420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12856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91549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336995"/>
                  </a:ext>
                </a:extLst>
              </a:tr>
              <a:tr h="23379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54603"/>
                  </a:ext>
                </a:extLst>
              </a:tr>
            </a:tbl>
          </a:graphicData>
        </a:graphic>
      </p:graphicFrame>
      <p:sp>
        <p:nvSpPr>
          <p:cNvPr id="64" name="오른쪽 중괄호 63"/>
          <p:cNvSpPr/>
          <p:nvPr/>
        </p:nvSpPr>
        <p:spPr>
          <a:xfrm rot="10800000">
            <a:off x="3282696" y="3372632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680500" y="419495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256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6" name="오른쪽 중괄호 65"/>
          <p:cNvSpPr/>
          <p:nvPr/>
        </p:nvSpPr>
        <p:spPr>
          <a:xfrm rot="5400000">
            <a:off x="4552573" y="44486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14121" y="5732046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256</a:t>
            </a:r>
            <a:endParaRPr lang="ko-KR" altLang="en-US" sz="1000"/>
          </a:p>
        </p:txBody>
      </p:sp>
      <p:sp>
        <p:nvSpPr>
          <p:cNvPr id="68" name="오른쪽 중괄호 67"/>
          <p:cNvSpPr/>
          <p:nvPr/>
        </p:nvSpPr>
        <p:spPr>
          <a:xfrm rot="16200000">
            <a:off x="5646813" y="1241592"/>
            <a:ext cx="426296" cy="2014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08361" y="1745360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16</a:t>
            </a:r>
            <a:endParaRPr lang="ko-KR" altLang="en-US" sz="1000"/>
          </a:p>
        </p:txBody>
      </p:sp>
      <p:sp>
        <p:nvSpPr>
          <p:cNvPr id="70" name="오른쪽 중괄호 69"/>
          <p:cNvSpPr/>
          <p:nvPr/>
        </p:nvSpPr>
        <p:spPr>
          <a:xfrm>
            <a:off x="6877059" y="2466000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316999" y="3278065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16</a:t>
            </a:r>
            <a:endParaRPr lang="ko-KR" altLang="en-US" sz="1000"/>
          </a:p>
        </p:txBody>
      </p:sp>
      <p:sp>
        <p:nvSpPr>
          <p:cNvPr id="72" name="오른쪽 중괄호 71"/>
          <p:cNvSpPr/>
          <p:nvPr/>
        </p:nvSpPr>
        <p:spPr>
          <a:xfrm>
            <a:off x="6224372" y="2912856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789343" y="3495033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/>
              <a:t>32</a:t>
            </a:r>
            <a:endParaRPr lang="ko-KR" altLang="en-US" sz="1000"/>
          </a:p>
        </p:txBody>
      </p:sp>
      <p:sp>
        <p:nvSpPr>
          <p:cNvPr id="74" name="직사각형 73"/>
          <p:cNvSpPr/>
          <p:nvPr/>
        </p:nvSpPr>
        <p:spPr>
          <a:xfrm>
            <a:off x="6576541" y="3726628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64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75" name="오른쪽 중괄호 74"/>
          <p:cNvSpPr/>
          <p:nvPr/>
        </p:nvSpPr>
        <p:spPr>
          <a:xfrm>
            <a:off x="5973520" y="3129824"/>
            <a:ext cx="439940" cy="187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89628" y="4031490"/>
            <a:ext cx="703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128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503227" y="3142744"/>
            <a:ext cx="442246" cy="407598"/>
            <a:chOff x="2578607" y="1610607"/>
            <a:chExt cx="5632703" cy="5632703"/>
          </a:xfrm>
        </p:grpSpPr>
        <p:sp>
          <p:nvSpPr>
            <p:cNvPr id="82" name="직사각형 8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82190" y="3142744"/>
            <a:ext cx="442246" cy="407598"/>
            <a:chOff x="2578607" y="1610607"/>
            <a:chExt cx="5632703" cy="5632703"/>
          </a:xfrm>
        </p:grpSpPr>
        <p:sp>
          <p:nvSpPr>
            <p:cNvPr id="90" name="직사각형 89"/>
            <p:cNvSpPr/>
            <p:nvPr/>
          </p:nvSpPr>
          <p:spPr>
            <a:xfrm>
              <a:off x="3344649" y="2555996"/>
              <a:ext cx="4072675" cy="3766135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55697" y="3156500"/>
            <a:ext cx="442246" cy="407598"/>
            <a:chOff x="2578607" y="1610607"/>
            <a:chExt cx="5632703" cy="5632703"/>
          </a:xfrm>
        </p:grpSpPr>
        <p:sp>
          <p:nvSpPr>
            <p:cNvPr id="94" name="직사각형 93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329534" y="3156500"/>
            <a:ext cx="442246" cy="407598"/>
            <a:chOff x="2578607" y="1610607"/>
            <a:chExt cx="5632703" cy="5632703"/>
          </a:xfrm>
        </p:grpSpPr>
        <p:sp>
          <p:nvSpPr>
            <p:cNvPr id="98" name="직사각형 97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19312" y="3401175"/>
            <a:ext cx="442246" cy="407598"/>
            <a:chOff x="2578607" y="1610607"/>
            <a:chExt cx="5632703" cy="5632703"/>
          </a:xfrm>
        </p:grpSpPr>
        <p:sp>
          <p:nvSpPr>
            <p:cNvPr id="102" name="직사각형 101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531970" y="3621663"/>
            <a:ext cx="442246" cy="407598"/>
            <a:chOff x="2578607" y="1610607"/>
            <a:chExt cx="5632703" cy="5632703"/>
          </a:xfrm>
        </p:grpSpPr>
        <p:sp>
          <p:nvSpPr>
            <p:cNvPr id="106" name="직사각형 105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561067" y="3877117"/>
            <a:ext cx="442246" cy="407598"/>
            <a:chOff x="2578607" y="1610607"/>
            <a:chExt cx="5632703" cy="5632703"/>
          </a:xfrm>
        </p:grpSpPr>
        <p:sp>
          <p:nvSpPr>
            <p:cNvPr id="110" name="직사각형 109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040854" y="3419782"/>
            <a:ext cx="442246" cy="407598"/>
            <a:chOff x="2578607" y="1610607"/>
            <a:chExt cx="5632703" cy="5632703"/>
          </a:xfrm>
        </p:grpSpPr>
        <p:sp>
          <p:nvSpPr>
            <p:cNvPr id="114" name="직사각형 113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038812" y="3651111"/>
            <a:ext cx="442246" cy="407598"/>
            <a:chOff x="2578607" y="1610607"/>
            <a:chExt cx="5632703" cy="5632703"/>
          </a:xfrm>
        </p:grpSpPr>
        <p:sp>
          <p:nvSpPr>
            <p:cNvPr id="118" name="직사각형 117"/>
            <p:cNvSpPr/>
            <p:nvPr/>
          </p:nvSpPr>
          <p:spPr>
            <a:xfrm>
              <a:off x="3344648" y="2555999"/>
              <a:ext cx="4072680" cy="3766131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089270" y="161060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rot="16200000">
              <a:off x="4051742" y="1619087"/>
              <a:ext cx="2686434" cy="5632703"/>
            </a:xfrm>
            <a:prstGeom prst="rect">
              <a:avLst/>
            </a:prstGeom>
            <a:noFill/>
            <a:ln w="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3179067" y="6245962"/>
            <a:ext cx="49215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앵커의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구조는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단계의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격자에서의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중심에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있는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사각형의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좌표들의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집합니다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6" name="모서리가 둥근 직사각형 125">
            <a:hlinkClick r:id="rId2" action="ppaction://hlinksldjump"/>
          </p:cNvPr>
          <p:cNvSpPr/>
          <p:nvPr/>
        </p:nvSpPr>
        <p:spPr>
          <a:xfrm>
            <a:off x="8020198" y="5755271"/>
            <a:ext cx="2247832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2" action="ppaction://hlinksldjump"/>
              </a:rPr>
              <a:t>return </a:t>
            </a:r>
            <a:r>
              <a:rPr lang="en-US" altLang="ko-KR" sz="1600" b="1">
                <a:hlinkClick r:id="rId2" action="ppaction://hlinksldjump"/>
              </a:rPr>
              <a:t>def</a:t>
            </a:r>
            <a:r>
              <a:rPr lang="en-US" altLang="ko-KR" sz="1600">
                <a:hlinkClick r:id="rId2" action="ppaction://hlinksldjump"/>
              </a:rPr>
              <a:t> </a:t>
            </a:r>
            <a:r>
              <a:rPr lang="en-US" altLang="ko-KR" sz="1600" smtClean="0">
                <a:hlinkClick r:id="rId2" action="ppaction://hlinksldjump"/>
              </a:rPr>
              <a:t>get_anchors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43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sclae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이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인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경우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256x256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격자와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가지의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박스이므로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중심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좌표는</a:t>
            </a:r>
            <a:endParaRPr lang="en-US" altLang="ko-KR" sz="1200" i="1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ko-KR" altLang="en-US" sz="12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x256x3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개의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중심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좌표가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생긴다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3264" y="1904870"/>
            <a:ext cx="398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스케일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별로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32,64 ~ 512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이런식으로 수행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된다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120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scales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+mn-ea"/>
              </a:rPr>
              <a:t>= array([[32], [32], [32]])</a:t>
            </a:r>
          </a:p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+mn-ea"/>
              </a:rPr>
              <a:t>ratios= array([[0.5],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array([45.254834, 32. , 22.627417])</a:t>
            </a:r>
          </a:p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np.arange(0,10,1)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9])</a:t>
            </a:r>
          </a:p>
          <a:p>
            <a:r>
              <a:rPr lang="ko-KR" altLang="en-US" sz="1000"/>
              <a:t>x = np.arange(0,10,1)*2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매번 바뀜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...,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0, ..., 0, 0, 0], </a:t>
            </a:r>
          </a:p>
          <a:p>
            <a:r>
              <a:rPr lang="en-US" altLang="ko-KR" sz="1000">
                <a:latin typeface="var(--vscode-repl-font-family)"/>
              </a:rPr>
              <a:t>[ 4, 4, 4, ..., 4, 4, 4], </a:t>
            </a:r>
          </a:p>
          <a:p>
            <a:r>
              <a:rPr lang="en-US" altLang="ko-KR" sz="1000">
                <a:latin typeface="var(--vscode-repl-font-family)"/>
              </a:rPr>
              <a:t>[ 8, 8, 8, ..., 8, 8, 8],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[1012, 1012, 1012, ..., 1012, 1012, 1012], </a:t>
            </a:r>
          </a:p>
          <a:p>
            <a:r>
              <a:rPr lang="en-US" altLang="ko-KR" sz="1000">
                <a:latin typeface="var(--vscode-repl-font-family)"/>
              </a:rPr>
              <a:t>[1016, 1016, 1016, ..., 1016, 1016, 1016], </a:t>
            </a:r>
          </a:p>
          <a:p>
            <a:r>
              <a:rPr lang="en-US" altLang="ko-KR" sz="1000">
                <a:latin typeface="var(--vscode-repl-font-family)"/>
              </a:rPr>
              <a:t>[1020,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box_widths.shape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(65536, 3)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1256" y="97711"/>
            <a:ext cx="1685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smtClean="0">
                <a:solidFill>
                  <a:srgbClr val="7030A0"/>
                </a:solidFill>
                <a:latin typeface="+mn-ea"/>
              </a:rPr>
              <a:t>ratios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rgbClr val="7030A0"/>
                </a:solidFill>
                <a:latin typeface="+mn-ea"/>
              </a:rPr>
              <a:t>flatten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수행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후</a:t>
            </a:r>
            <a:endParaRPr lang="pt-BR" altLang="ko-KR" sz="1200">
              <a:solidFill>
                <a:srgbClr val="7030A0"/>
              </a:solidFill>
              <a:latin typeface="+mn-ea"/>
            </a:endParaRPr>
          </a:p>
          <a:p>
            <a:r>
              <a:rPr lang="pt-BR" altLang="ko-KR" sz="1200">
                <a:solidFill>
                  <a:srgbClr val="7030A0"/>
                </a:solidFill>
                <a:latin typeface="+mn-ea"/>
              </a:rPr>
              <a:t>array([0.5, 1. , 2. ])</a:t>
            </a:r>
            <a:endParaRPr lang="pt-BR" altLang="ko-KR" sz="1200" b="0" i="0">
              <a:solidFill>
                <a:srgbClr val="7030A0"/>
              </a:solidFill>
              <a:effectLst/>
              <a:latin typeface="+mn-ea"/>
            </a:endParaRPr>
          </a:p>
        </p:txBody>
      </p:sp>
      <p:cxnSp>
        <p:nvCxnSpPr>
          <p:cNvPr id="21" name="구부러진 연결선 20"/>
          <p:cNvCxnSpPr>
            <a:endCxn id="4" idx="1"/>
          </p:cNvCxnSpPr>
          <p:nvPr/>
        </p:nvCxnSpPr>
        <p:spPr>
          <a:xfrm rot="5400000" flipH="1" flipV="1">
            <a:off x="379014" y="662931"/>
            <a:ext cx="2196629" cy="1527856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81600" y="95954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>
                <a:solidFill>
                  <a:srgbClr val="7030A0"/>
                </a:solidFill>
                <a:latin typeface="+mn-ea"/>
              </a:rPr>
              <a:t>scales flatten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수행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rgbClr val="7030A0"/>
                </a:solidFill>
                <a:latin typeface="+mn-ea"/>
              </a:rPr>
              <a:t>후</a:t>
            </a:r>
            <a:endParaRPr lang="en-US" altLang="ko-KR" sz="1200">
              <a:solidFill>
                <a:srgbClr val="7030A0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7030A0"/>
                </a:solidFill>
                <a:latin typeface="+mn-ea"/>
              </a:rPr>
              <a:t>array([32, 32, 32])</a:t>
            </a:r>
            <a:endParaRPr lang="en-US" altLang="ko-KR" sz="1200" b="0" i="0">
              <a:solidFill>
                <a:srgbClr val="7030A0"/>
              </a:solidFill>
              <a:effectLst/>
              <a:latin typeface="+mn-ea"/>
            </a:endParaRPr>
          </a:p>
        </p:txBody>
      </p:sp>
      <p:cxnSp>
        <p:nvCxnSpPr>
          <p:cNvPr id="24" name="구부러진 연결선 23"/>
          <p:cNvCxnSpPr>
            <a:endCxn id="22" idx="1"/>
          </p:cNvCxnSpPr>
          <p:nvPr/>
        </p:nvCxnSpPr>
        <p:spPr>
          <a:xfrm flipV="1">
            <a:off x="671002" y="326787"/>
            <a:ext cx="3310598" cy="19887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65897" y="2138589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1x1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5451442" y="2161395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1</a:t>
            </a:r>
            <a:r>
              <a:rPr lang="en-US" altLang="ko-KR" sz="1000" smtClean="0"/>
              <a:t>x3</a:t>
            </a:r>
            <a:endParaRPr lang="ko-KR" altLang="en-US" sz="1000"/>
          </a:p>
        </p:txBody>
      </p:sp>
      <p:sp>
        <p:nvSpPr>
          <p:cNvPr id="29" name="직사각형 28"/>
          <p:cNvSpPr/>
          <p:nvPr/>
        </p:nvSpPr>
        <p:spPr>
          <a:xfrm>
            <a:off x="254708" y="1961435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</a:t>
            </a:r>
            <a:r>
              <a:rPr lang="en-US" altLang="ko-KR" sz="1000" smtClean="0"/>
              <a:t>x1</a:t>
            </a: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1183936" y="1957650"/>
            <a:ext cx="407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3</a:t>
            </a:r>
            <a:r>
              <a:rPr lang="en-US" altLang="ko-KR" sz="1000" smtClean="0"/>
              <a:t>x1</a:t>
            </a: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34863" y="4941219"/>
            <a:ext cx="15561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7030A0"/>
                </a:solidFill>
                <a:latin typeface="var(--vscode-repl-font-family)"/>
              </a:rPr>
              <a:t>box_centers.shape</a:t>
            </a:r>
          </a:p>
          <a:p>
            <a:r>
              <a:rPr lang="en-US" altLang="ko-KR" sz="1100">
                <a:solidFill>
                  <a:srgbClr val="7030A0"/>
                </a:solidFill>
                <a:latin typeface="var(--vscode-repl-font-family)"/>
              </a:rPr>
              <a:t>(196608, 2)</a:t>
            </a:r>
            <a:endParaRPr lang="en-US" altLang="ko-KR" sz="1100" b="0" i="0">
              <a:solidFill>
                <a:srgbClr val="7030A0"/>
              </a:solidFill>
              <a:effectLst/>
              <a:latin typeface="var(--vscode-repl-font-family)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 rot="10800000">
            <a:off x="327713" y="5372106"/>
            <a:ext cx="683848" cy="3430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0800000" flipV="1">
            <a:off x="1387490" y="3872744"/>
            <a:ext cx="5475489" cy="2286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rot="10800000">
            <a:off x="2241257" y="4213913"/>
            <a:ext cx="4671621" cy="10406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[ 0, 0, 0], </a:t>
            </a:r>
          </a:p>
          <a:p>
            <a:r>
              <a:rPr lang="en-US" altLang="ko-KR" sz="1000">
                <a:latin typeface="+mn-ea"/>
              </a:rPr>
              <a:t>[ 4, 4, 4], </a:t>
            </a:r>
          </a:p>
          <a:p>
            <a:r>
              <a:rPr lang="en-US" altLang="ko-KR" sz="1000">
                <a:latin typeface="+mn-ea"/>
              </a:rPr>
              <a:t>[ 8, 8, 8],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[1012, 1012, 1012], </a:t>
            </a:r>
          </a:p>
          <a:p>
            <a:r>
              <a:rPr lang="en-US" altLang="ko-KR" sz="1000">
                <a:latin typeface="+mn-ea"/>
              </a:rPr>
              <a:t>[1016, 1016, 1016], </a:t>
            </a:r>
          </a:p>
          <a:p>
            <a:r>
              <a:rPr lang="en-US" altLang="ko-KR" sz="1000">
                <a:latin typeface="+mn-ea"/>
              </a:rPr>
              <a:t>[1020,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box_centers_y = 65535*3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box_sizes.shape = (196608,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box_centers_x.shape= (65536,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array([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-22.627417 , -11.3137085, 22.627417 , 11.3137085],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-16. , -16. , 16. , 16.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-11.3137085, -22.627417 , 11.3137085, 22.627417 ],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 ...,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[ 997.372583 , 1008.6862915, 1042.627417 , 1031.3137085],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[1004. , 1004. , 1036. , 1036.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boxes.shape = (196608,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반환 결과 텐서</a:t>
            </a:r>
          </a:p>
        </p:txBody>
      </p:sp>
      <p:sp>
        <p:nvSpPr>
          <p:cNvPr id="15" name="모서리가 둥근 직사각형 14">
            <a:hlinkClick r:id="rId2" action="ppaction://hlinksldjump"/>
          </p:cNvPr>
          <p:cNvSpPr/>
          <p:nvPr/>
        </p:nvSpPr>
        <p:spPr>
          <a:xfrm>
            <a:off x="6172200" y="6236785"/>
            <a:ext cx="3766457" cy="445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smtClean="0">
                <a:hlinkClick r:id="rId3" action="ppaction://hlinksldjump"/>
              </a:rPr>
              <a:t>return def</a:t>
            </a:r>
            <a:r>
              <a:rPr lang="en-US" altLang="ko-KR" sz="1600">
                <a:hlinkClick r:id="rId3" action="ppaction://hlinksldjump"/>
              </a:rPr>
              <a:t> generate_pyramid_anchors</a:t>
            </a:r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8241899" y="4420302"/>
            <a:ext cx="1480457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5400000">
            <a:off x="8241898" y="4421242"/>
            <a:ext cx="1480457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5400000">
            <a:off x="8664598" y="4418460"/>
            <a:ext cx="635055" cy="631371"/>
          </a:xfrm>
          <a:prstGeom prst="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 rot="2219790">
            <a:off x="7507429" y="4100821"/>
            <a:ext cx="420323" cy="479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35472" y="3204462"/>
            <a:ext cx="1862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이런</a:t>
            </a:r>
            <a:r>
              <a:rPr lang="ko-KR" altLang="en-US" sz="1000" smtClean="0"/>
              <a:t> </a:t>
            </a:r>
            <a:r>
              <a:rPr lang="ko-KR" altLang="en-US" sz="1000" smtClean="0"/>
              <a:t>앵커의</a:t>
            </a:r>
            <a:r>
              <a:rPr lang="ko-KR" altLang="en-US" sz="1000" smtClean="0"/>
              <a:t> </a:t>
            </a:r>
            <a:r>
              <a:rPr lang="ko-KR" altLang="en-US" sz="1000" smtClean="0"/>
              <a:t>크기</a:t>
            </a:r>
            <a:r>
              <a:rPr lang="ko-KR" altLang="en-US" sz="1000" smtClean="0"/>
              <a:t> </a:t>
            </a:r>
            <a:r>
              <a:rPr lang="en-US" altLang="ko-KR" sz="1000" smtClean="0"/>
              <a:t>3</a:t>
            </a:r>
            <a:r>
              <a:rPr lang="ko-KR" altLang="en-US" sz="1000" smtClean="0"/>
              <a:t>개가</a:t>
            </a:r>
            <a:r>
              <a:rPr lang="ko-KR" altLang="en-US" sz="1000" smtClean="0"/>
              <a:t> </a:t>
            </a:r>
            <a:r>
              <a:rPr lang="en-US" altLang="ko-KR" sz="1000" smtClean="0"/>
              <a:t>256x265</a:t>
            </a:r>
            <a:r>
              <a:rPr lang="ko-KR" altLang="en-US" sz="1000" smtClean="0"/>
              <a:t>개가</a:t>
            </a:r>
            <a:r>
              <a:rPr lang="ko-KR" altLang="en-US" sz="1000" smtClean="0"/>
              <a:t> </a:t>
            </a:r>
            <a:r>
              <a:rPr lang="ko-KR" altLang="en-US" sz="1000" smtClean="0"/>
              <a:t>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4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MakRCNN build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build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37849" y="1905904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input_image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shape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개 차원이 늘어난다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차원이 늘어나는 것 같음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shape (None, None, None, 3)</a:t>
            </a:r>
            <a:endParaRPr lang="ko-KR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1778" y="2470460"/>
            <a:ext cx="6503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input_image = KL.Input(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            shape=[None, None, config.IMAGE_SHAPE[2]], name="input_image")</a:t>
            </a:r>
            <a:endParaRPr lang="en-US" altLang="ko-KR" sz="1200" b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12028" y="3129303"/>
            <a:ext cx="2049720" cy="1842554"/>
            <a:chOff x="4712028" y="3129303"/>
            <a:chExt cx="2049720" cy="1842554"/>
          </a:xfrm>
        </p:grpSpPr>
        <p:sp>
          <p:nvSpPr>
            <p:cNvPr id="12" name="직사각형 11"/>
            <p:cNvSpPr/>
            <p:nvPr/>
          </p:nvSpPr>
          <p:spPr>
            <a:xfrm>
              <a:off x="4912546" y="3129303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12287" y="3232978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12028" y="3360717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92892" y="5110503"/>
            <a:ext cx="2049720" cy="1842554"/>
            <a:chOff x="2492892" y="5110503"/>
            <a:chExt cx="2049720" cy="1842554"/>
          </a:xfrm>
        </p:grpSpPr>
        <p:sp>
          <p:nvSpPr>
            <p:cNvPr id="60" name="직사각형 59"/>
            <p:cNvSpPr/>
            <p:nvPr/>
          </p:nvSpPr>
          <p:spPr>
            <a:xfrm>
              <a:off x="2693410" y="5110503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93151" y="5214178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92892" y="5341917"/>
              <a:ext cx="1849202" cy="16111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구부러진 연결선 62"/>
          <p:cNvCxnSpPr>
            <a:endCxn id="57" idx="1"/>
          </p:cNvCxnSpPr>
          <p:nvPr/>
        </p:nvCxnSpPr>
        <p:spPr>
          <a:xfrm>
            <a:off x="2322095" y="2932126"/>
            <a:ext cx="2389933" cy="123416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endCxn id="57" idx="0"/>
          </p:cNvCxnSpPr>
          <p:nvPr/>
        </p:nvCxnSpPr>
        <p:spPr>
          <a:xfrm>
            <a:off x="2935705" y="2719137"/>
            <a:ext cx="2700924" cy="64158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07837" y="3747555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width</a:t>
            </a: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995013" y="275808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height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904590" y="3694689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channel</a:t>
            </a:r>
            <a:endParaRPr lang="ko-KR" altLang="en-US"/>
          </a:p>
        </p:txBody>
      </p:sp>
      <p:cxnSp>
        <p:nvCxnSpPr>
          <p:cNvPr id="68" name="구부러진 연결선 67"/>
          <p:cNvCxnSpPr>
            <a:endCxn id="67" idx="0"/>
          </p:cNvCxnSpPr>
          <p:nvPr/>
        </p:nvCxnSpPr>
        <p:spPr>
          <a:xfrm>
            <a:off x="4712028" y="2559499"/>
            <a:ext cx="2879609" cy="1135190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61139" y="595664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batch</a:t>
            </a:r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 rot="2727010">
            <a:off x="5559715" y="4647201"/>
            <a:ext cx="218319" cy="2618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91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meshgrid example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465636" y="1327896"/>
            <a:ext cx="5343525" cy="13560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x = np.array([1,2,3])</a:t>
            </a:r>
          </a:p>
          <a:p>
            <a:r>
              <a:rPr lang="ko-KR" altLang="en-US"/>
              <a:t>y = np.array([[5,6],[7,8]])</a:t>
            </a:r>
          </a:p>
          <a:p>
            <a:endParaRPr lang="ko-KR" altLang="en-US"/>
          </a:p>
          <a:p>
            <a:r>
              <a:rPr lang="ko-KR" altLang="en-US"/>
              <a:t>x1,y1 = np.meshgrid(x, y)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3383" y="2932216"/>
            <a:ext cx="2227834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x1</a:t>
            </a:r>
          </a:p>
          <a:p>
            <a:r>
              <a:rPr lang="ko-KR" altLang="en-US"/>
              <a:t>Out[16]: </a:t>
            </a:r>
          </a:p>
          <a:p>
            <a:r>
              <a:rPr lang="ko-KR" altLang="en-US"/>
              <a:t>array([[1, 2, 3],</a:t>
            </a:r>
          </a:p>
          <a:p>
            <a:r>
              <a:rPr lang="ko-KR" altLang="en-US"/>
              <a:t>       [1, 2, 3],</a:t>
            </a:r>
          </a:p>
          <a:p>
            <a:r>
              <a:rPr lang="ko-KR" altLang="en-US"/>
              <a:t>       [1, 2, 3],</a:t>
            </a:r>
          </a:p>
          <a:p>
            <a:r>
              <a:rPr lang="ko-KR" altLang="en-US"/>
              <a:t>       [1, 2, 3]])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2535" y="2932216"/>
            <a:ext cx="203581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y1</a:t>
            </a:r>
          </a:p>
          <a:p>
            <a:r>
              <a:rPr lang="ko-KR" altLang="en-US"/>
              <a:t>Out[17]: </a:t>
            </a:r>
          </a:p>
          <a:p>
            <a:r>
              <a:rPr lang="ko-KR" altLang="en-US"/>
              <a:t>array([[5, 5, 5],</a:t>
            </a:r>
          </a:p>
          <a:p>
            <a:r>
              <a:rPr lang="ko-KR" altLang="en-US"/>
              <a:t>       [6, 6, 6],</a:t>
            </a:r>
          </a:p>
          <a:p>
            <a:r>
              <a:rPr lang="ko-KR" altLang="en-US"/>
              <a:t>       [7, 7, 7],</a:t>
            </a:r>
          </a:p>
          <a:p>
            <a:r>
              <a:rPr lang="ko-KR" altLang="en-US"/>
              <a:t>       [8, 8, 8]])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2750" y="1142169"/>
            <a:ext cx="5343525" cy="19878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box_centers_x = np.array([[0,4],[0,4]])</a:t>
            </a:r>
          </a:p>
          <a:p>
            <a:r>
              <a:rPr lang="ko-KR" altLang="en-US"/>
              <a:t>box_centers_y = np.array([[0,0],[4,4]])</a:t>
            </a:r>
          </a:p>
          <a:p>
            <a:r>
              <a:rPr lang="ko-KR" altLang="en-US"/>
              <a:t>test = box_centers = np.stack([box_centers_y, box_centers_x], axis=2)</a:t>
            </a:r>
          </a:p>
          <a:p>
            <a:r>
              <a:rPr lang="ko-KR" altLang="en-US"/>
              <a:t>box_centers = np.stack([box_centers_y, box_centers_x], axis=2).reshape([-1, 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92750" y="3288912"/>
            <a:ext cx="2105479" cy="23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test</a:t>
            </a:r>
          </a:p>
          <a:p>
            <a:r>
              <a:rPr lang="ko-KR" altLang="en-US"/>
              <a:t>Out[21]: </a:t>
            </a:r>
          </a:p>
          <a:p>
            <a:r>
              <a:rPr lang="ko-KR" altLang="en-US"/>
              <a:t>array([[[0, 0],</a:t>
            </a:r>
          </a:p>
          <a:p>
            <a:r>
              <a:rPr lang="ko-KR" altLang="en-US"/>
              <a:t>        [0, 4]],</a:t>
            </a:r>
          </a:p>
          <a:p>
            <a:endParaRPr lang="ko-KR" altLang="en-US"/>
          </a:p>
          <a:p>
            <a:r>
              <a:rPr lang="ko-KR" altLang="en-US"/>
              <a:t>       [[4, 0],</a:t>
            </a:r>
          </a:p>
          <a:p>
            <a:r>
              <a:rPr lang="ko-KR" altLang="en-US"/>
              <a:t>        [4, 4]]])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98229" y="3288912"/>
            <a:ext cx="178872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box_centers</a:t>
            </a:r>
          </a:p>
          <a:p>
            <a:r>
              <a:rPr lang="ko-KR" altLang="en-US"/>
              <a:t>Out[22]: </a:t>
            </a:r>
          </a:p>
          <a:p>
            <a:r>
              <a:rPr lang="ko-KR" altLang="en-US"/>
              <a:t>array([[0, 0],</a:t>
            </a:r>
          </a:p>
          <a:p>
            <a:r>
              <a:rPr lang="ko-KR" altLang="en-US"/>
              <a:t>       [0, 4],</a:t>
            </a:r>
          </a:p>
          <a:p>
            <a:r>
              <a:rPr lang="ko-KR" altLang="en-US"/>
              <a:t>       [4, 0],</a:t>
            </a:r>
          </a:p>
          <a:p>
            <a:r>
              <a:rPr lang="ko-KR" altLang="en-US"/>
              <a:t>       [4, 4]])</a:t>
            </a:r>
          </a:p>
        </p:txBody>
      </p:sp>
    </p:spTree>
    <p:extLst>
      <p:ext uri="{BB962C8B-B14F-4D97-AF65-F5344CB8AC3E}">
        <p14:creationId xmlns:p14="http://schemas.microsoft.com/office/powerpoint/2010/main" val="29048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77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np.stack</a:t>
            </a:r>
            <a:r>
              <a:rPr lang="en-US" altLang="ko-KR" sz="2800" b="1" smtClean="0"/>
              <a:t> example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48607" y="1196598"/>
            <a:ext cx="5343525" cy="19878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box_centers_x = np.array([[0,4],[0,4]])</a:t>
            </a:r>
          </a:p>
          <a:p>
            <a:r>
              <a:rPr lang="ko-KR" altLang="en-US"/>
              <a:t>box_centers_y = np.array([[0,0],[4,4]])</a:t>
            </a:r>
          </a:p>
          <a:p>
            <a:r>
              <a:rPr lang="ko-KR" altLang="en-US"/>
              <a:t>test = box_centers = np.stack([box_centers_y, box_centers_x], axis=2)</a:t>
            </a:r>
          </a:p>
          <a:p>
            <a:r>
              <a:rPr lang="ko-KR" altLang="en-US"/>
              <a:t>box_centers = np.stack([box_centers_y, box_centers_x], axis=2).reshape([-1, 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1893" y="3521407"/>
            <a:ext cx="2105479" cy="230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test</a:t>
            </a:r>
          </a:p>
          <a:p>
            <a:r>
              <a:rPr lang="ko-KR" altLang="en-US"/>
              <a:t>Out[21]: </a:t>
            </a:r>
          </a:p>
          <a:p>
            <a:r>
              <a:rPr lang="ko-KR" altLang="en-US"/>
              <a:t>array([[[0, 0],</a:t>
            </a:r>
          </a:p>
          <a:p>
            <a:r>
              <a:rPr lang="ko-KR" altLang="en-US"/>
              <a:t>        [0, 4]],</a:t>
            </a:r>
          </a:p>
          <a:p>
            <a:endParaRPr lang="ko-KR" altLang="en-US"/>
          </a:p>
          <a:p>
            <a:r>
              <a:rPr lang="ko-KR" altLang="en-US"/>
              <a:t>       [[4, 0],</a:t>
            </a:r>
          </a:p>
          <a:p>
            <a:r>
              <a:rPr lang="ko-KR" altLang="en-US"/>
              <a:t>        [4, 4]]])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1286" y="3521407"/>
            <a:ext cx="178872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box_centers</a:t>
            </a:r>
          </a:p>
          <a:p>
            <a:r>
              <a:rPr lang="ko-KR" altLang="en-US"/>
              <a:t>Out[22]: </a:t>
            </a:r>
          </a:p>
          <a:p>
            <a:r>
              <a:rPr lang="ko-KR" altLang="en-US"/>
              <a:t>array([[0, 0],</a:t>
            </a:r>
          </a:p>
          <a:p>
            <a:r>
              <a:rPr lang="ko-KR" altLang="en-US"/>
              <a:t>       [0, 4],</a:t>
            </a:r>
          </a:p>
          <a:p>
            <a:r>
              <a:rPr lang="ko-KR" altLang="en-US"/>
              <a:t>       [4, 0],</a:t>
            </a:r>
          </a:p>
          <a:p>
            <a:r>
              <a:rPr lang="ko-KR" altLang="en-US"/>
              <a:t>       [4, 4]])</a:t>
            </a:r>
          </a:p>
        </p:txBody>
      </p:sp>
    </p:spTree>
    <p:extLst>
      <p:ext uri="{BB962C8B-B14F-4D97-AF65-F5344CB8AC3E}">
        <p14:creationId xmlns:p14="http://schemas.microsoft.com/office/powerpoint/2010/main" val="355466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anchors_per_location=3, anchor_stride=1):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anchors_per_location=3,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x = &lt;KerasTensor: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array([[[0.1, 0.1, 0.2, 0.2]]])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56260" y="4267204"/>
            <a:ext cx="2674620" cy="2546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등 부터 순서대로 값이 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"""Applies the given deltas to the given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deltas: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 값은 델타 값을 적용하여 업데이트 함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를 </a:t>
            </a:r>
            <a:r>
              <a:rPr lang="en-US" altLang="ko-KR" sz="1050">
                <a:latin typeface="Menlo" panose="020B0609030804020204" pitchFamily="49" charset="0"/>
              </a:rPr>
              <a:t>n</a:t>
            </a:r>
            <a:r>
              <a:rPr lang="ko-KR" altLang="en-US" sz="1050">
                <a:latin typeface="Menlo" panose="020B0609030804020204" pitchFamily="49" charset="0"/>
              </a:rPr>
              <a:t>개의 </a:t>
            </a:r>
            <a:r>
              <a:rPr lang="en-US" altLang="ko-KR" sz="1050">
                <a:latin typeface="Menlo" panose="020B0609030804020204" pitchFamily="49" charset="0"/>
              </a:rPr>
              <a:t>sub </a:t>
            </a:r>
            <a:r>
              <a:rPr lang="ko-KR" altLang="en-US" sz="1050">
                <a:latin typeface="Menlo" panose="020B0609030804020204" pitchFamily="49" charset="0"/>
              </a:rPr>
              <a:t>텐서로 나눈다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clip_boxes_graph </a:t>
            </a:r>
            <a:r>
              <a:rPr lang="ko-KR" altLang="en-US" sz="105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602189" y="3896444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0,0,1,1</a:t>
            </a:r>
            <a:r>
              <a:rPr lang="ko-KR" altLang="en-US" sz="1050">
                <a:latin typeface="Menlo" panose="020B0609030804020204" pitchFamily="49" charset="0"/>
              </a:rPr>
              <a:t> 박스에서 정규화된 </a:t>
            </a:r>
            <a:r>
              <a:rPr lang="en-US" altLang="ko-KR" sz="1050">
                <a:latin typeface="Menlo" panose="020B0609030804020204" pitchFamily="49" charset="0"/>
              </a:rPr>
              <a:t>box</a:t>
            </a:r>
            <a:r>
              <a:rPr lang="ko-KR" altLang="en-US" sz="1050">
                <a:latin typeface="Menlo" panose="020B0609030804020204" pitchFamily="49" charset="0"/>
              </a:rPr>
              <a:t>좌표를 얻는다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3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19489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parse_image_meta_graph(meta):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32837"/>
            <a:ext cx="69179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(meta):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"""Parses a tensor that contains image attributes to its components.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See compose_image_meta() for more details.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meta: [batch, meta length] where meta length depends on NUM_CLASSES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Returns a dict of the parsed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(y1, x1, y2, x2) window of image in in pixels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"original_image_shape"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"window"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"scale"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7112"/>
              </p:ext>
            </p:extLst>
          </p:nvPr>
        </p:nvGraphicFramePr>
        <p:xfrm>
          <a:off x="1458820" y="554926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28195"/>
              </p:ext>
            </p:extLst>
          </p:nvPr>
        </p:nvGraphicFramePr>
        <p:xfrm>
          <a:off x="1458820" y="637730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1103243" y="5549266"/>
            <a:ext cx="355577" cy="165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53482" y="6245987"/>
            <a:ext cx="749761" cy="26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batch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A function that returns a TF tensor that's part of a graph.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number of slices to divide the data into.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IPdb</a:t>
            </a:r>
            <a:r>
              <a:rPr lang="ko-KR" altLang="en-US" sz="1100" dirty="0"/>
              <a:t> [3]: </a:t>
            </a:r>
            <a:r>
              <a:rPr lang="ko-KR" altLang="en-US" sz="1100" dirty="0" err="1"/>
              <a:t>names</a:t>
            </a:r>
            <a:r>
              <a:rPr lang="ko-KR" altLang="en-US" sz="1100" dirty="0"/>
              <a:t> = 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 * 4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IPdb</a:t>
            </a:r>
            <a:r>
              <a:rPr lang="ko-KR" altLang="en-US" sz="1100" dirty="0"/>
              <a:t> [4]: </a:t>
            </a:r>
            <a:r>
              <a:rPr lang="ko-KR" altLang="en-US" sz="1100" dirty="0" err="1"/>
              <a:t>names</a:t>
            </a:r>
            <a:endParaRPr lang="ko-KR" altLang="en-US" sz="1100" dirty="0"/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계층을 만드는 것으로 </a:t>
            </a:r>
            <a:r>
              <a:rPr lang="en-US" altLang="ko-KR" sz="1400">
                <a:latin typeface="+mn-ea"/>
              </a:rPr>
              <a:t>BACKBON</a:t>
            </a:r>
            <a:r>
              <a:rPr lang="ko-KR" altLang="en-US" sz="1400">
                <a:latin typeface="+mn-ea"/>
              </a:rPr>
              <a:t>에 이름이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state5</a:t>
            </a:r>
            <a:r>
              <a:rPr lang="ko-KR" altLang="en-US" sz="1400">
                <a:latin typeface="+mn-ea"/>
              </a:rPr>
              <a:t>까지 사용여부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batch normalization freeze </a:t>
            </a:r>
            <a:r>
              <a:rPr lang="ko-KR" altLang="en-US" sz="1400">
                <a:latin typeface="+mn-ea"/>
              </a:rPr>
              <a:t>사용 여부이다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effectLst/>
                <a:latin typeface="+mn-ea"/>
              </a:rPr>
              <a:t>C1 ~ C5</a:t>
            </a:r>
            <a:r>
              <a:rPr lang="ko-KR" altLang="en-US" sz="1400">
                <a:effectLst/>
                <a:latin typeface="+mn-ea"/>
              </a:rPr>
              <a:t>까지는 각 </a:t>
            </a:r>
            <a:r>
              <a:rPr lang="en-US" altLang="ko-KR" sz="1400">
                <a:latin typeface="+mn-ea"/>
              </a:rPr>
              <a:t>stage</a:t>
            </a:r>
            <a:r>
              <a:rPr lang="ko-KR" altLang="en-US" sz="1400">
                <a:latin typeface="+mn-ea"/>
              </a:rPr>
              <a:t>에서의 레이어 값을 볼 수있게 했다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5988" y="370667"/>
            <a:ext cx="53435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input_image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의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shape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개 차원이 늘어난다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아마도 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차원이 늘어나는 것 같음</a:t>
            </a:r>
            <a:r>
              <a:rPr lang="en-US" altLang="ko-KR" sz="1200">
                <a:solidFill>
                  <a:srgbClr val="6A9955"/>
                </a:solidFill>
                <a:latin typeface="Consolas" panose="020B0609020204030204" pitchFamily="49" charset="0"/>
              </a:rPr>
              <a:t>. shape (None, None, None, 3)</a:t>
            </a:r>
            <a:endParaRPr lang="ko-KR" alt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420815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DetectionTargetLayer(KE.Layer):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457" y="1842167"/>
            <a:ext cx="62688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call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Slice the batch and run a graph for each slice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: Rename target_bbox to target_deltas for clarity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"target_bbox"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w, x, y, z: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detection_targets_graph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w, x, y, z,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074" y="4576272"/>
            <a:ext cx="67387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compute_output_shape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input_shape):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rois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class_ids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deltas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masks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inputs, mask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8533" y="1236862"/>
            <a:ext cx="743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8533" y="136366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>
            <a:off x="5413515" y="336420"/>
            <a:ext cx="1954694" cy="13068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67193" y="1938272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gt_boxes: [batch, MAX_GT_INSTANCES, (y1, x1, y2, x2)] in normalized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coordinates.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48216" y="2560295"/>
            <a:ext cx="46435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[batch, height, width, MAX_GT_INSTANCES]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>
            <a:cxnSpLocks/>
          </p:cNvCxnSpPr>
          <p:nvPr/>
        </p:nvCxnSpPr>
        <p:spPr>
          <a:xfrm flipV="1">
            <a:off x="7007364" y="1790858"/>
            <a:ext cx="2414935" cy="11674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flipV="1">
            <a:off x="5241235" y="1770403"/>
            <a:ext cx="3154017" cy="2134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52347" y="4131512"/>
            <a:ext cx="53435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Returns: Target ROIs and corresponding class IDs, bounding box shifts,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and masks.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rois: [TRAIN_ROIS_PER_IMAGE, (y1, x1, y2, x2)] in normalized coordinates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class_ids: [TRAIN_ROIS_PER_IMAGE]. Integer class IDs. Zero padded.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deltas: [TRAIN_ROIS_PER_IMAGE, (dy, dx, log(dh), log(dw))]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masks: [TRAIN_ROIS_PER_IMAGE, height, width]. Masks cropped to bbox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boundaries and resized to neural network output size.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>
            <a:cxnSpLocks/>
          </p:cNvCxnSpPr>
          <p:nvPr/>
        </p:nvCxnSpPr>
        <p:spPr>
          <a:xfrm rot="10800000" flipV="1">
            <a:off x="2020957" y="4287079"/>
            <a:ext cx="3338840" cy="823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10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924" y="1732182"/>
            <a:ext cx="5343525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(proposals)[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 [proposals],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roi_assertion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control_dependencies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proposals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Remove zero padding</a:t>
            </a:r>
            <a:r>
              <a:rPr lang="ko-KR" altLang="en-US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proposals, 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trim_proposals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trim_gt_boxes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trim_gt_class_ids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trim_gt_masks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Handle COCO crowds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crowd box in COCO is a bounding box around several instances. Exclude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them from training. A crowd box is given a negative class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ID.</a:t>
            </a:r>
          </a:p>
          <a:p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crowd box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는 여러 인스턴스가 있는 것으로 음수 값을 갖는다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9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non_crowd box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에 대하여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 와 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box mask</a:t>
            </a:r>
            <a:r>
              <a:rPr lang="ko-KR" altLang="en-US" sz="900" i="1">
                <a:solidFill>
                  <a:srgbClr val="657B83"/>
                </a:solidFill>
                <a:latin typeface="Consolas" panose="020B0609020204030204" pitchFamily="49" charset="0"/>
              </a:rPr>
              <a:t>를 추려낸다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2271" y="1627104"/>
            <a:ext cx="5343525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matrix [proposals, gt_boxes]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gt_boxes)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IOU</a:t>
            </a:r>
            <a:r>
              <a:rPr lang="ko-KR" altLang="en-US" sz="1000" i="1">
                <a:solidFill>
                  <a:srgbClr val="657B83"/>
                </a:solidFill>
                <a:latin typeface="Consolas" panose="020B0609020204030204" pitchFamily="49" charset="0"/>
              </a:rPr>
              <a:t>를 계산한다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. with crowd boxes [proposals, crowd_boxes]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0.001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Determine positive and negative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1. Positive ROIs are those with &gt;= 0.5 IoU with a GT 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2. Negative ROIs are those with &lt; 0.5 with every GT box. Skip crowds.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logical_and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Subsample ROIs. Aim for 33% positive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Negative ROIs. Add enough to maintain positive:negative ratio.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C6B9D-D805-EF49-9E79-102735983131}"/>
              </a:ext>
            </a:extLst>
          </p:cNvPr>
          <p:cNvSpPr/>
          <p:nvPr/>
        </p:nvSpPr>
        <p:spPr>
          <a:xfrm>
            <a:off x="2815120" y="2230997"/>
            <a:ext cx="2604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입력과 동일한 크기와 내용의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만든다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7F67B-5B6F-4B46-936E-79DAEDD767AA}"/>
              </a:ext>
            </a:extLst>
          </p:cNvPr>
          <p:cNvSpPr/>
          <p:nvPr/>
        </p:nvSpPr>
        <p:spPr>
          <a:xfrm>
            <a:off x="2637942" y="2686404"/>
            <a:ext cx="2604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6958" y="4122923"/>
            <a:ext cx="3047169" cy="13419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2244686" y="3672954"/>
            <a:ext cx="2153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non_zeros</a:t>
            </a:r>
            <a:r>
              <a:rPr lang="ko-KR" altLang="en-US" sz="1100" dirty="0"/>
              <a:t>의 인덱스를 구한다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7C3A8D33-AE85-A64C-A610-C41D71E71607}"/>
              </a:ext>
            </a:extLst>
          </p:cNvPr>
          <p:cNvCxnSpPr>
            <a:cxnSpLocks/>
          </p:cNvCxnSpPr>
          <p:nvPr/>
        </p:nvCxnSpPr>
        <p:spPr>
          <a:xfrm flipV="1">
            <a:off x="2815118" y="3573278"/>
            <a:ext cx="738186" cy="2065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486499"/>
            <a:ext cx="38061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tf.where</a:t>
            </a:r>
            <a:r>
              <a:rPr lang="ko-KR" altLang="en-US" sz="1100"/>
              <a:t>에서 컨디션 조건만 있으면</a:t>
            </a:r>
            <a:r>
              <a:rPr lang="en-US" altLang="ko-KR" sz="1100"/>
              <a:t>,</a:t>
            </a:r>
            <a:r>
              <a:rPr lang="ko-KR" altLang="en-US" sz="1100"/>
              <a:t> 인덱스를 리턴한다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808038"/>
            <a:ext cx="48597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/>
              <a:t>를 하면 </a:t>
            </a:r>
            <a:r>
              <a:rPr lang="en-US" altLang="ko-KR" sz="1100"/>
              <a:t>[ [1],[3]] </a:t>
            </a:r>
            <a:r>
              <a:rPr lang="ko-KR" altLang="en-US" sz="1100"/>
              <a:t>이런식의 열백터가 나오는데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100">
                <a:latin typeface="Consolas" panose="020B0609020204030204" pitchFamily="49" charset="0"/>
              </a:rPr>
              <a:t>을 추가 함으로 행벡터로 바꾸어준다</a:t>
            </a:r>
            <a:r>
              <a:rPr lang="en-US" altLang="ko-KR" sz="1100"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>
            <a:off x="1495666" y="3147394"/>
            <a:ext cx="1731238" cy="3114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7" y="6317493"/>
            <a:ext cx="454831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</a:rPr>
              <a:t>☞ 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/>
              <a:t>gt_class_ids </a:t>
            </a:r>
            <a:r>
              <a:rPr lang="ko-KR" altLang="en-US" sz="1000"/>
              <a:t>중 </a:t>
            </a:r>
            <a:r>
              <a:rPr lang="en-US" altLang="ko-KR" sz="1000"/>
              <a:t>0</a:t>
            </a:r>
            <a:r>
              <a:rPr lang="ko-KR" altLang="en-US" sz="1000"/>
              <a:t>이 아닌것만 구한다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22934" y="6977032"/>
            <a:ext cx="37918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gt_class_ids: [N] int. Ground truth class IDs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5493372" y="1912225"/>
            <a:ext cx="2885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 proposal</a:t>
            </a:r>
            <a:r>
              <a:rPr lang="ko-KR" altLang="en-US" sz="1100"/>
              <a:t>와 </a:t>
            </a:r>
            <a:r>
              <a:rPr lang="en-US" altLang="ko-KR" sz="1100"/>
              <a:t>gt_boxe</a:t>
            </a:r>
            <a:r>
              <a:rPr lang="ko-KR" altLang="en-US" sz="1100"/>
              <a:t>와의 </a:t>
            </a:r>
            <a:r>
              <a:rPr lang="en-US" altLang="ko-KR" sz="1100"/>
              <a:t>IOU</a:t>
            </a:r>
            <a:r>
              <a:rPr lang="ko-KR" altLang="en-US" sz="1100"/>
              <a:t>를 구한다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5288413" y="6489974"/>
            <a:ext cx="43456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/>
              <a:t> positive</a:t>
            </a:r>
            <a:r>
              <a:rPr lang="ko-KR" altLang="en-US" sz="1100"/>
              <a:t>와 </a:t>
            </a:r>
            <a:r>
              <a:rPr lang="en-US" altLang="ko-KR" sz="1100"/>
              <a:t>negative</a:t>
            </a:r>
            <a:r>
              <a:rPr lang="ko-KR" altLang="en-US" sz="1100"/>
              <a:t> 인덱스를 구하고 이에 해당하는 </a:t>
            </a:r>
            <a:r>
              <a:rPr lang="en-US" altLang="ko-KR" sz="1100"/>
              <a:t>IOU</a:t>
            </a:r>
            <a:r>
              <a:rPr lang="ko-KR" altLang="en-US" sz="1100"/>
              <a:t>를 구한다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340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433" y="1842167"/>
            <a:ext cx="55336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Gather selected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true_fn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false_fn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([]),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bbox refinement for positive ROIs</a:t>
            </a:r>
          </a:p>
          <a:p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box_refinement_graph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BBOX_STD_DEV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masks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Permute masks to [N, height, width, 1]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Pick the right mask for each ROI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mask targets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0504" y="1719057"/>
            <a:ext cx="533130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Transform ROI coordinates from normalized image space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to normalized mini-mask space.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crop_and_resize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Remove the extra dimension from masks.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Threshold mask pixels at 0.5 to have GT masks be 0 or 1 to use with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binary cross entropy loss.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Append negative ROIs and pad bbox deltas and masks that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>
                <a:solidFill>
                  <a:srgbClr val="657B83"/>
                </a:solidFill>
                <a:latin typeface="Consolas" panose="020B0609020204030204" pitchFamily="49" charset="0"/>
              </a:rPr>
              <a:t># are not used for negative ROIs with zeros.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[[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444" y="6077162"/>
            <a:ext cx="34654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>
                <a:latin typeface="Consolas" panose="020B0609020204030204" pitchFamily="49" charset="0"/>
              </a:rPr>
              <a:t>조건에 근거하여 참이면 참 함수를 아니면 거짓함수를 실행함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tf.cond(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pred, true_fn=None, false_fn=None, name=None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142662" y="4942862"/>
            <a:ext cx="4157467" cy="142460"/>
          </a:xfrm>
          <a:prstGeom prst="curvedConnector5">
            <a:avLst>
              <a:gd name="adj1" fmla="val -5499"/>
              <a:gd name="adj2" fmla="val -1376753"/>
              <a:gd name="adj3" fmla="val 62215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70452" y="4113845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# max IOU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를 갖는 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box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와  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gt_box</a:t>
            </a:r>
            <a:r>
              <a:rPr lang="ko-KR" altLang="en-US" sz="1050" i="1">
                <a:solidFill>
                  <a:srgbClr val="AF3790"/>
                </a:solidFill>
                <a:latin typeface="Consolas" panose="020B0609020204030204" pitchFamily="49" charset="0"/>
              </a:rPr>
              <a:t>사이의 차이를 계산하여 리턴한다</a:t>
            </a:r>
            <a:r>
              <a:rPr lang="en-US" altLang="ko-KR" sz="1050" i="1">
                <a:solidFill>
                  <a:srgbClr val="AF3790"/>
                </a:solidFill>
                <a:latin typeface="Consolas" panose="020B0609020204030204" pitchFamily="49" charset="0"/>
              </a:rPr>
              <a:t>.</a:t>
            </a:r>
            <a:endParaRPr lang="ko-KR" altLang="en-US" sz="1050" b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4812" y="4560121"/>
            <a:ext cx="3506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AF3790"/>
                </a:solidFill>
                <a:latin typeface="Consolas" panose="020B0609020204030204" pitchFamily="49" charset="0"/>
              </a:rPr>
              <a:t>#BBOX_STD_DEV = np.array([0.1, 0.1, 0.2, 0.2])</a:t>
            </a:r>
            <a:endParaRPr lang="en-US" altLang="ko-KR" sz="1000" b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562600" y="6696306"/>
            <a:ext cx="3703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latin typeface="맑은 고딕" panose="020B0503020000020004" pitchFamily="50" charset="-127"/>
              </a:rPr>
              <a:t>☞ </a:t>
            </a:r>
            <a:r>
              <a:rPr lang="en-US" altLang="ko-KR" sz="900">
                <a:latin typeface="Consolas" panose="020B0609020204030204" pitchFamily="49" charset="0"/>
              </a:rPr>
              <a:t>roi_masks</a:t>
            </a:r>
            <a:r>
              <a:rPr lang="ko-KR" altLang="en-US" sz="900">
                <a:latin typeface="Consolas" panose="020B0609020204030204" pitchFamily="49" charset="0"/>
              </a:rPr>
              <a:t>에서 </a:t>
            </a:r>
            <a:r>
              <a:rPr lang="en-US" altLang="ko-KR" sz="900">
                <a:latin typeface="Consolas" panose="020B0609020204030204" pitchFamily="49" charset="0"/>
              </a:rPr>
              <a:t>boxes</a:t>
            </a:r>
            <a:r>
              <a:rPr lang="ko-KR" altLang="en-US" sz="900">
                <a:latin typeface="Consolas" panose="020B0609020204030204" pitchFamily="49" charset="0"/>
              </a:rPr>
              <a:t>에 해당하는 </a:t>
            </a:r>
            <a:r>
              <a:rPr lang="en-US" altLang="ko-KR" sz="900">
                <a:latin typeface="Consolas" panose="020B0609020204030204" pitchFamily="49" charset="0"/>
              </a:rPr>
              <a:t>tensor</a:t>
            </a:r>
            <a:r>
              <a:rPr lang="ko-KR" altLang="en-US" sz="900">
                <a:latin typeface="Consolas" panose="020B0609020204030204" pitchFamily="49" charset="0"/>
              </a:rPr>
              <a:t>를 리턴한다</a:t>
            </a:r>
            <a:r>
              <a:rPr lang="en-US" altLang="ko-KR" sz="900">
                <a:latin typeface="Consolas" panose="020B0609020204030204" pitchFamily="49" charset="0"/>
              </a:rPr>
              <a:t>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562600" y="3670852"/>
            <a:ext cx="1728994" cy="3140870"/>
          </a:xfrm>
          <a:prstGeom prst="curvedConnector4">
            <a:avLst>
              <a:gd name="adj1" fmla="val -13222"/>
              <a:gd name="adj2" fmla="val 51837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9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67665"/>
            <a:ext cx="9545686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/>
              <a:t>def</a:t>
            </a:r>
            <a:r>
              <a:rPr lang="en-US" altLang="ko-KR" sz="1400"/>
              <a:t> fpn_classifier_graph(rois, feature_maps, image_meta, pool_size, </a:t>
            </a:r>
            <a:r>
              <a:rPr lang="en-US" altLang="ko-KR" sz="1400" smtClean="0"/>
              <a:t>num_classes=2,</a:t>
            </a:r>
            <a:r>
              <a:rPr lang="en-US" altLang="ko-KR" sz="1400"/>
              <a:t> train_bn=True,fc_layers_size=1024):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3044" y="1651370"/>
            <a:ext cx="633905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smtClean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fpn_classifier_graph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(rois, feature_maps, image_meta,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pool_size, num_classes, train_bn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fc_layers_size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1024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ROI Pooling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Shape: [batch, num_rois, POOL_SIZE, POOL_SIZE, channels]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PyramidROIAlign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([pool_size, pool_size],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"roi_align_classifier"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)([rois, image_meta]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feature_maps)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Two 1024 FC layers (implemented with Conv2D for consistency)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(fc_layers_size, (pool_size, pool_size), padding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"mrcnn_class_conv1"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'mrcnn_class_bn1'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(fc_layers_size, (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"mrcnn_class_conv2"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'mrcnn_class_bn2'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#shared = KL.Lambda(lambda x: K.squeeze(K.squeeze(x, 3), 2),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                  name="pool_squeeze")(x)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MapLayer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"pool_squeeze"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Classifier head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Dense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(num_classes),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'mrcnn_class_logits'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mrcnn_probs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"mrcnn_class"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BBox head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[batch, num_rois, NUM_CLASSES * (dy, dx, log(dh), log(dw))]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TimeDistributed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Dense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(num_classes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'mrcnn_bbox_fc'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num_rois, NUM_CLASSES, (dy, dx, log(dh), log(dw))]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int_shape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smtClean="0">
                <a:solidFill>
                  <a:srgbClr val="657B83"/>
                </a:solidFill>
                <a:latin typeface="Consolas" panose="020B0609020204030204" pitchFamily="49" charset="0"/>
              </a:rPr>
              <a:t>#mrcnn_bbox = KL.Reshape((s[1], num_classes, 4), name="mrcnn_bbox")(x)</a:t>
            </a:r>
            <a:endParaRPr lang="en-US" altLang="ko-KR" sz="9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num_classes,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"mrcnn_bbox"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smtClean="0">
                <a:solidFill>
                  <a:srgbClr val="CB4B16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], num_classes, </a:t>
            </a:r>
            <a:r>
              <a:rPr lang="en-US" altLang="ko-KR" sz="900" smtClean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AA198"/>
                </a:solidFill>
                <a:latin typeface="Consolas" panose="020B0609020204030204" pitchFamily="49" charset="0"/>
              </a:rPr>
              <a:t>"mrcnn_bbox"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mrcnn_probs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19752" y="1838499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rois =shape=(1, None, 4)</a:t>
            </a:r>
          </a:p>
          <a:p>
            <a:r>
              <a:rPr lang="en-US" altLang="ko-KR" sz="1000"/>
              <a:t>image_meta=shape=(None, 14)</a:t>
            </a:r>
          </a:p>
          <a:p>
            <a:r>
              <a:rPr lang="en-US" altLang="ko-KR" sz="1000"/>
              <a:t>feature_maps = list</a:t>
            </a:r>
            <a:endParaRPr lang="ko-KR" altLang="en-US" sz="1000"/>
          </a:p>
        </p:txBody>
      </p:sp>
      <p:sp>
        <p:nvSpPr>
          <p:cNvPr id="5" name="왼쪽 중괄호 4"/>
          <p:cNvSpPr/>
          <p:nvPr/>
        </p:nvSpPr>
        <p:spPr>
          <a:xfrm rot="5400000">
            <a:off x="4240543" y="1887868"/>
            <a:ext cx="329538" cy="10001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7218" y="1976941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list</a:t>
            </a:r>
            <a:r>
              <a:rPr lang="ko-KR" altLang="en-US" sz="1000">
                <a:latin typeface="Consolas" panose="020B0609020204030204" pitchFamily="49" charset="0"/>
              </a:rPr>
              <a:t>로 바뀜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6072307" y="4936795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class </a:t>
            </a:r>
            <a:r>
              <a:rPr lang="ko-KR" altLang="en-US" sz="1000">
                <a:latin typeface="Consolas" panose="020B0609020204030204" pitchFamily="49" charset="0"/>
              </a:rPr>
              <a:t>확율을 구함</a:t>
            </a:r>
            <a:endParaRPr lang="ko-KR" altLang="en-US" sz="1000"/>
          </a:p>
        </p:txBody>
      </p:sp>
      <p:cxnSp>
        <p:nvCxnSpPr>
          <p:cNvPr id="10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0679" y="2190102"/>
            <a:ext cx="752424" cy="526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>
            <a:off x="4405313" y="4925885"/>
            <a:ext cx="1666997" cy="1340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61163" y="2016330"/>
            <a:ext cx="238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var(--vscode-repl-font-family)"/>
              </a:rPr>
              <a:t>x.shape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=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([</a:t>
            </a:r>
            <a:r>
              <a:rPr lang="en-US" altLang="ko-KR" sz="1050">
                <a:latin typeface="var(--vscode-repl-font-family)"/>
              </a:rPr>
              <a:t>1, None, 7, 7, 256])</a:t>
            </a:r>
            <a:endParaRPr lang="en-US" altLang="ko-KR" sz="1050" b="0" i="0">
              <a:effectLst/>
              <a:latin typeface="var(--vscode-repl-font-family)"/>
            </a:endParaRPr>
          </a:p>
        </p:txBody>
      </p:sp>
      <p:cxnSp>
        <p:nvCxnSpPr>
          <p:cNvPr id="12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4705" y="2143286"/>
            <a:ext cx="4332571" cy="3102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53679" y="2443977"/>
            <a:ext cx="23843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var(--vscode-repl-font-family)"/>
              </a:rPr>
              <a:t>x.shape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=</a:t>
            </a:r>
            <a:r>
              <a:rPr lang="ko-KR" altLang="en-US" sz="1050" smtClean="0">
                <a:latin typeface="var(--vscode-repl-font-family)"/>
              </a:rPr>
              <a:t> </a:t>
            </a:r>
            <a:r>
              <a:rPr lang="en-US" altLang="ko-KR" sz="1050" smtClean="0">
                <a:latin typeface="var(--vscode-repl-font-family)"/>
              </a:rPr>
              <a:t>([</a:t>
            </a:r>
            <a:r>
              <a:rPr lang="en-US" altLang="ko-KR" sz="1050">
                <a:latin typeface="var(--vscode-repl-font-family)"/>
              </a:rPr>
              <a:t>1, None, 1</a:t>
            </a:r>
            <a:r>
              <a:rPr lang="en-US" altLang="ko-KR" sz="1050" smtClean="0">
                <a:latin typeface="var(--vscode-repl-font-family)"/>
              </a:rPr>
              <a:t>, 1, 1024])</a:t>
            </a:r>
            <a:endParaRPr lang="en-US" altLang="ko-KR" sz="1050" b="0" i="0">
              <a:effectLst/>
              <a:latin typeface="var(--vscode-repl-font-family)"/>
            </a:endParaRPr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62001" y="2570935"/>
            <a:ext cx="5891679" cy="3386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24484"/>
              </p:ext>
            </p:extLst>
          </p:nvPr>
        </p:nvGraphicFramePr>
        <p:xfrm>
          <a:off x="6358768" y="2808967"/>
          <a:ext cx="3052550" cy="469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008">
                  <a:extLst>
                    <a:ext uri="{9D8B030D-6E8A-4147-A177-3AD203B41FA5}">
                      <a16:colId xmlns:a16="http://schemas.microsoft.com/office/drawing/2014/main" val="990145987"/>
                    </a:ext>
                  </a:extLst>
                </a:gridCol>
                <a:gridCol w="1438542">
                  <a:extLst>
                    <a:ext uri="{9D8B030D-6E8A-4147-A177-3AD203B41FA5}">
                      <a16:colId xmlns:a16="http://schemas.microsoft.com/office/drawing/2014/main" val="4271222238"/>
                    </a:ext>
                  </a:extLst>
                </a:gridCol>
              </a:tblGrid>
              <a:tr h="29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mtClean="0"/>
                        <a:t>name </a:t>
                      </a:r>
                      <a:r>
                        <a:rPr lang="ko-KR" altLang="en-US" sz="1200" b="1" smtClean="0"/>
                        <a:t>결과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mtClean="0"/>
                        <a:t>shape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173053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roi_align_classifier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7, 7, 256]</a:t>
                      </a:r>
                      <a:endParaRPr lang="en-US" altLang="ko-KR" sz="1000" b="0" i="0" smtClean="0">
                        <a:effectLst/>
                        <a:latin typeface="var(--vscode-repl-font-famil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832764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mrcnn_class_conv1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970100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mrcnn_class_bn1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22764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relu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50113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mrcnn_class_conv2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218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mrcnn_class_bn2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var(--vscode-repl-font-family)"/>
                        </a:rPr>
                        <a:t>[1, None, 1, 1, 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60964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shared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[1,None,1024]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626359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mrcnn_class_logits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2])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636109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mrcnn_probs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2])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28483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mrcnn_bbox_fc, s =x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([1, None, 8])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25465"/>
                  </a:ext>
                </a:extLst>
              </a:tr>
              <a:tr h="40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mrcnn_bbox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(1, None, 2, 4)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824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84438" y="7221556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2)</a:t>
            </a:r>
            <a:endParaRPr lang="ko-KR" altLang="en-US" sz="1000"/>
          </a:p>
        </p:txBody>
      </p:sp>
      <p:cxnSp>
        <p:nvCxnSpPr>
          <p:cNvPr id="2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1307805" y="6724315"/>
            <a:ext cx="200996" cy="79348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05047" y="7210229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2)</a:t>
            </a:r>
            <a:endParaRPr lang="ko-KR" altLang="en-US" sz="1000"/>
          </a:p>
        </p:txBody>
      </p:sp>
      <p:cxnSp>
        <p:nvCxnSpPr>
          <p:cNvPr id="27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2558221" y="6994509"/>
            <a:ext cx="189669" cy="241773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85863" y="7207132"/>
            <a:ext cx="16658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Consolas" panose="020B0609020204030204" pitchFamily="49" charset="0"/>
              </a:rPr>
              <a:t>shape=(1, None, 2, 4)</a:t>
            </a:r>
            <a:endParaRPr lang="ko-KR" altLang="en-US" sz="1000"/>
          </a:p>
        </p:txBody>
      </p:sp>
      <p:cxnSp>
        <p:nvCxnSpPr>
          <p:cNvPr id="33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4051712" y="6940060"/>
            <a:ext cx="186572" cy="34757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 rot="10800000">
            <a:off x="3448344" y="6451601"/>
            <a:ext cx="1748932" cy="5375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211177" y="6888334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>
                <a:latin typeface="Consolas" panose="020B0609020204030204" pitchFamily="49" charset="0"/>
              </a:rPr>
              <a:t>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35862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67665"/>
            <a:ext cx="3098002" cy="356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1600" dirty="0"/>
              <a:t>class </a:t>
            </a:r>
            <a:r>
              <a:rPr lang="en" altLang="ko-Kore-KR" sz="1600" dirty="0" err="1"/>
              <a:t>PyramidROIAlign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KE.Layer</a:t>
            </a:r>
            <a:r>
              <a:rPr lang="en" altLang="ko-Kore-KR" sz="1600" dirty="0"/>
              <a:t>):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4438A4-DBCD-DF4E-90AF-76832D1B0552}"/>
              </a:ext>
            </a:extLst>
          </p:cNvPr>
          <p:cNvSpPr/>
          <p:nvPr/>
        </p:nvSpPr>
        <p:spPr>
          <a:xfrm>
            <a:off x="512228" y="1698664"/>
            <a:ext cx="552501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8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PyramidROIAlign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KE.Layer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init</a:t>
            </a:r>
            <a:r>
              <a:rPr lang="en" altLang="ko-Kore-KR" sz="800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**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PyramidROIAlign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" altLang="ko-Kore-KR" sz="800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init</a:t>
            </a:r>
            <a:r>
              <a:rPr lang="en" altLang="ko-Kore-KR" sz="800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(**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tuple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DCDCAA"/>
                </a:solidFill>
                <a:latin typeface="Menlo" panose="020B0609030804020204" pitchFamily="49" charset="0"/>
              </a:rPr>
              <a:t>call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inputs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Crop boxes [batch, </a:t>
            </a:r>
            <a:r>
              <a:rPr lang="en" altLang="ko-Kore-KR" sz="800" dirty="0" err="1">
                <a:solidFill>
                  <a:srgbClr val="6A9955"/>
                </a:solidFill>
                <a:latin typeface="Menlo" panose="020B0609030804020204" pitchFamily="49" charset="0"/>
              </a:rPr>
              <a:t>num_boxes</a:t>
            </a: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, (y1, x1, y2, x2)] in normalized </a:t>
            </a:r>
            <a:r>
              <a:rPr lang="en" altLang="ko-Kore-KR" sz="800" dirty="0" err="1">
                <a:solidFill>
                  <a:srgbClr val="6A9955"/>
                </a:solidFill>
                <a:latin typeface="Menlo" panose="020B0609030804020204" pitchFamily="49" charset="0"/>
              </a:rPr>
              <a:t>coords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boxes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inputs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Image meta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Holds details about the image. See </a:t>
            </a:r>
            <a:r>
              <a:rPr lang="en" altLang="ko-Kore-KR" sz="800" dirty="0" err="1">
                <a:solidFill>
                  <a:srgbClr val="6A9955"/>
                </a:solidFill>
                <a:latin typeface="Menlo" panose="020B0609030804020204" pitchFamily="49" charset="0"/>
              </a:rPr>
              <a:t>compose_image_meta</a:t>
            </a: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()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image_meta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inputs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Feature Maps. List of feature maps from different level of the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feature pyramid. Each is [batch, height, width, channels]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feature_maps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inputs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:]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Assign each ROI to a level in the pyramid based on the ROI area.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y1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x1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y2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x2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split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boxes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y2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y1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x2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x1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Use shape of first image. Images in a batch must have the same size.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image_shape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parse_image_meta_graph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image_meta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8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ore-KR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image_shape</a:t>
            </a:r>
            <a:r>
              <a:rPr lang="en" altLang="ko-Kore-KR" sz="8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Equation 1 in the Feature Pyramid Networks paper. Account for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the fact that our coordinates are normalized here.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e.g. a 224x224 ROI (in pixels) maps to P4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image_area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cast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image_shape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 * 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image_shape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float32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roi_level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>
                <a:solidFill>
                  <a:srgbClr val="DCDCAA"/>
                </a:solidFill>
                <a:latin typeface="Menlo" panose="020B0609030804020204" pitchFamily="49" charset="0"/>
              </a:rPr>
              <a:t>log2_graph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sqrt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 / (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224.0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sqrt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image_area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roi_level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minimum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maximum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cast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round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roi_level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int32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roi_level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squeeze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roi_level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Loop through levels and apply ROI pooling to each. P2 to P5.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" altLang="ko-Kore-KR" sz="8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enumerate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6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where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equal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roi_level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level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gather_nd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boxes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Box indices for </a:t>
            </a:r>
            <a:r>
              <a:rPr lang="en" altLang="ko-Kore-KR" sz="800" dirty="0" err="1">
                <a:solidFill>
                  <a:srgbClr val="6A9955"/>
                </a:solidFill>
                <a:latin typeface="Menlo" panose="020B0609030804020204" pitchFamily="49" charset="0"/>
              </a:rPr>
              <a:t>crop_and_resize</a:t>
            </a: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.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8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cast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8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800" dirty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int32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800" dirty="0">
                <a:solidFill>
                  <a:srgbClr val="6A9955"/>
                </a:solidFill>
                <a:latin typeface="Menlo" panose="020B0609030804020204" pitchFamily="49" charset="0"/>
              </a:rPr>
              <a:t># Keep track of which box is mapped to which level</a:t>
            </a:r>
            <a:endParaRPr lang="en" altLang="ko-Kore-KR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8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800" dirty="0" err="1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8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" altLang="ko-Kore-KR" sz="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E34D36-31BC-6347-8254-1EF0765E5B00}"/>
              </a:ext>
            </a:extLst>
          </p:cNvPr>
          <p:cNvSpPr/>
          <p:nvPr/>
        </p:nvSpPr>
        <p:spPr>
          <a:xfrm>
            <a:off x="4997909" y="1053229"/>
            <a:ext cx="5343525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Stop gradient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propogation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to ROI proposals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stop_gradient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stop_gradient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Crop and Resize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From Mask R-CNN paper: "We sample four regular locations, so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that we can evaluate either max or average pooling. In fact,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interpolating only a single value at each bin center (without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pooling) is nearly as effective."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Here we use the simplified approach of a single value per bin,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which is how it's done in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tf.crop_and_resize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()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Result: [batch *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num_boxes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pool_height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pool_width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, channels]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append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image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crop_and_resize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feature_maps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level_boxes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CE9178"/>
                </a:solidFill>
                <a:latin typeface="Menlo" panose="020B0609030804020204" pitchFamily="49" charset="0"/>
              </a:rPr>
              <a:t>"bilinear"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Pack pooled features into one tensor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Pack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mapping into one array and add another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column representing the order of pooled boxes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expand_dims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]),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cast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int32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box_range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Rearrange pooled features to match the order of the original boxes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Sort </a:t>
            </a:r>
            <a:r>
              <a:rPr lang="en" altLang="ko-Kore-KR" sz="900" dirty="0" err="1">
                <a:solidFill>
                  <a:srgbClr val="6A9955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 by batch then box index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TF doesn't have a way to sort by two columns, so merge them and sort.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sorting_tensor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 *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100000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nn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top_k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sorting_tensor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]).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indices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[::-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box_to_level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[:, 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gather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ix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6A9955"/>
                </a:solidFill>
                <a:latin typeface="Menlo" panose="020B0609030804020204" pitchFamily="49" charset="0"/>
              </a:rPr>
              <a:t># Re-add the batch dimension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concat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boxes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)[: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:]],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axis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900" dirty="0" err="1">
                <a:solidFill>
                  <a:srgbClr val="4EC9B0"/>
                </a:solidFill>
                <a:latin typeface="Menlo" panose="020B0609030804020204" pitchFamily="49" charset="0"/>
              </a:rPr>
              <a:t>tf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reshape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9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pooled</a:t>
            </a:r>
            <a:endParaRPr lang="en" altLang="ko-Kore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/>
            </a:r>
            <a:b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9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 err="1">
                <a:solidFill>
                  <a:srgbClr val="DCDCAA"/>
                </a:solidFill>
                <a:latin typeface="Menlo" panose="020B0609030804020204" pitchFamily="49" charset="0"/>
              </a:rPr>
              <a:t>compute_output_shape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9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9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][: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 + 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pool_shape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 + (</a:t>
            </a:r>
            <a:r>
              <a:rPr lang="en" altLang="ko-Kore-KR" sz="900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][-</a:t>
            </a:r>
            <a:r>
              <a:rPr lang="en" altLang="ko-Kore-KR" sz="9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900" dirty="0">
                <a:solidFill>
                  <a:srgbClr val="D4D4D4"/>
                </a:solidFill>
                <a:latin typeface="Menlo" panose="020B0609030804020204" pitchFamily="49" charset="0"/>
              </a:rPr>
              <a:t>], 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92682"/>
              </p:ext>
            </p:extLst>
          </p:nvPr>
        </p:nvGraphicFramePr>
        <p:xfrm>
          <a:off x="9400032" y="2720615"/>
          <a:ext cx="12082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118">
                  <a:extLst>
                    <a:ext uri="{9D8B030D-6E8A-4147-A177-3AD203B41FA5}">
                      <a16:colId xmlns:a16="http://schemas.microsoft.com/office/drawing/2014/main" val="459391638"/>
                    </a:ext>
                  </a:extLst>
                </a:gridCol>
                <a:gridCol w="604118">
                  <a:extLst>
                    <a:ext uri="{9D8B030D-6E8A-4147-A177-3AD203B41FA5}">
                      <a16:colId xmlns:a16="http://schemas.microsoft.com/office/drawing/2014/main" val="233398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축 </a:t>
                      </a:r>
                      <a:r>
                        <a:rPr lang="en-US" altLang="ko-KR" sz="1100" baseline="0"/>
                        <a:t>?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8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box[0]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0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box[1]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box[2]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71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2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93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tf.image.crop_and_resize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" y="1252278"/>
            <a:ext cx="5039280" cy="42274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46" y="2266122"/>
            <a:ext cx="5278758" cy="40419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4" y="5479773"/>
            <a:ext cx="4700827" cy="19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3538917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Feature Pyramid Network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7" y="1852424"/>
            <a:ext cx="7793786" cy="5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9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3538917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Feature Pyramid Network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7" y="1852424"/>
            <a:ext cx="7793786" cy="5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4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5099360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Training ResNet + Faster R-CNN with FPN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" y="1775526"/>
            <a:ext cx="9609793" cy="5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 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017247" y="4995494"/>
            <a:ext cx="1063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mtClean="0"/>
              <a:t>c:256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1059341" y="1755922"/>
            <a:ext cx="5607461" cy="213168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9341" y="1992850"/>
            <a:ext cx="6963428" cy="223941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02623" y="4879713"/>
            <a:ext cx="1063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mtClean="0"/>
              <a:t>c:256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mrcnn_mask_conv1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</a:t>
            </a:r>
            <a:r>
              <a:rPr lang="ko-KR" altLang="en-US" sz="900" dirty="0" err="1"/>
              <a:t>roi_align_mask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mrcnn_mask_bn1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activation_70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mrcnn_mask_conv2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activation_70[0][0]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>
                <a:solidFill>
                  <a:srgbClr val="FF0000"/>
                </a:solidFill>
              </a:rPr>
              <a:t>roi_align_classifier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/>
              <a:t>(</a:t>
            </a:r>
            <a:r>
              <a:rPr lang="ko-KR" altLang="en-US" sz="900" dirty="0" err="1"/>
              <a:t>PyramidRO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7, 7, 256)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input_image_meta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fpn_p2[0][0]</a:t>
            </a:r>
          </a:p>
          <a:p>
            <a:r>
              <a:rPr lang="ko-KR" altLang="en-US" sz="900" dirty="0"/>
              <a:t>                                                                 fpn_p3[0][0]</a:t>
            </a:r>
          </a:p>
          <a:p>
            <a:r>
              <a:rPr lang="ko-KR" altLang="en-US" sz="900" dirty="0"/>
              <a:t>                                                                 fpn_p4[0][0]</a:t>
            </a:r>
          </a:p>
          <a:p>
            <a:r>
              <a:rPr lang="ko-KR" altLang="en-US" sz="900" dirty="0"/>
              <a:t>                                                                 fpn_p5[0][0]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>
                <a:solidFill>
                  <a:srgbClr val="92047E"/>
                </a:solidFill>
              </a:rPr>
              <a:t>mrcnn_mask_bn2 (</a:t>
            </a:r>
            <a:r>
              <a:rPr lang="ko-KR" altLang="en-US" sz="900" dirty="0" err="1">
                <a:solidFill>
                  <a:srgbClr val="92047E"/>
                </a:solidFill>
              </a:rPr>
              <a:t>TimeDistributed</a:t>
            </a:r>
            <a:r>
              <a:rPr lang="ko-KR" altLang="en-US" sz="900" dirty="0">
                <a:solidFill>
                  <a:srgbClr val="92047E"/>
                </a:solidFill>
              </a:rPr>
              <a:t> (1, </a:t>
            </a:r>
            <a:r>
              <a:rPr lang="ko-KR" altLang="en-US" sz="900" dirty="0" err="1">
                <a:solidFill>
                  <a:srgbClr val="92047E"/>
                </a:solidFill>
              </a:rPr>
              <a:t>None</a:t>
            </a:r>
            <a:r>
              <a:rPr lang="ko-KR" altLang="en-US" sz="900" dirty="0">
                <a:solidFill>
                  <a:srgbClr val="92047E"/>
                </a:solidFill>
              </a:rPr>
              <a:t>, 14, 14, 25 1024        mrcnn_mask_conv2[0][0]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mrcnn_class_conv1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12846080    </a:t>
            </a:r>
            <a:r>
              <a:rPr lang="ko-KR" altLang="en-US" sz="900" dirty="0" err="1"/>
              <a:t>roi_align_classifier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activation_71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mrcnn_class_bn1 (</a:t>
            </a:r>
            <a:r>
              <a:rPr lang="ko-KR" altLang="en-US" sz="900" dirty="0" err="1"/>
              <a:t>TimeDistribute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4096        mrcnn_class_conv1[0][0]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mrcnn_mask_conv3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activation_67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0           mrcnn_class_bn1[0][0]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mrcnn_mask_bn3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mrcnn_mask_conv3[0][0]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mrcnn_class_conv2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1049600     activation_67[0][0]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activation_72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mrcnn_mask_bn3[0][0]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mrcnn_class_bn2 (</a:t>
            </a:r>
            <a:r>
              <a:rPr lang="ko-KR" altLang="en-US" sz="900" dirty="0" err="1"/>
              <a:t>TimeDistribute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4096        mrcnn_class_conv2[0][0]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mrcnn_mask_conv4 (</a:t>
            </a:r>
            <a:r>
              <a:rPr lang="ko-KR" altLang="en-US" sz="900" dirty="0" err="1"/>
              <a:t>TimeDistribut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590080      activation_72[0][0]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activation_68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1, 1, 1024 0           mrcnn_class_bn2[0][0]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mrcnn_mask_bn4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1024        mrcnn_mask_conv4[0][0]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pool_squeeze</a:t>
            </a:r>
            <a:r>
              <a:rPr lang="ko-KR" altLang="en-US" sz="900" dirty="0"/>
              <a:t> (</a:t>
            </a:r>
            <a:r>
              <a:rPr lang="ko-KR" altLang="en-US" sz="900" dirty="0" err="1"/>
              <a:t>MapLayer</a:t>
            </a:r>
            <a:r>
              <a:rPr lang="ko-KR" altLang="en-US" sz="900" dirty="0"/>
              <a:t>)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1024)      0           activation_68[0][0]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activation_73 (</a:t>
            </a:r>
            <a:r>
              <a:rPr lang="ko-KR" altLang="en-US" sz="900" dirty="0" err="1"/>
              <a:t>Activation</a:t>
            </a:r>
            <a:r>
              <a:rPr lang="ko-KR" altLang="en-US" sz="900" dirty="0"/>
              <a:t>)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14, 14, 25 0           mrcnn_mask_bn4[0][0]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mrcnn_bbox_fc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8)         8200        </a:t>
            </a:r>
            <a:r>
              <a:rPr lang="ko-KR" altLang="en-US" sz="900" dirty="0" err="1"/>
              <a:t>pool_squeeze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mrcnn_mask_deconv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</a:t>
            </a:r>
            <a:r>
              <a:rPr lang="ko-KR" altLang="en-US" sz="900" dirty="0"/>
              <a:t>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rpn_class_logits</a:t>
            </a:r>
            <a:r>
              <a:rPr lang="ko-KR" altLang="en-US" sz="900" dirty="0"/>
              <a:t> (</a:t>
            </a:r>
            <a:r>
              <a:rPr lang="ko-KR" altLang="en-US" sz="900" dirty="0" err="1"/>
              <a:t>Concatenate</a:t>
            </a:r>
            <a:r>
              <a:rPr lang="ko-KR" altLang="en-US" sz="900" dirty="0"/>
              <a:t>)  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0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[1][0]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[2][0]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[3][0]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rpn_model</a:t>
            </a:r>
            <a:r>
              <a:rPr lang="ko-KR" altLang="en-US" sz="900" dirty="0"/>
              <a:t>[4][0]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>
                <a:solidFill>
                  <a:srgbClr val="92047E"/>
                </a:solidFill>
              </a:rPr>
              <a:t>mrcnn_class_logits</a:t>
            </a:r>
            <a:r>
              <a:rPr lang="ko-KR" altLang="en-US" sz="900" dirty="0">
                <a:solidFill>
                  <a:srgbClr val="92047E"/>
                </a:solidFill>
              </a:rPr>
              <a:t> (</a:t>
            </a:r>
            <a:r>
              <a:rPr lang="ko-KR" altLang="en-US" sz="900" dirty="0" err="1">
                <a:solidFill>
                  <a:srgbClr val="92047E"/>
                </a:solidFill>
              </a:rPr>
              <a:t>TimeDistrib</a:t>
            </a:r>
            <a:r>
              <a:rPr lang="ko-KR" altLang="en-US" sz="900" dirty="0">
                <a:solidFill>
                  <a:srgbClr val="92047E"/>
                </a:solidFill>
              </a:rPr>
              <a:t> (1, </a:t>
            </a:r>
            <a:r>
              <a:rPr lang="ko-KR" altLang="en-US" sz="900" dirty="0" err="1">
                <a:solidFill>
                  <a:srgbClr val="92047E"/>
                </a:solidFill>
              </a:rPr>
              <a:t>None</a:t>
            </a:r>
            <a:r>
              <a:rPr lang="ko-KR" altLang="en-US" sz="900" dirty="0">
                <a:solidFill>
                  <a:srgbClr val="92047E"/>
                </a:solidFill>
              </a:rPr>
              <a:t>, 2)         2050        </a:t>
            </a:r>
            <a:r>
              <a:rPr lang="ko-KR" altLang="en-US" sz="900" dirty="0" err="1">
                <a:solidFill>
                  <a:srgbClr val="92047E"/>
                </a:solidFill>
              </a:rPr>
              <a:t>pool_squeeze</a:t>
            </a:r>
            <a:r>
              <a:rPr lang="ko-KR" altLang="en-US" sz="900" dirty="0">
                <a:solidFill>
                  <a:srgbClr val="92047E"/>
                </a:solidFill>
              </a:rPr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</a:t>
            </a:r>
            <a:r>
              <a:rPr lang="ko-KR" altLang="en-US" sz="900" dirty="0"/>
              <a:t> (</a:t>
            </a:r>
            <a:r>
              <a:rPr lang="ko-KR" altLang="en-US" sz="900" dirty="0" err="1"/>
              <a:t>Reshape</a:t>
            </a:r>
            <a:r>
              <a:rPr lang="ko-KR" altLang="en-US" sz="900" dirty="0"/>
              <a:t>)   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2, 4)      0           </a:t>
            </a:r>
            <a:r>
              <a:rPr lang="ko-KR" altLang="en-US" sz="900" dirty="0" err="1"/>
              <a:t>mrcnn_bbox_fc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28, 28, 2) 514         </a:t>
            </a:r>
            <a:r>
              <a:rPr lang="ko-KR" altLang="en-US" sz="900" dirty="0" err="1"/>
              <a:t>mrcnn_mask_deconv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input_rpn_match</a:t>
            </a:r>
            <a:r>
              <a:rPr lang="ko-KR" altLang="en-US" sz="900" dirty="0"/>
              <a:t> (</a:t>
            </a:r>
            <a:r>
              <a:rPr lang="ko-KR" altLang="en-US" sz="900" dirty="0" err="1"/>
              <a:t>InputLayer</a:t>
            </a:r>
            <a:r>
              <a:rPr lang="ko-KR" altLang="en-US" sz="900" dirty="0"/>
              <a:t>)    [(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1)]    0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input_rpn_bbox</a:t>
            </a:r>
            <a:r>
              <a:rPr lang="ko-KR" altLang="en-US" sz="900" dirty="0"/>
              <a:t> (</a:t>
            </a:r>
            <a:r>
              <a:rPr lang="ko-KR" altLang="en-US" sz="900" dirty="0" err="1"/>
              <a:t>InputLayer</a:t>
            </a:r>
            <a:r>
              <a:rPr lang="ko-KR" altLang="en-US" sz="900" dirty="0"/>
              <a:t>)     [(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4)]    0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/>
              <a:t>lambda_2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     (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      0           </a:t>
            </a:r>
            <a:r>
              <a:rPr lang="ko-KR" altLang="en-US" sz="900" dirty="0" err="1"/>
              <a:t>input_image_meta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mrcnn_class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TimeDistributed</a:t>
            </a:r>
            <a:r>
              <a:rPr lang="ko-KR" altLang="en-US" sz="900" dirty="0"/>
              <a:t>)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2)         0           </a:t>
            </a:r>
            <a:r>
              <a:rPr lang="ko-KR" altLang="en-US" sz="900" dirty="0" err="1"/>
              <a:t>mrcnn_class_logits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output_rois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  (1, </a:t>
            </a:r>
            <a:r>
              <a:rPr lang="ko-KR" altLang="en-US" sz="900" dirty="0" err="1"/>
              <a:t>None</a:t>
            </a:r>
            <a:r>
              <a:rPr lang="ko-KR" altLang="en-US" sz="900" dirty="0"/>
              <a:t>, 4)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rpn_class_loss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()                   0           </a:t>
            </a:r>
            <a:r>
              <a:rPr lang="ko-KR" altLang="en-US" sz="900" dirty="0" err="1"/>
              <a:t>input_rpn_match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rpn_bbox_loss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  ()                   0           </a:t>
            </a:r>
            <a:r>
              <a:rPr lang="ko-KR" altLang="en-US" sz="900" dirty="0" err="1"/>
              <a:t>input_rpn_bbox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input_rpn_match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rpn_bbox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mrcnn_class_loss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mrcnn_class_logits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                                                                 lambda_2[0][0]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mrcnn_bbox_loss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[0][2]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mrcnn_bbox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  <a:p>
            <a:r>
              <a:rPr lang="ko-KR" altLang="en-US" sz="900" dirty="0" err="1"/>
              <a:t>mrcnn_mask_loss</a:t>
            </a:r>
            <a:r>
              <a:rPr lang="ko-KR" altLang="en-US" sz="900" dirty="0"/>
              <a:t> (</a:t>
            </a:r>
            <a:r>
              <a:rPr lang="ko-KR" altLang="en-US" sz="900" dirty="0" err="1"/>
              <a:t>Lambda</a:t>
            </a:r>
            <a:r>
              <a:rPr lang="ko-KR" altLang="en-US" sz="900" dirty="0"/>
              <a:t>)        ()                   0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[0][3]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proposal_targets</a:t>
            </a:r>
            <a:r>
              <a:rPr lang="ko-KR" altLang="en-US" sz="900" dirty="0"/>
              <a:t>[0][1]</a:t>
            </a:r>
          </a:p>
          <a:p>
            <a:r>
              <a:rPr lang="ko-KR" altLang="en-US" sz="900" dirty="0"/>
              <a:t>                                                                 </a:t>
            </a:r>
            <a:r>
              <a:rPr lang="ko-KR" altLang="en-US" sz="900" dirty="0" err="1"/>
              <a:t>mrcnn_mask</a:t>
            </a:r>
            <a:r>
              <a:rPr lang="ko-KR" altLang="en-US" sz="900" dirty="0"/>
              <a:t>[0][0]</a:t>
            </a:r>
          </a:p>
          <a:p>
            <a:r>
              <a:rPr lang="ko-KR" altLang="en-US" sz="900" dirty="0"/>
              <a:t>==================================================================================================</a:t>
            </a:r>
          </a:p>
          <a:p>
            <a:r>
              <a:rPr lang="ko-KR" altLang="en-US" sz="900" dirty="0" err="1"/>
              <a:t>Total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64,780,958</a:t>
            </a:r>
          </a:p>
          <a:p>
            <a:r>
              <a:rPr lang="ko-KR" altLang="en-US" sz="900" dirty="0" err="1"/>
              <a:t>Trainable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64,669,470</a:t>
            </a:r>
          </a:p>
          <a:p>
            <a:r>
              <a:rPr lang="ko-KR" altLang="en-US" sz="900" dirty="0" err="1"/>
              <a:t>Non-trainable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params</a:t>
            </a:r>
            <a:r>
              <a:rPr lang="ko-KR" altLang="en-US" sz="900" dirty="0"/>
              <a:t>: 111,488</a:t>
            </a:r>
          </a:p>
          <a:p>
            <a:r>
              <a:rPr lang="ko-KR" altLang="en-US" sz="900" dirty="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6" y="1245797"/>
            <a:ext cx="8398493" cy="47441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27646" y="6376139"/>
            <a:ext cx="7603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 x N 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사이즈의 인풋 이미지가 주어졌을때 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 R-CNN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process</a:t>
            </a:r>
            <a:r>
              <a:rPr lang="ko-KR" altLang="en-US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다음과 같다</a:t>
            </a:r>
            <a:r>
              <a:rPr lang="en-US" altLang="ko-KR" sz="1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identity_block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됨</a:t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배열을 새로운 모양으로 브로드 캐스트합니다.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Parameters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arrayarray_like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shapetuple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optional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(기본값).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Returns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broadcastarray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zip(*alist):  </a:t>
            </a:r>
            <a:r>
              <a:rPr lang="en-US" altLang="ko-KR" sz="1200"/>
              <a:t>col </a:t>
            </a:r>
            <a:r>
              <a:rPr lang="ko-KR" altLang="en-US" sz="1200"/>
              <a:t>끼리 묶어 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bach_slice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입력텐서가 주어질 때 가장 큰 값을 기준으로</a:t>
            </a:r>
            <a:endParaRPr lang="en-US" altLang="ko-KR" sz="1200"/>
          </a:p>
          <a:p>
            <a:r>
              <a:rPr lang="ko-KR" altLang="en-US" sz="1200"/>
              <a:t>순서 대로 뽑아 주는 함수이다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만일 입력이 </a:t>
            </a:r>
            <a:r>
              <a:rPr lang="en-US" altLang="ko-KR" sz="1200"/>
              <a:t>1</a:t>
            </a:r>
            <a:r>
              <a:rPr lang="ko-KR" altLang="en-US" sz="1200"/>
              <a:t>차원이면</a:t>
            </a:r>
            <a:endParaRPr lang="en-US" altLang="ko-KR" sz="120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/>
              <a:t>수정 하여야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+mn-ea"/>
              </a:rPr>
              <a:t>self.IMAGE_SHAPE= array([1024,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self.IMAGE_RESIZE_MODE = 'square'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  <a:hlinkClick r:id="rId2" action="ppaction://hlinksldjump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  <a:hlinkClick r:id="rId2" action="ppaction://hlinksldjump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  <a:hlinkClick r:id="rId2" action="ppaction://hlinksldjump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  <a:hlinkClick r:id="rId2" action="ppaction://hlinksldjump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anchors.shape = (1, 261888, 4)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3553" y="2570213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normalize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좌표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앵커들의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텐서이다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>
            <a:off x="914401" y="2486026"/>
            <a:ext cx="629153" cy="2149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634351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rpn_class_logists[P2,P3,...,P6]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0421" y="1905369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rpn_class[P2,P3,...,P6]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8823" y="1903840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rpn_bbox[P2,P3...,P6]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2611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1"/>
                </a:solidFill>
              </a:rPr>
              <a:t>Layout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dirty="0">
                <a:solidFill>
                  <a:srgbClr val="268BD2"/>
                </a:solidFill>
                <a:latin typeface="Consolas" panose="020B0609020204030204" pitchFamily="49" charset="0"/>
              </a:rPr>
              <a:t>=2000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 dirty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106" y="2440440"/>
            <a:ext cx="64308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mode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"training"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Class ID mask to mark class IDs supported by the dataset the image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came from.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(x)[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)(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USE_RPN_ROIS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Ignore predicted ROIs and use ROIs provided as an input.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POST_NMS_ROIS_TRAINING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input_roi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norm_boxes_graph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x, 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54480" y="1629318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"input_image_meta"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0800000" flipV="1">
            <a:off x="2769704" y="1895064"/>
            <a:ext cx="4002156" cy="14577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54480" y="1394809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2613993" y="3051312"/>
            <a:ext cx="4691268" cy="8845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34751" y="3805092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 </a:t>
            </a: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형태의 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dictionary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8517" y="3554427"/>
            <a:ext cx="8448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true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123890" y="2340315"/>
            <a:ext cx="3429699" cy="20077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63646" y="5990008"/>
            <a:ext cx="373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 </a:t>
            </a:r>
            <a:r>
              <a:rPr lang="en-US" altLang="ko-KR" sz="900" i="1"/>
              <a:t># Size of the fully-connected layers in the classification graph</a:t>
            </a:r>
            <a:endParaRPr lang="en-US" altLang="ko-KR" sz="900"/>
          </a:p>
          <a:p>
            <a:r>
              <a:rPr lang="en-US" altLang="ko-KR" sz="900"/>
              <a:t>    FPN_CLASSIF_FC_LAYERS_SIZE = 1024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060" y="6308234"/>
            <a:ext cx="51417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Network Heads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000" i="1" dirty="0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: verify that this handles zero padded ROIs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mrcnn_class_logits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mrcnn_class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mrcnn_bbox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fpn_classifier_graph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NUM_CLASSES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fc_layers_size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FPN_CLASSIF_FC_LAYERS_SIZE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705397" y="5804456"/>
            <a:ext cx="1534220" cy="108667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523559" y="6462452"/>
            <a:ext cx="303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mrcnn_feature_maps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구부러진 연결선 18"/>
          <p:cNvCxnSpPr>
            <a:stCxn id="24" idx="1"/>
          </p:cNvCxnSpPr>
          <p:nvPr/>
        </p:nvCxnSpPr>
        <p:spPr>
          <a:xfrm rot="10800000" flipV="1">
            <a:off x="3120888" y="6732101"/>
            <a:ext cx="2375243" cy="1590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54194" y="670445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48530" y="5619192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Defaulting to False since batch size is often small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왼쪽 중괄호 23"/>
          <p:cNvSpPr/>
          <p:nvPr/>
        </p:nvSpPr>
        <p:spPr>
          <a:xfrm>
            <a:off x="5496130" y="5986417"/>
            <a:ext cx="304801" cy="1491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갈매기형 수장 7"/>
          <p:cNvSpPr/>
          <p:nvPr/>
        </p:nvSpPr>
        <p:spPr>
          <a:xfrm>
            <a:off x="-735355" y="1629317"/>
            <a:ext cx="1470710" cy="587109"/>
          </a:xfrm>
          <a:prstGeom prst="chevron">
            <a:avLst/>
          </a:prstGeom>
          <a:solidFill>
            <a:srgbClr val="FF0000"/>
          </a:solidFill>
          <a:ln>
            <a:solidFill>
              <a:srgbClr val="920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8582" y="2032367"/>
            <a:ext cx="5343525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268BD2"/>
                </a:solidFill>
                <a:latin typeface="Consolas" panose="020B0609020204030204" pitchFamily="49" charset="0"/>
              </a:rPr>
              <a:t>CLASS_NAMES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'person'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'bicycle'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'motorcycle'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'airplane'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'bus'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'train'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'truck'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'traffic light'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'fire hydrant'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'stop sign'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'parking meter'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'bench'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'bird'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'dog'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'horse'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'sheep'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'cow'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'elephant'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'zebra'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'giraffe'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'backpack'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'umbrella'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'handbag'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'tie'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'suitcase'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'frisbee'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'skis'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'snowboard'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'sports ball'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'kite'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'baseball bat'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'baseball glove'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'skateboard'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'surfboard'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'tennis racket'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'bottle'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'wine glass'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'cup'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'fork'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'knife'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'spoon'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'bowl'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'apple'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'sandwich'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'broccoli'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'carrot'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'hot dog'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'pizza'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'donut'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'cake'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'chair'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'couch'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'potted plant'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'bed'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'dining table'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'toilet'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'tv'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'laptop'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'mouse'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'remote'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'keyboard'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'cell phone'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'microwave'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'oven'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'toaster'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'sink'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'refrigerator'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'book'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'clock'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'vase'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'scissors'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'teddy bear'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'hair drier'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800" dirty="0">
                <a:solidFill>
                  <a:srgbClr val="2AA198"/>
                </a:solidFill>
                <a:latin typeface="Consolas" panose="020B0609020204030204" pitchFamily="49" charset="0"/>
              </a:rPr>
              <a:t>'toothbrush'</a:t>
            </a:r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구부러진 연결선 22"/>
          <p:cNvCxnSpPr>
            <a:stCxn id="11" idx="1"/>
          </p:cNvCxnSpPr>
          <p:nvPr/>
        </p:nvCxnSpPr>
        <p:spPr>
          <a:xfrm rot="10800000" flipV="1">
            <a:off x="3313044" y="2878753"/>
            <a:ext cx="3415539" cy="4087316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3811797" y="5240449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갯수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18651</TotalTime>
  <Words>23852</Words>
  <Application>Microsoft Office PowerPoint</Application>
  <PresentationFormat>사용자 지정</PresentationFormat>
  <Paragraphs>2299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82" baseType="lpstr">
      <vt:lpstr>Arial Unicode MS</vt:lpstr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ksyoon70@msn.com</cp:lastModifiedBy>
  <cp:revision>2464</cp:revision>
  <cp:lastPrinted>2020-07-27T06:50:21Z</cp:lastPrinted>
  <dcterms:created xsi:type="dcterms:W3CDTF">2019-01-23T01:28:59Z</dcterms:created>
  <dcterms:modified xsi:type="dcterms:W3CDTF">2021-07-18T16:23:44Z</dcterms:modified>
</cp:coreProperties>
</file>