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9" r:id="rId2"/>
  </p:sldMasterIdLst>
  <p:notesMasterIdLst>
    <p:notesMasterId r:id="rId17"/>
  </p:notesMasterIdLst>
  <p:sldIdLst>
    <p:sldId id="488" r:id="rId3"/>
    <p:sldId id="481" r:id="rId4"/>
    <p:sldId id="489" r:id="rId5"/>
    <p:sldId id="491" r:id="rId6"/>
    <p:sldId id="487" r:id="rId7"/>
    <p:sldId id="492" r:id="rId8"/>
    <p:sldId id="480" r:id="rId9"/>
    <p:sldId id="482" r:id="rId10"/>
    <p:sldId id="479" r:id="rId11"/>
    <p:sldId id="486" r:id="rId12"/>
    <p:sldId id="494" r:id="rId13"/>
    <p:sldId id="495" r:id="rId14"/>
    <p:sldId id="493" r:id="rId15"/>
    <p:sldId id="443" r:id="rId16"/>
  </p:sldIdLst>
  <p:sldSz cx="10691813" cy="7559675"/>
  <p:notesSz cx="9939338" cy="6807200"/>
  <p:defaultTextStyle>
    <a:defPPr>
      <a:defRPr lang="ko-KR"/>
    </a:defPPr>
    <a:lvl1pPr marL="0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8" orient="horz" pos="2358" userDrawn="1">
          <p15:clr>
            <a:srgbClr val="A4A3A4"/>
          </p15:clr>
        </p15:guide>
        <p15:guide id="9" pos="3345" userDrawn="1">
          <p15:clr>
            <a:srgbClr val="A4A3A4"/>
          </p15:clr>
        </p15:guide>
        <p15:guide id="10" pos="782" userDrawn="1">
          <p15:clr>
            <a:srgbClr val="A4A3A4"/>
          </p15:clr>
        </p15:guide>
        <p15:guide id="11" pos="1349" userDrawn="1">
          <p15:clr>
            <a:srgbClr val="A4A3A4"/>
          </p15:clr>
        </p15:guide>
        <p15:guide id="12" pos="2438" userDrawn="1">
          <p15:clr>
            <a:srgbClr val="A4A3A4"/>
          </p15:clr>
        </p15:guide>
        <p15:guide id="13" pos="5704" userDrawn="1">
          <p15:clr>
            <a:srgbClr val="A4A3A4"/>
          </p15:clr>
        </p15:guide>
        <p15:guide id="14" pos="5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3790"/>
    <a:srgbClr val="92047E"/>
    <a:srgbClr val="FB85ED"/>
    <a:srgbClr val="892B70"/>
    <a:srgbClr val="E9B9DC"/>
    <a:srgbClr val="B4C7E7"/>
    <a:srgbClr val="173D6B"/>
    <a:srgbClr val="F2F2F2"/>
    <a:srgbClr val="E8E8E8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86" autoAdjust="0"/>
    <p:restoredTop sz="92782" autoAdjust="0"/>
  </p:normalViewPr>
  <p:slideViewPr>
    <p:cSldViewPr snapToGrid="0" showGuides="1">
      <p:cViewPr varScale="1">
        <p:scale>
          <a:sx n="97" d="100"/>
          <a:sy n="97" d="100"/>
        </p:scale>
        <p:origin x="1770" y="84"/>
      </p:cViewPr>
      <p:guideLst>
        <p:guide orient="horz" pos="2358"/>
        <p:guide pos="3345"/>
        <p:guide pos="782"/>
        <p:guide pos="1349"/>
        <p:guide pos="2438"/>
        <p:guide pos="5704"/>
        <p:guide pos="53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56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6888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9275" y="0"/>
            <a:ext cx="430847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BCA84-884A-4990-B4B7-7C892AB4BE20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44863" y="850900"/>
            <a:ext cx="3249612" cy="2297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3775" y="3276600"/>
            <a:ext cx="7951788" cy="2679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65888"/>
            <a:ext cx="4306888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9275" y="6465888"/>
            <a:ext cx="430847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341C3-77BA-4E20-A2DA-6C31421BF4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672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0212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44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6600" y="503238"/>
            <a:ext cx="3448050" cy="17653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45013" y="1089025"/>
            <a:ext cx="5413375" cy="53721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36600" y="2268538"/>
            <a:ext cx="3448050" cy="4200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334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6600" y="503238"/>
            <a:ext cx="3448050" cy="17653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45013" y="1089025"/>
            <a:ext cx="5413375" cy="537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36600" y="2268538"/>
            <a:ext cx="3448050" cy="4200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550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5013" y="403225"/>
            <a:ext cx="9221787" cy="14605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35013" y="2012950"/>
            <a:ext cx="9221787" cy="4795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182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51750" y="403225"/>
            <a:ext cx="2305050" cy="6405563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35013" y="403225"/>
            <a:ext cx="6764337" cy="6405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76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74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739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81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5013" y="403225"/>
            <a:ext cx="9221787" cy="14605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5013" y="2012950"/>
            <a:ext cx="9221787" cy="4795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85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250" y="1884363"/>
            <a:ext cx="9220200" cy="31448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0250" y="5059363"/>
            <a:ext cx="9220200" cy="1652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1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5013" y="403225"/>
            <a:ext cx="9221787" cy="14605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35013" y="2012950"/>
            <a:ext cx="4533900" cy="4795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21313" y="2012950"/>
            <a:ext cx="4535487" cy="4795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592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6600" y="403225"/>
            <a:ext cx="9221788" cy="14605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6600" y="1852613"/>
            <a:ext cx="4522788" cy="9080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36600" y="2760663"/>
            <a:ext cx="4522788" cy="40624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13375" y="1852613"/>
            <a:ext cx="4545013" cy="9080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13375" y="2760663"/>
            <a:ext cx="4545013" cy="40624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75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5013" y="403225"/>
            <a:ext cx="9221787" cy="14605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51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5" y="971562"/>
            <a:ext cx="10241689" cy="142875"/>
            <a:chOff x="5" y="971562"/>
            <a:chExt cx="10241689" cy="142875"/>
          </a:xfrm>
        </p:grpSpPr>
        <p:sp>
          <p:nvSpPr>
            <p:cNvPr id="9" name="양쪽 모서리가 둥근 사각형 8"/>
            <p:cNvSpPr/>
            <p:nvPr/>
          </p:nvSpPr>
          <p:spPr>
            <a:xfrm rot="5400000">
              <a:off x="9982319" y="855061"/>
              <a:ext cx="142866" cy="37588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02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 rot="16200000" flipH="1">
              <a:off x="4861470" y="-3889903"/>
              <a:ext cx="142875" cy="98658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325" y="7149830"/>
            <a:ext cx="789713" cy="17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54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8" r:id="rId2"/>
    <p:sldLayoutId id="2147483701" r:id="rId3"/>
  </p:sldLayoutIdLst>
  <p:timing>
    <p:tnLst>
      <p:par>
        <p:cTn id="1" dur="indefinite" restart="never" nodeType="tmRoot"/>
      </p:par>
    </p:tnLst>
  </p:timing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51" userDrawn="1">
          <p15:clr>
            <a:srgbClr val="F26B43"/>
          </p15:clr>
        </p15:guide>
        <p15:guide id="2" pos="6384" userDrawn="1">
          <p15:clr>
            <a:srgbClr val="F26B43"/>
          </p15:clr>
        </p15:guide>
        <p15:guide id="4" orient="horz" pos="4309" userDrawn="1">
          <p15:clr>
            <a:srgbClr val="F26B43"/>
          </p15:clr>
        </p15:guide>
        <p15:guide id="5" orient="horz" pos="340" userDrawn="1">
          <p15:clr>
            <a:srgbClr val="F26B43"/>
          </p15:clr>
        </p15:guide>
        <p15:guide id="6" orient="horz" pos="952" userDrawn="1">
          <p15:clr>
            <a:srgbClr val="F26B43"/>
          </p15:clr>
        </p15:guide>
        <p15:guide id="7" orient="horz" pos="115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>
          <a:xfrm>
            <a:off x="5" y="971562"/>
            <a:ext cx="10241689" cy="142875"/>
            <a:chOff x="5" y="971562"/>
            <a:chExt cx="10241689" cy="142875"/>
          </a:xfrm>
        </p:grpSpPr>
        <p:sp>
          <p:nvSpPr>
            <p:cNvPr id="6" name="양쪽 모서리가 둥근 사각형 5"/>
            <p:cNvSpPr/>
            <p:nvPr/>
          </p:nvSpPr>
          <p:spPr>
            <a:xfrm rot="5400000">
              <a:off x="9982319" y="855061"/>
              <a:ext cx="142866" cy="37588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02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 rot="16200000" flipH="1">
              <a:off x="4861470" y="-3889903"/>
              <a:ext cx="142875" cy="98658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325" y="7149830"/>
            <a:ext cx="789713" cy="17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72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eoulfocus.kr/news/articleView.html?idxno=81015" TargetMode="External"/><Relationship Id="rId3" Type="http://schemas.openxmlformats.org/officeDocument/2006/relationships/image" Target="../media/image25.png"/><Relationship Id="rId7" Type="http://schemas.openxmlformats.org/officeDocument/2006/relationships/hyperlink" Target="https://www.asiae.co.kr/article/2020120709544387673" TargetMode="External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news.joins.com/article/23238183" TargetMode="External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666240" y="4191480"/>
            <a:ext cx="3754440" cy="203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2021.03.10</a:t>
            </a:r>
            <a:endParaRPr lang="en-US" sz="24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>
              <a:lnSpc>
                <a:spcPct val="100000"/>
              </a:lnSpc>
            </a:pPr>
            <a:endParaRPr lang="en-US" sz="24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>
              <a:lnSpc>
                <a:spcPct val="100000"/>
              </a:lnSpc>
            </a:pPr>
            <a:r>
              <a:rPr lang="ko-KR" sz="2400" b="0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작성자 윤경섭 수석</a:t>
            </a:r>
            <a:endParaRPr lang="en-US" sz="24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2400480" y="1557360"/>
            <a:ext cx="6286320" cy="13377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ko-KR" sz="2400" b="1" strike="noStrike" spc="-60" dirty="0">
                <a:solidFill>
                  <a:srgbClr val="014DA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차량 분류</a:t>
            </a:r>
            <a:r>
              <a:rPr lang="en-US" sz="2400" b="1" strike="noStrike" spc="-60" dirty="0">
                <a:solidFill>
                  <a:srgbClr val="014DA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sz="2400" b="1" strike="noStrike" spc="-60" dirty="0">
                <a:solidFill>
                  <a:srgbClr val="014DA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소형</a:t>
            </a:r>
            <a:r>
              <a:rPr lang="en-US" sz="2400" b="1" strike="noStrike" spc="-60" dirty="0">
                <a:solidFill>
                  <a:srgbClr val="014DA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</a:t>
            </a:r>
            <a:r>
              <a:rPr lang="ko-KR" sz="2400" b="1" strike="noStrike" spc="-60" dirty="0">
                <a:solidFill>
                  <a:srgbClr val="014DA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대형</a:t>
            </a:r>
            <a:r>
              <a:rPr lang="en-US" sz="2400" b="1" strike="noStrike" spc="-60" dirty="0">
                <a:solidFill>
                  <a:srgbClr val="014DA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 </a:t>
            </a:r>
            <a:r>
              <a:rPr lang="ko-KR" sz="2400" b="1" strike="noStrike" spc="-60" dirty="0">
                <a:solidFill>
                  <a:srgbClr val="014DA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시험</a:t>
            </a:r>
            <a:endParaRPr lang="en-US" sz="24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797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88" y="418159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시스템 응용 </a:t>
            </a:r>
            <a:r>
              <a:rPr lang="ko-KR" altLang="en-US" sz="2800" b="1" dirty="0" smtClean="0"/>
              <a:t>분야</a:t>
            </a:r>
            <a:endParaRPr lang="ko-KR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53106" y="1229032"/>
            <a:ext cx="2529282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1) Object Detection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50034" y="4325690"/>
            <a:ext cx="4560287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) Object Detection</a:t>
            </a:r>
            <a:r>
              <a:rPr lang="ko-KR" altLang="en-US" dirty="0" smtClean="0"/>
              <a:t> </a:t>
            </a:r>
            <a:r>
              <a:rPr lang="en-US" altLang="ko-KR" dirty="0" smtClean="0"/>
              <a:t>+</a:t>
            </a:r>
            <a:r>
              <a:rPr lang="ko-KR" altLang="en-US" dirty="0" smtClean="0"/>
              <a:t> </a:t>
            </a:r>
            <a:r>
              <a:rPr lang="en-US" altLang="ko-KR" dirty="0" smtClean="0"/>
              <a:t>Segmentation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341" y="1706317"/>
            <a:ext cx="3048000" cy="2286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569253" y="1951769"/>
            <a:ext cx="364866" cy="48232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376771" y="2974214"/>
            <a:ext cx="557347" cy="924545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838470" y="2632669"/>
            <a:ext cx="480871" cy="7327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906" y="1706317"/>
            <a:ext cx="3792345" cy="2355033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2196" y="5068882"/>
            <a:ext cx="1587271" cy="1574162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9168" y="5068883"/>
            <a:ext cx="1590908" cy="1574162"/>
          </a:xfrm>
          <a:prstGeom prst="rect">
            <a:avLst/>
          </a:prstGeom>
        </p:spPr>
      </p:pic>
      <p:sp>
        <p:nvSpPr>
          <p:cNvPr id="25" name="오른쪽 화살표 24"/>
          <p:cNvSpPr/>
          <p:nvPr/>
        </p:nvSpPr>
        <p:spPr>
          <a:xfrm>
            <a:off x="6626107" y="5641730"/>
            <a:ext cx="880257" cy="50241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571431" y="627313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/>
              <a:t>개인정보삭제</a:t>
            </a:r>
            <a:endParaRPr lang="ko-KR" altLang="en-US" sz="1600" dirty="0"/>
          </a:p>
        </p:txBody>
      </p:sp>
      <p:sp>
        <p:nvSpPr>
          <p:cNvPr id="4" name="직사각형 3">
            <a:hlinkClick r:id="rId6"/>
          </p:cNvPr>
          <p:cNvSpPr/>
          <p:nvPr/>
        </p:nvSpPr>
        <p:spPr>
          <a:xfrm>
            <a:off x="9075494" y="1637285"/>
            <a:ext cx="1248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스마트 교차로</a:t>
            </a:r>
            <a:endParaRPr lang="ko-KR" altLang="en-US" sz="1200" dirty="0"/>
          </a:p>
        </p:txBody>
      </p:sp>
      <p:sp>
        <p:nvSpPr>
          <p:cNvPr id="6" name="TextBox 5">
            <a:hlinkClick r:id="rId7"/>
          </p:cNvPr>
          <p:cNvSpPr txBox="1"/>
          <p:nvPr/>
        </p:nvSpPr>
        <p:spPr>
          <a:xfrm>
            <a:off x="9075494" y="1914284"/>
            <a:ext cx="1258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스마트교차로</a:t>
            </a:r>
            <a:r>
              <a:rPr lang="en-US" altLang="ko-KR" sz="1200" dirty="0" smtClean="0"/>
              <a:t>_2</a:t>
            </a:r>
            <a:endParaRPr lang="ko-KR" altLang="en-US" sz="1200" dirty="0"/>
          </a:p>
        </p:txBody>
      </p:sp>
      <p:sp>
        <p:nvSpPr>
          <p:cNvPr id="16" name="TextBox 15">
            <a:hlinkClick r:id="rId8"/>
          </p:cNvPr>
          <p:cNvSpPr txBox="1"/>
          <p:nvPr/>
        </p:nvSpPr>
        <p:spPr>
          <a:xfrm>
            <a:off x="1637384" y="6304491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/>
              <a:t>어린이보호구역</a:t>
            </a:r>
            <a:endParaRPr lang="ko-KR" altLang="en-US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21923" y="4352014"/>
            <a:ext cx="2309695" cy="181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58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88" y="418159"/>
            <a:ext cx="4155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객체 검지 기술개발 방향</a:t>
            </a:r>
            <a:endParaRPr lang="ko-KR" altLang="en-US" sz="28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88" y="1181775"/>
            <a:ext cx="5387616" cy="18408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88" y="3470275"/>
            <a:ext cx="4261259" cy="169862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97124" y="5346319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FAST RCNN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97124" y="3101413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RCNN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179" y="1329645"/>
            <a:ext cx="2798891" cy="272868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906895" y="4315308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FASTER RCNN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8432" y="4733869"/>
            <a:ext cx="3949798" cy="183526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021268" y="6745315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MASK RCNN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0872" y="5616576"/>
            <a:ext cx="2333149" cy="1768951"/>
          </a:xfrm>
          <a:prstGeom prst="rect">
            <a:avLst/>
          </a:prstGeom>
        </p:spPr>
      </p:pic>
      <p:sp>
        <p:nvSpPr>
          <p:cNvPr id="21" name="Oval 284"/>
          <p:cNvSpPr>
            <a:spLocks noChangeArrowheads="1"/>
          </p:cNvSpPr>
          <p:nvPr/>
        </p:nvSpPr>
        <p:spPr bwMode="gray">
          <a:xfrm>
            <a:off x="1415674" y="3081192"/>
            <a:ext cx="190155" cy="19029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1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lang="en-US" altLang="ko-KR" sz="900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</a:p>
        </p:txBody>
      </p:sp>
      <p:sp>
        <p:nvSpPr>
          <p:cNvPr id="22" name="Oval 284"/>
          <p:cNvSpPr>
            <a:spLocks noChangeArrowheads="1"/>
          </p:cNvSpPr>
          <p:nvPr/>
        </p:nvSpPr>
        <p:spPr bwMode="gray">
          <a:xfrm>
            <a:off x="1415674" y="5346319"/>
            <a:ext cx="190155" cy="19029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1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lang="en-US" altLang="ko-KR" sz="900" kern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  <a:endParaRPr lang="en-US" altLang="ko-KR" sz="900" kern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3" name="Oval 284"/>
          <p:cNvSpPr>
            <a:spLocks noChangeArrowheads="1"/>
          </p:cNvSpPr>
          <p:nvPr/>
        </p:nvSpPr>
        <p:spPr bwMode="gray">
          <a:xfrm>
            <a:off x="6984222" y="4286595"/>
            <a:ext cx="190155" cy="19029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1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lang="en-US" altLang="ko-KR" sz="900" kern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endParaRPr lang="en-US" altLang="ko-KR" sz="900" kern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4" name="Oval 284"/>
          <p:cNvSpPr>
            <a:spLocks noChangeArrowheads="1"/>
          </p:cNvSpPr>
          <p:nvPr/>
        </p:nvSpPr>
        <p:spPr bwMode="gray">
          <a:xfrm>
            <a:off x="7105770" y="6716602"/>
            <a:ext cx="190155" cy="19029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1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lang="en-US" altLang="ko-KR" sz="900" kern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  <a:endParaRPr lang="en-US" altLang="ko-KR" sz="900" kern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847101" y="1329645"/>
            <a:ext cx="3461999" cy="31472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7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88" y="418159"/>
            <a:ext cx="4155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객체 검지 기술개발 방향</a:t>
            </a:r>
            <a:endParaRPr lang="ko-KR" altLang="en-US" sz="28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18" y="1884362"/>
            <a:ext cx="6048375" cy="264795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588968" y="4828774"/>
            <a:ext cx="2389432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kern="1200" spc="-20" dirty="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YOLO (You </a:t>
            </a:r>
            <a:r>
              <a:rPr lang="en-US" altLang="ko-KR" kern="1200" spc="-20" dirty="0" err="1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olnly</a:t>
            </a:r>
            <a:r>
              <a:rPr lang="en-US" altLang="ko-KR" kern="1200" spc="-20" dirty="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 look once)</a:t>
            </a:r>
            <a:endParaRPr lang="ko-KR" altLang="en-US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sp>
        <p:nvSpPr>
          <p:cNvPr id="25" name="Oval 284"/>
          <p:cNvSpPr>
            <a:spLocks noChangeArrowheads="1"/>
          </p:cNvSpPr>
          <p:nvPr/>
        </p:nvSpPr>
        <p:spPr bwMode="gray">
          <a:xfrm>
            <a:off x="2588968" y="4828774"/>
            <a:ext cx="190155" cy="19029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1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lang="en-US" altLang="ko-KR" sz="900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239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3592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2021</a:t>
            </a:r>
            <a:r>
              <a:rPr lang="ko-KR" altLang="en-US" sz="2800" b="1" dirty="0" smtClean="0"/>
              <a:t>년 </a:t>
            </a:r>
            <a:r>
              <a:rPr lang="ko-KR" altLang="en-US" sz="2800" b="1" dirty="0" err="1" smtClean="0"/>
              <a:t>영상제품</a:t>
            </a:r>
            <a:r>
              <a:rPr lang="ko-KR" altLang="en-US" sz="2800" b="1" dirty="0" smtClean="0"/>
              <a:t> 개발</a:t>
            </a:r>
            <a:endParaRPr lang="ko-KR" altLang="en-US" sz="2800" b="1" dirty="0"/>
          </a:p>
        </p:txBody>
      </p:sp>
      <p:sp>
        <p:nvSpPr>
          <p:cNvPr id="2" name="직사각형 1"/>
          <p:cNvSpPr/>
          <p:nvPr/>
        </p:nvSpPr>
        <p:spPr>
          <a:xfrm flipH="1">
            <a:off x="291830" y="1410514"/>
            <a:ext cx="9805481" cy="68094"/>
          </a:xfrm>
          <a:prstGeom prst="rect">
            <a:avLst/>
          </a:prstGeom>
          <a:gradFill>
            <a:gsLst>
              <a:gs pos="0">
                <a:srgbClr val="FB85ED"/>
              </a:gs>
              <a:gs pos="50000">
                <a:srgbClr val="892B70"/>
              </a:gs>
              <a:gs pos="83000">
                <a:srgbClr val="7030A0"/>
              </a:gs>
              <a:gs pos="100000">
                <a:srgbClr val="92047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3677087" y="1478608"/>
            <a:ext cx="0" cy="5729589"/>
          </a:xfrm>
          <a:prstGeom prst="line">
            <a:avLst/>
          </a:prstGeom>
          <a:ln>
            <a:solidFill>
              <a:srgbClr val="892B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8401487" y="1478607"/>
            <a:ext cx="0" cy="5729589"/>
          </a:xfrm>
          <a:prstGeom prst="line">
            <a:avLst/>
          </a:prstGeom>
          <a:ln>
            <a:solidFill>
              <a:srgbClr val="892B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58268" y="1059387"/>
            <a:ext cx="97975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AF3790"/>
                </a:solidFill>
              </a:rPr>
              <a:t>2022</a:t>
            </a:r>
            <a:r>
              <a:rPr lang="ko-KR" altLang="en-US" dirty="0" smtClean="0">
                <a:solidFill>
                  <a:srgbClr val="AF3790"/>
                </a:solidFill>
              </a:rPr>
              <a:t>년</a:t>
            </a:r>
            <a:endParaRPr lang="ko-KR" altLang="en-US" dirty="0">
              <a:solidFill>
                <a:srgbClr val="AF379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235" y="1042550"/>
            <a:ext cx="97975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892B70"/>
                </a:solidFill>
              </a:rPr>
              <a:t>2021</a:t>
            </a:r>
            <a:r>
              <a:rPr lang="ko-KR" altLang="en-US" dirty="0" smtClean="0">
                <a:solidFill>
                  <a:srgbClr val="892B70"/>
                </a:solidFill>
              </a:rPr>
              <a:t>년</a:t>
            </a:r>
            <a:endParaRPr lang="ko-KR" altLang="en-US" dirty="0">
              <a:solidFill>
                <a:srgbClr val="892B70"/>
              </a:solidFill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518689" y="4173737"/>
            <a:ext cx="3152641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574673" y="2138799"/>
            <a:ext cx="3096657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7301" y="1761782"/>
            <a:ext cx="2677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Inpeg</a:t>
            </a:r>
            <a:r>
              <a:rPr lang="en-US" altLang="ko-KR" sz="1600" dirty="0" smtClean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리눅스 </a:t>
            </a:r>
            <a:r>
              <a:rPr lang="ko-KR" altLang="en-US" sz="1600" dirty="0" err="1" smtClean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영상제품</a:t>
            </a:r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내재화</a:t>
            </a:r>
            <a:endParaRPr lang="ko-KR" altLang="en-US" sz="1600" dirty="0"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92500" y="1061494"/>
            <a:ext cx="97975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AF3790"/>
                </a:solidFill>
              </a:rPr>
              <a:t>2023</a:t>
            </a:r>
            <a:r>
              <a:rPr lang="ko-KR" altLang="en-US" dirty="0" smtClean="0">
                <a:solidFill>
                  <a:srgbClr val="AF3790"/>
                </a:solidFill>
              </a:rPr>
              <a:t>년</a:t>
            </a:r>
            <a:endParaRPr lang="ko-KR" altLang="en-US" dirty="0">
              <a:solidFill>
                <a:srgbClr val="AF379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3554" y="3807766"/>
            <a:ext cx="2935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accent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다차로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600" dirty="0" err="1" smtClean="0">
                <a:solidFill>
                  <a:schemeClr val="accent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영상제품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설치 시운전 지원</a:t>
            </a:r>
            <a:endParaRPr lang="ko-KR" altLang="en-US" sz="1600" dirty="0">
              <a:solidFill>
                <a:schemeClr val="accent1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2113935" y="2684489"/>
            <a:ext cx="1557395" cy="0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58122" y="2340451"/>
            <a:ext cx="2190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도공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</a:t>
            </a: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현장 기능개선 대응</a:t>
            </a:r>
            <a:endParaRPr lang="ko-KR" altLang="en-US" sz="1600" dirty="0">
              <a:solidFill>
                <a:schemeClr val="accent6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2113935" y="3388731"/>
            <a:ext cx="1548328" cy="0"/>
          </a:xfrm>
          <a:prstGeom prst="straightConnector1">
            <a:avLst/>
          </a:prstGeom>
          <a:ln w="25400">
            <a:solidFill>
              <a:schemeClr val="accent6">
                <a:lumMod val="40000"/>
                <a:lumOff val="6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319275" y="3050177"/>
            <a:ext cx="2428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도공 면탈</a:t>
            </a:r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</a:t>
            </a:r>
            <a:r>
              <a:rPr lang="ko-KR" altLang="en-US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위찰</a:t>
            </a:r>
            <a:r>
              <a:rPr lang="ko-KR" alt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시운전 지원</a:t>
            </a:r>
            <a:endParaRPr lang="ko-KR" altLang="en-US" sz="1600" dirty="0">
              <a:solidFill>
                <a:schemeClr val="accent6">
                  <a:lumMod val="60000"/>
                  <a:lumOff val="4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518689" y="4915072"/>
            <a:ext cx="3152641" cy="0"/>
          </a:xfrm>
          <a:prstGeom prst="straightConnector1">
            <a:avLst/>
          </a:prstGeom>
          <a:ln w="25400">
            <a:solidFill>
              <a:schemeClr val="accent4">
                <a:lumMod val="40000"/>
                <a:lumOff val="6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3554" y="4549101"/>
            <a:ext cx="1898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무인 조달 우수 지원</a:t>
            </a:r>
            <a:r>
              <a:rPr lang="en-US" altLang="ko-KR" sz="16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?</a:t>
            </a:r>
            <a:endParaRPr lang="ko-KR" altLang="en-US" sz="1600" dirty="0">
              <a:solidFill>
                <a:schemeClr val="accent4">
                  <a:lumMod val="40000"/>
                  <a:lumOff val="6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539271" y="5520910"/>
            <a:ext cx="1105719" cy="0"/>
          </a:xfrm>
          <a:prstGeom prst="straightConnector1">
            <a:avLst/>
          </a:prstGeom>
          <a:ln w="25400">
            <a:solidFill>
              <a:srgbClr val="00B0F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34136" y="5154939"/>
            <a:ext cx="962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차량 분류</a:t>
            </a:r>
            <a:endParaRPr lang="ko-KR" altLang="en-US" sz="1600" dirty="0">
              <a:solidFill>
                <a:srgbClr val="00B0F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1650125" y="6089052"/>
            <a:ext cx="1105719" cy="0"/>
          </a:xfrm>
          <a:prstGeom prst="straightConnector1">
            <a:avLst/>
          </a:prstGeom>
          <a:ln w="254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99529" y="5719490"/>
            <a:ext cx="1002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객체검지</a:t>
            </a:r>
            <a:r>
              <a:rPr lang="en-US" altLang="ko-KR" sz="1600" dirty="0" smtClean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?</a:t>
            </a:r>
            <a:endParaRPr lang="ko-KR" altLang="en-US" sz="1600" dirty="0">
              <a:solidFill>
                <a:srgbClr val="FF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10724" y="5493493"/>
            <a:ext cx="3666901" cy="1040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Faster RCNN</a:t>
            </a: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소스 파악 완료</a:t>
            </a:r>
            <a:endParaRPr lang="en-US" altLang="ko-KR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차로 영상 샘플 취득 </a:t>
            </a:r>
            <a:r>
              <a:rPr lang="en-US" altLang="ko-KR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 </a:t>
            </a: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시험</a:t>
            </a:r>
            <a:endParaRPr lang="en-US" altLang="ko-KR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시험 위한 장비 </a:t>
            </a:r>
            <a:r>
              <a:rPr lang="en-US" altLang="ko-KR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</a:t>
            </a: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인원 문제</a:t>
            </a:r>
            <a:endParaRPr lang="en-US" altLang="ko-KR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9" name="CustomShape 2"/>
          <p:cNvSpPr/>
          <p:nvPr/>
        </p:nvSpPr>
        <p:spPr>
          <a:xfrm>
            <a:off x="3810724" y="5101583"/>
            <a:ext cx="2550933" cy="4067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pc="-1" dirty="0" smtClean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현재 상황 및 필요 사항</a:t>
            </a:r>
            <a:endParaRPr lang="en-US" sz="18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483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718" y="3431954"/>
            <a:ext cx="2552382" cy="949767"/>
          </a:xfrm>
          <a:prstGeom prst="rect">
            <a:avLst/>
          </a:prstGeom>
          <a:effectLst>
            <a:glow rad="63500">
              <a:srgbClr val="002060">
                <a:alpha val="40000"/>
              </a:srgbClr>
            </a:glow>
            <a:outerShdw blurRad="88900" dist="25400" dir="3840000" sx="107000" sy="107000" algn="tr" rotWithShape="0">
              <a:prstClr val="black"/>
            </a:outerShdw>
          </a:effectLst>
        </p:spPr>
      </p:pic>
    </p:spTree>
    <p:extLst>
      <p:ext uri="{BB962C8B-B14F-4D97-AF65-F5344CB8AC3E}">
        <p14:creationId xmlns:p14="http://schemas.microsoft.com/office/powerpoint/2010/main" val="5000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3592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2021</a:t>
            </a:r>
            <a:r>
              <a:rPr lang="ko-KR" altLang="en-US" sz="2800" b="1" dirty="0" smtClean="0"/>
              <a:t>년 </a:t>
            </a:r>
            <a:r>
              <a:rPr lang="ko-KR" altLang="en-US" sz="2800" b="1" dirty="0" err="1" smtClean="0"/>
              <a:t>영상제품</a:t>
            </a:r>
            <a:r>
              <a:rPr lang="ko-KR" altLang="en-US" sz="2800" b="1" dirty="0" smtClean="0"/>
              <a:t> 개발</a:t>
            </a:r>
            <a:endParaRPr lang="ko-KR" altLang="en-US" sz="2800" b="1" dirty="0"/>
          </a:p>
        </p:txBody>
      </p:sp>
      <p:sp>
        <p:nvSpPr>
          <p:cNvPr id="2" name="직사각형 1"/>
          <p:cNvSpPr/>
          <p:nvPr/>
        </p:nvSpPr>
        <p:spPr>
          <a:xfrm flipH="1">
            <a:off x="291830" y="1410514"/>
            <a:ext cx="9805481" cy="68094"/>
          </a:xfrm>
          <a:prstGeom prst="rect">
            <a:avLst/>
          </a:prstGeom>
          <a:gradFill>
            <a:gsLst>
              <a:gs pos="0">
                <a:srgbClr val="FB85ED"/>
              </a:gs>
              <a:gs pos="50000">
                <a:srgbClr val="892B70"/>
              </a:gs>
              <a:gs pos="83000">
                <a:srgbClr val="7030A0"/>
              </a:gs>
              <a:gs pos="100000">
                <a:srgbClr val="92047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3677087" y="1478608"/>
            <a:ext cx="0" cy="5729589"/>
          </a:xfrm>
          <a:prstGeom prst="line">
            <a:avLst/>
          </a:prstGeom>
          <a:ln>
            <a:solidFill>
              <a:srgbClr val="892B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8401487" y="1478607"/>
            <a:ext cx="0" cy="5729589"/>
          </a:xfrm>
          <a:prstGeom prst="line">
            <a:avLst/>
          </a:prstGeom>
          <a:ln>
            <a:solidFill>
              <a:srgbClr val="892B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58268" y="1059387"/>
            <a:ext cx="97975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AF3790"/>
                </a:solidFill>
              </a:rPr>
              <a:t>2022</a:t>
            </a:r>
            <a:r>
              <a:rPr lang="ko-KR" altLang="en-US" dirty="0" smtClean="0">
                <a:solidFill>
                  <a:srgbClr val="AF3790"/>
                </a:solidFill>
              </a:rPr>
              <a:t>년</a:t>
            </a:r>
            <a:endParaRPr lang="ko-KR" altLang="en-US" dirty="0">
              <a:solidFill>
                <a:srgbClr val="AF379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235" y="1042550"/>
            <a:ext cx="97975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892B70"/>
                </a:solidFill>
              </a:rPr>
              <a:t>2021</a:t>
            </a:r>
            <a:r>
              <a:rPr lang="ko-KR" altLang="en-US" dirty="0" smtClean="0">
                <a:solidFill>
                  <a:srgbClr val="892B70"/>
                </a:solidFill>
              </a:rPr>
              <a:t>년</a:t>
            </a:r>
            <a:endParaRPr lang="ko-KR" altLang="en-US" dirty="0">
              <a:solidFill>
                <a:srgbClr val="892B70"/>
              </a:solidFill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518689" y="4173737"/>
            <a:ext cx="3152641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574673" y="2138799"/>
            <a:ext cx="3096657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7301" y="1761782"/>
            <a:ext cx="2677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Inpeg</a:t>
            </a:r>
            <a:r>
              <a:rPr lang="en-US" altLang="ko-KR" sz="1600" dirty="0" smtClean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리눅스 </a:t>
            </a:r>
            <a:r>
              <a:rPr lang="ko-KR" altLang="en-US" sz="1600" dirty="0" err="1" smtClean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영상제품</a:t>
            </a:r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내재화</a:t>
            </a:r>
            <a:endParaRPr lang="ko-KR" altLang="en-US" sz="1600" dirty="0"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92500" y="1061494"/>
            <a:ext cx="97975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AF3790"/>
                </a:solidFill>
              </a:rPr>
              <a:t>2023</a:t>
            </a:r>
            <a:r>
              <a:rPr lang="ko-KR" altLang="en-US" dirty="0" smtClean="0">
                <a:solidFill>
                  <a:srgbClr val="AF3790"/>
                </a:solidFill>
              </a:rPr>
              <a:t>년</a:t>
            </a:r>
            <a:endParaRPr lang="ko-KR" altLang="en-US" dirty="0">
              <a:solidFill>
                <a:srgbClr val="AF379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3554" y="3807766"/>
            <a:ext cx="2935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accent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다차로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600" dirty="0" err="1" smtClean="0">
                <a:solidFill>
                  <a:schemeClr val="accent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영상제품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설치 시운전 지원</a:t>
            </a:r>
            <a:endParaRPr lang="ko-KR" altLang="en-US" sz="1600" dirty="0">
              <a:solidFill>
                <a:schemeClr val="accent1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2113935" y="2684489"/>
            <a:ext cx="1557395" cy="0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58122" y="2340451"/>
            <a:ext cx="2190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도공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</a:t>
            </a: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현장 기능개선 대응</a:t>
            </a:r>
            <a:endParaRPr lang="ko-KR" altLang="en-US" sz="1600" dirty="0">
              <a:solidFill>
                <a:schemeClr val="accent6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2113935" y="3388731"/>
            <a:ext cx="1548328" cy="0"/>
          </a:xfrm>
          <a:prstGeom prst="straightConnector1">
            <a:avLst/>
          </a:prstGeom>
          <a:ln w="25400">
            <a:solidFill>
              <a:schemeClr val="accent6">
                <a:lumMod val="40000"/>
                <a:lumOff val="6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319275" y="3050177"/>
            <a:ext cx="2428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도공 면탈</a:t>
            </a:r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</a:t>
            </a:r>
            <a:r>
              <a:rPr lang="ko-KR" altLang="en-US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위찰</a:t>
            </a:r>
            <a:r>
              <a:rPr lang="ko-KR" alt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시운전 지원</a:t>
            </a:r>
            <a:endParaRPr lang="ko-KR" altLang="en-US" sz="1600" dirty="0">
              <a:solidFill>
                <a:schemeClr val="accent6">
                  <a:lumMod val="60000"/>
                  <a:lumOff val="4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518689" y="4915072"/>
            <a:ext cx="3152641" cy="0"/>
          </a:xfrm>
          <a:prstGeom prst="straightConnector1">
            <a:avLst/>
          </a:prstGeom>
          <a:ln w="25400">
            <a:solidFill>
              <a:schemeClr val="accent4">
                <a:lumMod val="40000"/>
                <a:lumOff val="6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3554" y="4549101"/>
            <a:ext cx="1898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무인 조달 우수 지원</a:t>
            </a:r>
            <a:r>
              <a:rPr lang="en-US" altLang="ko-KR" sz="16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?</a:t>
            </a:r>
            <a:endParaRPr lang="ko-KR" altLang="en-US" sz="1600" dirty="0">
              <a:solidFill>
                <a:schemeClr val="accent4">
                  <a:lumMod val="40000"/>
                  <a:lumOff val="6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539271" y="5520910"/>
            <a:ext cx="1105719" cy="0"/>
          </a:xfrm>
          <a:prstGeom prst="straightConnector1">
            <a:avLst/>
          </a:prstGeom>
          <a:ln w="25400">
            <a:solidFill>
              <a:srgbClr val="00B0F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34136" y="5154939"/>
            <a:ext cx="962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차량 분류</a:t>
            </a:r>
            <a:endParaRPr lang="ko-KR" altLang="en-US" sz="1600" dirty="0">
              <a:solidFill>
                <a:srgbClr val="00B0F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7685" y="5830901"/>
            <a:ext cx="3512500" cy="1040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알고리즘 간단</a:t>
            </a:r>
            <a:endParaRPr lang="en-US" altLang="ko-KR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샘플 취득 용이</a:t>
            </a:r>
            <a:endParaRPr lang="en-US" altLang="ko-KR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구간단속</a:t>
            </a: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구분 단속 적용가능</a:t>
            </a: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30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748080" y="418320"/>
            <a:ext cx="4498196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Deep learning </a:t>
            </a:r>
            <a:r>
              <a:rPr lang="ko-KR" sz="2800" b="1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영상인식 분야</a:t>
            </a:r>
            <a:endParaRPr lang="en-US" sz="28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93" name="그림 1"/>
          <p:cNvPicPr/>
          <p:nvPr/>
        </p:nvPicPr>
        <p:blipFill>
          <a:blip r:embed="rId2"/>
          <a:stretch/>
        </p:blipFill>
        <p:spPr>
          <a:xfrm>
            <a:off x="1186920" y="1913400"/>
            <a:ext cx="8029080" cy="3990600"/>
          </a:xfrm>
          <a:prstGeom prst="rect">
            <a:avLst/>
          </a:prstGeom>
          <a:ln>
            <a:solidFill>
              <a:srgbClr val="3465A4"/>
            </a:solidFill>
          </a:ln>
        </p:spPr>
      </p:pic>
      <p:sp>
        <p:nvSpPr>
          <p:cNvPr id="94" name="CustomShape 2"/>
          <p:cNvSpPr/>
          <p:nvPr/>
        </p:nvSpPr>
        <p:spPr>
          <a:xfrm>
            <a:off x="1303680" y="2029344"/>
            <a:ext cx="1878432" cy="2762112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77970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080720" y="418320"/>
            <a:ext cx="1583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sz="2800" b="1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기반 기술</a:t>
            </a:r>
            <a:endParaRPr lang="en-US" sz="28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96" name="그림 95"/>
          <p:cNvPicPr/>
          <p:nvPr/>
        </p:nvPicPr>
        <p:blipFill>
          <a:blip r:embed="rId2"/>
          <a:stretch/>
        </p:blipFill>
        <p:spPr>
          <a:xfrm>
            <a:off x="1224000" y="1584000"/>
            <a:ext cx="1657080" cy="1790280"/>
          </a:xfrm>
          <a:prstGeom prst="rect">
            <a:avLst/>
          </a:prstGeom>
          <a:ln>
            <a:noFill/>
          </a:ln>
        </p:spPr>
      </p:pic>
      <p:pic>
        <p:nvPicPr>
          <p:cNvPr id="97" name="그림 96"/>
          <p:cNvPicPr/>
          <p:nvPr/>
        </p:nvPicPr>
        <p:blipFill>
          <a:blip r:embed="rId3"/>
          <a:stretch/>
        </p:blipFill>
        <p:spPr>
          <a:xfrm>
            <a:off x="2952000" y="1584000"/>
            <a:ext cx="2088000" cy="1770120"/>
          </a:xfrm>
          <a:prstGeom prst="rect">
            <a:avLst/>
          </a:prstGeom>
          <a:ln>
            <a:noFill/>
          </a:ln>
        </p:spPr>
      </p:pic>
      <p:pic>
        <p:nvPicPr>
          <p:cNvPr id="98" name="그림 97"/>
          <p:cNvPicPr/>
          <p:nvPr/>
        </p:nvPicPr>
        <p:blipFill>
          <a:blip r:embed="rId4"/>
          <a:stretch/>
        </p:blipFill>
        <p:spPr>
          <a:xfrm>
            <a:off x="7450560" y="1584000"/>
            <a:ext cx="1909440" cy="1728000"/>
          </a:xfrm>
          <a:prstGeom prst="rect">
            <a:avLst/>
          </a:prstGeom>
          <a:ln>
            <a:noFill/>
          </a:ln>
        </p:spPr>
      </p:pic>
      <p:pic>
        <p:nvPicPr>
          <p:cNvPr id="99" name="그림 98"/>
          <p:cNvPicPr/>
          <p:nvPr/>
        </p:nvPicPr>
        <p:blipFill>
          <a:blip r:embed="rId5"/>
          <a:stretch/>
        </p:blipFill>
        <p:spPr>
          <a:xfrm>
            <a:off x="5075640" y="1584000"/>
            <a:ext cx="2338920" cy="1749600"/>
          </a:xfrm>
          <a:prstGeom prst="rect">
            <a:avLst/>
          </a:prstGeom>
          <a:ln>
            <a:noFill/>
          </a:ln>
        </p:spPr>
      </p:pic>
      <p:sp>
        <p:nvSpPr>
          <p:cNvPr id="100" name="CustomShape 2"/>
          <p:cNvSpPr/>
          <p:nvPr/>
        </p:nvSpPr>
        <p:spPr>
          <a:xfrm>
            <a:off x="1166400" y="1171080"/>
            <a:ext cx="46644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sz="1800" b="0" strike="noStrike" spc="-1" dirty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</a:t>
            </a:r>
            <a:r>
              <a:rPr lang="en-US" sz="1800" b="0" strike="noStrike" spc="-1" dirty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</a:t>
            </a:r>
            <a:r>
              <a:rPr lang="ko-KR" sz="1800" b="0" strike="noStrike" spc="-1" dirty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고양이 </a:t>
            </a:r>
            <a:r>
              <a:rPr lang="en-US" sz="1800" b="0" strike="noStrike" spc="-1" dirty="0" smtClean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binary label </a:t>
            </a:r>
            <a:r>
              <a:rPr lang="en-US" sz="1800" b="0" strike="noStrike" spc="-1" dirty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classification </a:t>
            </a:r>
            <a:r>
              <a:rPr lang="ko-KR" sz="1800" b="0" strike="noStrike" spc="-1" dirty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소스 참고</a:t>
            </a:r>
            <a:endParaRPr lang="en-US" sz="18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" name="아래쪽 화살표 1"/>
          <p:cNvSpPr/>
          <p:nvPr/>
        </p:nvSpPr>
        <p:spPr>
          <a:xfrm>
            <a:off x="4512623" y="3538848"/>
            <a:ext cx="1567543" cy="546265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23" y="4290361"/>
            <a:ext cx="3312878" cy="265835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215" y="4290361"/>
            <a:ext cx="3161835" cy="26583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863" y="4290361"/>
            <a:ext cx="3074773" cy="2520932"/>
          </a:xfrm>
          <a:prstGeom prst="rect">
            <a:avLst/>
          </a:prstGeom>
        </p:spPr>
      </p:pic>
      <p:sp>
        <p:nvSpPr>
          <p:cNvPr id="12" name="CustomShape 2"/>
          <p:cNvSpPr/>
          <p:nvPr/>
        </p:nvSpPr>
        <p:spPr>
          <a:xfrm>
            <a:off x="1080720" y="3901174"/>
            <a:ext cx="3107623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Multi label </a:t>
            </a:r>
            <a:r>
              <a:rPr lang="en-US" sz="1800" b="0" strike="noStrike" spc="-1" dirty="0" smtClean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classification</a:t>
            </a:r>
            <a:r>
              <a:rPr lang="ko-KR" altLang="en-US" spc="-1" dirty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pc="-1" dirty="0" smtClean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변형</a:t>
            </a:r>
            <a:endParaRPr lang="en-US" sz="18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338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88" y="418159"/>
            <a:ext cx="2627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시험 방법 </a:t>
            </a:r>
            <a:r>
              <a:rPr lang="en-US" altLang="ko-KR" sz="2800" b="1" dirty="0" err="1" smtClean="0"/>
              <a:t>cont</a:t>
            </a:r>
            <a:endParaRPr lang="ko-KR" altLang="en-US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33086" y="2439579"/>
            <a:ext cx="4261488" cy="1532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Train 4000(</a:t>
            </a:r>
            <a:r>
              <a:rPr lang="ko-KR" altLang="en-US" sz="1800" dirty="0" smtClean="0"/>
              <a:t>소형 </a:t>
            </a:r>
            <a:r>
              <a:rPr lang="en-US" altLang="ko-KR" sz="1800" dirty="0" smtClean="0"/>
              <a:t>2000,</a:t>
            </a:r>
            <a:r>
              <a:rPr lang="ko-KR" altLang="en-US" sz="1800" dirty="0" smtClean="0"/>
              <a:t> 대형 </a:t>
            </a:r>
            <a:r>
              <a:rPr lang="en-US" altLang="ko-KR" sz="1800" dirty="0" smtClean="0"/>
              <a:t>2000)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Validation 1000(</a:t>
            </a:r>
            <a:r>
              <a:rPr lang="ko-KR" altLang="en-US" sz="1800" dirty="0" smtClean="0"/>
              <a:t>소형 </a:t>
            </a:r>
            <a:r>
              <a:rPr lang="en-US" altLang="ko-KR" sz="1800" dirty="0" smtClean="0"/>
              <a:t>500,</a:t>
            </a:r>
            <a:r>
              <a:rPr lang="ko-KR" altLang="en-US" sz="1800" dirty="0" smtClean="0"/>
              <a:t> 대형 </a:t>
            </a:r>
            <a:r>
              <a:rPr lang="en-US" altLang="ko-KR" sz="1800" dirty="0" smtClean="0"/>
              <a:t>500)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Test </a:t>
            </a:r>
            <a:r>
              <a:rPr lang="en-US" altLang="ko-KR" sz="1800" dirty="0"/>
              <a:t>1000(</a:t>
            </a:r>
            <a:r>
              <a:rPr lang="ko-KR" altLang="en-US" sz="1800" dirty="0"/>
              <a:t>소형 </a:t>
            </a:r>
            <a:r>
              <a:rPr lang="en-US" altLang="ko-KR" sz="1800" dirty="0"/>
              <a:t>500,</a:t>
            </a:r>
            <a:r>
              <a:rPr lang="ko-KR" altLang="en-US" sz="1800" dirty="0"/>
              <a:t> 대형 </a:t>
            </a:r>
            <a:r>
              <a:rPr lang="en-US" altLang="ko-KR" sz="1800" dirty="0"/>
              <a:t>500</a:t>
            </a:r>
            <a:r>
              <a:rPr lang="en-US" altLang="ko-KR" sz="18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인식 인정 기준 </a:t>
            </a:r>
            <a:r>
              <a:rPr lang="en-US" altLang="ko-KR" sz="1800" dirty="0" smtClean="0"/>
              <a:t>90%</a:t>
            </a:r>
            <a:r>
              <a:rPr lang="ko-KR" altLang="en-US" sz="1800" dirty="0" smtClean="0"/>
              <a:t> 이상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인식 </a:t>
            </a:r>
            <a:r>
              <a:rPr lang="en-US" altLang="ko-KR" sz="1800" dirty="0" smtClean="0"/>
              <a:t>92%</a:t>
            </a:r>
            <a:endParaRPr lang="en-US" altLang="ko-KR" sz="18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76748" y="1327880"/>
            <a:ext cx="1926076" cy="5534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차 시험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20392" y="2623461"/>
            <a:ext cx="2768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인식이 안되더라도 </a:t>
            </a:r>
            <a:endParaRPr lang="en-US" altLang="ko-KR" sz="1400" dirty="0" smtClean="0"/>
          </a:p>
          <a:p>
            <a:r>
              <a:rPr lang="ko-KR" altLang="en-US" sz="1400" dirty="0" smtClean="0"/>
              <a:t>번호판 영역을 찾을 필요가 있음</a:t>
            </a:r>
            <a:endParaRPr lang="ko-KR" altLang="en-US" sz="14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776748" y="4336028"/>
            <a:ext cx="1926076" cy="55343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차 시험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776748" y="1967628"/>
            <a:ext cx="2484495" cy="382191"/>
          </a:xfrm>
          <a:prstGeom prst="roundRect">
            <a:avLst>
              <a:gd name="adj" fmla="val 3408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서대구 영업소 </a:t>
            </a:r>
            <a:r>
              <a:rPr lang="ko-KR" altLang="en-US" sz="14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다차로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21041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장</a:t>
            </a:r>
            <a:endParaRPr lang="en-US" altLang="ko-KR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6748" y="5402640"/>
            <a:ext cx="4261488" cy="1532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Train 4000(</a:t>
            </a:r>
            <a:r>
              <a:rPr lang="ko-KR" altLang="en-US" sz="1800" dirty="0" smtClean="0"/>
              <a:t>소형 </a:t>
            </a:r>
            <a:r>
              <a:rPr lang="en-US" altLang="ko-KR" sz="1800" dirty="0" smtClean="0"/>
              <a:t>2000,</a:t>
            </a:r>
            <a:r>
              <a:rPr lang="ko-KR" altLang="en-US" sz="1800" dirty="0" smtClean="0"/>
              <a:t> 대형 </a:t>
            </a:r>
            <a:r>
              <a:rPr lang="en-US" altLang="ko-KR" sz="1800" dirty="0" smtClean="0"/>
              <a:t>2000)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Validation 1000(</a:t>
            </a:r>
            <a:r>
              <a:rPr lang="ko-KR" altLang="en-US" sz="1800" dirty="0" smtClean="0"/>
              <a:t>소형 </a:t>
            </a:r>
            <a:r>
              <a:rPr lang="en-US" altLang="ko-KR" sz="1800" dirty="0" smtClean="0"/>
              <a:t>500,</a:t>
            </a:r>
            <a:r>
              <a:rPr lang="ko-KR" altLang="en-US" sz="1800" dirty="0" smtClean="0"/>
              <a:t> 대형 </a:t>
            </a:r>
            <a:r>
              <a:rPr lang="en-US" altLang="ko-KR" sz="1800" dirty="0" smtClean="0"/>
              <a:t>500)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Test </a:t>
            </a:r>
            <a:r>
              <a:rPr lang="en-US" altLang="ko-KR" sz="1800" dirty="0"/>
              <a:t>1000(</a:t>
            </a:r>
            <a:r>
              <a:rPr lang="ko-KR" altLang="en-US" sz="1800" dirty="0"/>
              <a:t>소형 </a:t>
            </a:r>
            <a:r>
              <a:rPr lang="en-US" altLang="ko-KR" sz="1800" dirty="0"/>
              <a:t>500,</a:t>
            </a:r>
            <a:r>
              <a:rPr lang="ko-KR" altLang="en-US" sz="1800" dirty="0"/>
              <a:t> 대형 </a:t>
            </a:r>
            <a:r>
              <a:rPr lang="en-US" altLang="ko-KR" sz="1800" dirty="0"/>
              <a:t>500</a:t>
            </a:r>
            <a:r>
              <a:rPr lang="en-US" altLang="ko-KR" sz="18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인식 인정 기준 </a:t>
            </a:r>
            <a:r>
              <a:rPr lang="en-US" altLang="ko-KR" sz="1800" dirty="0" smtClean="0"/>
              <a:t>90%</a:t>
            </a:r>
            <a:r>
              <a:rPr lang="ko-KR" altLang="en-US" sz="1800" dirty="0" smtClean="0"/>
              <a:t> 이상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인식 </a:t>
            </a:r>
            <a:r>
              <a:rPr lang="en-US" altLang="ko-KR" sz="1800" dirty="0" smtClean="0"/>
              <a:t>96.9%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/ </a:t>
            </a:r>
            <a:r>
              <a:rPr lang="ko-KR" altLang="en-US" sz="1800" dirty="0" err="1" smtClean="0"/>
              <a:t>오인</a:t>
            </a:r>
            <a:r>
              <a:rPr lang="ko-KR" altLang="en-US" sz="1800" dirty="0" err="1"/>
              <a:t>식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0.31%</a:t>
            </a:r>
            <a:endParaRPr lang="en-US" altLang="ko-KR" sz="18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776748" y="4954954"/>
            <a:ext cx="2484495" cy="382191"/>
          </a:xfrm>
          <a:prstGeom prst="roundRect">
            <a:avLst>
              <a:gd name="adj" fmla="val 340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서대구 영업소 </a:t>
            </a:r>
            <a:r>
              <a:rPr lang="ko-KR" altLang="en-US" sz="14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다차로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21041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장</a:t>
            </a:r>
            <a:endParaRPr lang="en-US" altLang="ko-KR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907492" y="4068440"/>
            <a:ext cx="3381658" cy="793820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이미지 </a:t>
            </a:r>
            <a:r>
              <a:rPr lang="en-US" altLang="ko-KR" sz="1400" dirty="0" smtClean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generation </a:t>
            </a:r>
            <a:r>
              <a:rPr lang="ko-KR" altLang="en-US" sz="1400" dirty="0" smtClean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옵션 수정</a:t>
            </a:r>
            <a:endParaRPr lang="en-US" altLang="ko-KR" sz="1400" dirty="0" smtClean="0">
              <a:solidFill>
                <a:srgbClr val="FF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Batch, step </a:t>
            </a:r>
            <a:r>
              <a:rPr lang="ko-KR" altLang="en-US" sz="1400" dirty="0" smtClean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수정</a:t>
            </a:r>
            <a:endParaRPr lang="en-US" altLang="ko-KR" sz="1400" dirty="0" smtClean="0">
              <a:solidFill>
                <a:srgbClr val="FF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574" y="4889459"/>
            <a:ext cx="2700393" cy="188598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375" y="4889458"/>
            <a:ext cx="2657530" cy="188598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52487" y="6775447"/>
            <a:ext cx="984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accuracy</a:t>
            </a:r>
            <a:endParaRPr lang="ko-KR" altLang="en-US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109675" y="6770483"/>
            <a:ext cx="548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loss</a:t>
            </a:r>
            <a:endParaRPr lang="ko-KR" altLang="en-US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20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88" y="418159"/>
            <a:ext cx="2513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시험 방법 </a:t>
            </a:r>
            <a:r>
              <a:rPr lang="en-US" altLang="ko-KR" sz="2800" b="1" dirty="0" smtClean="0"/>
              <a:t>end</a:t>
            </a:r>
            <a:endParaRPr lang="ko-KR" altLang="en-US" sz="28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23942" y="1305696"/>
            <a:ext cx="1926076" cy="55343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차 시험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9274" y="2575240"/>
            <a:ext cx="46826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Train 10000(</a:t>
            </a:r>
            <a:r>
              <a:rPr lang="ko-KR" altLang="en-US" sz="1800" dirty="0" smtClean="0"/>
              <a:t>소형 </a:t>
            </a:r>
            <a:r>
              <a:rPr lang="en-US" altLang="ko-KR" sz="1800" dirty="0"/>
              <a:t>5</a:t>
            </a:r>
            <a:r>
              <a:rPr lang="en-US" altLang="ko-KR" sz="1800" dirty="0" smtClean="0"/>
              <a:t>000,</a:t>
            </a:r>
            <a:r>
              <a:rPr lang="ko-KR" altLang="en-US" sz="1800" dirty="0" smtClean="0"/>
              <a:t> 대형 </a:t>
            </a:r>
            <a:r>
              <a:rPr lang="en-US" altLang="ko-KR" sz="1800" dirty="0"/>
              <a:t>5</a:t>
            </a:r>
            <a:r>
              <a:rPr lang="en-US" altLang="ko-KR" sz="1800" dirty="0" smtClean="0"/>
              <a:t>000)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Validation 2000(</a:t>
            </a:r>
            <a:r>
              <a:rPr lang="ko-KR" altLang="en-US" sz="1800" dirty="0" smtClean="0"/>
              <a:t>소형 </a:t>
            </a:r>
            <a:r>
              <a:rPr lang="en-US" altLang="ko-KR" sz="1800" dirty="0" smtClean="0"/>
              <a:t>1000,</a:t>
            </a:r>
            <a:r>
              <a:rPr lang="ko-KR" altLang="en-US" sz="1800" dirty="0" smtClean="0"/>
              <a:t> 대형 </a:t>
            </a:r>
            <a:r>
              <a:rPr lang="en-US" altLang="ko-KR" sz="1800" dirty="0" smtClean="0"/>
              <a:t>1000)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Test 3596(</a:t>
            </a:r>
            <a:r>
              <a:rPr lang="ko-KR" altLang="en-US" sz="1800" dirty="0"/>
              <a:t>소형 </a:t>
            </a:r>
            <a:r>
              <a:rPr lang="en-US" altLang="ko-KR" sz="1800" dirty="0" smtClean="0"/>
              <a:t>1748,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대형 </a:t>
            </a:r>
            <a:r>
              <a:rPr lang="en-US" altLang="ko-KR" sz="1800" dirty="0" smtClean="0"/>
              <a:t>1748)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인식 인정 기준 </a:t>
            </a:r>
            <a:r>
              <a:rPr lang="en-US" altLang="ko-KR" sz="1800" dirty="0" smtClean="0"/>
              <a:t>80%</a:t>
            </a:r>
            <a:r>
              <a:rPr lang="ko-KR" altLang="en-US" sz="1800" dirty="0" smtClean="0"/>
              <a:t> 이상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인식 </a:t>
            </a:r>
            <a:r>
              <a:rPr lang="en-US" altLang="ko-KR" sz="1800" dirty="0" smtClean="0"/>
              <a:t>99.42%(21</a:t>
            </a:r>
            <a:r>
              <a:rPr lang="ko-KR" altLang="en-US" sz="1800" dirty="0" smtClean="0"/>
              <a:t>건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/ </a:t>
            </a:r>
            <a:r>
              <a:rPr lang="ko-KR" altLang="en-US" sz="1800" dirty="0" err="1" smtClean="0"/>
              <a:t>오인</a:t>
            </a:r>
            <a:r>
              <a:rPr lang="ko-KR" altLang="en-US" sz="1800" dirty="0" err="1"/>
              <a:t>식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0.06%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(2</a:t>
            </a:r>
            <a:r>
              <a:rPr lang="ko-KR" altLang="en-US" sz="1800" dirty="0" smtClean="0"/>
              <a:t>건</a:t>
            </a:r>
            <a:r>
              <a:rPr lang="en-US" altLang="ko-KR" sz="18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e</a:t>
            </a:r>
            <a:r>
              <a:rPr lang="en-US" altLang="ko-KR" sz="1800" dirty="0" smtClean="0"/>
              <a:t>poch 100,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batch = 20</a:t>
            </a:r>
            <a:endParaRPr lang="en-US" altLang="ko-KR" sz="18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723942" y="2026088"/>
            <a:ext cx="2484495" cy="382191"/>
          </a:xfrm>
          <a:prstGeom prst="roundRect">
            <a:avLst>
              <a:gd name="adj" fmla="val 3408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서대구 영업소 </a:t>
            </a:r>
            <a:r>
              <a:rPr lang="ko-KR" altLang="en-US" sz="14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다차로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40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50298</a:t>
            </a:r>
            <a:r>
              <a:rPr lang="ko-KR" altLang="en-US" sz="140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장</a:t>
            </a:r>
            <a:endParaRPr lang="en-US" altLang="ko-KR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24308" y="1447498"/>
            <a:ext cx="3381658" cy="960781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차량이 더 잘 보이는 영상으로 변경</a:t>
            </a:r>
            <a:endParaRPr lang="en-US" altLang="ko-KR" sz="1400" dirty="0" smtClean="0">
              <a:solidFill>
                <a:srgbClr val="FF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중앙으로 가는 차량 제거 </a:t>
            </a:r>
            <a:r>
              <a:rPr lang="en-US" altLang="ko-KR" sz="1400" dirty="0" smtClean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반이상보이는 차량</a:t>
            </a:r>
            <a:r>
              <a:rPr lang="en-US" altLang="ko-KR" sz="1400" dirty="0" smtClean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자동분류기로 분류 후 수작업으로 정정</a:t>
            </a:r>
            <a:endParaRPr lang="en-US" altLang="ko-KR" sz="1400" dirty="0" smtClean="0">
              <a:solidFill>
                <a:srgbClr val="FF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047" y="1706623"/>
            <a:ext cx="2616769" cy="115873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047" y="4030234"/>
            <a:ext cx="2782669" cy="2087001"/>
          </a:xfrm>
          <a:prstGeom prst="rect">
            <a:avLst/>
          </a:prstGeom>
        </p:spPr>
      </p:pic>
      <p:sp>
        <p:nvSpPr>
          <p:cNvPr id="18" name="아래쪽 화살표 17"/>
          <p:cNvSpPr/>
          <p:nvPr/>
        </p:nvSpPr>
        <p:spPr>
          <a:xfrm>
            <a:off x="8329609" y="3174665"/>
            <a:ext cx="1567543" cy="546265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98" y="4434810"/>
            <a:ext cx="2921135" cy="204015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675" y="4434810"/>
            <a:ext cx="2980925" cy="204938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30949" y="6493256"/>
            <a:ext cx="984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accuracy</a:t>
            </a:r>
            <a:endParaRPr lang="ko-KR" altLang="en-US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13039" y="6502484"/>
            <a:ext cx="548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loss</a:t>
            </a:r>
            <a:endParaRPr lang="ko-KR" altLang="en-US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779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88" y="418159"/>
            <a:ext cx="3078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사용 모델 및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구현</a:t>
            </a:r>
            <a:endParaRPr lang="ko-KR" altLang="en-US" sz="2800" b="1" dirty="0"/>
          </a:p>
        </p:txBody>
      </p:sp>
      <p:sp>
        <p:nvSpPr>
          <p:cNvPr id="4" name="직사각형 3"/>
          <p:cNvSpPr/>
          <p:nvPr/>
        </p:nvSpPr>
        <p:spPr>
          <a:xfrm>
            <a:off x="995049" y="1803441"/>
            <a:ext cx="1955043" cy="403244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디렉토리 생성</a:t>
            </a:r>
            <a:endParaRPr lang="ko-KR" altLang="en-US" sz="1600" dirty="0"/>
          </a:p>
        </p:txBody>
      </p:sp>
      <p:sp>
        <p:nvSpPr>
          <p:cNvPr id="20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6225849" y="1045911"/>
            <a:ext cx="792746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 smtClean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./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1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6831719" y="1518493"/>
            <a:ext cx="792746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 smtClean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datasets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23" name="꺾인 연결선 22"/>
          <p:cNvCxnSpPr>
            <a:stCxn id="20" idx="2"/>
            <a:endCxn id="21" idx="1"/>
          </p:cNvCxnSpPr>
          <p:nvPr/>
        </p:nvCxnSpPr>
        <p:spPr>
          <a:xfrm rot="16200000" flipH="1">
            <a:off x="6571305" y="1419332"/>
            <a:ext cx="311330" cy="209497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15919" y="1954031"/>
            <a:ext cx="792746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 smtClean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train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5" name="꺾인 연결선 34"/>
          <p:cNvCxnSpPr>
            <a:stCxn id="21" idx="2"/>
            <a:endCxn id="34" idx="1"/>
          </p:cNvCxnSpPr>
          <p:nvPr/>
        </p:nvCxnSpPr>
        <p:spPr>
          <a:xfrm rot="16200000" flipH="1">
            <a:off x="7184862" y="1884227"/>
            <a:ext cx="274286" cy="187827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34" idx="2"/>
            <a:endCxn id="38" idx="1"/>
          </p:cNvCxnSpPr>
          <p:nvPr/>
        </p:nvCxnSpPr>
        <p:spPr>
          <a:xfrm rot="16200000" flipH="1">
            <a:off x="7927524" y="2161303"/>
            <a:ext cx="480734" cy="711199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523491" y="2596017"/>
            <a:ext cx="967873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 smtClean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class16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0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523491" y="3025759"/>
            <a:ext cx="967873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 smtClean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class25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41" name="꺾인 연결선 40"/>
          <p:cNvCxnSpPr>
            <a:endCxn id="40" idx="1"/>
          </p:cNvCxnSpPr>
          <p:nvPr/>
        </p:nvCxnSpPr>
        <p:spPr>
          <a:xfrm rot="16200000" flipH="1">
            <a:off x="7608929" y="2272450"/>
            <a:ext cx="1117924" cy="711200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128375" y="2052308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train </a:t>
            </a:r>
            <a:r>
              <a:rPr lang="ko-KR" altLang="en-US" sz="1050" kern="1200" spc="-20" dirty="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디렉토리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sp>
        <p:nvSpPr>
          <p:cNvPr id="44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36640" y="3474290"/>
            <a:ext cx="792746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 smtClean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validation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45" name="꺾인 연결선 44"/>
          <p:cNvCxnSpPr>
            <a:stCxn id="21" idx="2"/>
            <a:endCxn id="44" idx="1"/>
          </p:cNvCxnSpPr>
          <p:nvPr/>
        </p:nvCxnSpPr>
        <p:spPr>
          <a:xfrm rot="16200000" flipH="1">
            <a:off x="6435094" y="2633996"/>
            <a:ext cx="1794545" cy="208548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523491" y="3958048"/>
            <a:ext cx="967873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 smtClean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class16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7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523491" y="4387790"/>
            <a:ext cx="967873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 smtClean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class25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48" name="꺾인 연결선 47"/>
          <p:cNvCxnSpPr>
            <a:stCxn id="44" idx="2"/>
            <a:endCxn id="46" idx="1"/>
          </p:cNvCxnSpPr>
          <p:nvPr/>
        </p:nvCxnSpPr>
        <p:spPr>
          <a:xfrm rot="16200000" flipH="1">
            <a:off x="8016999" y="3612809"/>
            <a:ext cx="322506" cy="690478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44" idx="2"/>
            <a:endCxn id="47" idx="1"/>
          </p:cNvCxnSpPr>
          <p:nvPr/>
        </p:nvCxnSpPr>
        <p:spPr>
          <a:xfrm rot="16200000" flipH="1">
            <a:off x="7802128" y="3827680"/>
            <a:ext cx="752248" cy="690478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15919" y="4896160"/>
            <a:ext cx="792746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 smtClean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test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51" name="꺾인 연결선 50"/>
          <p:cNvCxnSpPr>
            <a:stCxn id="21" idx="2"/>
            <a:endCxn id="50" idx="1"/>
          </p:cNvCxnSpPr>
          <p:nvPr/>
        </p:nvCxnSpPr>
        <p:spPr>
          <a:xfrm rot="16200000" flipH="1">
            <a:off x="5713798" y="3355291"/>
            <a:ext cx="3216415" cy="187827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40971" y="5588568"/>
            <a:ext cx="792746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 smtClean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result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54" name="꺾인 연결선 53"/>
          <p:cNvCxnSpPr>
            <a:stCxn id="21" idx="2"/>
            <a:endCxn id="53" idx="1"/>
          </p:cNvCxnSpPr>
          <p:nvPr/>
        </p:nvCxnSpPr>
        <p:spPr>
          <a:xfrm rot="16200000" flipH="1">
            <a:off x="5380120" y="3688969"/>
            <a:ext cx="3908823" cy="212879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178251" y="3536155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ko-KR" altLang="en-US" sz="1050" kern="1200" spc="-20" dirty="0" err="1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유효검증</a:t>
            </a:r>
            <a:r>
              <a:rPr lang="en-US" altLang="ko-KR" sz="1050" kern="1200" spc="-20" dirty="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 </a:t>
            </a:r>
            <a:r>
              <a:rPr lang="ko-KR" altLang="en-US" sz="1050" kern="1200" spc="-20" dirty="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디렉토리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208665" y="4993763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test </a:t>
            </a:r>
            <a:r>
              <a:rPr lang="ko-KR" altLang="en-US" sz="1050" kern="1200" spc="-20" dirty="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디렉토리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sp>
        <p:nvSpPr>
          <p:cNvPr id="59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446597" y="6060150"/>
            <a:ext cx="967873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 smtClean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class16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0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446597" y="6489892"/>
            <a:ext cx="967873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 smtClean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class25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61" name="꺾인 연결선 60"/>
          <p:cNvCxnSpPr>
            <a:stCxn id="53" idx="2"/>
            <a:endCxn id="59" idx="1"/>
          </p:cNvCxnSpPr>
          <p:nvPr/>
        </p:nvCxnSpPr>
        <p:spPr>
          <a:xfrm rot="16200000" flipH="1">
            <a:off x="7986805" y="5761611"/>
            <a:ext cx="310330" cy="609253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53" idx="2"/>
            <a:endCxn id="60" idx="1"/>
          </p:cNvCxnSpPr>
          <p:nvPr/>
        </p:nvCxnSpPr>
        <p:spPr>
          <a:xfrm rot="16200000" flipH="1">
            <a:off x="7771934" y="5976482"/>
            <a:ext cx="740072" cy="609253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460750" y="6964954"/>
            <a:ext cx="967873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 err="1" smtClean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No_categorie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66" name="꺾인 연결선 65"/>
          <p:cNvCxnSpPr>
            <a:stCxn id="53" idx="2"/>
            <a:endCxn id="65" idx="1"/>
          </p:cNvCxnSpPr>
          <p:nvPr/>
        </p:nvCxnSpPr>
        <p:spPr>
          <a:xfrm rot="16200000" flipH="1">
            <a:off x="7541480" y="6206937"/>
            <a:ext cx="1215134" cy="623406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855785" y="732894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ko-KR" altLang="en-US" sz="1050" kern="1200" spc="-20" dirty="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시험 디렉토리 구조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995049" y="1167027"/>
            <a:ext cx="1955043" cy="403244"/>
          </a:xfrm>
          <a:prstGeom prst="roundRect">
            <a:avLst>
              <a:gd name="adj" fmla="val 50000"/>
            </a:avLst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Train </a:t>
            </a:r>
            <a:r>
              <a:rPr lang="ko-KR" altLang="en-US" sz="1600" dirty="0" smtClean="0"/>
              <a:t>시작</a:t>
            </a:r>
            <a:endParaRPr lang="ko-KR" altLang="en-US" sz="1600" dirty="0"/>
          </a:p>
        </p:txBody>
      </p:sp>
      <p:cxnSp>
        <p:nvCxnSpPr>
          <p:cNvPr id="76" name="직선 화살표 연결선 75"/>
          <p:cNvCxnSpPr>
            <a:endCxn id="4" idx="0"/>
          </p:cNvCxnSpPr>
          <p:nvPr/>
        </p:nvCxnSpPr>
        <p:spPr>
          <a:xfrm>
            <a:off x="1972571" y="1570271"/>
            <a:ext cx="0" cy="23317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995049" y="2426428"/>
            <a:ext cx="1955043" cy="403244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train </a:t>
            </a:r>
            <a:r>
              <a:rPr lang="ko-KR" altLang="en-US" sz="1200" dirty="0" smtClean="0"/>
              <a:t>디렉토리에서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카테고리 개수 파악</a:t>
            </a:r>
            <a:endParaRPr lang="ko-KR" altLang="en-US" sz="1200" dirty="0"/>
          </a:p>
        </p:txBody>
      </p:sp>
      <p:cxnSp>
        <p:nvCxnSpPr>
          <p:cNvPr id="80" name="직선 화살표 연결선 79"/>
          <p:cNvCxnSpPr>
            <a:stCxn id="4" idx="2"/>
            <a:endCxn id="79" idx="0"/>
          </p:cNvCxnSpPr>
          <p:nvPr/>
        </p:nvCxnSpPr>
        <p:spPr>
          <a:xfrm>
            <a:off x="1972571" y="2206685"/>
            <a:ext cx="0" cy="21974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995049" y="3049415"/>
            <a:ext cx="1955043" cy="403244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train </a:t>
            </a:r>
            <a:r>
              <a:rPr lang="ko-KR" altLang="en-US" sz="1200" dirty="0" err="1" smtClean="0"/>
              <a:t>영상갯수파악</a:t>
            </a:r>
            <a:endParaRPr lang="en-US" altLang="ko-KR" sz="1200" dirty="0"/>
          </a:p>
          <a:p>
            <a:pPr algn="ctr"/>
            <a:r>
              <a:rPr lang="en-US" altLang="ko-KR" sz="1200" dirty="0"/>
              <a:t>v</a:t>
            </a:r>
            <a:r>
              <a:rPr lang="en-US" altLang="ko-KR" sz="1200" dirty="0" smtClean="0"/>
              <a:t>alidation </a:t>
            </a:r>
            <a:r>
              <a:rPr lang="ko-KR" altLang="en-US" sz="1200" dirty="0" err="1" smtClean="0"/>
              <a:t>영상갯수</a:t>
            </a:r>
            <a:r>
              <a:rPr lang="ko-KR" altLang="en-US" sz="1200" dirty="0" smtClean="0"/>
              <a:t> 파악</a:t>
            </a:r>
            <a:endParaRPr lang="en-US" altLang="ko-KR" sz="1200" dirty="0" smtClean="0"/>
          </a:p>
        </p:txBody>
      </p:sp>
      <p:cxnSp>
        <p:nvCxnSpPr>
          <p:cNvPr id="84" name="직선 화살표 연결선 83"/>
          <p:cNvCxnSpPr>
            <a:stCxn id="79" idx="2"/>
            <a:endCxn id="83" idx="0"/>
          </p:cNvCxnSpPr>
          <p:nvPr/>
        </p:nvCxnSpPr>
        <p:spPr>
          <a:xfrm>
            <a:off x="1972571" y="2829672"/>
            <a:ext cx="0" cy="21974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995049" y="3716057"/>
            <a:ext cx="1955043" cy="403244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</a:t>
            </a:r>
            <a:r>
              <a:rPr lang="en-US" altLang="ko-KR" sz="1200" dirty="0" smtClean="0"/>
              <a:t>rain </a:t>
            </a:r>
            <a:r>
              <a:rPr lang="ko-KR" altLang="en-US" sz="1200" dirty="0" smtClean="0"/>
              <a:t>영상 증폭</a:t>
            </a:r>
            <a:endParaRPr lang="en-US" altLang="ko-KR" sz="1200" dirty="0" smtClean="0"/>
          </a:p>
          <a:p>
            <a:pPr algn="ctr"/>
            <a:r>
              <a:rPr lang="en-US" altLang="ko-KR" sz="1200" dirty="0" err="1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ImageDataGenerator</a:t>
            </a:r>
            <a:endParaRPr lang="en-US" altLang="ko-KR" sz="1200" dirty="0" smtClean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7" name="직선 화살표 연결선 86"/>
          <p:cNvCxnSpPr>
            <a:stCxn id="83" idx="2"/>
            <a:endCxn id="86" idx="0"/>
          </p:cNvCxnSpPr>
          <p:nvPr/>
        </p:nvCxnSpPr>
        <p:spPr>
          <a:xfrm>
            <a:off x="1972571" y="3452659"/>
            <a:ext cx="0" cy="26339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995049" y="4307050"/>
            <a:ext cx="1955043" cy="589109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ImageDataGenerator</a:t>
            </a:r>
            <a:endParaRPr lang="en-US" altLang="ko-KR" sz="1200" dirty="0" smtClean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ko-KR" altLang="en-US" sz="1200" dirty="0" smtClean="0">
                <a:latin typeface="+mn-ea"/>
              </a:rPr>
              <a:t>로 </a:t>
            </a:r>
            <a:r>
              <a:rPr lang="en-US" altLang="ko-KR" sz="1200" dirty="0" smtClean="0">
                <a:latin typeface="+mn-ea"/>
              </a:rPr>
              <a:t>train, validation </a:t>
            </a:r>
            <a:r>
              <a:rPr lang="ko-KR" altLang="en-US" sz="1200" dirty="0" smtClean="0">
                <a:latin typeface="+mn-ea"/>
              </a:rPr>
              <a:t>영상 읽기</a:t>
            </a:r>
            <a:endParaRPr lang="en-US" altLang="ko-KR" sz="1200" dirty="0" smtClean="0">
              <a:latin typeface="+mn-ea"/>
            </a:endParaRPr>
          </a:p>
        </p:txBody>
      </p:sp>
      <p:cxnSp>
        <p:nvCxnSpPr>
          <p:cNvPr id="90" name="직선 화살표 연결선 89"/>
          <p:cNvCxnSpPr>
            <a:stCxn id="86" idx="2"/>
            <a:endCxn id="89" idx="0"/>
          </p:cNvCxnSpPr>
          <p:nvPr/>
        </p:nvCxnSpPr>
        <p:spPr>
          <a:xfrm>
            <a:off x="1972571" y="4119301"/>
            <a:ext cx="0" cy="18774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그림 9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672" y="3125304"/>
            <a:ext cx="3320549" cy="1868459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663" y="4951344"/>
            <a:ext cx="3972516" cy="971916"/>
          </a:xfrm>
          <a:prstGeom prst="rect">
            <a:avLst/>
          </a:prstGeom>
        </p:spPr>
      </p:pic>
      <p:sp>
        <p:nvSpPr>
          <p:cNvPr id="95" name="직사각형 94"/>
          <p:cNvSpPr/>
          <p:nvPr/>
        </p:nvSpPr>
        <p:spPr>
          <a:xfrm>
            <a:off x="994551" y="5112120"/>
            <a:ext cx="1955043" cy="589109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Vgg16 </a:t>
            </a:r>
            <a:r>
              <a:rPr lang="en-US" altLang="ko-KR" sz="1200" dirty="0" err="1" smtClean="0">
                <a:latin typeface="+mn-ea"/>
              </a:rPr>
              <a:t>cnn</a:t>
            </a:r>
            <a:r>
              <a:rPr lang="en-US" altLang="ko-KR" sz="1200" dirty="0" smtClean="0">
                <a:latin typeface="+mn-ea"/>
              </a:rPr>
              <a:t> base </a:t>
            </a:r>
            <a:r>
              <a:rPr lang="ko-KR" altLang="en-US" sz="1200" dirty="0" smtClean="0">
                <a:latin typeface="+mn-ea"/>
              </a:rPr>
              <a:t>생성</a:t>
            </a:r>
            <a:endParaRPr lang="en-US" altLang="ko-KR" sz="1200" dirty="0" smtClean="0">
              <a:latin typeface="+mn-ea"/>
            </a:endParaRPr>
          </a:p>
        </p:txBody>
      </p:sp>
      <p:cxnSp>
        <p:nvCxnSpPr>
          <p:cNvPr id="96" name="직선 화살표 연결선 95"/>
          <p:cNvCxnSpPr>
            <a:stCxn id="89" idx="2"/>
            <a:endCxn id="95" idx="0"/>
          </p:cNvCxnSpPr>
          <p:nvPr/>
        </p:nvCxnSpPr>
        <p:spPr>
          <a:xfrm flipH="1">
            <a:off x="1972073" y="4896159"/>
            <a:ext cx="498" cy="21596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994549" y="5906380"/>
            <a:ext cx="1955043" cy="589109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Custom fc (full connected layer)</a:t>
            </a:r>
          </a:p>
          <a:p>
            <a:pPr algn="ctr"/>
            <a:r>
              <a:rPr lang="en-US" altLang="ko-KR" sz="1200" dirty="0" smtClean="0">
                <a:latin typeface="+mn-ea"/>
              </a:rPr>
              <a:t>Drop out 50%, </a:t>
            </a:r>
            <a:r>
              <a:rPr lang="en-US" altLang="ko-KR" sz="1200" dirty="0" err="1" smtClean="0">
                <a:latin typeface="+mn-ea"/>
              </a:rPr>
              <a:t>relu</a:t>
            </a:r>
            <a:endParaRPr lang="en-US" altLang="ko-KR" sz="1200" dirty="0" smtClean="0">
              <a:latin typeface="+mn-ea"/>
            </a:endParaRPr>
          </a:p>
        </p:txBody>
      </p:sp>
      <p:cxnSp>
        <p:nvCxnSpPr>
          <p:cNvPr id="100" name="직선 화살표 연결선 99"/>
          <p:cNvCxnSpPr>
            <a:stCxn id="95" idx="2"/>
            <a:endCxn id="99" idx="0"/>
          </p:cNvCxnSpPr>
          <p:nvPr/>
        </p:nvCxnSpPr>
        <p:spPr>
          <a:xfrm flipH="1">
            <a:off x="1972071" y="5701229"/>
            <a:ext cx="2" cy="20515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994549" y="6781970"/>
            <a:ext cx="1955043" cy="740767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Soft max </a:t>
            </a:r>
            <a:r>
              <a:rPr lang="ko-KR" altLang="en-US" sz="1200" dirty="0" smtClean="0">
                <a:latin typeface="+mn-ea"/>
              </a:rPr>
              <a:t>출력</a:t>
            </a:r>
            <a:endParaRPr lang="en-US" altLang="ko-KR" sz="1200" dirty="0" smtClean="0">
              <a:latin typeface="+mn-ea"/>
            </a:endParaRPr>
          </a:p>
          <a:p>
            <a:pPr algn="ctr"/>
            <a:endParaRPr lang="en-US" altLang="ko-KR" sz="1200" dirty="0" smtClean="0">
              <a:latin typeface="+mn-ea"/>
            </a:endParaRPr>
          </a:p>
          <a:p>
            <a:pPr algn="ctr"/>
            <a:endParaRPr lang="en-US" altLang="ko-KR" sz="1200" dirty="0" smtClean="0">
              <a:latin typeface="+mn-ea"/>
            </a:endParaRPr>
          </a:p>
        </p:txBody>
      </p:sp>
      <p:cxnSp>
        <p:nvCxnSpPr>
          <p:cNvPr id="104" name="직선 화살표 연결선 103"/>
          <p:cNvCxnSpPr>
            <a:stCxn id="99" idx="2"/>
            <a:endCxn id="102" idx="0"/>
          </p:cNvCxnSpPr>
          <p:nvPr/>
        </p:nvCxnSpPr>
        <p:spPr>
          <a:xfrm>
            <a:off x="1972071" y="6495489"/>
            <a:ext cx="0" cy="2864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그림 10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3380" y="7074700"/>
            <a:ext cx="1042208" cy="407207"/>
          </a:xfrm>
          <a:prstGeom prst="rect">
            <a:avLst/>
          </a:prstGeom>
        </p:spPr>
      </p:pic>
      <p:sp>
        <p:nvSpPr>
          <p:cNvPr id="112" name="직사각형 111"/>
          <p:cNvSpPr/>
          <p:nvPr/>
        </p:nvSpPr>
        <p:spPr>
          <a:xfrm>
            <a:off x="3751133" y="2221488"/>
            <a:ext cx="2104652" cy="608184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224x224 resize</a:t>
            </a:r>
          </a:p>
          <a:p>
            <a:pPr algn="ctr"/>
            <a:r>
              <a:rPr lang="en-US" altLang="ko-KR" sz="160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0~1</a:t>
            </a:r>
            <a:r>
              <a:rPr lang="ko-KR" altLang="en-US" sz="160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정규화</a:t>
            </a:r>
            <a:endParaRPr lang="ko-KR" altLang="en-US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3751133" y="2221488"/>
            <a:ext cx="262068" cy="158825"/>
          </a:xfrm>
          <a:prstGeom prst="rect">
            <a:avLst/>
          </a:prstGeom>
          <a:gradFill flip="none" rotWithShape="1">
            <a:gsLst>
              <a:gs pos="0">
                <a:srgbClr val="FB85ED"/>
              </a:gs>
              <a:gs pos="50000">
                <a:srgbClr val="892B70"/>
              </a:gs>
              <a:gs pos="83000">
                <a:srgbClr val="7030A0"/>
              </a:gs>
              <a:gs pos="100000">
                <a:srgbClr val="92047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4" name="직선 화살표 연결선 113"/>
          <p:cNvCxnSpPr>
            <a:endCxn id="112" idx="1"/>
          </p:cNvCxnSpPr>
          <p:nvPr/>
        </p:nvCxnSpPr>
        <p:spPr>
          <a:xfrm flipV="1">
            <a:off x="2909630" y="2525580"/>
            <a:ext cx="841503" cy="1812454"/>
          </a:xfrm>
          <a:prstGeom prst="straightConnector1">
            <a:avLst/>
          </a:prstGeom>
          <a:ln>
            <a:solidFill>
              <a:srgbClr val="AF379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/>
          <p:cNvSpPr/>
          <p:nvPr/>
        </p:nvSpPr>
        <p:spPr>
          <a:xfrm>
            <a:off x="3576190" y="6781970"/>
            <a:ext cx="1955043" cy="740767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atin typeface="+mn-ea"/>
              </a:rPr>
              <a:t>모델저장</a:t>
            </a:r>
            <a:endParaRPr lang="en-US" altLang="ko-KR" sz="1200" dirty="0" smtClean="0">
              <a:latin typeface="+mn-ea"/>
            </a:endParaRPr>
          </a:p>
          <a:p>
            <a:pPr algn="ctr"/>
            <a:r>
              <a:rPr lang="en-US" altLang="ko-KR" sz="1200" dirty="0" smtClean="0">
                <a:latin typeface="+mn-ea"/>
              </a:rPr>
              <a:t>Log, weight </a:t>
            </a:r>
            <a:r>
              <a:rPr lang="ko-KR" altLang="en-US" sz="1200" dirty="0" smtClean="0">
                <a:latin typeface="+mn-ea"/>
              </a:rPr>
              <a:t>저장</a:t>
            </a:r>
            <a:endParaRPr lang="en-US" altLang="ko-KR" sz="1200" dirty="0" smtClean="0">
              <a:latin typeface="+mn-ea"/>
            </a:endParaRPr>
          </a:p>
        </p:txBody>
      </p:sp>
      <p:cxnSp>
        <p:nvCxnSpPr>
          <p:cNvPr id="125" name="직선 화살표 연결선 124"/>
          <p:cNvCxnSpPr>
            <a:stCxn id="102" idx="3"/>
            <a:endCxn id="124" idx="1"/>
          </p:cNvCxnSpPr>
          <p:nvPr/>
        </p:nvCxnSpPr>
        <p:spPr>
          <a:xfrm>
            <a:off x="2949592" y="7152354"/>
            <a:ext cx="626598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23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88" y="418159"/>
            <a:ext cx="3594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 smtClean="0"/>
              <a:t>미인식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/ </a:t>
            </a:r>
            <a:r>
              <a:rPr lang="ko-KR" altLang="en-US" sz="2800" b="1" dirty="0" err="1" smtClean="0"/>
              <a:t>오인식</a:t>
            </a:r>
            <a:r>
              <a:rPr lang="ko-KR" altLang="en-US" sz="2800" b="1" dirty="0" smtClean="0"/>
              <a:t> 영상</a:t>
            </a:r>
            <a:endParaRPr lang="ko-KR" altLang="en-US" sz="2800" b="1" dirty="0"/>
          </a:p>
        </p:txBody>
      </p:sp>
      <p:sp>
        <p:nvSpPr>
          <p:cNvPr id="19" name="CustomShape 2"/>
          <p:cNvSpPr/>
          <p:nvPr/>
        </p:nvSpPr>
        <p:spPr>
          <a:xfrm>
            <a:off x="413970" y="1177024"/>
            <a:ext cx="869062" cy="4067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pc="-1" dirty="0" err="1" smtClean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오인식</a:t>
            </a:r>
            <a:endParaRPr lang="en-US" sz="18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70" y="1583823"/>
            <a:ext cx="2614980" cy="196123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224" y="1583823"/>
            <a:ext cx="2614980" cy="196123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55024" y="3619119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ko-KR" altLang="en-US" sz="1050" kern="1200" spc="-20" dirty="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소형</a:t>
            </a:r>
            <a:r>
              <a:rPr lang="en-US" altLang="ko-KR" sz="1050" kern="1200" spc="-20" dirty="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-&gt;</a:t>
            </a:r>
            <a:r>
              <a:rPr lang="ko-KR" altLang="en-US" sz="1050" kern="1200" spc="-20" dirty="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대형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33278" y="3619119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ko-KR" altLang="en-US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대</a:t>
            </a:r>
            <a:r>
              <a:rPr lang="ko-KR" altLang="en-US" sz="1050" kern="1200" spc="-20" dirty="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형</a:t>
            </a:r>
            <a:r>
              <a:rPr lang="en-US" altLang="ko-KR" sz="1050" kern="1200" spc="-20" dirty="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-&gt;</a:t>
            </a:r>
            <a:r>
              <a:rPr lang="ko-KR" altLang="en-US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소</a:t>
            </a:r>
            <a:r>
              <a:rPr lang="ko-KR" altLang="en-US" sz="1050" kern="1200" spc="-20" dirty="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형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sp>
        <p:nvSpPr>
          <p:cNvPr id="25" name="CustomShape 2"/>
          <p:cNvSpPr/>
          <p:nvPr/>
        </p:nvSpPr>
        <p:spPr>
          <a:xfrm>
            <a:off x="520493" y="4014489"/>
            <a:ext cx="869062" cy="4067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pc="-1" dirty="0" err="1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미</a:t>
            </a:r>
            <a:r>
              <a:rPr lang="ko-KR" altLang="en-US" spc="-1" dirty="0" err="1" smtClean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인식</a:t>
            </a:r>
            <a:endParaRPr lang="en-US" sz="18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70" y="4453533"/>
            <a:ext cx="2702190" cy="202664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224" y="4453533"/>
            <a:ext cx="2702190" cy="202664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478" y="4453533"/>
            <a:ext cx="2702190" cy="202664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-58574" y="6622669"/>
            <a:ext cx="268321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ko-KR" altLang="en-US" sz="1050" kern="1200" spc="-2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rgbClr val="FF0000"/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영상만 봐서는 특별한 특이점은 없음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rgbClr val="FF0000"/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571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88" y="418159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추후 과제</a:t>
            </a:r>
            <a:endParaRPr lang="ko-KR" altLang="en-US" sz="2800" b="1" dirty="0"/>
          </a:p>
        </p:txBody>
      </p:sp>
      <p:sp>
        <p:nvSpPr>
          <p:cNvPr id="11" name="직사각형 10"/>
          <p:cNvSpPr/>
          <p:nvPr/>
        </p:nvSpPr>
        <p:spPr>
          <a:xfrm>
            <a:off x="480260" y="1498047"/>
            <a:ext cx="1682885" cy="729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err="1" smtClean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타차로</a:t>
            </a:r>
            <a:r>
              <a:rPr lang="ko-KR" altLang="en-US" sz="1800" dirty="0" smtClean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검증</a:t>
            </a:r>
            <a:endParaRPr lang="en-US" altLang="ko-KR" sz="1800" dirty="0" smtClean="0">
              <a:solidFill>
                <a:schemeClr val="bg2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2" name="줄무늬가 있는 오른쪽 화살표 11"/>
          <p:cNvSpPr/>
          <p:nvPr/>
        </p:nvSpPr>
        <p:spPr>
          <a:xfrm>
            <a:off x="2799294" y="2202148"/>
            <a:ext cx="622570" cy="573932"/>
          </a:xfrm>
          <a:prstGeom prst="striped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058012" y="2408934"/>
            <a:ext cx="1682885" cy="7342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Open cv</a:t>
            </a:r>
          </a:p>
          <a:p>
            <a:pPr algn="ctr"/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C++ 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제품화 </a:t>
            </a:r>
            <a:r>
              <a:rPr lang="en-US" altLang="ko-KR" sz="1400" dirty="0" err="1" smtClean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dll</a:t>
            </a:r>
            <a:endParaRPr lang="en-US" altLang="ko-KR" sz="1400" dirty="0" smtClean="0">
              <a:solidFill>
                <a:schemeClr val="bg2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6591" y="2621997"/>
            <a:ext cx="1682885" cy="729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err="1" smtClean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오인식</a:t>
            </a:r>
            <a:r>
              <a:rPr lang="en-US" altLang="ko-KR" sz="1800" dirty="0" smtClean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</a:t>
            </a:r>
            <a:r>
              <a:rPr lang="ko-KR" altLang="en-US" sz="1800" dirty="0" err="1" smtClean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미인식</a:t>
            </a:r>
            <a:r>
              <a:rPr lang="ko-KR" altLang="en-US" sz="1800" dirty="0" smtClean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향상방안</a:t>
            </a:r>
            <a:endParaRPr lang="en-US" altLang="ko-KR" sz="1800" dirty="0" smtClean="0">
              <a:solidFill>
                <a:schemeClr val="bg2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058012" y="1576912"/>
            <a:ext cx="1682885" cy="6252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Model / Weight </a:t>
            </a:r>
          </a:p>
          <a:p>
            <a:pPr algn="ctr"/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읽기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</a:p>
        </p:txBody>
      </p:sp>
      <p:cxnSp>
        <p:nvCxnSpPr>
          <p:cNvPr id="19" name="직선 화살표 연결선 18"/>
          <p:cNvCxnSpPr>
            <a:stCxn id="17" idx="2"/>
            <a:endCxn id="14" idx="0"/>
          </p:cNvCxnSpPr>
          <p:nvPr/>
        </p:nvCxnSpPr>
        <p:spPr>
          <a:xfrm>
            <a:off x="4899455" y="2202148"/>
            <a:ext cx="0" cy="20678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오른쪽 중괄호 6"/>
          <p:cNvSpPr/>
          <p:nvPr/>
        </p:nvSpPr>
        <p:spPr>
          <a:xfrm>
            <a:off x="2336800" y="1676400"/>
            <a:ext cx="279400" cy="1562100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0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</a:spPr>
      <a:bodyPr rtlCol="0" anchor="ctr"/>
      <a:lstStyle>
        <a:defPPr algn="ctr">
          <a:defRPr sz="1500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12603</TotalTime>
  <Words>495</Words>
  <Application>Microsoft Office PowerPoint</Application>
  <PresentationFormat>사용자 지정</PresentationFormat>
  <Paragraphs>139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HY견고딕</vt:lpstr>
      <vt:lpstr>KoPub돋움체 Bold</vt:lpstr>
      <vt:lpstr>KoPub돋움체 Medium</vt:lpstr>
      <vt:lpstr>맑은 고딕</vt:lpstr>
      <vt:lpstr>Arial</vt:lpstr>
      <vt:lpstr>Calibri</vt:lpstr>
      <vt:lpstr>Times New Roman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비즈니스아츠</dc:creator>
  <cp:lastModifiedBy>ksyoon70@msn.com</cp:lastModifiedBy>
  <cp:revision>2295</cp:revision>
  <cp:lastPrinted>2020-07-27T06:50:21Z</cp:lastPrinted>
  <dcterms:created xsi:type="dcterms:W3CDTF">2019-01-23T01:28:59Z</dcterms:created>
  <dcterms:modified xsi:type="dcterms:W3CDTF">2021-03-10T07:46:56Z</dcterms:modified>
</cp:coreProperties>
</file>