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7"/>
  </p:notesMasterIdLst>
  <p:sldIdLst>
    <p:sldId id="489" r:id="rId2"/>
    <p:sldId id="530" r:id="rId3"/>
    <p:sldId id="534" r:id="rId4"/>
    <p:sldId id="533" r:id="rId5"/>
    <p:sldId id="538" r:id="rId6"/>
    <p:sldId id="550" r:id="rId7"/>
    <p:sldId id="535" r:id="rId8"/>
    <p:sldId id="536" r:id="rId9"/>
    <p:sldId id="537" r:id="rId10"/>
    <p:sldId id="539" r:id="rId11"/>
    <p:sldId id="543" r:id="rId12"/>
    <p:sldId id="545" r:id="rId13"/>
    <p:sldId id="544" r:id="rId14"/>
    <p:sldId id="546" r:id="rId15"/>
    <p:sldId id="542" r:id="rId16"/>
    <p:sldId id="547" r:id="rId17"/>
    <p:sldId id="548" r:id="rId18"/>
    <p:sldId id="541" r:id="rId19"/>
    <p:sldId id="549" r:id="rId20"/>
    <p:sldId id="552" r:id="rId21"/>
    <p:sldId id="553" r:id="rId22"/>
    <p:sldId id="532" r:id="rId23"/>
    <p:sldId id="554" r:id="rId24"/>
    <p:sldId id="551" r:id="rId25"/>
    <p:sldId id="493" r:id="rId26"/>
  </p:sldIdLst>
  <p:sldSz cx="10691813" cy="7559675"/>
  <p:notesSz cx="9926638" cy="6797675"/>
  <p:embeddedFontLst>
    <p:embeddedFont>
      <p:font typeface="KoPub돋움체 Bold" panose="02020603020101020101" pitchFamily="18" charset="-127"/>
      <p:regular r:id="rId28"/>
    </p:embeddedFont>
    <p:embeddedFont>
      <p:font typeface="경기천년바탕 Regular" panose="02020503020101020101" pitchFamily="18" charset="-127"/>
      <p:regular r:id="rId29"/>
    </p:embeddedFont>
    <p:embeddedFont>
      <p:font typeface="경기천년바탕 Bold" panose="02020803020101020101" pitchFamily="18" charset="-127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Cambria Math" panose="02040503050406030204" pitchFamily="18" charset="0"/>
      <p:regular r:id="rId37"/>
    </p:embeddedFont>
  </p:embeddedFontLst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33"/>
    <a:srgbClr val="990099"/>
    <a:srgbClr val="C691C2"/>
    <a:srgbClr val="C68EC2"/>
    <a:srgbClr val="FF66FF"/>
    <a:srgbClr val="9CDCFE"/>
    <a:srgbClr val="F4B183"/>
    <a:srgbClr val="99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9" autoAdjust="0"/>
    <p:restoredTop sz="93184" autoAdjust="0"/>
  </p:normalViewPr>
  <p:slideViewPr>
    <p:cSldViewPr snapToGrid="0" showGuides="1">
      <p:cViewPr varScale="1">
        <p:scale>
          <a:sx n="143" d="100"/>
          <a:sy n="143" d="100"/>
        </p:scale>
        <p:origin x="1350" y="132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notesViewPr>
    <p:cSldViewPr snapToGrid="0">
      <p:cViewPr>
        <p:scale>
          <a:sx n="125" d="100"/>
          <a:sy n="125" d="100"/>
        </p:scale>
        <p:origin x="3720" y="8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385" cy="34083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083" y="1"/>
            <a:ext cx="4302970" cy="34083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849313"/>
            <a:ext cx="324326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505" y="3272015"/>
            <a:ext cx="7941628" cy="2675950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841"/>
            <a:ext cx="4301385" cy="340834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083" y="6456841"/>
            <a:ext cx="4302970" cy="340834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41C3-77BA-4E20-A2DA-6C31421BF4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41C3-77BA-4E20-A2DA-6C31421BF4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bg1"/>
            </a:gs>
            <a:gs pos="48000">
              <a:schemeClr val="bg1">
                <a:lumMod val="95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47" y="7118588"/>
            <a:ext cx="924124" cy="2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3" r:id="rId12"/>
    <p:sldLayoutId id="2147483688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328" y="1875652"/>
            <a:ext cx="10691814" cy="45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49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4749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Deep-person-</a:t>
            </a:r>
            <a:r>
              <a:rPr lang="en-US" altLang="ko-KR" sz="4749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reid</a:t>
            </a:r>
            <a:r>
              <a:rPr lang="en-US" altLang="ko-KR" sz="4749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4749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구조와 이해</a:t>
            </a:r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r>
              <a:rPr lang="ko-KR" altLang="en-US" sz="3022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</a:rPr>
              <a:t>작성자 </a:t>
            </a:r>
            <a:r>
              <a:rPr lang="en-US" altLang="ko-KR" sz="3022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</a:rPr>
              <a:t>: </a:t>
            </a:r>
            <a:r>
              <a:rPr lang="ko-KR" altLang="en-US" sz="3022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</a:rPr>
              <a:t>윤경섭</a:t>
            </a:r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  <a:p>
            <a:pPr algn="ctr"/>
            <a:r>
              <a:rPr lang="en-US" altLang="ko-KR" sz="3022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</a:rPr>
              <a:t>2024. 08. 20.</a:t>
            </a:r>
            <a:endParaRPr lang="en-US" altLang="ko-KR" sz="3022" b="1" dirty="0">
              <a:solidFill>
                <a:prstClr val="white">
                  <a:lumMod val="50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15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976" y="314530"/>
            <a:ext cx="2672365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DataLoader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55" y="1173666"/>
            <a:ext cx="2088865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queryset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init_image_dataset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4861" y="1716212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avai_datasets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 list(__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image_datasets.keys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())</a:t>
            </a:r>
          </a:p>
        </p:txBody>
      </p:sp>
      <p:cxnSp>
        <p:nvCxnSpPr>
          <p:cNvPr id="13" name="꺾인 연결선 12"/>
          <p:cNvCxnSpPr>
            <a:stCxn id="4" idx="2"/>
            <a:endCxn id="12" idx="1"/>
          </p:cNvCxnSpPr>
          <p:nvPr/>
        </p:nvCxnSpPr>
        <p:spPr>
          <a:xfrm rot="16200000" flipH="1">
            <a:off x="1567820" y="1412809"/>
            <a:ext cx="358908" cy="615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30771" y="1667990"/>
            <a:ext cx="4352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/>
              <a:t>avai_datasets</a:t>
            </a:r>
            <a:endParaRPr lang="ko-KR" altLang="en-US" sz="700" dirty="0"/>
          </a:p>
          <a:p>
            <a:r>
              <a:rPr lang="ko-KR" altLang="en-US" sz="700" dirty="0" err="1"/>
              <a:t>Out</a:t>
            </a:r>
            <a:r>
              <a:rPr lang="ko-KR" altLang="en-US" sz="700" dirty="0"/>
              <a:t>  [5]: ['market1501', 'cuhk03', '</a:t>
            </a:r>
            <a:r>
              <a:rPr lang="ko-KR" altLang="en-US" sz="700" dirty="0" err="1"/>
              <a:t>dukemtmcreid</a:t>
            </a:r>
            <a:r>
              <a:rPr lang="ko-KR" altLang="en-US" sz="700" dirty="0"/>
              <a:t>', 'msmt17', '</a:t>
            </a:r>
            <a:r>
              <a:rPr lang="ko-KR" altLang="en-US" sz="700" dirty="0" err="1"/>
              <a:t>viper</a:t>
            </a:r>
            <a:r>
              <a:rPr lang="ko-KR" altLang="en-US" sz="700" dirty="0"/>
              <a:t>', '</a:t>
            </a:r>
            <a:r>
              <a:rPr lang="ko-KR" altLang="en-US" sz="700" dirty="0" err="1"/>
              <a:t>grid</a:t>
            </a:r>
            <a:r>
              <a:rPr lang="ko-KR" altLang="en-US" sz="700" dirty="0"/>
              <a:t>', 'cuhk01', '</a:t>
            </a:r>
            <a:r>
              <a:rPr lang="ko-KR" altLang="en-US" sz="700" dirty="0" err="1"/>
              <a:t>ilids</a:t>
            </a:r>
            <a:r>
              <a:rPr lang="ko-KR" altLang="en-US" sz="700" dirty="0"/>
              <a:t>', '</a:t>
            </a:r>
            <a:r>
              <a:rPr lang="ko-KR" altLang="en-US" sz="700" dirty="0" err="1"/>
              <a:t>sensereid</a:t>
            </a:r>
            <a:r>
              <a:rPr lang="ko-KR" altLang="en-US" sz="700" dirty="0"/>
              <a:t>', '</a:t>
            </a:r>
            <a:r>
              <a:rPr lang="ko-KR" altLang="en-US" sz="700" dirty="0" err="1"/>
              <a:t>prid</a:t>
            </a:r>
            <a:r>
              <a:rPr lang="ko-KR" altLang="en-US" sz="700" dirty="0"/>
              <a:t>', 'cuhk02', 'university1652', '</a:t>
            </a:r>
            <a:r>
              <a:rPr lang="ko-KR" altLang="en-US" sz="700" dirty="0" err="1"/>
              <a:t>cuhksysu</a:t>
            </a:r>
            <a:r>
              <a:rPr lang="ko-KR" altLang="en-US" sz="700" dirty="0"/>
              <a:t>']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54861" y="2356292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9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image_datasets</a:t>
            </a:r>
            <a:r>
              <a:rPr lang="en-US" altLang="ko-KR" sz="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[name](**</a:t>
            </a:r>
            <a:r>
              <a:rPr lang="en-US" altLang="ko-KR" sz="9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kwargs</a:t>
            </a:r>
            <a:r>
              <a:rPr lang="en-US" altLang="ko-KR" sz="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cxnSp>
        <p:nvCxnSpPr>
          <p:cNvPr id="17" name="직선 화살표 연결선 16"/>
          <p:cNvCxnSpPr>
            <a:stCxn id="12" idx="2"/>
            <a:endCxn id="16" idx="0"/>
          </p:cNvCxnSpPr>
          <p:nvPr/>
        </p:nvCxnSpPr>
        <p:spPr>
          <a:xfrm>
            <a:off x="3042816" y="2083488"/>
            <a:ext cx="0" cy="27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04309" y="2899747"/>
            <a:ext cx="1068631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Market1501</a:t>
            </a:r>
          </a:p>
        </p:txBody>
      </p:sp>
      <p:cxnSp>
        <p:nvCxnSpPr>
          <p:cNvPr id="21" name="꺾인 연결선 20"/>
          <p:cNvCxnSpPr>
            <a:stCxn id="16" idx="2"/>
            <a:endCxn id="20" idx="1"/>
          </p:cNvCxnSpPr>
          <p:nvPr/>
        </p:nvCxnSpPr>
        <p:spPr>
          <a:xfrm rot="16200000" flipH="1">
            <a:off x="3043654" y="2722729"/>
            <a:ext cx="359817" cy="361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95254" y="3612066"/>
            <a:ext cx="2088865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self.test_loader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[name]['query'] =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torch.utils.data.DataLoader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7" name="꺾인 연결선 26"/>
          <p:cNvCxnSpPr>
            <a:stCxn id="20" idx="2"/>
            <a:endCxn id="26" idx="3"/>
          </p:cNvCxnSpPr>
          <p:nvPr/>
        </p:nvCxnSpPr>
        <p:spPr>
          <a:xfrm rot="5400000">
            <a:off x="2947032" y="2804110"/>
            <a:ext cx="528681" cy="1454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43059" y="3908271"/>
            <a:ext cx="31694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이런 식으로 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query, gallery, 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test_dataset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만든다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5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375" y="314530"/>
            <a:ext cx="2257572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Conv1x1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055" y="1248724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 , forward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6535" y="1897566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1x1 (kernel:1)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676860" y="1561530"/>
            <a:ext cx="465204" cy="574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96534" y="2486759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BatchNorm2d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4" idx="2"/>
            <a:endCxn id="23" idx="0"/>
          </p:cNvCxnSpPr>
          <p:nvPr/>
        </p:nvCxnSpPr>
        <p:spPr>
          <a:xfrm>
            <a:off x="3431485" y="2264842"/>
            <a:ext cx="0" cy="2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96534" y="3075952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8653" y="1280906"/>
            <a:ext cx="5343525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클래스의 </a:t>
            </a:r>
            <a:r>
              <a:rPr lang="ko-KR" altLang="en-US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기능 요약</a:t>
            </a:r>
            <a:r>
              <a:rPr lang="en-US" altLang="ko-KR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텐서의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각 위치에 대해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1x1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필터를 적용하여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공간 정보를 유지하면서 채널 수를 변환합니다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채널 간의 선형 결합을 수행합니다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배치 정규화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결과를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정규화하여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 속도를 높이고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 과정에서의 불안정성을 줄입니다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활성화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비선형성을 추가하여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신경망이 복잡한 패턴을 학습할 수 있도록 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inplace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=True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는 메모리 사용을 줄이기 위해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텐서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자체를 수정하는 방식으로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적용합니다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 목적 및 용도</a:t>
            </a:r>
            <a:r>
              <a:rPr lang="en-US" altLang="ko-KR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클래스는 다양한 네트워크에서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컨볼루션을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사용하고자 할 때 유용합니다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컨볼루션은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채널 간의 정보를 결합하거나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채널 수를 줄이거나 늘릴 때 자주 사용됩니다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배치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정규화와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활성화를 결합함으로써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모듈은 전형적인 신경망에서 사용되는 표준적인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블록을 형성합니다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결론적으로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Conv1x1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클래스는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배치 정규화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활성화를 결합하여 입력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텐서의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채널 수를 변환하고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정규화하며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비선형성을 추가하는 기능을 수행하는 모듈입니다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5" name="직선 화살표 연결선 24"/>
          <p:cNvCxnSpPr>
            <a:stCxn id="23" idx="2"/>
            <a:endCxn id="22" idx="0"/>
          </p:cNvCxnSpPr>
          <p:nvPr/>
        </p:nvCxnSpPr>
        <p:spPr>
          <a:xfrm>
            <a:off x="3431485" y="2854035"/>
            <a:ext cx="0" cy="2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4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644" y="314530"/>
            <a:ext cx="3145636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Conv1x1Linear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055" y="1248724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 , forward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6535" y="1897566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1x1 (kernel:1)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676860" y="1561530"/>
            <a:ext cx="465204" cy="574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96534" y="2486759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BatchNorm2d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4" idx="2"/>
            <a:endCxn id="23" idx="0"/>
          </p:cNvCxnSpPr>
          <p:nvPr/>
        </p:nvCxnSpPr>
        <p:spPr>
          <a:xfrm>
            <a:off x="3431485" y="2264842"/>
            <a:ext cx="0" cy="2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908653" y="1280906"/>
            <a:ext cx="5343525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Conv1x1Linear</a:t>
            </a:r>
            <a:r>
              <a:rPr lang="ko-KR" altLang="en-US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</a:t>
            </a:r>
            <a:r>
              <a:rPr lang="en-US" altLang="ko-KR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Conv1x1</a:t>
            </a:r>
            <a:r>
              <a:rPr lang="ko-KR" altLang="en-US" sz="1100" dirty="0">
                <a:solidFill>
                  <a:srgbClr val="0070C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의 차이점</a:t>
            </a:r>
          </a:p>
          <a:p>
            <a:endParaRPr lang="ko-KR" altLang="en-US" sz="1100" dirty="0">
              <a:solidFill>
                <a:srgbClr val="0070C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1100" dirty="0" err="1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비선형성</a:t>
            </a:r>
            <a:r>
              <a:rPr lang="ko-KR" altLang="en-US" sz="1100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 sz="11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11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ReLU</a:t>
            </a:r>
            <a:r>
              <a:rPr lang="en-US" altLang="ko-KR" sz="11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11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활성화 함수</a:t>
            </a:r>
            <a:r>
              <a:rPr lang="en-US" altLang="ko-KR" sz="11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):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Conv1x1Linear: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비선형성을 추가하지 않습니다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컨볼루션과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배치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정규화만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수행하며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 데이터에 대해 순수한 선형 변환을 적용합니다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Conv1x1: 1x1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컨볼루션과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배치 정규화 이후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활성화 함수를 사용하여 비선형성을 추가합니다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이는 신경망이 더 복잡한 패턴을 학습할 수 있게 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용도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Conv1x1Linear: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주로 입력을 선형적으로 변환하고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특징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맵을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결합하거나 축소할 때 사용됩니다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비선형성이 필요하지 않은 경우에 적합합니다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Conv1x1: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비선형성이 필요할 때 사용됩니다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예를 들어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특정 층에서 비선형 변환을 통해 모델의 표현력을 높이고자 할 때 사용됩니다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910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1083" y="314530"/>
            <a:ext cx="2998160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LightConv3x3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055" y="1248724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 , forward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6535" y="1897566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1x1 (kernel:1)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676860" y="1561530"/>
            <a:ext cx="465204" cy="574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96534" y="3088739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BatchNorm2d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4" idx="2"/>
            <a:endCxn id="11" idx="0"/>
          </p:cNvCxnSpPr>
          <p:nvPr/>
        </p:nvCxnSpPr>
        <p:spPr>
          <a:xfrm flipH="1">
            <a:off x="3431484" y="2264842"/>
            <a:ext cx="1" cy="22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96534" y="3677932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3413" y="1840188"/>
            <a:ext cx="5343525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 smtClean="0"/>
              <a:t>클래스의 </a:t>
            </a:r>
            <a:r>
              <a:rPr lang="ko-KR" altLang="en-US" sz="1100" b="1" dirty="0"/>
              <a:t>기능 요약</a:t>
            </a:r>
            <a:r>
              <a:rPr lang="en-US" altLang="ko-KR" sz="1100" b="1" dirty="0"/>
              <a:t>:</a:t>
            </a:r>
          </a:p>
          <a:p>
            <a:r>
              <a:rPr lang="ko-KR" altLang="en-US" sz="1100" b="1" dirty="0"/>
              <a:t>경량화된 구조</a:t>
            </a:r>
            <a:r>
              <a:rPr lang="en-US" altLang="ko-KR" sz="1100" dirty="0"/>
              <a:t>: 1x1 </a:t>
            </a:r>
            <a:r>
              <a:rPr lang="ko-KR" altLang="en-US" sz="1100" dirty="0" err="1"/>
              <a:t>컨볼루션과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깊이별</a:t>
            </a:r>
            <a:r>
              <a:rPr lang="ko-KR" altLang="en-US" sz="1100" dirty="0"/>
              <a:t> </a:t>
            </a:r>
            <a:r>
              <a:rPr lang="en-US" altLang="ko-KR" sz="1100" dirty="0"/>
              <a:t>3x3 </a:t>
            </a:r>
            <a:r>
              <a:rPr lang="ko-KR" altLang="en-US" sz="1100" dirty="0" err="1"/>
              <a:t>컨볼루션의</a:t>
            </a:r>
            <a:r>
              <a:rPr lang="ko-KR" altLang="en-US" sz="1100" dirty="0"/>
              <a:t> 결합으로 경량화된 네트워크를 구성할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효율적인 학습</a:t>
            </a:r>
            <a:r>
              <a:rPr lang="en-US" altLang="ko-KR" sz="1100" dirty="0"/>
              <a:t>: </a:t>
            </a:r>
            <a:r>
              <a:rPr lang="ko-KR" altLang="en-US" sz="1100" dirty="0"/>
              <a:t>배치 </a:t>
            </a:r>
            <a:r>
              <a:rPr lang="ko-KR" altLang="en-US" sz="1100" dirty="0" err="1"/>
              <a:t>정규화와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 </a:t>
            </a:r>
            <a:r>
              <a:rPr lang="ko-KR" altLang="en-US" sz="1100" dirty="0"/>
              <a:t>활성화 함수를 통해 학습 안정성을 높이고</a:t>
            </a:r>
            <a:r>
              <a:rPr lang="en-US" altLang="ko-KR" sz="1100" dirty="0"/>
              <a:t>, </a:t>
            </a:r>
            <a:r>
              <a:rPr lang="ko-KR" altLang="en-US" sz="1100" dirty="0"/>
              <a:t>비선형성을 추가하여 복잡한 패턴 학습을 가능하게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특징 추출</a:t>
            </a:r>
            <a:r>
              <a:rPr lang="en-US" altLang="ko-KR" sz="1100" dirty="0"/>
              <a:t>: 1x1 </a:t>
            </a:r>
            <a:r>
              <a:rPr lang="ko-KR" altLang="en-US" sz="1100" dirty="0" err="1"/>
              <a:t>컨볼루션으로</a:t>
            </a:r>
            <a:r>
              <a:rPr lang="ko-KR" altLang="en-US" sz="1100" dirty="0"/>
              <a:t> 채널 간의 결합을 수행하고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깊이별</a:t>
            </a:r>
            <a:r>
              <a:rPr lang="ko-KR" altLang="en-US" sz="1100" dirty="0"/>
              <a:t> </a:t>
            </a:r>
            <a:r>
              <a:rPr lang="en-US" altLang="ko-KR" sz="1100" dirty="0"/>
              <a:t>3x3 </a:t>
            </a:r>
            <a:r>
              <a:rPr lang="ko-KR" altLang="en-US" sz="1100" dirty="0" err="1"/>
              <a:t>컨볼루션으로</a:t>
            </a:r>
            <a:r>
              <a:rPr lang="ko-KR" altLang="en-US" sz="1100" dirty="0"/>
              <a:t> 각 채널의 공간적 특징을 추출합니다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모듈은 일반적인 </a:t>
            </a:r>
            <a:r>
              <a:rPr lang="en-US" altLang="ko-KR" sz="1100" dirty="0"/>
              <a:t>3x3 </a:t>
            </a:r>
            <a:r>
              <a:rPr lang="ko-KR" altLang="en-US" sz="1100" dirty="0" err="1"/>
              <a:t>컨볼루션보다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적고</a:t>
            </a:r>
            <a:r>
              <a:rPr lang="en-US" altLang="ko-KR" sz="1100" dirty="0"/>
              <a:t>, </a:t>
            </a:r>
            <a:r>
              <a:rPr lang="ko-KR" altLang="en-US" sz="1100" dirty="0"/>
              <a:t>효율적인 특징 추출이 필요한 상황에서 유용하게 사용될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/>
          <p:cNvCxnSpPr>
            <a:stCxn id="23" idx="2"/>
            <a:endCxn id="22" idx="0"/>
          </p:cNvCxnSpPr>
          <p:nvPr/>
        </p:nvCxnSpPr>
        <p:spPr>
          <a:xfrm>
            <a:off x="3431485" y="3456015"/>
            <a:ext cx="0" cy="2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96534" y="2493152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3x3 (kernel:3 S:1, P:1)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1" idx="2"/>
            <a:endCxn id="23" idx="0"/>
          </p:cNvCxnSpPr>
          <p:nvPr/>
        </p:nvCxnSpPr>
        <p:spPr>
          <a:xfrm>
            <a:off x="3431484" y="2860428"/>
            <a:ext cx="1" cy="2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4" idx="1"/>
          </p:cNvCxnSpPr>
          <p:nvPr/>
        </p:nvCxnSpPr>
        <p:spPr>
          <a:xfrm flipV="1">
            <a:off x="1089660" y="2081204"/>
            <a:ext cx="1106875" cy="12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1083" y="3378888"/>
            <a:ext cx="14057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 smtClean="0">
                <a:solidFill>
                  <a:srgbClr val="0070C0"/>
                </a:solidFill>
              </a:rPr>
              <a:t>이부분에서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channel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을 줄이므로 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연산량이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 줄어든다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.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1083" y="4541611"/>
            <a:ext cx="3905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예</a:t>
            </a:r>
            <a:r>
              <a:rPr lang="en-US" altLang="ko-KR" sz="1200" b="1" dirty="0" smtClean="0">
                <a:latin typeface="+mn-ea"/>
              </a:rPr>
              <a:t>) input tensor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예를 통한 각 </a:t>
            </a:r>
            <a:r>
              <a:rPr lang="ko-KR" altLang="en-US" sz="1200" b="1" dirty="0" err="1" smtClean="0">
                <a:latin typeface="+mn-ea"/>
              </a:rPr>
              <a:t>레이어별</a:t>
            </a:r>
            <a:r>
              <a:rPr lang="ko-KR" altLang="en-US" sz="1200" b="1" dirty="0" smtClean="0">
                <a:latin typeface="+mn-ea"/>
              </a:rPr>
              <a:t> 크기 변화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초기 </a:t>
            </a:r>
            <a:r>
              <a:rPr lang="ko-KR" altLang="en-US" sz="1200" dirty="0">
                <a:latin typeface="+mn-ea"/>
              </a:rPr>
              <a:t>입력 크기</a:t>
            </a:r>
            <a:r>
              <a:rPr lang="en-US" altLang="ko-KR" sz="1200" dirty="0">
                <a:latin typeface="+mn-ea"/>
              </a:rPr>
              <a:t>: (2, 32, 64, 64)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1x1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후</a:t>
            </a:r>
            <a:r>
              <a:rPr lang="en-US" altLang="ko-KR" sz="1200" dirty="0">
                <a:latin typeface="+mn-ea"/>
              </a:rPr>
              <a:t>: (2, 64, 64, 64)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깊이별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3x3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후</a:t>
            </a:r>
            <a:r>
              <a:rPr lang="en-US" altLang="ko-KR" sz="1200" dirty="0">
                <a:latin typeface="+mn-ea"/>
              </a:rPr>
              <a:t>: (2, 64, 64, 64)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배치 정규화 후</a:t>
            </a:r>
            <a:r>
              <a:rPr lang="en-US" altLang="ko-KR" sz="1200" dirty="0">
                <a:latin typeface="+mn-ea"/>
              </a:rPr>
              <a:t>: (2, 64, 64, 64)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ReLU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활성화 후</a:t>
            </a:r>
            <a:r>
              <a:rPr lang="en-US" altLang="ko-KR" sz="1200" dirty="0">
                <a:latin typeface="+mn-ea"/>
              </a:rPr>
              <a:t>: (2, 64, 64, 64)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01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090" y="314530"/>
            <a:ext cx="2854145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>
                <a:solidFill>
                  <a:srgbClr val="0E0585"/>
                </a:solidFill>
              </a:rPr>
              <a:t>ChannelGate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055" y="1248724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 , forward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6535" y="1897566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nn.AdaptiveAvgPool2d(1)</a:t>
            </a: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676860" y="1561530"/>
            <a:ext cx="465204" cy="574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96534" y="3088738"/>
            <a:ext cx="2469901" cy="7020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self.norm1 =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nn.LayerNorm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((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in_channels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// reduction, 1, 1))</a:t>
            </a:r>
          </a:p>
        </p:txBody>
      </p:sp>
      <p:cxnSp>
        <p:nvCxnSpPr>
          <p:cNvPr id="24" name="직선 화살표 연결선 23"/>
          <p:cNvCxnSpPr>
            <a:stCxn id="4" idx="2"/>
            <a:endCxn id="11" idx="0"/>
          </p:cNvCxnSpPr>
          <p:nvPr/>
        </p:nvCxnSpPr>
        <p:spPr>
          <a:xfrm flipH="1">
            <a:off x="3431484" y="2264842"/>
            <a:ext cx="1" cy="22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96534" y="4096274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1x1 </a:t>
            </a:r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(out: input dim kernel:1 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P:0)</a:t>
            </a:r>
          </a:p>
        </p:txBody>
      </p:sp>
      <p:cxnSp>
        <p:nvCxnSpPr>
          <p:cNvPr id="25" name="직선 화살표 연결선 24"/>
          <p:cNvCxnSpPr>
            <a:stCxn id="23" idx="2"/>
            <a:endCxn id="22" idx="0"/>
          </p:cNvCxnSpPr>
          <p:nvPr/>
        </p:nvCxnSpPr>
        <p:spPr>
          <a:xfrm>
            <a:off x="3431485" y="3790835"/>
            <a:ext cx="0" cy="30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96534" y="2493152"/>
            <a:ext cx="246990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 1x1 (kernel:1 P:0)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1" idx="2"/>
            <a:endCxn id="23" idx="0"/>
          </p:cNvCxnSpPr>
          <p:nvPr/>
        </p:nvCxnSpPr>
        <p:spPr>
          <a:xfrm>
            <a:off x="3431484" y="2860428"/>
            <a:ext cx="1" cy="2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4" idx="1"/>
          </p:cNvCxnSpPr>
          <p:nvPr/>
        </p:nvCxnSpPr>
        <p:spPr>
          <a:xfrm flipV="1">
            <a:off x="1089660" y="2081204"/>
            <a:ext cx="1106875" cy="12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1083" y="3378888"/>
            <a:ext cx="17231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1x1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크기로 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줄어듬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2690" y="2948001"/>
            <a:ext cx="534352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self.norm1 = </a:t>
            </a:r>
            <a:r>
              <a:rPr lang="en-US" altLang="ko-KR" sz="1000" dirty="0" err="1">
                <a:solidFill>
                  <a:srgbClr val="C00000"/>
                </a:solidFill>
              </a:rPr>
              <a:t>nn.LayerNorm</a:t>
            </a:r>
            <a:r>
              <a:rPr lang="en-US" altLang="ko-KR" sz="1000" dirty="0">
                <a:solidFill>
                  <a:srgbClr val="C00000"/>
                </a:solidFill>
              </a:rPr>
              <a:t>((</a:t>
            </a:r>
            <a:r>
              <a:rPr lang="en-US" altLang="ko-KR" sz="1000" dirty="0" err="1">
                <a:solidFill>
                  <a:srgbClr val="C00000"/>
                </a:solidFill>
              </a:rPr>
              <a:t>in_channels</a:t>
            </a:r>
            <a:r>
              <a:rPr lang="en-US" altLang="ko-KR" sz="1000" dirty="0">
                <a:solidFill>
                  <a:srgbClr val="C00000"/>
                </a:solidFill>
              </a:rPr>
              <a:t> // reduction, 1, 1))</a:t>
            </a:r>
            <a:r>
              <a:rPr lang="ko-KR" altLang="en-US" sz="1000" dirty="0">
                <a:solidFill>
                  <a:srgbClr val="C00000"/>
                </a:solidFill>
              </a:rPr>
              <a:t>는 채널 수를 줄인 상태에서 각 채널의 </a:t>
            </a:r>
            <a:r>
              <a:rPr lang="en-US" altLang="ko-KR" sz="1000" dirty="0">
                <a:solidFill>
                  <a:srgbClr val="C00000"/>
                </a:solidFill>
              </a:rPr>
              <a:t>1x1 </a:t>
            </a:r>
            <a:r>
              <a:rPr lang="ko-KR" altLang="en-US" sz="1000" dirty="0">
                <a:solidFill>
                  <a:srgbClr val="C00000"/>
                </a:solidFill>
              </a:rPr>
              <a:t>크기의 </a:t>
            </a:r>
            <a:r>
              <a:rPr lang="ko-KR" altLang="en-US" sz="1000" dirty="0" err="1">
                <a:solidFill>
                  <a:srgbClr val="C00000"/>
                </a:solidFill>
              </a:rPr>
              <a:t>텐서에</a:t>
            </a:r>
            <a:r>
              <a:rPr lang="ko-KR" altLang="en-US" sz="1000" dirty="0">
                <a:solidFill>
                  <a:srgbClr val="C00000"/>
                </a:solidFill>
              </a:rPr>
              <a:t> 대해 레이어 정규화를 수행하는 레이어입니다</a:t>
            </a:r>
            <a:r>
              <a:rPr lang="en-US" altLang="ko-KR" sz="1000" dirty="0">
                <a:solidFill>
                  <a:srgbClr val="C00000"/>
                </a:solidFill>
              </a:rPr>
              <a:t>. </a:t>
            </a:r>
            <a:r>
              <a:rPr lang="ko-KR" altLang="en-US" sz="1000" dirty="0">
                <a:solidFill>
                  <a:srgbClr val="C00000"/>
                </a:solidFill>
              </a:rPr>
              <a:t>이를 통해 네트워크는 입력의 분포에 덜 민감하게 되고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학습 과정이 </a:t>
            </a:r>
            <a:r>
              <a:rPr lang="ko-KR" altLang="en-US" sz="1000" dirty="0" err="1">
                <a:solidFill>
                  <a:srgbClr val="C00000"/>
                </a:solidFill>
              </a:rPr>
              <a:t>안정화됩니다</a:t>
            </a:r>
            <a:r>
              <a:rPr lang="en-US" altLang="ko-KR" sz="1000" dirty="0">
                <a:solidFill>
                  <a:srgbClr val="C00000"/>
                </a:solidFill>
              </a:rPr>
              <a:t>. </a:t>
            </a:r>
            <a:r>
              <a:rPr lang="ko-KR" altLang="en-US" sz="1000" dirty="0">
                <a:solidFill>
                  <a:srgbClr val="C00000"/>
                </a:solidFill>
              </a:rPr>
              <a:t>이 레이어는 배치 크기와 상관없이 각 샘플의 </a:t>
            </a:r>
            <a:r>
              <a:rPr lang="ko-KR" altLang="en-US" sz="1000" dirty="0" err="1">
                <a:solidFill>
                  <a:srgbClr val="C00000"/>
                </a:solidFill>
              </a:rPr>
              <a:t>텐서에</a:t>
            </a:r>
            <a:r>
              <a:rPr lang="ko-KR" altLang="en-US" sz="1000" dirty="0">
                <a:solidFill>
                  <a:srgbClr val="C00000"/>
                </a:solidFill>
              </a:rPr>
              <a:t> 대해 독립적으로 동작하여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특정 조건에서 배치 </a:t>
            </a:r>
            <a:r>
              <a:rPr lang="ko-KR" altLang="en-US" sz="1000" dirty="0" err="1">
                <a:solidFill>
                  <a:srgbClr val="C00000"/>
                </a:solidFill>
              </a:rPr>
              <a:t>정규화보다</a:t>
            </a:r>
            <a:r>
              <a:rPr lang="ko-KR" altLang="en-US" sz="1000" dirty="0">
                <a:solidFill>
                  <a:srgbClr val="C00000"/>
                </a:solidFill>
              </a:rPr>
              <a:t> 유리할 수 있습니다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1790" y="2264842"/>
            <a:ext cx="74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1x1xc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9852" y="2851473"/>
            <a:ext cx="868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1x1xc/16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69852" y="3820443"/>
            <a:ext cx="8155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1x1xc/16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7682" y="1546145"/>
            <a:ext cx="1261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input = </a:t>
            </a:r>
            <a:r>
              <a:rPr lang="en-US" altLang="ko-KR" sz="1000" dirty="0" err="1" smtClean="0">
                <a:solidFill>
                  <a:srgbClr val="C00000"/>
                </a:solidFill>
              </a:rPr>
              <a:t>dxdxc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96534" y="4819023"/>
            <a:ext cx="2469901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Activation </a:t>
            </a:r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Func</a:t>
            </a:r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(default sigmoid)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3431485" y="4463550"/>
            <a:ext cx="0" cy="35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969851" y="4522768"/>
            <a:ext cx="8155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1x1xc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21250" y="1761635"/>
            <a:ext cx="5343525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nn.AdaptiveAvgPool2d(1)</a:t>
            </a:r>
            <a:r>
              <a:rPr lang="ko-KR" altLang="en-US" sz="1050" dirty="0">
                <a:solidFill>
                  <a:srgbClr val="0070C0"/>
                </a:solidFill>
              </a:rPr>
              <a:t>는 입력 </a:t>
            </a:r>
            <a:r>
              <a:rPr lang="ko-KR" altLang="en-US" sz="1050" dirty="0" err="1">
                <a:solidFill>
                  <a:srgbClr val="0070C0"/>
                </a:solidFill>
              </a:rPr>
              <a:t>텐서의</a:t>
            </a:r>
            <a:r>
              <a:rPr lang="ko-KR" altLang="en-US" sz="1050" dirty="0">
                <a:solidFill>
                  <a:srgbClr val="0070C0"/>
                </a:solidFill>
              </a:rPr>
              <a:t> 공간적 차원을 </a:t>
            </a:r>
            <a:r>
              <a:rPr lang="en-US" altLang="ko-KR" sz="1050" dirty="0">
                <a:solidFill>
                  <a:srgbClr val="0070C0"/>
                </a:solidFill>
              </a:rPr>
              <a:t>(1, 1)</a:t>
            </a:r>
            <a:r>
              <a:rPr lang="ko-KR" altLang="en-US" sz="1050" dirty="0">
                <a:solidFill>
                  <a:srgbClr val="0070C0"/>
                </a:solidFill>
              </a:rPr>
              <a:t>로 축소하는 전역 평균 </a:t>
            </a:r>
            <a:r>
              <a:rPr lang="ko-KR" altLang="en-US" sz="1050" dirty="0" err="1">
                <a:solidFill>
                  <a:srgbClr val="0070C0"/>
                </a:solidFill>
              </a:rPr>
              <a:t>풀링</a:t>
            </a:r>
            <a:r>
              <a:rPr lang="ko-KR" altLang="en-US" sz="1050" dirty="0">
                <a:solidFill>
                  <a:srgbClr val="0070C0"/>
                </a:solidFill>
              </a:rPr>
              <a:t> 레이어입니다</a:t>
            </a:r>
            <a:r>
              <a:rPr lang="en-US" altLang="ko-KR" sz="1050" dirty="0">
                <a:solidFill>
                  <a:srgbClr val="0070C0"/>
                </a:solidFill>
              </a:rPr>
              <a:t>. </a:t>
            </a:r>
            <a:r>
              <a:rPr lang="ko-KR" altLang="en-US" sz="1050" dirty="0">
                <a:solidFill>
                  <a:srgbClr val="0070C0"/>
                </a:solidFill>
              </a:rPr>
              <a:t>이는 각 채널의 전역적 특성을 요약하고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네트워크의 계산 효율성을 높이며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출력 크기를 일정하게 유지하는 데 사용됩니다</a:t>
            </a:r>
            <a:r>
              <a:rPr lang="en-US" altLang="ko-KR" sz="1050" dirty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2569189" y="5541772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return_gates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== True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1" name="직선 화살표 연결선 30"/>
          <p:cNvCxnSpPr>
            <a:stCxn id="27" idx="2"/>
            <a:endCxn id="30" idx="0"/>
          </p:cNvCxnSpPr>
          <p:nvPr/>
        </p:nvCxnSpPr>
        <p:spPr>
          <a:xfrm flipH="1">
            <a:off x="3431484" y="5186299"/>
            <a:ext cx="1" cy="35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838701" y="5627112"/>
            <a:ext cx="1493520" cy="36727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x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00437" y="5259324"/>
            <a:ext cx="8155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결과 </a:t>
            </a:r>
            <a:r>
              <a:rPr lang="en-US" altLang="ko-KR" sz="1000" dirty="0" smtClean="0">
                <a:solidFill>
                  <a:srgbClr val="C00000"/>
                </a:solidFill>
              </a:rPr>
              <a:t>: 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0" idx="3"/>
            <a:endCxn id="33" idx="1"/>
          </p:cNvCxnSpPr>
          <p:nvPr/>
        </p:nvCxnSpPr>
        <p:spPr>
          <a:xfrm>
            <a:off x="4293779" y="5810750"/>
            <a:ext cx="54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256875" y="5578570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4724" y="6526272"/>
            <a:ext cx="1493520" cy="36727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input * x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0" name="직선 화살표 연결선 39"/>
          <p:cNvCxnSpPr>
            <a:stCxn id="30" idx="2"/>
            <a:endCxn id="39" idx="0"/>
          </p:cNvCxnSpPr>
          <p:nvPr/>
        </p:nvCxnSpPr>
        <p:spPr>
          <a:xfrm>
            <a:off x="3431484" y="6079728"/>
            <a:ext cx="0" cy="44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21566" y="6159123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293779" y="6620331"/>
            <a:ext cx="2150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입력에 가중치를 곱하여 </a:t>
            </a:r>
            <a:r>
              <a:rPr lang="en-US" altLang="ko-KR" sz="1000" dirty="0" smtClean="0">
                <a:solidFill>
                  <a:srgbClr val="C00000"/>
                </a:solidFill>
              </a:rPr>
              <a:t>return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73044" y="4463550"/>
            <a:ext cx="37960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클래스의 작동 방식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이 클래스는 입력 </a:t>
            </a:r>
            <a:r>
              <a:rPr lang="ko-KR" altLang="en-US" sz="800" dirty="0" err="1"/>
              <a:t>텐서의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채널별</a:t>
            </a:r>
            <a:r>
              <a:rPr lang="ko-KR" altLang="en-US" sz="800" dirty="0"/>
              <a:t> 전역 특성을 추출하고</a:t>
            </a:r>
            <a:r>
              <a:rPr lang="en-US" altLang="ko-KR" sz="800" dirty="0"/>
              <a:t>, </a:t>
            </a:r>
            <a:r>
              <a:rPr lang="ko-KR" altLang="en-US" sz="800" dirty="0"/>
              <a:t>이를 기반으로 각 채널에 대한 게이트 값을 생성합니다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게이트 값은 입력 </a:t>
            </a:r>
            <a:r>
              <a:rPr lang="ko-KR" altLang="en-US" sz="800" dirty="0" err="1"/>
              <a:t>텐서의</a:t>
            </a:r>
            <a:r>
              <a:rPr lang="ko-KR" altLang="en-US" sz="800" dirty="0"/>
              <a:t> 각 채널에 곱해져</a:t>
            </a:r>
            <a:r>
              <a:rPr lang="en-US" altLang="ko-KR" sz="800" dirty="0"/>
              <a:t>, </a:t>
            </a:r>
            <a:r>
              <a:rPr lang="ko-KR" altLang="en-US" sz="800" dirty="0"/>
              <a:t>중요도에 따라 채널의 값을 조정합니다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이를 통해 특정 채널의 정보가 강조되거나 억제될 수 있습니다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예를 들어</a:t>
            </a:r>
            <a:r>
              <a:rPr lang="en-US" altLang="ko-KR" sz="800" dirty="0"/>
              <a:t>, </a:t>
            </a:r>
            <a:r>
              <a:rPr lang="ko-KR" altLang="en-US" sz="800" dirty="0"/>
              <a:t>이미지 분류 문제에서 중요한 특징을 강조하고 불필요한 정보는 줄이는 방식으로 모델의 성능을 향상시킬 수 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요약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ChannelGate</a:t>
            </a:r>
            <a:r>
              <a:rPr lang="en-US" altLang="ko-KR" sz="800" dirty="0"/>
              <a:t> </a:t>
            </a:r>
            <a:r>
              <a:rPr lang="ko-KR" altLang="en-US" sz="800" dirty="0"/>
              <a:t>클래스는 입력 </a:t>
            </a:r>
            <a:r>
              <a:rPr lang="ko-KR" altLang="en-US" sz="800" dirty="0" err="1"/>
              <a:t>텐서의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채널별</a:t>
            </a:r>
            <a:r>
              <a:rPr lang="ko-KR" altLang="en-US" sz="800" dirty="0"/>
              <a:t> 중요도를 학습하고</a:t>
            </a:r>
            <a:r>
              <a:rPr lang="en-US" altLang="ko-KR" sz="800" dirty="0"/>
              <a:t>, </a:t>
            </a:r>
            <a:r>
              <a:rPr lang="ko-KR" altLang="en-US" sz="800" dirty="0"/>
              <a:t>이를 기반으로 채널 가중치를 조절하는 게이트를 생성합니다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전역 평균 </a:t>
            </a:r>
            <a:r>
              <a:rPr lang="ko-KR" altLang="en-US" sz="800" dirty="0" err="1"/>
              <a:t>풀링</a:t>
            </a:r>
            <a:r>
              <a:rPr lang="en-US" altLang="ko-KR" sz="800" dirty="0"/>
              <a:t>, 1x1 </a:t>
            </a:r>
            <a:r>
              <a:rPr lang="ko-KR" altLang="en-US" sz="800" dirty="0" err="1"/>
              <a:t>컨볼루션</a:t>
            </a:r>
            <a:r>
              <a:rPr lang="en-US" altLang="ko-KR" sz="800" dirty="0"/>
              <a:t>, </a:t>
            </a:r>
            <a:r>
              <a:rPr lang="ko-KR" altLang="en-US" sz="800" dirty="0"/>
              <a:t>선택적인 레이어 정규화</a:t>
            </a:r>
            <a:r>
              <a:rPr lang="en-US" altLang="ko-KR" sz="800" dirty="0"/>
              <a:t>, </a:t>
            </a:r>
            <a:r>
              <a:rPr lang="en-US" altLang="ko-KR" sz="800" dirty="0" err="1"/>
              <a:t>ReLU</a:t>
            </a:r>
            <a:r>
              <a:rPr lang="en-US" altLang="ko-KR" sz="800" dirty="0"/>
              <a:t> </a:t>
            </a:r>
            <a:r>
              <a:rPr lang="ko-KR" altLang="en-US" sz="800" dirty="0"/>
              <a:t>활성화</a:t>
            </a:r>
            <a:r>
              <a:rPr lang="en-US" altLang="ko-KR" sz="800" dirty="0"/>
              <a:t>, </a:t>
            </a:r>
            <a:r>
              <a:rPr lang="ko-KR" altLang="en-US" sz="800" dirty="0"/>
              <a:t>그리고 지정된 게이트 활성화 함수로 구성되어</a:t>
            </a:r>
            <a:r>
              <a:rPr lang="en-US" altLang="ko-KR" sz="800" dirty="0"/>
              <a:t>, </a:t>
            </a:r>
            <a:r>
              <a:rPr lang="ko-KR" altLang="en-US" sz="800" dirty="0"/>
              <a:t>입력 특징 </a:t>
            </a:r>
            <a:r>
              <a:rPr lang="ko-KR" altLang="en-US" sz="800" dirty="0" err="1"/>
              <a:t>맵의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C00000"/>
                </a:solidFill>
              </a:rPr>
              <a:t>채널별</a:t>
            </a:r>
            <a:r>
              <a:rPr lang="ko-KR" altLang="en-US" sz="800" dirty="0">
                <a:solidFill>
                  <a:srgbClr val="C00000"/>
                </a:solidFill>
              </a:rPr>
              <a:t> 중요도를 동적으로 조정하는 기능을 </a:t>
            </a:r>
            <a:r>
              <a:rPr lang="ko-KR" altLang="en-US" sz="800" dirty="0"/>
              <a:t>수행합니다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이를 통해 모델이 더 효과적으로 특정 채널에 집중할 수 있게 하며</a:t>
            </a:r>
            <a:r>
              <a:rPr lang="en-US" altLang="ko-KR" sz="800" dirty="0"/>
              <a:t>, </a:t>
            </a:r>
            <a:r>
              <a:rPr lang="ko-KR" altLang="en-US" sz="800" dirty="0"/>
              <a:t>다양한 컴퓨터 비전 문제에서 성능을 개선하는 데 사용됩니다</a:t>
            </a:r>
            <a:r>
              <a:rPr lang="en-US" altLang="ko-KR" sz="800" dirty="0"/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21752" y="1648621"/>
            <a:ext cx="18020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예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초기 </a:t>
            </a:r>
            <a:r>
              <a:rPr lang="ko-KR" altLang="en-US" sz="900" dirty="0"/>
              <a:t>입력 </a:t>
            </a:r>
            <a:r>
              <a:rPr lang="ko-KR" altLang="en-US" sz="900" dirty="0" err="1"/>
              <a:t>텐서</a:t>
            </a:r>
            <a:r>
              <a:rPr lang="en-US" altLang="ko-KR" sz="900" dirty="0"/>
              <a:t>: (2, 64, 8, 8)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396299" y="2272536"/>
            <a:ext cx="772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(2, 64, 1, 1)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381689" y="2844714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(2, 4, 1, 1)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431533" y="3814915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(2, 4, 1, 1)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43296" y="4512338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(2, </a:t>
            </a:r>
            <a:r>
              <a:rPr lang="en-US" altLang="ko-KR" sz="1000" dirty="0" smtClean="0"/>
              <a:t>64, </a:t>
            </a:r>
            <a:r>
              <a:rPr lang="en-US" altLang="ko-KR" sz="1000" dirty="0"/>
              <a:t>1, 1)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2381689" y="524390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(2, </a:t>
            </a:r>
            <a:r>
              <a:rPr lang="en-US" altLang="ko-KR" sz="1000" dirty="0" smtClean="0"/>
              <a:t>64, </a:t>
            </a:r>
            <a:r>
              <a:rPr lang="en-US" altLang="ko-KR" sz="1000" dirty="0"/>
              <a:t>1, 1)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167755" y="6948812"/>
            <a:ext cx="1505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예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출력 크기 </a:t>
            </a:r>
            <a:r>
              <a:rPr lang="en-US" altLang="ko-KR" sz="900" dirty="0" smtClean="0"/>
              <a:t>(</a:t>
            </a:r>
            <a:r>
              <a:rPr lang="en-US" altLang="ko-KR" sz="900" dirty="0"/>
              <a:t>2, 64, 8, 8)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28958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338" y="313400"/>
            <a:ext cx="2959687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OSBlock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cont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435" y="1143949"/>
            <a:ext cx="987954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6535" y="1792791"/>
            <a:ext cx="1713584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Conv1x1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429871" y="1209765"/>
            <a:ext cx="465204" cy="106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50745" y="244163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4" idx="2"/>
            <a:endCxn id="23" idx="0"/>
          </p:cNvCxnSpPr>
          <p:nvPr/>
        </p:nvCxnSpPr>
        <p:spPr>
          <a:xfrm>
            <a:off x="3053327" y="2160067"/>
            <a:ext cx="0" cy="28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8709" y="244769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8709" y="299408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20884" y="244163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20884" y="298802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20884" y="353441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97334" y="244163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97334" y="298802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97334" y="353441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97334" y="4080803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LightConv3x3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5" name="꺾인 연결선 34"/>
          <p:cNvCxnSpPr>
            <a:stCxn id="4" idx="3"/>
            <a:endCxn id="22" idx="0"/>
          </p:cNvCxnSpPr>
          <p:nvPr/>
        </p:nvCxnSpPr>
        <p:spPr>
          <a:xfrm>
            <a:off x="3910119" y="1976429"/>
            <a:ext cx="1351172" cy="47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3"/>
            <a:endCxn id="26" idx="0"/>
          </p:cNvCxnSpPr>
          <p:nvPr/>
        </p:nvCxnSpPr>
        <p:spPr>
          <a:xfrm>
            <a:off x="3910119" y="1976429"/>
            <a:ext cx="3513347" cy="465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" idx="3"/>
            <a:endCxn id="31" idx="0"/>
          </p:cNvCxnSpPr>
          <p:nvPr/>
        </p:nvCxnSpPr>
        <p:spPr>
          <a:xfrm>
            <a:off x="3910119" y="1976429"/>
            <a:ext cx="5589797" cy="465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2"/>
            <a:endCxn id="25" idx="0"/>
          </p:cNvCxnSpPr>
          <p:nvPr/>
        </p:nvCxnSpPr>
        <p:spPr>
          <a:xfrm>
            <a:off x="5261291" y="281496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6" idx="2"/>
            <a:endCxn id="28" idx="0"/>
          </p:cNvCxnSpPr>
          <p:nvPr/>
        </p:nvCxnSpPr>
        <p:spPr>
          <a:xfrm>
            <a:off x="7423466" y="280890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8" idx="2"/>
            <a:endCxn id="30" idx="0"/>
          </p:cNvCxnSpPr>
          <p:nvPr/>
        </p:nvCxnSpPr>
        <p:spPr>
          <a:xfrm>
            <a:off x="7423466" y="335529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1" idx="2"/>
            <a:endCxn id="32" idx="0"/>
          </p:cNvCxnSpPr>
          <p:nvPr/>
        </p:nvCxnSpPr>
        <p:spPr>
          <a:xfrm>
            <a:off x="9499916" y="280890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2" idx="2"/>
            <a:endCxn id="33" idx="0"/>
          </p:cNvCxnSpPr>
          <p:nvPr/>
        </p:nvCxnSpPr>
        <p:spPr>
          <a:xfrm>
            <a:off x="9499916" y="335529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3" idx="2"/>
            <a:endCxn id="34" idx="0"/>
          </p:cNvCxnSpPr>
          <p:nvPr/>
        </p:nvCxnSpPr>
        <p:spPr>
          <a:xfrm>
            <a:off x="9499916" y="3901689"/>
            <a:ext cx="0" cy="17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150745" y="4689533"/>
            <a:ext cx="1805163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ChannelGate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2" name="직선 화살표 연결선 61"/>
          <p:cNvCxnSpPr>
            <a:stCxn id="23" idx="2"/>
            <a:endCxn id="61" idx="0"/>
          </p:cNvCxnSpPr>
          <p:nvPr/>
        </p:nvCxnSpPr>
        <p:spPr>
          <a:xfrm>
            <a:off x="3053327" y="2808909"/>
            <a:ext cx="0" cy="18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5" idx="2"/>
            <a:endCxn id="69" idx="0"/>
          </p:cNvCxnSpPr>
          <p:nvPr/>
        </p:nvCxnSpPr>
        <p:spPr>
          <a:xfrm>
            <a:off x="5261291" y="3361359"/>
            <a:ext cx="5520" cy="13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364229" y="4689533"/>
            <a:ext cx="1805163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ChannelGate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1" name="직선 화살표 연결선 70"/>
          <p:cNvCxnSpPr>
            <a:stCxn id="30" idx="2"/>
            <a:endCxn id="72" idx="0"/>
          </p:cNvCxnSpPr>
          <p:nvPr/>
        </p:nvCxnSpPr>
        <p:spPr>
          <a:xfrm>
            <a:off x="7423466" y="3901689"/>
            <a:ext cx="5520" cy="78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526404" y="4689533"/>
            <a:ext cx="1805163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ChannelGate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4" name="직선 화살표 연결선 73"/>
          <p:cNvCxnSpPr>
            <a:stCxn id="34" idx="2"/>
            <a:endCxn id="75" idx="0"/>
          </p:cNvCxnSpPr>
          <p:nvPr/>
        </p:nvCxnSpPr>
        <p:spPr>
          <a:xfrm>
            <a:off x="9499916" y="4448079"/>
            <a:ext cx="5520" cy="24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602854" y="4689533"/>
            <a:ext cx="1805163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ChannelGate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4054" y="5408977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  <a:sym typeface="Symbol" panose="05050102010706020507" pitchFamily="18" charset="2"/>
              </a:rPr>
              <a:t></a:t>
            </a:r>
            <a:endParaRPr lang="en-US" altLang="ko-KR" sz="1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8" name="직선 화살표 연결선 77"/>
          <p:cNvCxnSpPr>
            <a:stCxn id="69" idx="2"/>
            <a:endCxn id="77" idx="0"/>
          </p:cNvCxnSpPr>
          <p:nvPr/>
        </p:nvCxnSpPr>
        <p:spPr>
          <a:xfrm>
            <a:off x="5266811" y="5056809"/>
            <a:ext cx="1139825" cy="3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1" idx="2"/>
            <a:endCxn id="77" idx="0"/>
          </p:cNvCxnSpPr>
          <p:nvPr/>
        </p:nvCxnSpPr>
        <p:spPr>
          <a:xfrm>
            <a:off x="3053327" y="5056809"/>
            <a:ext cx="3353309" cy="3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2" idx="2"/>
            <a:endCxn id="77" idx="0"/>
          </p:cNvCxnSpPr>
          <p:nvPr/>
        </p:nvCxnSpPr>
        <p:spPr>
          <a:xfrm flipH="1">
            <a:off x="6406636" y="5056809"/>
            <a:ext cx="1022350" cy="3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5" idx="2"/>
            <a:endCxn id="77" idx="0"/>
          </p:cNvCxnSpPr>
          <p:nvPr/>
        </p:nvCxnSpPr>
        <p:spPr>
          <a:xfrm flipH="1">
            <a:off x="6406636" y="5056809"/>
            <a:ext cx="3098800" cy="3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504051" y="5933159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Conv1x1Linear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96" name="직선 화살표 연결선 95"/>
          <p:cNvCxnSpPr>
            <a:stCxn id="77" idx="2"/>
            <a:endCxn id="95" idx="0"/>
          </p:cNvCxnSpPr>
          <p:nvPr/>
        </p:nvCxnSpPr>
        <p:spPr>
          <a:xfrm flipH="1">
            <a:off x="6406633" y="5776253"/>
            <a:ext cx="3" cy="15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504051" y="6442642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  <a:sym typeface="Symbol" panose="05050102010706020507" pitchFamily="18" charset="2"/>
              </a:rPr>
              <a:t></a:t>
            </a:r>
            <a:endParaRPr lang="en-US" altLang="ko-KR" sz="1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04" name="직선 화살표 연결선 103"/>
          <p:cNvCxnSpPr>
            <a:stCxn id="95" idx="2"/>
            <a:endCxn id="103" idx="0"/>
          </p:cNvCxnSpPr>
          <p:nvPr/>
        </p:nvCxnSpPr>
        <p:spPr>
          <a:xfrm>
            <a:off x="6406633" y="6300435"/>
            <a:ext cx="0" cy="14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8" idx="2"/>
          </p:cNvCxnSpPr>
          <p:nvPr/>
        </p:nvCxnSpPr>
        <p:spPr>
          <a:xfrm flipH="1">
            <a:off x="3053326" y="1520371"/>
            <a:ext cx="1" cy="27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196535" y="1153095"/>
            <a:ext cx="1713584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Input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12" name="꺾인 연결선 111"/>
          <p:cNvCxnSpPr>
            <a:stCxn id="108" idx="1"/>
            <a:endCxn id="103" idx="1"/>
          </p:cNvCxnSpPr>
          <p:nvPr/>
        </p:nvCxnSpPr>
        <p:spPr>
          <a:xfrm rot="10800000" flipH="1" flipV="1">
            <a:off x="2196535" y="1336732"/>
            <a:ext cx="3307516" cy="5289547"/>
          </a:xfrm>
          <a:prstGeom prst="bentConnector3">
            <a:avLst>
              <a:gd name="adj1" fmla="val -6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5504051" y="7121071"/>
            <a:ext cx="1805163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  <a:sym typeface="Symbol" panose="05050102010706020507" pitchFamily="18" charset="2"/>
              </a:rPr>
              <a:t>ReLU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959282" y="1704009"/>
            <a:ext cx="19960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-&gt;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채널이 감소한다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123878" y="2160067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123878" y="2844085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307469" y="2170045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343625" y="3395364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52797" y="2160067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45104" y="3894641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28611" y="2160067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557753" y="4452951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049458" y="5855424"/>
            <a:ext cx="19014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downsample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차원을 </a:t>
            </a:r>
            <a:r>
              <a:rPr lang="ko-KR" altLang="en-US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맞춰줌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6" name="오른쪽 화살표 135"/>
          <p:cNvSpPr/>
          <p:nvPr/>
        </p:nvSpPr>
        <p:spPr>
          <a:xfrm rot="964242">
            <a:off x="3719495" y="2817604"/>
            <a:ext cx="4085906" cy="1052715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고차원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3" name="순서도: 판단 142"/>
          <p:cNvSpPr/>
          <p:nvPr/>
        </p:nvSpPr>
        <p:spPr>
          <a:xfrm>
            <a:off x="7775325" y="6357302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 ? True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44" name="직선 화살표 연결선 143"/>
          <p:cNvCxnSpPr>
            <a:stCxn id="103" idx="3"/>
            <a:endCxn id="143" idx="1"/>
          </p:cNvCxnSpPr>
          <p:nvPr/>
        </p:nvCxnSpPr>
        <p:spPr>
          <a:xfrm>
            <a:off x="7309214" y="6626280"/>
            <a:ext cx="46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9776723" y="6442642"/>
            <a:ext cx="773886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경기천년바탕 Regular" panose="02020503020101020101" pitchFamily="18" charset="-127"/>
                <a:ea typeface="경기천년바탕 Regular" panose="02020503020101020101" pitchFamily="18" charset="-127"/>
                <a:sym typeface="Symbol" panose="05050102010706020507" pitchFamily="18" charset="2"/>
              </a:rPr>
              <a:t>InstanceNorm2d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48" name="직선 화살표 연결선 147"/>
          <p:cNvCxnSpPr>
            <a:stCxn id="143" idx="3"/>
            <a:endCxn id="147" idx="1"/>
          </p:cNvCxnSpPr>
          <p:nvPr/>
        </p:nvCxnSpPr>
        <p:spPr>
          <a:xfrm>
            <a:off x="9499915" y="6626280"/>
            <a:ext cx="276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47" idx="2"/>
            <a:endCxn id="116" idx="3"/>
          </p:cNvCxnSpPr>
          <p:nvPr/>
        </p:nvCxnSpPr>
        <p:spPr>
          <a:xfrm rot="5400000">
            <a:off x="8489045" y="5630087"/>
            <a:ext cx="494791" cy="2854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43" idx="2"/>
            <a:endCxn id="116" idx="0"/>
          </p:cNvCxnSpPr>
          <p:nvPr/>
        </p:nvCxnSpPr>
        <p:spPr>
          <a:xfrm rot="5400000">
            <a:off x="7409221" y="5892671"/>
            <a:ext cx="225813" cy="2230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9280153" y="6302536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58" name="직사각형 157"/>
          <p:cNvSpPr/>
          <p:nvPr/>
        </p:nvSpPr>
        <p:spPr>
          <a:xfrm>
            <a:off x="7529177" y="6787766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59" name="직사각형 158"/>
          <p:cNvSpPr/>
          <p:nvPr/>
        </p:nvSpPr>
        <p:spPr>
          <a:xfrm>
            <a:off x="7750413" y="5679676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/4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446537" y="6216829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out channel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82914" y="5079594"/>
            <a:ext cx="5343525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덧셈의 의미</a:t>
            </a:r>
            <a:r>
              <a:rPr lang="en-US" altLang="ko-KR" sz="900" dirty="0">
                <a:solidFill>
                  <a:srgbClr val="C00000"/>
                </a:solidFill>
              </a:rPr>
              <a:t>: </a:t>
            </a:r>
            <a:r>
              <a:rPr lang="ko-KR" altLang="en-US" sz="900" dirty="0">
                <a:solidFill>
                  <a:srgbClr val="C00000"/>
                </a:solidFill>
              </a:rPr>
              <a:t>네 가지 경로의 </a:t>
            </a:r>
            <a:r>
              <a:rPr lang="ko-KR" altLang="en-US" sz="900" dirty="0" err="1">
                <a:solidFill>
                  <a:srgbClr val="C00000"/>
                </a:solidFill>
              </a:rPr>
              <a:t>특징맵을</a:t>
            </a:r>
            <a:r>
              <a:rPr lang="ko-KR" altLang="en-US" sz="900" dirty="0">
                <a:solidFill>
                  <a:srgbClr val="C00000"/>
                </a:solidFill>
              </a:rPr>
              <a:t> 결합하여 다양한 스케일과 형태의 정보를 통합하고</a:t>
            </a:r>
            <a:r>
              <a:rPr lang="en-US" altLang="ko-KR" sz="900" dirty="0">
                <a:solidFill>
                  <a:srgbClr val="C00000"/>
                </a:solidFill>
              </a:rPr>
              <a:t>, </a:t>
            </a:r>
            <a:r>
              <a:rPr lang="ko-KR" altLang="en-US" sz="900" dirty="0">
                <a:solidFill>
                  <a:srgbClr val="C00000"/>
                </a:solidFill>
              </a:rPr>
              <a:t>모델의 표현력을 높이는 역할을 합니다</a:t>
            </a:r>
            <a:r>
              <a:rPr lang="en-US" altLang="ko-KR" sz="900" dirty="0">
                <a:solidFill>
                  <a:srgbClr val="C00000"/>
                </a:solidFill>
              </a:rPr>
              <a:t>. </a:t>
            </a:r>
            <a:r>
              <a:rPr lang="ko-KR" altLang="en-US" sz="900" dirty="0">
                <a:solidFill>
                  <a:srgbClr val="C00000"/>
                </a:solidFill>
              </a:rPr>
              <a:t>이로 인해 모델은 입력 데이터에 대해 보다 풍부하고 복합적인 특징을 학습할 수 있습니다</a:t>
            </a:r>
            <a:r>
              <a:rPr lang="en-US" altLang="ko-KR" sz="900" dirty="0">
                <a:solidFill>
                  <a:srgbClr val="C00000"/>
                </a:solidFill>
              </a:rPr>
              <a:t>.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</p:cNvCxnSpPr>
          <p:nvPr/>
        </p:nvCxnSpPr>
        <p:spPr>
          <a:xfrm>
            <a:off x="7969383" y="5941286"/>
            <a:ext cx="0" cy="29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오른쪽 화살표 164"/>
          <p:cNvSpPr/>
          <p:nvPr/>
        </p:nvSpPr>
        <p:spPr>
          <a:xfrm>
            <a:off x="4729981" y="918309"/>
            <a:ext cx="4085906" cy="105271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좀더 넓은 영역을 관찰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879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9208" y="314530"/>
            <a:ext cx="2861904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OSBlock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end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990" y="1455737"/>
            <a:ext cx="90995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OSBlock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주요 기능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다양한 수용 영역의 학습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OSBlock</a:t>
            </a:r>
            <a:r>
              <a:rPr lang="ko-KR" altLang="en-US" sz="1100" dirty="0"/>
              <a:t>은 여러 개의 경량화된 </a:t>
            </a:r>
            <a:r>
              <a:rPr lang="en-US" altLang="ko-KR" sz="1100" dirty="0"/>
              <a:t>3x3 </a:t>
            </a:r>
            <a:r>
              <a:rPr lang="ko-KR" altLang="en-US" sz="1100" dirty="0" err="1"/>
              <a:t>컨볼루션</a:t>
            </a:r>
            <a:r>
              <a:rPr lang="en-US" altLang="ko-KR" sz="1100" dirty="0"/>
              <a:t>(LightConv3x3) </a:t>
            </a:r>
            <a:r>
              <a:rPr lang="ko-KR" altLang="en-US" sz="1100" dirty="0"/>
              <a:t>모듈을 사용하여 다양한 깊이와 경로를 통해 특징을 추출합니다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경로는 서로 다른 수의 </a:t>
            </a:r>
            <a:r>
              <a:rPr lang="en-US" altLang="ko-KR" sz="1100" dirty="0"/>
              <a:t>LightConv3x3 </a:t>
            </a:r>
            <a:r>
              <a:rPr lang="ko-KR" altLang="en-US" sz="1100" dirty="0"/>
              <a:t>레이어를 포함하여 다양한 공간적 수용 영역을 형성합니다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    conv2a: </a:t>
            </a:r>
            <a:r>
              <a:rPr lang="ko-KR" altLang="en-US" sz="1100" dirty="0"/>
              <a:t>단일 </a:t>
            </a:r>
            <a:r>
              <a:rPr lang="en-US" altLang="ko-KR" sz="1100" dirty="0"/>
              <a:t>LightConv3x3.</a:t>
            </a:r>
          </a:p>
          <a:p>
            <a:r>
              <a:rPr lang="en-US" altLang="ko-KR" sz="1100" dirty="0"/>
              <a:t>            conv2b: </a:t>
            </a:r>
            <a:r>
              <a:rPr lang="ko-KR" altLang="en-US" sz="1100" dirty="0"/>
              <a:t>두 개의 </a:t>
            </a:r>
            <a:r>
              <a:rPr lang="en-US" altLang="ko-KR" sz="1100" dirty="0"/>
              <a:t>LightConv3x3</a:t>
            </a:r>
            <a:r>
              <a:rPr lang="ko-KR" altLang="en-US" sz="1100" dirty="0"/>
              <a:t>을 순차적으로 연결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        conv2c: </a:t>
            </a:r>
            <a:r>
              <a:rPr lang="ko-KR" altLang="en-US" sz="1100" dirty="0"/>
              <a:t>세 개의 </a:t>
            </a:r>
            <a:r>
              <a:rPr lang="en-US" altLang="ko-KR" sz="1100" dirty="0"/>
              <a:t>LightConv3x3</a:t>
            </a:r>
            <a:r>
              <a:rPr lang="ko-KR" altLang="en-US" sz="1100" dirty="0"/>
              <a:t>을 순차적으로 연결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        conv2d: </a:t>
            </a:r>
            <a:r>
              <a:rPr lang="ko-KR" altLang="en-US" sz="1100" dirty="0"/>
              <a:t>네 개의 </a:t>
            </a:r>
            <a:r>
              <a:rPr lang="en-US" altLang="ko-KR" sz="1100" dirty="0"/>
              <a:t>LightConv3x3</a:t>
            </a:r>
            <a:r>
              <a:rPr lang="ko-KR" altLang="en-US" sz="1100" dirty="0"/>
              <a:t>을 순차적으로 연결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채널 게이트를 통한 중요도 조절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각 경로에서 추출된 특징 </a:t>
            </a:r>
            <a:r>
              <a:rPr lang="ko-KR" altLang="en-US" sz="1100" dirty="0" err="1"/>
              <a:t>맵들은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ChannelGate</a:t>
            </a:r>
            <a:r>
              <a:rPr lang="ko-KR" altLang="en-US" sz="1100" dirty="0"/>
              <a:t>를 통해 </a:t>
            </a:r>
            <a:r>
              <a:rPr lang="ko-KR" altLang="en-US" sz="1100" dirty="0" err="1"/>
              <a:t>채널별</a:t>
            </a:r>
            <a:r>
              <a:rPr lang="ko-KR" altLang="en-US" sz="1100" dirty="0"/>
              <a:t> 중요도를 조절합니다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ChannelGate</a:t>
            </a:r>
            <a:r>
              <a:rPr lang="ko-KR" altLang="en-US" sz="1100" dirty="0"/>
              <a:t>는 입력 특징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채널별로</a:t>
            </a:r>
            <a:r>
              <a:rPr lang="ko-KR" altLang="en-US" sz="1100" dirty="0"/>
              <a:t> 가중치를 학습하여</a:t>
            </a:r>
            <a:r>
              <a:rPr lang="en-US" altLang="ko-KR" sz="1100" dirty="0"/>
              <a:t>, </a:t>
            </a:r>
            <a:r>
              <a:rPr lang="ko-KR" altLang="en-US" sz="1100" dirty="0"/>
              <a:t>중요도가 높은 채널의 정보를 강조하고</a:t>
            </a:r>
            <a:r>
              <a:rPr lang="en-US" altLang="ko-KR" sz="1100" dirty="0"/>
              <a:t>, </a:t>
            </a:r>
            <a:r>
              <a:rPr lang="ko-KR" altLang="en-US" sz="1100" dirty="0"/>
              <a:t>중요도가 낮은 채널의 기여를 억제합니다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합성된 특징 맵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sz="1100" dirty="0"/>
              <a:t>        conv2a, conv2b, conv2c, conv2d</a:t>
            </a:r>
            <a:r>
              <a:rPr lang="ko-KR" altLang="en-US" sz="1100" dirty="0"/>
              <a:t>로 생성된 특징 </a:t>
            </a:r>
            <a:r>
              <a:rPr lang="ko-KR" altLang="en-US" sz="1100" dirty="0" err="1"/>
              <a:t>맵들은</a:t>
            </a:r>
            <a:r>
              <a:rPr lang="ko-KR" altLang="en-US" sz="1100" dirty="0"/>
              <a:t> 모두 </a:t>
            </a:r>
            <a:r>
              <a:rPr lang="en-US" altLang="ko-KR" sz="1100" dirty="0" err="1"/>
              <a:t>ChannelGate</a:t>
            </a:r>
            <a:r>
              <a:rPr lang="ko-KR" altLang="en-US" sz="1100" dirty="0"/>
              <a:t>를 거친 후</a:t>
            </a:r>
            <a:r>
              <a:rPr lang="en-US" altLang="ko-KR" sz="1100" dirty="0"/>
              <a:t>, </a:t>
            </a:r>
            <a:r>
              <a:rPr lang="ko-KR" altLang="en-US" sz="1100" dirty="0"/>
              <a:t>이 값들을 더하여 통합된 특징 </a:t>
            </a:r>
            <a:r>
              <a:rPr lang="ko-KR" altLang="en-US" sz="1100" dirty="0" err="1"/>
              <a:t>맵을</a:t>
            </a:r>
            <a:r>
              <a:rPr lang="ko-KR" altLang="en-US" sz="1100" dirty="0"/>
              <a:t> 형성합니다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 다양한 스케일의 정보를 하나의 통합된 표현으로 결합합니다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1x1 </a:t>
            </a:r>
            <a:r>
              <a:rPr lang="ko-KR" altLang="en-US" sz="1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컨볼루션을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통한 차원 조정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통합된 특징 </a:t>
            </a:r>
            <a:r>
              <a:rPr lang="ko-KR" altLang="en-US" sz="1100" dirty="0" err="1"/>
              <a:t>맵은</a:t>
            </a:r>
            <a:r>
              <a:rPr lang="ko-KR" altLang="en-US" sz="1100" dirty="0"/>
              <a:t> </a:t>
            </a:r>
            <a:r>
              <a:rPr lang="en-US" altLang="ko-KR" sz="1100" dirty="0"/>
              <a:t>Conv1x1Linear </a:t>
            </a:r>
            <a:r>
              <a:rPr lang="ko-KR" altLang="en-US" sz="1100" dirty="0"/>
              <a:t>레이어를 통과하여</a:t>
            </a:r>
            <a:r>
              <a:rPr lang="en-US" altLang="ko-KR" sz="1100" dirty="0"/>
              <a:t>, </a:t>
            </a:r>
            <a:r>
              <a:rPr lang="ko-KR" altLang="en-US" sz="1100" dirty="0"/>
              <a:t>원하는 출력 채널 수로 조정됩니다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레이어는 활성화 함수가 없는 </a:t>
            </a:r>
            <a:r>
              <a:rPr lang="en-US" altLang="ko-KR" sz="1100" dirty="0"/>
              <a:t>1x1 </a:t>
            </a:r>
            <a:r>
              <a:rPr lang="ko-KR" altLang="en-US" sz="1100" dirty="0" err="1"/>
              <a:t>컨볼루션으로</a:t>
            </a:r>
            <a:r>
              <a:rPr lang="ko-KR" altLang="en-US" sz="1100" dirty="0"/>
              <a:t> 구성되어 있어</a:t>
            </a:r>
            <a:r>
              <a:rPr lang="en-US" altLang="ko-KR" sz="1100" dirty="0"/>
              <a:t>, </a:t>
            </a:r>
            <a:r>
              <a:rPr lang="ko-KR" altLang="en-US" sz="1100" dirty="0"/>
              <a:t>특징을 선형적으로 변환합니다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잔차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연결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(Residual Connection):</a:t>
            </a:r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입력 </a:t>
            </a:r>
            <a:r>
              <a:rPr lang="ko-KR" altLang="en-US" sz="1100" dirty="0" err="1"/>
              <a:t>텐서와</a:t>
            </a:r>
            <a:r>
              <a:rPr lang="ko-KR" altLang="en-US" sz="1100" dirty="0"/>
              <a:t> 통합된 특징 </a:t>
            </a:r>
            <a:r>
              <a:rPr lang="ko-KR" altLang="en-US" sz="1100" dirty="0" err="1"/>
              <a:t>맵을</a:t>
            </a:r>
            <a:r>
              <a:rPr lang="ko-KR" altLang="en-US" sz="1100" dirty="0"/>
              <a:t> 합쳐서 최종 출력을 생성합니다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</a:t>
            </a:r>
            <a:r>
              <a:rPr lang="ko-KR" altLang="en-US" sz="1100" dirty="0" err="1"/>
              <a:t>잔차</a:t>
            </a:r>
            <a:r>
              <a:rPr lang="ko-KR" altLang="en-US" sz="1100" dirty="0"/>
              <a:t> 연결을 통해 학습을 안정화하고</a:t>
            </a:r>
            <a:r>
              <a:rPr lang="en-US" altLang="ko-KR" sz="1100" dirty="0"/>
              <a:t>, </a:t>
            </a:r>
            <a:r>
              <a:rPr lang="ko-KR" altLang="en-US" sz="1100" dirty="0"/>
              <a:t>입력 정보를 유지하며 추가적인 특징을 학습하도록 돕습니다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만약 입력 채널 수와 출력 채널 수가 다르면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downsample</a:t>
            </a:r>
            <a:r>
              <a:rPr lang="en-US" altLang="ko-KR" sz="1100" dirty="0"/>
              <a:t> </a:t>
            </a:r>
            <a:r>
              <a:rPr lang="ko-KR" altLang="en-US" sz="1100" dirty="0"/>
              <a:t>레이어를 사용하여 입력의 채널 수를 출력의 채널 수와 맞춰줍니다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활성화 함수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마지막으로</a:t>
            </a:r>
            <a:r>
              <a:rPr lang="en-US" altLang="ko-KR" sz="1100" dirty="0"/>
              <a:t>, </a:t>
            </a:r>
            <a:r>
              <a:rPr lang="ko-KR" altLang="en-US" sz="1100" dirty="0"/>
              <a:t>합성된 출력에 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 </a:t>
            </a:r>
            <a:r>
              <a:rPr lang="ko-KR" altLang="en-US" sz="1100" dirty="0"/>
              <a:t>활성화 함수가 적용되어 비선형성이 추가됩니다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6410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9573" y="314530"/>
            <a:ext cx="2541175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>
                <a:solidFill>
                  <a:srgbClr val="0E0585"/>
                </a:solidFill>
              </a:rPr>
              <a:t>def</a:t>
            </a:r>
            <a:r>
              <a:rPr lang="en-US" altLang="ko-KR" sz="2400" b="1" dirty="0">
                <a:solidFill>
                  <a:srgbClr val="0E0585"/>
                </a:solidFill>
              </a:rPr>
              <a:t> _</a:t>
            </a:r>
            <a:r>
              <a:rPr lang="en-US" altLang="ko-KR" sz="2400" b="1" dirty="0" err="1">
                <a:solidFill>
                  <a:srgbClr val="0E0585"/>
                </a:solidFill>
              </a:rPr>
              <a:t>make_layer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6761" y="1856966"/>
            <a:ext cx="174498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OSBlock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761" y="2703262"/>
            <a:ext cx="174498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OSBlock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6761" y="1182325"/>
            <a:ext cx="174498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def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_</a:t>
            </a:r>
            <a:r>
              <a:rPr lang="en-US" altLang="ko-KR" sz="14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make_layer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6" idx="2"/>
            <a:endCxn id="4" idx="0"/>
          </p:cNvCxnSpPr>
          <p:nvPr/>
        </p:nvCxnSpPr>
        <p:spPr>
          <a:xfrm>
            <a:off x="1619251" y="1549601"/>
            <a:ext cx="0" cy="30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1619251" y="2224242"/>
            <a:ext cx="0" cy="4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48426" y="2276629"/>
            <a:ext cx="97155" cy="950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48425" y="2416204"/>
            <a:ext cx="97155" cy="950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48425" y="2555779"/>
            <a:ext cx="97155" cy="950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02991" y="2511300"/>
            <a:ext cx="14284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layer </a:t>
            </a:r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개수 만큼 추가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19252" y="1594080"/>
            <a:ext cx="1029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in_ch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1839" y="2324177"/>
            <a:ext cx="1029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out_ch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61839" y="3171749"/>
            <a:ext cx="1029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out_ch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756956" y="3549558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reduce_spatial_size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True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3" name="직선 화살표 연결선 22"/>
          <p:cNvCxnSpPr>
            <a:stCxn id="5" idx="2"/>
            <a:endCxn id="22" idx="0"/>
          </p:cNvCxnSpPr>
          <p:nvPr/>
        </p:nvCxnSpPr>
        <p:spPr>
          <a:xfrm>
            <a:off x="1619251" y="3070538"/>
            <a:ext cx="0" cy="4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24444" y="3999754"/>
            <a:ext cx="8785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YES :default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574178" y="3534570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36566" y="4434920"/>
            <a:ext cx="174498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Conv1x1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22" idx="2"/>
            <a:endCxn id="29" idx="0"/>
          </p:cNvCxnSpPr>
          <p:nvPr/>
        </p:nvCxnSpPr>
        <p:spPr>
          <a:xfrm flipH="1">
            <a:off x="1609056" y="4087514"/>
            <a:ext cx="10195" cy="3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15056" y="4181030"/>
            <a:ext cx="1029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out_ch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15056" y="4823746"/>
            <a:ext cx="1029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out_ch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910" y="5268258"/>
            <a:ext cx="1744980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AvgPool1d(2,stride=2)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7" name="직선 화살표 연결선 36"/>
          <p:cNvCxnSpPr>
            <a:stCxn id="29" idx="2"/>
            <a:endCxn id="36" idx="0"/>
          </p:cNvCxnSpPr>
          <p:nvPr/>
        </p:nvCxnSpPr>
        <p:spPr>
          <a:xfrm flipH="1">
            <a:off x="1608400" y="4802196"/>
            <a:ext cx="656" cy="46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850230" y="4668548"/>
            <a:ext cx="32985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nn.AvgPool2d(2, stride=2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동작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방식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    </a:t>
            </a:r>
            <a:r>
              <a:rPr lang="ko-KR" altLang="en-US" sz="1000" dirty="0">
                <a:latin typeface="+mn-ea"/>
              </a:rPr>
              <a:t>입력 </a:t>
            </a:r>
            <a:r>
              <a:rPr lang="ko-KR" altLang="en-US" sz="1000" dirty="0" err="1">
                <a:latin typeface="+mn-ea"/>
              </a:rPr>
              <a:t>텐서</a:t>
            </a:r>
            <a:r>
              <a:rPr lang="ko-KR" altLang="en-US" sz="1000" dirty="0">
                <a:latin typeface="+mn-ea"/>
              </a:rPr>
              <a:t> 크기</a:t>
            </a:r>
            <a:r>
              <a:rPr lang="en-US" altLang="ko-KR" sz="1000" dirty="0">
                <a:latin typeface="+mn-ea"/>
              </a:rPr>
              <a:t>: (N, C, H, W)</a:t>
            </a:r>
          </a:p>
          <a:p>
            <a:r>
              <a:rPr lang="en-US" altLang="ko-KR" sz="1000" dirty="0">
                <a:latin typeface="+mn-ea"/>
              </a:rPr>
              <a:t>        NN: </a:t>
            </a:r>
            <a:r>
              <a:rPr lang="ko-KR" altLang="en-US" sz="1000" dirty="0">
                <a:latin typeface="+mn-ea"/>
              </a:rPr>
              <a:t>배치 크기</a:t>
            </a:r>
          </a:p>
          <a:p>
            <a:r>
              <a:rPr lang="ko-KR" altLang="en-US" sz="1000" dirty="0">
                <a:latin typeface="+mn-ea"/>
              </a:rPr>
              <a:t>        </a:t>
            </a:r>
            <a:r>
              <a:rPr lang="en-US" altLang="ko-KR" sz="1000" dirty="0">
                <a:latin typeface="+mn-ea"/>
              </a:rPr>
              <a:t>CC: </a:t>
            </a:r>
            <a:r>
              <a:rPr lang="ko-KR" altLang="en-US" sz="1000" dirty="0">
                <a:latin typeface="+mn-ea"/>
              </a:rPr>
              <a:t>채널 수</a:t>
            </a:r>
          </a:p>
          <a:p>
            <a:r>
              <a:rPr lang="ko-KR" altLang="en-US" sz="1000" dirty="0">
                <a:latin typeface="+mn-ea"/>
              </a:rPr>
              <a:t>        </a:t>
            </a:r>
            <a:r>
              <a:rPr lang="en-US" altLang="ko-KR" sz="1000" dirty="0">
                <a:latin typeface="+mn-ea"/>
              </a:rPr>
              <a:t>HH: </a:t>
            </a:r>
            <a:r>
              <a:rPr lang="ko-KR" altLang="en-US" sz="1000" dirty="0">
                <a:latin typeface="+mn-ea"/>
              </a:rPr>
              <a:t>높이</a:t>
            </a:r>
          </a:p>
          <a:p>
            <a:r>
              <a:rPr lang="ko-KR" altLang="en-US" sz="1000" dirty="0">
                <a:latin typeface="+mn-ea"/>
              </a:rPr>
              <a:t>        </a:t>
            </a:r>
            <a:r>
              <a:rPr lang="en-US" altLang="ko-KR" sz="1000" dirty="0">
                <a:latin typeface="+mn-ea"/>
              </a:rPr>
              <a:t>WW: </a:t>
            </a:r>
            <a:r>
              <a:rPr lang="ko-KR" altLang="en-US" sz="1000" dirty="0">
                <a:latin typeface="+mn-ea"/>
              </a:rPr>
              <a:t>너비</a:t>
            </a:r>
          </a:p>
          <a:p>
            <a:endParaRPr lang="ko-KR" altLang="en-US" sz="10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    출력 </a:t>
            </a:r>
            <a:r>
              <a:rPr lang="ko-KR" altLang="en-US" sz="1000" dirty="0" err="1">
                <a:latin typeface="+mn-ea"/>
              </a:rPr>
              <a:t>텐서</a:t>
            </a:r>
            <a:r>
              <a:rPr lang="ko-KR" altLang="en-US" sz="1000" dirty="0">
                <a:latin typeface="+mn-ea"/>
              </a:rPr>
              <a:t> 크기</a:t>
            </a:r>
            <a:r>
              <a:rPr lang="en-US" altLang="ko-KR" sz="1000" dirty="0">
                <a:latin typeface="+mn-ea"/>
              </a:rPr>
              <a:t>: (N, C, H/2, W/2)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ko-KR" altLang="en-US" sz="1000" dirty="0">
                <a:latin typeface="+mn-ea"/>
              </a:rPr>
              <a:t>높이와 너비가 각각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로 나뉘어 줄어듭니다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7680" y="5955857"/>
            <a:ext cx="2061439" cy="44749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</a:t>
            </a:r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nn.Sequential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(*layers)</a:t>
            </a:r>
          </a:p>
        </p:txBody>
      </p:sp>
      <p:cxnSp>
        <p:nvCxnSpPr>
          <p:cNvPr id="43" name="직선 화살표 연결선 42"/>
          <p:cNvCxnSpPr>
            <a:stCxn id="36" idx="2"/>
            <a:endCxn id="42" idx="0"/>
          </p:cNvCxnSpPr>
          <p:nvPr/>
        </p:nvCxnSpPr>
        <p:spPr>
          <a:xfrm>
            <a:off x="1608400" y="5635534"/>
            <a:ext cx="0" cy="32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259698" y="3594790"/>
            <a:ext cx="2061439" cy="44749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</a:t>
            </a:r>
            <a:r>
              <a:rPr lang="en-US" altLang="ko-KR" sz="105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nn.Sequential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(*layers)</a:t>
            </a:r>
          </a:p>
        </p:txBody>
      </p:sp>
      <p:cxnSp>
        <p:nvCxnSpPr>
          <p:cNvPr id="51" name="직선 화살표 연결선 50"/>
          <p:cNvCxnSpPr>
            <a:stCxn id="22" idx="3"/>
            <a:endCxn id="50" idx="1"/>
          </p:cNvCxnSpPr>
          <p:nvPr/>
        </p:nvCxnSpPr>
        <p:spPr>
          <a:xfrm>
            <a:off x="2481546" y="3818536"/>
            <a:ext cx="77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9" idx="3"/>
            <a:endCxn id="20" idx="3"/>
          </p:cNvCxnSpPr>
          <p:nvPr/>
        </p:nvCxnSpPr>
        <p:spPr>
          <a:xfrm flipH="1">
            <a:off x="2591013" y="1724885"/>
            <a:ext cx="57413" cy="730097"/>
          </a:xfrm>
          <a:prstGeom prst="bentConnector3">
            <a:avLst>
              <a:gd name="adj1" fmla="val -30791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H="1">
            <a:off x="2569024" y="2525184"/>
            <a:ext cx="57413" cy="730097"/>
          </a:xfrm>
          <a:prstGeom prst="bentConnector3">
            <a:avLst>
              <a:gd name="adj1" fmla="val -30791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606892" y="1959128"/>
            <a:ext cx="14284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채널 증가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06891" y="2756095"/>
            <a:ext cx="14284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채널 유지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82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5540" y="314530"/>
            <a:ext cx="2509243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OSNet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435" y="1130950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0306" y="1643606"/>
            <a:ext cx="3791515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self.conv1 =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ConvLayer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(3, channels[0], 7, stride=2, padding=3, IN=IN)</a:t>
            </a:r>
          </a:p>
        </p:txBody>
      </p:sp>
      <p:cxnSp>
        <p:nvCxnSpPr>
          <p:cNvPr id="5" name="꺾인 연결선 4"/>
          <p:cNvCxnSpPr>
            <a:stCxn id="3" idx="2"/>
            <a:endCxn id="4" idx="1"/>
          </p:cNvCxnSpPr>
          <p:nvPr/>
        </p:nvCxnSpPr>
        <p:spPr>
          <a:xfrm rot="16200000" flipH="1">
            <a:off x="1756839" y="1363777"/>
            <a:ext cx="329018" cy="597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035235" y="1661399"/>
            <a:ext cx="197591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Conv2d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07215" y="3014835"/>
            <a:ext cx="137026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BatchNorm2d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00948" y="3632438"/>
            <a:ext cx="1444484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ReLU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12" idx="2"/>
            <a:endCxn id="37" idx="0"/>
          </p:cNvCxnSpPr>
          <p:nvPr/>
        </p:nvCxnSpPr>
        <p:spPr>
          <a:xfrm>
            <a:off x="8023190" y="2028675"/>
            <a:ext cx="0" cy="22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52672"/>
              </p:ext>
            </p:extLst>
          </p:nvPr>
        </p:nvGraphicFramePr>
        <p:xfrm>
          <a:off x="6978721" y="1182049"/>
          <a:ext cx="3459198" cy="29939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59198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4003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effectLst/>
                        </a:rPr>
                        <a:t>ConvLayer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593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cxnSp>
        <p:nvCxnSpPr>
          <p:cNvPr id="20" name="구부러진 연결선 19"/>
          <p:cNvCxnSpPr>
            <a:stCxn id="19" idx="1"/>
            <a:endCxn id="4" idx="3"/>
          </p:cNvCxnSpPr>
          <p:nvPr/>
        </p:nvCxnSpPr>
        <p:spPr>
          <a:xfrm rot="10800000">
            <a:off x="6011821" y="1827245"/>
            <a:ext cx="966900" cy="85178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20306" y="2232799"/>
            <a:ext cx="3791515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self.maxpool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 nn.MaxPool2d(3, stride=2, padding=1)</a:t>
            </a:r>
          </a:p>
        </p:txBody>
      </p:sp>
      <p:cxnSp>
        <p:nvCxnSpPr>
          <p:cNvPr id="24" name="직선 화살표 연결선 23"/>
          <p:cNvCxnSpPr>
            <a:stCxn id="4" idx="2"/>
            <a:endCxn id="23" idx="0"/>
          </p:cNvCxnSpPr>
          <p:nvPr/>
        </p:nvCxnSpPr>
        <p:spPr>
          <a:xfrm>
            <a:off x="4116064" y="2010882"/>
            <a:ext cx="0" cy="2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920511" y="4364706"/>
            <a:ext cx="36498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nn.InstanceNorm2d</a:t>
            </a:r>
            <a:r>
              <a:rPr lang="ko-KR" altLang="en-US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는 이미지의 각 채널을 독립적으로 </a:t>
            </a:r>
            <a:r>
              <a:rPr lang="ko-KR" altLang="en-US" sz="11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정규화하여</a:t>
            </a:r>
            <a:r>
              <a:rPr lang="en-US" altLang="ko-KR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스타일 정보를 효과적으로 제어하고 배치 크기에 의존하지 않는 학습을 가능하게 합니다</a:t>
            </a:r>
            <a:r>
              <a:rPr lang="en-US" altLang="ko-KR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이는 이미지 생성</a:t>
            </a:r>
            <a:r>
              <a:rPr lang="en-US" altLang="ko-KR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스타일 전이 등 다양한 컴퓨터 비전 작업에서 중요한 역할을 합니다</a:t>
            </a:r>
            <a:r>
              <a:rPr lang="en-US" altLang="ko-KR" sz="11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920510" y="5239358"/>
            <a:ext cx="3649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nn.BatchNorm2d</a:t>
            </a:r>
            <a:r>
              <a:rPr lang="ko-KR" altLang="en-US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는 주어진 배치</a:t>
            </a:r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(batch) </a:t>
            </a:r>
            <a:r>
              <a:rPr lang="ko-KR" altLang="en-US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내에서 동일한 채널에 대해 정규화를 수행합니다</a:t>
            </a:r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배치에 속한 모든 이미지를 사용하여 각 채널의 평균과 분산을 계산하고</a:t>
            </a:r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이를 이용해 </a:t>
            </a:r>
            <a:r>
              <a:rPr lang="ko-KR" altLang="en-US" sz="1100" dirty="0" err="1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정규화합니다</a:t>
            </a:r>
            <a:r>
              <a:rPr lang="en-US" altLang="ko-KR" sz="11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37" name="순서도: 판단 36"/>
          <p:cNvSpPr/>
          <p:nvPr/>
        </p:nvSpPr>
        <p:spPr>
          <a:xfrm>
            <a:off x="7160895" y="2252777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 == True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4" name="꺾인 연결선 43"/>
          <p:cNvCxnSpPr>
            <a:stCxn id="13" idx="2"/>
            <a:endCxn id="14" idx="3"/>
          </p:cNvCxnSpPr>
          <p:nvPr/>
        </p:nvCxnSpPr>
        <p:spPr>
          <a:xfrm rot="5400000">
            <a:off x="8951907" y="3175637"/>
            <a:ext cx="433965" cy="84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38060" y="3014835"/>
            <a:ext cx="1370260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InstanceNorm2d</a:t>
            </a:r>
          </a:p>
        </p:txBody>
      </p:sp>
      <p:cxnSp>
        <p:nvCxnSpPr>
          <p:cNvPr id="50" name="직선 화살표 연결선 49"/>
          <p:cNvCxnSpPr>
            <a:stCxn id="37" idx="2"/>
            <a:endCxn id="48" idx="0"/>
          </p:cNvCxnSpPr>
          <p:nvPr/>
        </p:nvCxnSpPr>
        <p:spPr>
          <a:xfrm>
            <a:off x="8023190" y="2790733"/>
            <a:ext cx="0" cy="22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7" idx="3"/>
            <a:endCxn id="13" idx="0"/>
          </p:cNvCxnSpPr>
          <p:nvPr/>
        </p:nvCxnSpPr>
        <p:spPr>
          <a:xfrm>
            <a:off x="8885485" y="2521755"/>
            <a:ext cx="706860" cy="49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8" idx="2"/>
            <a:endCxn id="14" idx="0"/>
          </p:cNvCxnSpPr>
          <p:nvPr/>
        </p:nvCxnSpPr>
        <p:spPr>
          <a:xfrm>
            <a:off x="8023190" y="3382111"/>
            <a:ext cx="0" cy="25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220678" y="447780"/>
            <a:ext cx="25708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model = </a:t>
            </a:r>
            <a:r>
              <a:rPr lang="en-US" altLang="ko-KR" sz="900" dirty="0" err="1"/>
              <a:t>OSNet</a:t>
            </a:r>
            <a:r>
              <a:rPr lang="en-US" altLang="ko-KR" sz="900" dirty="0"/>
              <a:t>(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num_classes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       blocks=[</a:t>
            </a:r>
            <a:r>
              <a:rPr lang="en-US" altLang="ko-KR" sz="900" dirty="0" err="1"/>
              <a:t>OSBlock</a:t>
            </a:r>
            <a:r>
              <a:rPr lang="en-US" altLang="ko-KR" sz="900" dirty="0"/>
              <a:t>, </a:t>
            </a:r>
            <a:r>
              <a:rPr lang="en-US" altLang="ko-KR" sz="900" dirty="0" err="1"/>
              <a:t>OSBlock</a:t>
            </a:r>
            <a:r>
              <a:rPr lang="en-US" altLang="ko-KR" sz="900" dirty="0"/>
              <a:t>, </a:t>
            </a:r>
            <a:r>
              <a:rPr lang="en-US" altLang="ko-KR" sz="900" dirty="0" err="1"/>
              <a:t>OSBlock</a:t>
            </a:r>
            <a:r>
              <a:rPr lang="en-US" altLang="ko-KR" sz="900" dirty="0"/>
              <a:t>],</a:t>
            </a:r>
          </a:p>
          <a:p>
            <a:r>
              <a:rPr lang="en-US" altLang="ko-KR" sz="900" dirty="0"/>
              <a:t>        layers=[2, 2, 2],</a:t>
            </a:r>
          </a:p>
          <a:p>
            <a:r>
              <a:rPr lang="en-US" altLang="ko-KR" sz="900" dirty="0"/>
              <a:t>        channels=[64, 256, 384, 512],</a:t>
            </a:r>
          </a:p>
          <a:p>
            <a:r>
              <a:rPr lang="en-US" altLang="ko-KR" sz="900" dirty="0"/>
              <a:t>        loss=loss,</a:t>
            </a:r>
          </a:p>
          <a:p>
            <a:r>
              <a:rPr lang="en-US" altLang="ko-KR" sz="900" dirty="0"/>
              <a:t>        IN=True,</a:t>
            </a:r>
          </a:p>
          <a:p>
            <a:r>
              <a:rPr lang="en-US" altLang="ko-KR" sz="900" dirty="0"/>
              <a:t>        **</a:t>
            </a:r>
            <a:r>
              <a:rPr lang="en-US" altLang="ko-KR" sz="900" dirty="0" err="1"/>
              <a:t>kwargs</a:t>
            </a:r>
            <a:endParaRPr lang="en-US" altLang="ko-KR" sz="900" dirty="0"/>
          </a:p>
          <a:p>
            <a:r>
              <a:rPr lang="en-US" altLang="ko-KR" sz="900" dirty="0"/>
              <a:t>    )</a:t>
            </a:r>
            <a:endParaRPr lang="ko-KR" altLang="en-US" sz="900" dirty="0"/>
          </a:p>
        </p:txBody>
      </p:sp>
      <p:cxnSp>
        <p:nvCxnSpPr>
          <p:cNvPr id="83" name="구부러진 연결선 82"/>
          <p:cNvCxnSpPr>
            <a:endCxn id="4" idx="0"/>
          </p:cNvCxnSpPr>
          <p:nvPr/>
        </p:nvCxnSpPr>
        <p:spPr>
          <a:xfrm rot="5400000">
            <a:off x="3840024" y="1190399"/>
            <a:ext cx="729247" cy="17716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338523" y="1991036"/>
            <a:ext cx="1189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3-&gt; 64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220303" y="2775799"/>
            <a:ext cx="3791515" cy="14444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self.conv2 = self._make_layer(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blocks[0],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layers[0],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channels[0],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channels[1],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reduce_spatial_size=True,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IN=IN</a:t>
            </a:r>
          </a:p>
          <a:p>
            <a:pPr algn="ctr"/>
            <a:r>
              <a:rPr lang="en-US" altLang="ko-KR" sz="105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)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88" name="직선 화살표 연결선 87"/>
          <p:cNvCxnSpPr>
            <a:stCxn id="23" idx="2"/>
            <a:endCxn id="87" idx="0"/>
          </p:cNvCxnSpPr>
          <p:nvPr/>
        </p:nvCxnSpPr>
        <p:spPr>
          <a:xfrm flipH="1">
            <a:off x="4116061" y="2600075"/>
            <a:ext cx="3" cy="17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220303" y="4395979"/>
            <a:ext cx="3791515" cy="14444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self.conv3 = self._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make_layer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blocks[1],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layers[1],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channels[1],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channels[2],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reduce_spatial_size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=True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)</a:t>
            </a:r>
          </a:p>
        </p:txBody>
      </p:sp>
      <p:cxnSp>
        <p:nvCxnSpPr>
          <p:cNvPr id="95" name="직선 화살표 연결선 94"/>
          <p:cNvCxnSpPr>
            <a:stCxn id="87" idx="2"/>
            <a:endCxn id="94" idx="0"/>
          </p:cNvCxnSpPr>
          <p:nvPr/>
        </p:nvCxnSpPr>
        <p:spPr>
          <a:xfrm>
            <a:off x="4116061" y="4220255"/>
            <a:ext cx="0" cy="17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220303" y="6008799"/>
            <a:ext cx="3791515" cy="14444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self.conv4 = self._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make_layer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blocks[2],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layers[2],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channels[2],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channels[3],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reduce_spatial_size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=False</a:t>
            </a:r>
          </a:p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)</a:t>
            </a:r>
          </a:p>
        </p:txBody>
      </p:sp>
      <p:cxnSp>
        <p:nvCxnSpPr>
          <p:cNvPr id="103" name="직선 화살표 연결선 102"/>
          <p:cNvCxnSpPr>
            <a:stCxn id="94" idx="2"/>
            <a:endCxn id="102" idx="0"/>
          </p:cNvCxnSpPr>
          <p:nvPr/>
        </p:nvCxnSpPr>
        <p:spPr>
          <a:xfrm>
            <a:off x="4116061" y="5840435"/>
            <a:ext cx="0" cy="16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03178" y="2530791"/>
            <a:ext cx="19384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W, H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절반 정도 줄어 </a:t>
            </a:r>
            <a:r>
              <a:rPr lang="ko-KR" altLang="en-US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듬</a:t>
            </a:r>
            <a:endParaRPr lang="en-US" altLang="ko-KR" sz="1100" dirty="0" smtClean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8689" y="2902784"/>
            <a:ext cx="11894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64-&gt; 256</a:t>
            </a:r>
          </a:p>
          <a:p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AvgPool1d</a:t>
            </a:r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거치므로 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W,H</a:t>
            </a:r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각각 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W/2, H/2</a:t>
            </a:r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줄어든다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4435" y="5092014"/>
            <a:ext cx="1189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256-&gt; 384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9824" y="6545932"/>
            <a:ext cx="1189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384-&gt; 512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828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9053" y="314530"/>
            <a:ext cx="260221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OSNet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end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7603" y="1470070"/>
            <a:ext cx="1568497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Conv1x1(channels[3], channels[3])</a:t>
            </a:r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2771852" y="1228099"/>
            <a:ext cx="0" cy="2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1909557" y="2079317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pool == ‘</a:t>
            </a:r>
            <a:r>
              <a:rPr lang="en-US" altLang="ko-KR" sz="11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avg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’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5" name="직선 화살표 연결선 44"/>
          <p:cNvCxnSpPr>
            <a:stCxn id="35" idx="2"/>
            <a:endCxn id="42" idx="0"/>
          </p:cNvCxnSpPr>
          <p:nvPr/>
        </p:nvCxnSpPr>
        <p:spPr>
          <a:xfrm>
            <a:off x="2771852" y="1837346"/>
            <a:ext cx="0" cy="2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195734" y="2164657"/>
            <a:ext cx="1568497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nn.AdaptiveMaxPool2d(1)</a:t>
            </a:r>
          </a:p>
        </p:txBody>
      </p:sp>
      <p:cxnSp>
        <p:nvCxnSpPr>
          <p:cNvPr id="51" name="직선 화살표 연결선 50"/>
          <p:cNvCxnSpPr>
            <a:stCxn id="42" idx="3"/>
            <a:endCxn id="49" idx="1"/>
          </p:cNvCxnSpPr>
          <p:nvPr/>
        </p:nvCxnSpPr>
        <p:spPr>
          <a:xfrm>
            <a:off x="3634147" y="2348295"/>
            <a:ext cx="561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985107" y="2871481"/>
            <a:ext cx="1568497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nn.AdaptiveAvgPool2d(1)</a:t>
            </a:r>
          </a:p>
        </p:txBody>
      </p:sp>
      <p:cxnSp>
        <p:nvCxnSpPr>
          <p:cNvPr id="54" name="직선 화살표 연결선 53"/>
          <p:cNvCxnSpPr>
            <a:stCxn id="42" idx="2"/>
            <a:endCxn id="52" idx="0"/>
          </p:cNvCxnSpPr>
          <p:nvPr/>
        </p:nvCxnSpPr>
        <p:spPr>
          <a:xfrm flipH="1">
            <a:off x="2769356" y="2617273"/>
            <a:ext cx="2496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68724" y="2010255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2914442" y="2563224"/>
            <a:ext cx="9634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YES (default)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985106" y="3513342"/>
            <a:ext cx="1568497" cy="367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nn.Linear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self.feature_dim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5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num_classes</a:t>
            </a:r>
            <a:r>
              <a:rPr lang="en-US" altLang="ko-KR" sz="10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cxnSp>
        <p:nvCxnSpPr>
          <p:cNvPr id="60" name="직선 화살표 연결선 59"/>
          <p:cNvCxnSpPr>
            <a:stCxn id="52" idx="2"/>
            <a:endCxn id="59" idx="0"/>
          </p:cNvCxnSpPr>
          <p:nvPr/>
        </p:nvCxnSpPr>
        <p:spPr>
          <a:xfrm flipH="1">
            <a:off x="2769355" y="3238757"/>
            <a:ext cx="1" cy="2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842" y="3566175"/>
            <a:ext cx="21833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feature(512) -&gt;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num_classes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4" name="꺾인 연결선 63"/>
          <p:cNvCxnSpPr>
            <a:stCxn id="49" idx="2"/>
            <a:endCxn id="59" idx="3"/>
          </p:cNvCxnSpPr>
          <p:nvPr/>
        </p:nvCxnSpPr>
        <p:spPr>
          <a:xfrm rot="5400000">
            <a:off x="3684270" y="2401266"/>
            <a:ext cx="1165047" cy="1426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985105" y="4956254"/>
            <a:ext cx="1568497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sigmoid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8" name="순서도: 판단 67"/>
          <p:cNvSpPr/>
          <p:nvPr/>
        </p:nvSpPr>
        <p:spPr>
          <a:xfrm>
            <a:off x="1909557" y="4162847"/>
            <a:ext cx="1724590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training == False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9" name="직선 화살표 연결선 68"/>
          <p:cNvCxnSpPr>
            <a:stCxn id="68" idx="2"/>
            <a:endCxn id="67" idx="0"/>
          </p:cNvCxnSpPr>
          <p:nvPr/>
        </p:nvCxnSpPr>
        <p:spPr>
          <a:xfrm flipH="1">
            <a:off x="2769354" y="4700803"/>
            <a:ext cx="2498" cy="25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9" idx="2"/>
            <a:endCxn id="68" idx="0"/>
          </p:cNvCxnSpPr>
          <p:nvPr/>
        </p:nvCxnSpPr>
        <p:spPr>
          <a:xfrm>
            <a:off x="2769355" y="3880618"/>
            <a:ext cx="2497" cy="28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853261" y="4700803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3162728" y="4062494"/>
            <a:ext cx="496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63926" y="5654136"/>
            <a:ext cx="1610853" cy="44749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84" name="직선 화살표 연결선 83"/>
          <p:cNvCxnSpPr>
            <a:stCxn id="67" idx="2"/>
            <a:endCxn id="81" idx="0"/>
          </p:cNvCxnSpPr>
          <p:nvPr/>
        </p:nvCxnSpPr>
        <p:spPr>
          <a:xfrm flipH="1">
            <a:off x="2769353" y="5323530"/>
            <a:ext cx="1" cy="3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492431" y="4208079"/>
            <a:ext cx="1610853" cy="44749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</a:t>
            </a:r>
            <a:endParaRPr lang="en-US" altLang="ko-KR" sz="10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90" name="직선 화살표 연결선 89"/>
          <p:cNvCxnSpPr>
            <a:stCxn id="68" idx="3"/>
            <a:endCxn id="89" idx="1"/>
          </p:cNvCxnSpPr>
          <p:nvPr/>
        </p:nvCxnSpPr>
        <p:spPr>
          <a:xfrm>
            <a:off x="3634147" y="4431825"/>
            <a:ext cx="858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01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3749" y="315601"/>
            <a:ext cx="150255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 smtClean="0">
                <a:solidFill>
                  <a:srgbClr val="0E0585"/>
                </a:solidFill>
              </a:rPr>
              <a:t>CfgNode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9795" y="1494828"/>
            <a:ext cx="8574833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CfgNode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클래스는 일반적으로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딕셔너리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dict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상속받는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Python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클래스입니다. 이 클래스는 주로 컴퓨터 비전이나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딥러닝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프로젝트에서 설정(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config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 파일을 관리하기 위해 사용됩니다. 특히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yacs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라는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Python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라이브러리에서 자주 사용되며, 주로 YAML 파일로부터 설정을 읽어와서 이를 다루기 쉽게 만들어주는 역할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1803" y="2571121"/>
            <a:ext cx="86028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주요 특징 및 기능: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딕셔너리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기능 상속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CfgNode는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Python의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기본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딕셔너리를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상속받기 때문에,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딕셔너리처럼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키-값 쌍으로 데이터를 저장하고, 조회할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속성 접근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CfgNode의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주요 특징 중 하나는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딕셔너리의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키를 속성(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attribute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처럼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접근할 수 있다는 점입니다. 예를 들어,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["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key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"] 대신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cfg.key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형태로 접근할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중첩된 구성 관리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CfgNode는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중첩된 구성을 쉽게 관리할 수 있도록 도와줍니다. 즉, 구성 파일에서 여러 단계로 중첩된 설정들을 효과적으로 다룰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구성 파일 읽기 및 쓰기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CfgNode는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YAML 또는 JSON 파일로부터 설정을 쉽게 읽어오고, 이를 다시 파일로 저장할 수 있는 기능을 제공합니다.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유효성 검사 및 기본값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기본값을 설정하고, 유효하지 않은 값을 방지하기 위해 유효성 검사를 수행할 수 있습니다. 이는 설정을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로드할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때 유용합니다.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185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638" y="337390"/>
            <a:ext cx="4319290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CrossEntropyLoss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cont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638" y="1161506"/>
            <a:ext cx="9870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+mn-ea"/>
              </a:rPr>
              <a:t>CrossEntropyLoss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클래스는 레이블 </a:t>
            </a:r>
            <a:r>
              <a:rPr lang="ko-KR" altLang="en-US" sz="1200" dirty="0" err="1">
                <a:latin typeface="+mn-ea"/>
              </a:rPr>
              <a:t>스무딩</a:t>
            </a:r>
            <a:r>
              <a:rPr lang="en-US" altLang="ko-KR" sz="1200" dirty="0">
                <a:latin typeface="+mn-ea"/>
              </a:rPr>
              <a:t>(Label Smoothing) </a:t>
            </a:r>
            <a:r>
              <a:rPr lang="ko-KR" altLang="en-US" sz="1200" dirty="0" err="1">
                <a:latin typeface="+mn-ea"/>
              </a:rPr>
              <a:t>정규화가</a:t>
            </a:r>
            <a:r>
              <a:rPr lang="ko-KR" altLang="en-US" sz="1200" dirty="0">
                <a:latin typeface="+mn-ea"/>
              </a:rPr>
              <a:t> 적용된 교차 엔트로피 손실</a:t>
            </a:r>
            <a:r>
              <a:rPr lang="en-US" altLang="ko-KR" sz="1200" dirty="0">
                <a:latin typeface="+mn-ea"/>
              </a:rPr>
              <a:t>(Cross Entropy Loss)</a:t>
            </a:r>
            <a:r>
              <a:rPr lang="ko-KR" altLang="en-US" sz="1200" dirty="0">
                <a:latin typeface="+mn-ea"/>
              </a:rPr>
              <a:t>을 구현한 사용자 정의 손실 </a:t>
            </a:r>
            <a:r>
              <a:rPr lang="ko-KR" altLang="en-US" sz="1200" dirty="0" smtClean="0">
                <a:latin typeface="+mn-ea"/>
              </a:rPr>
              <a:t>함수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클래스는 모델의 출력과 실제 레이블 간의 손실을 계산하여 모델 학습에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638" y="1623171"/>
                <a:ext cx="9940065" cy="2889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레이블 </a:t>
                </a:r>
                <a:r>
                  <a:rPr lang="ko-KR" altLang="en-US" sz="2000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스무딩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(Label Smoothing)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    </a:t>
                </a:r>
                <a:r>
                  <a:rPr lang="ko-KR" altLang="en-US" sz="1200" dirty="0"/>
                  <a:t>레이블 </a:t>
                </a:r>
                <a:r>
                  <a:rPr lang="ko-KR" altLang="en-US" sz="1200" dirty="0" err="1"/>
                  <a:t>스무딩은</a:t>
                </a:r>
                <a:r>
                  <a:rPr lang="ko-KR" altLang="en-US" sz="1200" dirty="0"/>
                  <a:t> 모델이 지나치게 확신을 가지는 것을 방지하여 </a:t>
                </a:r>
                <a:r>
                  <a:rPr lang="ko-KR" altLang="en-US" sz="1200" dirty="0" err="1"/>
                  <a:t>과적합을</a:t>
                </a:r>
                <a:r>
                  <a:rPr lang="ko-KR" altLang="en-US" sz="1200" dirty="0"/>
                  <a:t> 줄이고 일반화 성능을 높이기 위해 </a:t>
                </a:r>
                <a:r>
                  <a:rPr lang="ko-KR" altLang="en-US" sz="1200" dirty="0" smtClean="0"/>
                  <a:t>사용됨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r>
                  <a:rPr lang="en-US" altLang="ko-KR" sz="1200" dirty="0"/>
                  <a:t>    </a:t>
                </a:r>
                <a:r>
                  <a:rPr lang="ko-KR" altLang="en-US" sz="1200" dirty="0"/>
                  <a:t>일반적인 교차 엔트로피 손실은 정답 클래스에 </a:t>
                </a:r>
                <a:r>
                  <a:rPr lang="en-US" altLang="ko-KR" sz="1200" dirty="0"/>
                  <a:t>1, </a:t>
                </a:r>
                <a:r>
                  <a:rPr lang="ko-KR" altLang="en-US" sz="1200" dirty="0"/>
                  <a:t>나머지 클래스에 </a:t>
                </a:r>
                <a:r>
                  <a:rPr lang="en-US" altLang="ko-KR" sz="1200" dirty="0"/>
                  <a:t>0</a:t>
                </a:r>
                <a:r>
                  <a:rPr lang="ko-KR" altLang="en-US" sz="1200" dirty="0"/>
                  <a:t>을 할당하는 원</a:t>
                </a:r>
                <a:r>
                  <a:rPr lang="en-US" altLang="ko-KR" sz="1200" dirty="0"/>
                  <a:t>-</a:t>
                </a:r>
                <a:r>
                  <a:rPr lang="ko-KR" altLang="en-US" sz="1200" dirty="0" err="1"/>
                  <a:t>핫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인코딩을</a:t>
                </a:r>
                <a:r>
                  <a:rPr lang="ko-KR" altLang="en-US" sz="1200" dirty="0"/>
                  <a:t> </a:t>
                </a:r>
                <a:r>
                  <a:rPr lang="ko-KR" altLang="en-US" sz="1200" dirty="0" smtClean="0"/>
                  <a:t>사용함</a:t>
                </a:r>
                <a:r>
                  <a:rPr lang="en-US" altLang="ko-KR" sz="1200" dirty="0" smtClean="0"/>
                  <a:t>. </a:t>
                </a:r>
                <a:r>
                  <a:rPr lang="ko-KR" altLang="en-US" sz="1200" dirty="0"/>
                  <a:t>반면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레이블 </a:t>
                </a:r>
                <a:r>
                  <a:rPr lang="ko-KR" altLang="en-US" sz="1200" dirty="0" err="1"/>
                  <a:t>스무딩은</a:t>
                </a:r>
                <a:r>
                  <a:rPr lang="ko-KR" altLang="en-US" sz="1200" dirty="0"/>
                  <a:t> 정답 클래스에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이 아닌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 smtClean="0"/>
                  <a:t>을 </a:t>
                </a:r>
                <a:r>
                  <a:rPr lang="ko-KR" altLang="en-US" sz="1200" dirty="0"/>
                  <a:t>할당하고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나머지 클래스에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​</a:t>
                </a:r>
                <a:r>
                  <a:rPr lang="ko-KR" altLang="en-US" sz="1200" dirty="0"/>
                  <a:t>을 할당합니다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1200" dirty="0" smtClean="0"/>
                  <a:t>는 </a:t>
                </a:r>
                <a:r>
                  <a:rPr lang="ko-KR" altLang="en-US" sz="1200" dirty="0"/>
                  <a:t>클래스의 개수</a:t>
                </a:r>
                <a:r>
                  <a:rPr lang="en-US" altLang="ko-KR" sz="1200" dirty="0"/>
                  <a:t>, </a:t>
                </a:r>
                <a:r>
                  <a:rPr lang="en-US" altLang="ko-KR" sz="1200" dirty="0" smtClean="0"/>
                  <a:t>ϵ</a:t>
                </a:r>
                <a:r>
                  <a:rPr lang="ko-KR" altLang="en-US" sz="1200" dirty="0"/>
                  <a:t>은 </a:t>
                </a:r>
                <a:r>
                  <a:rPr lang="ko-KR" altLang="en-US" sz="1200" dirty="0" err="1"/>
                  <a:t>스무딩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 smtClean="0"/>
                  <a:t>파라미터임</a:t>
                </a:r>
                <a:r>
                  <a:rPr lang="en-US" altLang="ko-KR" sz="1200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여기서</a:t>
                </a:r>
                <a:r>
                  <a:rPr lang="en-US" altLang="ko-KR" sz="12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는 </a:t>
                </a:r>
                <a:r>
                  <a:rPr lang="ko-KR" altLang="en-US" sz="1200" dirty="0"/>
                  <a:t>변형된 레이블 </a:t>
                </a:r>
                <a:r>
                  <a:rPr lang="ko-KR" altLang="en-US" sz="1200" dirty="0" smtClean="0"/>
                  <a:t>값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는 </a:t>
                </a:r>
                <a:r>
                  <a:rPr lang="ko-KR" altLang="en-US" sz="1200" dirty="0"/>
                  <a:t>원</a:t>
                </a:r>
                <a:r>
                  <a:rPr lang="en-US" altLang="ko-KR" sz="1200" dirty="0"/>
                  <a:t>-</a:t>
                </a:r>
                <a:r>
                  <a:rPr lang="ko-KR" altLang="en-US" sz="1200" dirty="0" err="1"/>
                  <a:t>핫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인코딩된</a:t>
                </a:r>
                <a:r>
                  <a:rPr lang="ko-KR" altLang="en-US" sz="1200" dirty="0"/>
                  <a:t> 레이블 </a:t>
                </a:r>
                <a:r>
                  <a:rPr lang="ko-KR" altLang="en-US" sz="1200" dirty="0" smtClean="0"/>
                  <a:t>값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정답 클래스에는 </a:t>
                </a:r>
                <a:r>
                  <a:rPr lang="en-US" altLang="ko-KR" sz="1200" dirty="0"/>
                  <a:t>1, </a:t>
                </a:r>
                <a:r>
                  <a:rPr lang="ko-KR" altLang="en-US" sz="1200" dirty="0"/>
                  <a:t>나머지에는 </a:t>
                </a:r>
                <a:r>
                  <a:rPr lang="en-US" altLang="ko-KR" sz="1200" dirty="0"/>
                  <a:t>0).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 레이블 </a:t>
                </a:r>
                <a:r>
                  <a:rPr lang="ko-KR" altLang="en-US" sz="1200" dirty="0" err="1"/>
                  <a:t>스무딩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 smtClean="0"/>
                  <a:t>파라미터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는 클래스의 개수입니다</a:t>
                </a:r>
                <a:r>
                  <a:rPr lang="en-US" altLang="ko-KR" sz="1200" dirty="0"/>
                  <a:t>.</a:t>
                </a:r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8" y="1623171"/>
                <a:ext cx="9940065" cy="2889958"/>
              </a:xfrm>
              <a:prstGeom prst="rect">
                <a:avLst/>
              </a:prstGeom>
              <a:blipFill>
                <a:blip r:embed="rId2"/>
                <a:stretch>
                  <a:fillRect l="-552"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3638" y="4404471"/>
                <a:ext cx="9940065" cy="281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손실 계산</a:t>
                </a: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    </a:t>
                </a:r>
                <a:r>
                  <a:rPr lang="ko-KR" altLang="en-US" sz="1200" dirty="0"/>
                  <a:t>레이블 </a:t>
                </a:r>
                <a:r>
                  <a:rPr lang="ko-KR" altLang="en-US" sz="1200" dirty="0" err="1"/>
                  <a:t>스무딩이</a:t>
                </a:r>
                <a:r>
                  <a:rPr lang="ko-KR" altLang="en-US" sz="1200" dirty="0"/>
                  <a:t> 적용된 레이블과 로그 확률을 곱하고 이를 </a:t>
                </a:r>
                <a:r>
                  <a:rPr lang="ko-KR" altLang="en-US" sz="1200" dirty="0" err="1"/>
                  <a:t>평균내어</a:t>
                </a:r>
                <a:r>
                  <a:rPr lang="ko-KR" altLang="en-US" sz="1200" dirty="0"/>
                  <a:t> 최종 손실 값을 </a:t>
                </a:r>
                <a:r>
                  <a:rPr lang="ko-KR" altLang="en-US" sz="1200" dirty="0" smtClean="0"/>
                  <a:t>계산함</a:t>
                </a:r>
                <a:r>
                  <a:rPr lang="en-US" altLang="ko-KR" sz="1200" dirty="0" smtClean="0"/>
                  <a:t>.</a:t>
                </a:r>
                <a:endParaRPr lang="en-US" altLang="ko-KR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여기서</a:t>
                </a:r>
                <a:r>
                  <a:rPr lang="en-US" altLang="ko-KR" sz="12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 최종 손실 </a:t>
                </a:r>
                <a:r>
                  <a:rPr lang="ko-KR" altLang="en-US" sz="1200" dirty="0" smtClean="0"/>
                  <a:t>값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 배치 </a:t>
                </a:r>
                <a:r>
                  <a:rPr lang="ko-KR" altLang="en-US" sz="1200" dirty="0" smtClean="0"/>
                  <a:t>크기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는 클래스의 </a:t>
                </a:r>
                <a:r>
                  <a:rPr lang="ko-KR" altLang="en-US" sz="1200" dirty="0" smtClean="0"/>
                  <a:t>개수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/>
                  <a:t>는 변형된 레이블의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 smtClean="0"/>
                  <a:t>-</a:t>
                </a:r>
                <a:r>
                  <a:rPr lang="ko-KR" altLang="en-US" sz="1200" dirty="0"/>
                  <a:t>번째 샘플에 대한 </a:t>
                </a:r>
                <a:r>
                  <a:rPr lang="en-US" altLang="ko-KR" sz="1200" dirty="0" smtClean="0"/>
                  <a:t>j-</a:t>
                </a:r>
                <a:r>
                  <a:rPr lang="ko-KR" altLang="en-US" sz="1200" dirty="0"/>
                  <a:t>번째 클래스 </a:t>
                </a:r>
                <a:r>
                  <a:rPr lang="ko-KR" altLang="en-US" sz="1200" dirty="0" smtClean="0"/>
                  <a:t>값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200" dirty="0"/>
                  <a:t>​</a:t>
                </a:r>
                <a:r>
                  <a:rPr lang="ko-KR" altLang="en-US" sz="1200" dirty="0"/>
                  <a:t>는 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-</a:t>
                </a:r>
                <a:r>
                  <a:rPr lang="ko-KR" altLang="en-US" sz="1200" dirty="0"/>
                  <a:t>번째 샘플에 대한 </a:t>
                </a:r>
                <a:r>
                  <a:rPr lang="en-US" altLang="ko-KR" sz="1200" dirty="0" smtClean="0"/>
                  <a:t>j-</a:t>
                </a:r>
                <a:r>
                  <a:rPr lang="ko-KR" altLang="en-US" sz="1200" dirty="0"/>
                  <a:t>번째 클래스의 로그 </a:t>
                </a:r>
                <a:r>
                  <a:rPr lang="ko-KR" altLang="en-US" sz="1200" dirty="0" smtClean="0"/>
                  <a:t>확률 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LogSoftmax</a:t>
                </a:r>
                <a:r>
                  <a:rPr lang="ko-KR" altLang="en-US" sz="1200" dirty="0"/>
                  <a:t>의 결과</a:t>
                </a:r>
                <a:r>
                  <a:rPr lang="en-US" altLang="ko-KR" sz="1200" dirty="0"/>
                  <a:t>).</a:t>
                </a:r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8" y="4404471"/>
                <a:ext cx="9940065" cy="2816733"/>
              </a:xfrm>
              <a:prstGeom prst="rect">
                <a:avLst/>
              </a:prstGeom>
              <a:blipFill>
                <a:blip r:embed="rId3"/>
                <a:stretch>
                  <a:fillRect l="-552" t="-1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70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569" y="322150"/>
            <a:ext cx="4221507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>
                <a:solidFill>
                  <a:srgbClr val="0E0585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CrossEntropyLoss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end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69" y="1341231"/>
            <a:ext cx="9940065" cy="587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이해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/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forward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inputs 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torch.Tensor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): prediction matrix (before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 with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shape 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).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targets 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torch.LongTensor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): ground truth labels with shape 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).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Each position contains the label index.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"""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logsoftmax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zeros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torch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zeros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zeros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scatter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.unsqueeze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data.cpu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use_gpu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eps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eps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targets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).mean(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).sum()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targets = </a:t>
            </a:r>
            <a:r>
              <a:rPr lang="en-US" altLang="ko-KR" sz="1200" dirty="0" err="1"/>
              <a:t>zeros.scatter</a:t>
            </a:r>
            <a:r>
              <a:rPr lang="en-US" altLang="ko-KR" sz="1200" dirty="0"/>
              <a:t>_(1, </a:t>
            </a:r>
            <a:r>
              <a:rPr lang="en-US" altLang="ko-KR" sz="1200" dirty="0" err="1"/>
              <a:t>targets.unsqueeze</a:t>
            </a:r>
            <a:r>
              <a:rPr lang="en-US" altLang="ko-KR" sz="1200" dirty="0"/>
              <a:t>(1).</a:t>
            </a:r>
            <a:r>
              <a:rPr lang="en-US" altLang="ko-KR" sz="1200" dirty="0" err="1"/>
              <a:t>data.cpu</a:t>
            </a:r>
            <a:r>
              <a:rPr lang="en-US" altLang="ko-KR" sz="1200" dirty="0"/>
              <a:t>(), 1)</a:t>
            </a:r>
          </a:p>
          <a:p>
            <a:endParaRPr lang="en-US" altLang="ko-KR" sz="1200" dirty="0"/>
          </a:p>
          <a:p>
            <a:r>
              <a:rPr lang="ko-KR" altLang="en-US" sz="1050" dirty="0" smtClean="0"/>
              <a:t>역할</a:t>
            </a:r>
            <a:r>
              <a:rPr lang="en-US" altLang="ko-KR" sz="1050" dirty="0"/>
              <a:t>: </a:t>
            </a:r>
            <a:r>
              <a:rPr lang="ko-KR" altLang="en-US" sz="1050" dirty="0"/>
              <a:t>실제 레이블</a:t>
            </a:r>
            <a:r>
              <a:rPr lang="en-US" altLang="ko-KR" sz="1050" dirty="0"/>
              <a:t>(targets)</a:t>
            </a:r>
            <a:r>
              <a:rPr lang="ko-KR" altLang="en-US" sz="1050" dirty="0"/>
              <a:t>을 원</a:t>
            </a:r>
            <a:r>
              <a:rPr lang="en-US" altLang="ko-KR" sz="1050" dirty="0"/>
              <a:t>-</a:t>
            </a:r>
            <a:r>
              <a:rPr lang="ko-KR" altLang="en-US" sz="1050" dirty="0" err="1"/>
              <a:t>핫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인코딩</a:t>
            </a:r>
            <a:r>
              <a:rPr lang="ko-KR" altLang="en-US" sz="1050" dirty="0"/>
              <a:t> 형태로 변환합니다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 smtClean="0"/>
              <a:t>작동 </a:t>
            </a:r>
            <a:r>
              <a:rPr lang="ko-KR" altLang="en-US" sz="1050" dirty="0"/>
              <a:t>방식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/>
              <a:t>        targets</a:t>
            </a:r>
            <a:r>
              <a:rPr lang="ko-KR" altLang="en-US" sz="1050" dirty="0"/>
              <a:t>는 정답 레이블의 인덱스를 담고 있는 </a:t>
            </a:r>
            <a:r>
              <a:rPr lang="en-US" altLang="ko-KR" sz="1050" dirty="0"/>
              <a:t>1</a:t>
            </a:r>
            <a:r>
              <a:rPr lang="ko-KR" altLang="en-US" sz="1050" dirty="0"/>
              <a:t>차원 </a:t>
            </a:r>
            <a:r>
              <a:rPr lang="ko-KR" altLang="en-US" sz="1050" dirty="0" err="1"/>
              <a:t>텐서입니다</a:t>
            </a:r>
            <a:r>
              <a:rPr lang="en-US" altLang="ko-KR" sz="1050" dirty="0"/>
              <a:t>. </a:t>
            </a:r>
            <a:r>
              <a:rPr lang="ko-KR" altLang="en-US" sz="1050" dirty="0"/>
              <a:t>예를 들어</a:t>
            </a:r>
            <a:r>
              <a:rPr lang="en-US" altLang="ko-KR" sz="1050" dirty="0"/>
              <a:t>, [1, 0, 4]</a:t>
            </a:r>
            <a:r>
              <a:rPr lang="ko-KR" altLang="en-US" sz="1050" dirty="0"/>
              <a:t>와 같은 형태로 배치 크기만큼의 값을 가집니다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targets.unsqueeze</a:t>
            </a:r>
            <a:r>
              <a:rPr lang="en-US" altLang="ko-KR" sz="1050" dirty="0"/>
              <a:t>(1)</a:t>
            </a:r>
            <a:r>
              <a:rPr lang="ko-KR" altLang="en-US" sz="1050" dirty="0"/>
              <a:t>는 </a:t>
            </a:r>
            <a:r>
              <a:rPr lang="en-US" altLang="ko-KR" sz="1050" dirty="0"/>
              <a:t>targets</a:t>
            </a:r>
            <a:r>
              <a:rPr lang="ko-KR" altLang="en-US" sz="1050" dirty="0"/>
              <a:t>의 차원을 늘려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, 1) </a:t>
            </a:r>
            <a:r>
              <a:rPr lang="ko-KR" altLang="en-US" sz="1050" dirty="0"/>
              <a:t>형태로 만듭니다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이렇게 하면 각 레이블 인덱스를 </a:t>
            </a:r>
            <a:r>
              <a:rPr lang="en-US" altLang="ko-KR" sz="1050" dirty="0"/>
              <a:t>2</a:t>
            </a:r>
            <a:r>
              <a:rPr lang="ko-KR" altLang="en-US" sz="1050" dirty="0"/>
              <a:t>차원으로 변환하여 </a:t>
            </a:r>
            <a:r>
              <a:rPr lang="en-US" altLang="ko-KR" sz="1050" dirty="0"/>
              <a:t>.scatter_ </a:t>
            </a:r>
            <a:r>
              <a:rPr lang="ko-KR" altLang="en-US" sz="1050" dirty="0"/>
              <a:t>메서드가 사용할 수 있게 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    .</a:t>
            </a:r>
            <a:r>
              <a:rPr lang="en-US" altLang="ko-KR" sz="1050" dirty="0" err="1"/>
              <a:t>data.cpu</a:t>
            </a:r>
            <a:r>
              <a:rPr lang="en-US" altLang="ko-KR" sz="1050" dirty="0"/>
              <a:t>()</a:t>
            </a:r>
            <a:r>
              <a:rPr lang="ko-KR" altLang="en-US" sz="1050" dirty="0"/>
              <a:t>는 </a:t>
            </a:r>
            <a:r>
              <a:rPr lang="en-US" altLang="ko-KR" sz="1050" dirty="0"/>
              <a:t>targets</a:t>
            </a:r>
            <a:r>
              <a:rPr lang="ko-KR" altLang="en-US" sz="1050" dirty="0"/>
              <a:t>를 </a:t>
            </a:r>
            <a:r>
              <a:rPr lang="en-US" altLang="ko-KR" sz="1050" dirty="0"/>
              <a:t>CPU </a:t>
            </a:r>
            <a:r>
              <a:rPr lang="ko-KR" altLang="en-US" sz="1050" dirty="0"/>
              <a:t>메모리로 이동시키고</a:t>
            </a:r>
            <a:r>
              <a:rPr lang="en-US" altLang="ko-KR" sz="1050" dirty="0"/>
              <a:t>, .scatter_(1, </a:t>
            </a:r>
            <a:r>
              <a:rPr lang="en-US" altLang="ko-KR" sz="1050" dirty="0" err="1"/>
              <a:t>targets.unsqueeze</a:t>
            </a:r>
            <a:r>
              <a:rPr lang="en-US" altLang="ko-KR" sz="1050" dirty="0"/>
              <a:t>(1).</a:t>
            </a:r>
            <a:r>
              <a:rPr lang="en-US" altLang="ko-KR" sz="1050" dirty="0" err="1"/>
              <a:t>data.cpu</a:t>
            </a:r>
            <a:r>
              <a:rPr lang="en-US" altLang="ko-KR" sz="1050" dirty="0"/>
              <a:t>(), 1)</a:t>
            </a:r>
            <a:r>
              <a:rPr lang="ko-KR" altLang="en-US" sz="1050" dirty="0"/>
              <a:t>는 원</a:t>
            </a:r>
            <a:r>
              <a:rPr lang="en-US" altLang="ko-KR" sz="1050" dirty="0"/>
              <a:t>-</a:t>
            </a:r>
            <a:r>
              <a:rPr lang="ko-KR" altLang="en-US" sz="1050" dirty="0" err="1"/>
              <a:t>핫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인코딩을</a:t>
            </a:r>
            <a:r>
              <a:rPr lang="ko-KR" altLang="en-US" sz="1050" dirty="0"/>
              <a:t> 수행합니다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/>
              <a:t>            .scatter_</a:t>
            </a:r>
            <a:r>
              <a:rPr lang="ko-KR" altLang="en-US" sz="1050" dirty="0"/>
              <a:t>는 인덱스 기준으로 값을 할당하는 함수입니다</a:t>
            </a:r>
            <a:r>
              <a:rPr lang="en-US" altLang="ko-KR" sz="1050" dirty="0"/>
              <a:t>. </a:t>
            </a:r>
            <a:r>
              <a:rPr lang="ko-KR" altLang="en-US" sz="1050" dirty="0"/>
              <a:t>여기서 </a:t>
            </a:r>
            <a:r>
              <a:rPr lang="en-US" altLang="ko-KR" sz="1050" dirty="0"/>
              <a:t>1</a:t>
            </a:r>
            <a:r>
              <a:rPr lang="ko-KR" altLang="en-US" sz="1050" dirty="0"/>
              <a:t>은 차원을 나타내며</a:t>
            </a:r>
            <a:r>
              <a:rPr lang="en-US" altLang="ko-KR" sz="1050" dirty="0"/>
              <a:t>, </a:t>
            </a:r>
            <a:r>
              <a:rPr lang="ko-KR" altLang="en-US" sz="1050" dirty="0"/>
              <a:t>각 행</a:t>
            </a:r>
            <a:r>
              <a:rPr lang="en-US" altLang="ko-KR" sz="1050" dirty="0"/>
              <a:t>(</a:t>
            </a:r>
            <a:r>
              <a:rPr lang="ko-KR" altLang="en-US" sz="1050" dirty="0"/>
              <a:t>샘플</a:t>
            </a:r>
            <a:r>
              <a:rPr lang="en-US" altLang="ko-KR" sz="1050" dirty="0"/>
              <a:t>)</a:t>
            </a:r>
            <a:r>
              <a:rPr lang="ko-KR" altLang="en-US" sz="1050" dirty="0"/>
              <a:t>에 대해 해당 차원의 값을 </a:t>
            </a:r>
            <a:r>
              <a:rPr lang="en-US" altLang="ko-KR" sz="1050" dirty="0"/>
              <a:t>1</a:t>
            </a:r>
            <a:r>
              <a:rPr lang="ko-KR" altLang="en-US" sz="1050" dirty="0"/>
              <a:t>로 설정합니다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        </a:t>
            </a:r>
            <a:r>
              <a:rPr lang="ko-KR" altLang="en-US" sz="1050" dirty="0"/>
              <a:t>예를 들어</a:t>
            </a:r>
            <a:r>
              <a:rPr lang="en-US" altLang="ko-KR" sz="1050" dirty="0"/>
              <a:t>, targets</a:t>
            </a:r>
            <a:r>
              <a:rPr lang="ko-KR" altLang="en-US" sz="1050" dirty="0"/>
              <a:t>가 </a:t>
            </a:r>
            <a:r>
              <a:rPr lang="en-US" altLang="ko-KR" sz="1050" dirty="0"/>
              <a:t>[1, 0, 4]</a:t>
            </a:r>
            <a:r>
              <a:rPr lang="ko-KR" altLang="en-US" sz="1050" dirty="0"/>
              <a:t>일 경우</a:t>
            </a:r>
            <a:r>
              <a:rPr lang="en-US" altLang="ko-KR" sz="1050" dirty="0"/>
              <a:t>, </a:t>
            </a:r>
            <a:r>
              <a:rPr lang="ko-KR" altLang="en-US" sz="1050" dirty="0"/>
              <a:t>이 코드가 실행되면 </a:t>
            </a:r>
            <a:r>
              <a:rPr lang="en-US" altLang="ko-KR" sz="1050" dirty="0"/>
              <a:t>zeros</a:t>
            </a:r>
            <a:r>
              <a:rPr lang="ko-KR" altLang="en-US" sz="1050" dirty="0"/>
              <a:t>는 다음과 같은 형태로 변환됩니다</a:t>
            </a:r>
            <a:r>
              <a:rPr lang="en-US" altLang="ko-KR" sz="1050" dirty="0"/>
              <a:t>:</a:t>
            </a:r>
          </a:p>
          <a:p>
            <a:r>
              <a:rPr lang="ko-KR" altLang="en-US" sz="1050" dirty="0" smtClean="0"/>
              <a:t>결과</a:t>
            </a:r>
            <a:endParaRPr lang="en-US" altLang="ko-KR" sz="1050" dirty="0"/>
          </a:p>
          <a:p>
            <a:r>
              <a:rPr lang="en-US" altLang="ko-KR" sz="1050" dirty="0"/>
              <a:t>            [[0, 1, 0, 0, 0],</a:t>
            </a:r>
          </a:p>
          <a:p>
            <a:r>
              <a:rPr lang="en-US" altLang="ko-KR" sz="1050" dirty="0"/>
              <a:t>             [1, 0, 0, 0, 0],</a:t>
            </a:r>
          </a:p>
          <a:p>
            <a:r>
              <a:rPr lang="en-US" altLang="ko-KR" sz="1050" dirty="0"/>
              <a:t>             [0, 0, 0, 0, 1]]</a:t>
            </a:r>
          </a:p>
          <a:p>
            <a:r>
              <a:rPr lang="ko-KR" altLang="en-US" sz="1050" dirty="0" smtClean="0"/>
              <a:t>결과</a:t>
            </a:r>
            <a:r>
              <a:rPr lang="en-US" altLang="ko-KR" sz="1050" dirty="0"/>
              <a:t>: targets</a:t>
            </a:r>
            <a:r>
              <a:rPr lang="ko-KR" altLang="en-US" sz="1050" dirty="0"/>
              <a:t>는 원</a:t>
            </a:r>
            <a:r>
              <a:rPr lang="en-US" altLang="ko-KR" sz="1050" dirty="0"/>
              <a:t>-</a:t>
            </a:r>
            <a:r>
              <a:rPr lang="ko-KR" altLang="en-US" sz="1050" dirty="0" err="1"/>
              <a:t>핫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인코딩된</a:t>
            </a:r>
            <a:r>
              <a:rPr lang="ko-KR" altLang="en-US" sz="1050" dirty="0"/>
              <a:t> 형태의 </a:t>
            </a:r>
            <a:r>
              <a:rPr lang="ko-KR" altLang="en-US" sz="1050" dirty="0" err="1"/>
              <a:t>텐서로</a:t>
            </a:r>
            <a:r>
              <a:rPr lang="en-US" altLang="ko-KR" sz="1050" dirty="0"/>
              <a:t>, </a:t>
            </a:r>
            <a:r>
              <a:rPr lang="ko-KR" altLang="en-US" sz="1050" dirty="0"/>
              <a:t>각 샘플에 대해 정답 클래스 위치에 </a:t>
            </a:r>
            <a:r>
              <a:rPr lang="en-US" altLang="ko-KR" sz="1050" dirty="0"/>
              <a:t>1</a:t>
            </a:r>
            <a:r>
              <a:rPr lang="ko-KR" altLang="en-US" sz="1050" dirty="0"/>
              <a:t>이 할당된 형태가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이 코드 전체의 목적은 </a:t>
            </a:r>
            <a:r>
              <a:rPr lang="ko-KR" altLang="en-US" sz="1050" dirty="0" err="1"/>
              <a:t>예측값의</a:t>
            </a:r>
            <a:r>
              <a:rPr lang="ko-KR" altLang="en-US" sz="1050" dirty="0"/>
              <a:t> 로그 확률을 구하고</a:t>
            </a:r>
            <a:r>
              <a:rPr lang="en-US" altLang="ko-KR" sz="1050" dirty="0"/>
              <a:t>, </a:t>
            </a:r>
            <a:r>
              <a:rPr lang="ko-KR" altLang="en-US" sz="1050" dirty="0"/>
              <a:t>실제 레이블을 원</a:t>
            </a:r>
            <a:r>
              <a:rPr lang="en-US" altLang="ko-KR" sz="1050" dirty="0"/>
              <a:t>-</a:t>
            </a:r>
            <a:r>
              <a:rPr lang="ko-KR" altLang="en-US" sz="1050" dirty="0" err="1"/>
              <a:t>핫</a:t>
            </a:r>
            <a:r>
              <a:rPr lang="ko-KR" altLang="en-US" sz="1050" dirty="0"/>
              <a:t> 인코딩하여 교차 엔트로피 손실 계산에 사용할 수 있는 형태로 변환하는 것입니다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79047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08045" y="422371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 smtClean="0">
                <a:ln w="0"/>
                <a:solidFill>
                  <a:prstClr val="black"/>
                </a:solidFill>
                <a:latin typeface="맑은 고딕" panose="020B0503020000020004" pitchFamily="50" charset="-127"/>
              </a:rPr>
              <a:t>논문</a:t>
            </a:r>
            <a:endParaRPr lang="en-US" altLang="ko-KR" sz="2400" b="1" dirty="0">
              <a:ln w="0"/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11670974" y="1369270"/>
            <a:ext cx="0" cy="5736096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08045" y="1369270"/>
            <a:ext cx="139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2400" b="1" dirty="0" err="1" smtClean="0">
                <a:ln w="0"/>
                <a:solidFill>
                  <a:prstClr val="black"/>
                </a:solidFill>
                <a:latin typeface="Arial" pitchFamily="34" charset="0"/>
              </a:rPr>
              <a:t>OSNet</a:t>
            </a:r>
            <a:endParaRPr lang="en-US" altLang="ko-KR" sz="2400" b="1" dirty="0">
              <a:ln w="0"/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7" y="2077022"/>
            <a:ext cx="2982526" cy="23208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7" y="4892246"/>
            <a:ext cx="4692318" cy="1843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466" y="2077022"/>
            <a:ext cx="4533943" cy="35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08045" y="422371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 smtClean="0">
                <a:ln w="0"/>
                <a:solidFill>
                  <a:prstClr val="black"/>
                </a:solidFill>
                <a:latin typeface="맑은 고딕" panose="020B0503020000020004" pitchFamily="50" charset="-127"/>
              </a:rPr>
              <a:t>논문</a:t>
            </a:r>
            <a:endParaRPr lang="en-US" altLang="ko-KR" sz="2400" b="1" dirty="0">
              <a:ln w="0"/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11670974" y="1369270"/>
            <a:ext cx="0" cy="5736096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08045" y="1369270"/>
            <a:ext cx="209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2400" b="1" dirty="0" err="1" smtClean="0">
                <a:ln w="0"/>
                <a:solidFill>
                  <a:prstClr val="black"/>
                </a:solidFill>
                <a:latin typeface="Arial" pitchFamily="34" charset="0"/>
              </a:rPr>
              <a:t>OSNet</a:t>
            </a:r>
            <a:r>
              <a:rPr lang="en-US" altLang="ko-KR" sz="2400" b="1" dirty="0" smtClean="0">
                <a:ln w="0"/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ko-KR" altLang="en-US" sz="2400" b="1" dirty="0" smtClean="0">
                <a:ln w="0"/>
                <a:solidFill>
                  <a:prstClr val="black"/>
                </a:solidFill>
                <a:latin typeface="Arial" pitchFamily="34" charset="0"/>
              </a:rPr>
              <a:t>구조</a:t>
            </a:r>
            <a:endParaRPr lang="en-US" altLang="ko-KR" sz="2400" b="1" dirty="0">
              <a:ln w="0"/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23" y="1913704"/>
            <a:ext cx="584916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5580" y="314530"/>
            <a:ext cx="2469169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self </a:t>
            </a:r>
            <a:r>
              <a:rPr lang="ko-KR" altLang="en-US" sz="2400" b="1" dirty="0" smtClean="0">
                <a:solidFill>
                  <a:srgbClr val="0E0585"/>
                </a:solidFill>
              </a:rPr>
              <a:t>질문 리스트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722910" y="1493704"/>
                <a:ext cx="6302730" cy="4013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1. </a:t>
                </a: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실질적 훈련은 어떤 함수에서  수행되나</a:t>
                </a:r>
                <a:r>
                  <a: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?</a:t>
                </a:r>
              </a:p>
              <a:p>
                <a:r>
                  <a: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    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class engine run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함수에서 수행이 되고 내부적으로 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self.train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함수가 수행된다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pPr lvl="0"/>
                <a:endParaRPr lang="en-US" altLang="ko-KR" sz="1100" dirty="0" smtClean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pPr lvl="0"/>
                <a:endParaRPr lang="en-US" altLang="ko-KR" sz="1100" dirty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pPr lvl="0"/>
                <a:r>
                  <a:rPr lang="en-US" altLang="ko-K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2. </a:t>
                </a:r>
                <a:r>
                  <a:rPr lang="en-US" altLang="ko-K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OSBlock</a:t>
                </a:r>
                <a:r>
                  <a:rPr lang="ko-KR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 초기화는 어디에서 이루어지나</a:t>
                </a:r>
                <a:r>
                  <a:rPr lang="en-US" altLang="ko-KR" sz="11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?</a:t>
                </a:r>
                <a:endPara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  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def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_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make_layer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함수에서 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layers.append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(block(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in_channels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, 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out_channels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, IN=IN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)) </a:t>
                </a:r>
                <a:r>
                  <a:rPr lang="ko-KR" altLang="en-US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호출시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이루어진다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처음 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OSBlock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을 </a:t>
                </a:r>
                <a:r>
                  <a:rPr lang="ko-KR" altLang="en-US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지날때만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channel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이 증가하고 그 이후로는 유지한다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endParaRPr lang="en-US" altLang="ko-KR" sz="1100" dirty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en-US" altLang="ko-KR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3. stack t</a:t>
                </a:r>
                <a:r>
                  <a:rPr lang="ko-KR" altLang="en-US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가 </a:t>
                </a:r>
                <a:r>
                  <a:rPr lang="ko-KR" altLang="en-US" sz="1100" dirty="0" err="1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있을때</a:t>
                </a:r>
                <a:r>
                  <a:rPr lang="ko-KR" altLang="en-US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Lite 3x3 layers</a:t>
                </a:r>
                <a:r>
                  <a:rPr lang="ko-KR" altLang="en-US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에 대하여 </a:t>
                </a:r>
                <a:r>
                  <a:rPr lang="ko-KR" altLang="en-US" sz="1100" dirty="0" err="1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수용영역</a:t>
                </a:r>
                <a:r>
                  <a:rPr lang="en-US" altLang="ko-KR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(receptive field) </a:t>
                </a:r>
                <a:r>
                  <a:rPr lang="ko-KR" altLang="en-US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크기가 </a:t>
                </a:r>
                <a:r>
                  <a:rPr lang="en-US" altLang="ko-KR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(2t+1)(2t+1)</a:t>
                </a:r>
                <a:r>
                  <a:rPr lang="ko-KR" altLang="en-US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이란 의미는</a:t>
                </a:r>
                <a:r>
                  <a:rPr lang="en-US" altLang="ko-KR" sz="1100" dirty="0" smtClean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?</a:t>
                </a:r>
              </a:p>
              <a:p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Lite 3x3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을 지날 때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3x3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커널이므로 한 점이 만들어지기 위해서는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3x3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영역을 커버한다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그러므로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t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개가 쌓이면 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(2t+1)(2t+1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)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영역이 된다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endParaRPr lang="en-US" altLang="ko-KR" sz="1100" dirty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𝑥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경기천년바탕 Regular" panose="02020503020101020101" pitchFamily="18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𝑇</m:t>
                        </m:r>
                      </m:sup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경기천년바탕 Regular" panose="020205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경기천년바탕 Regular" panose="02020503020101020101" pitchFamily="18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경기천년바탕 Regular" panose="02020503020101020101" pitchFamily="18" charset="-127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</m:e>
                    </m:nary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subjected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𝑡</m:t>
                        </m:r>
                      </m:sup>
                    </m:sSup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 의미는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?</a:t>
                </a: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𝑡</m:t>
                        </m:r>
                      </m:sup>
                    </m:sSup>
                    <m:r>
                      <a:rPr lang="en-US" altLang="ko-KR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p>
                      <m:sSupPr>
                        <m:ctrlP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는 입력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x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가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Lite 3x3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을 통과한 결과 값이고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경기천년바탕 Regular" panose="02020503020101020101" pitchFamily="18" charset="-127"/>
                      </a:rPr>
                      <m:t>𝐺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 채널 깊이에 대한 가중치 벡터이고 그 모든 합을 더한 것을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accPr>
                      <m:e>
                        <m:r>
                          <a:rPr lang="en-US" altLang="ko-KR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로 정의 하였다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즉 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OSBlock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을 통과한 값이다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endParaRPr lang="en-US" altLang="ko-KR" sz="1100" dirty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fPr>
                      <m:num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𝐺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경기천년바탕 Regular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fPr>
                      <m:num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ko-KR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𝑥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fPr>
                      <m:num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ko-KR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𝐺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경기천년바탕 Regular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fPr>
                      <m:num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ko-KR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𝑡</m:t>
                        </m:r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경기천년바탕 Regular" panose="02020503020101020101" pitchFamily="18" charset="-127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경기천년바탕 Regular" panose="02020503020101020101" pitchFamily="18" charset="-127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 의미는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?</a:t>
                </a:r>
              </a:p>
              <a:p>
                <a:endParaRPr lang="en-US" altLang="ko-KR" sz="1100" dirty="0" smtClean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AG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에 들어가는 </a:t>
                </a:r>
                <a:r>
                  <a:rPr lang="ko-KR" altLang="en-US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파라미터는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100" dirty="0" err="1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OSBlock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 개수 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T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와 관계가 없다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 </a:t>
                </a:r>
                <a:r>
                  <a:rPr lang="ko-KR" altLang="en-US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그러므로 좀 더 확장 가능하다</a:t>
                </a:r>
                <a:r>
                  <a:rPr lang="en-US" altLang="ko-KR" sz="1100" dirty="0" smtClean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</a:p>
              <a:p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공통 게이트 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GG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를 사용하면 모든 스트림의 </a:t>
                </a:r>
                <a:r>
                  <a:rPr lang="ko-KR" altLang="en-US" sz="1100" dirty="0" err="1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수퍼비전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신호가 통합되어 모델 학습이 효과적으로 안내되지만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개별 게이트를 사용할 경우 각 스트림이 독립적으로 학습되어 </a:t>
                </a:r>
                <a:r>
                  <a:rPr lang="ko-KR" altLang="en-US" sz="1100" dirty="0" err="1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수퍼비전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신호가 분산되게 됩니다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 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따라서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공통 게이트의 사용은 스트림 간 균형 잡힌 학습을 유도하는 데 중요한 역할을 합니다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.</a:t>
                </a:r>
                <a:endParaRPr lang="en-US" altLang="ko-KR" sz="1100" dirty="0" smtClean="0">
                  <a:solidFill>
                    <a:srgbClr val="0070C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10" y="1493704"/>
                <a:ext cx="6302730" cy="4013984"/>
              </a:xfrm>
              <a:prstGeom prst="rect">
                <a:avLst/>
              </a:prstGeom>
              <a:blipFill>
                <a:blip r:embed="rId2"/>
                <a:stretch>
                  <a:fillRect b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3499"/>
              </p:ext>
            </p:extLst>
          </p:nvPr>
        </p:nvGraphicFramePr>
        <p:xfrm>
          <a:off x="7025640" y="1493704"/>
          <a:ext cx="23545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6">
                  <a:extLst>
                    <a:ext uri="{9D8B030D-6E8A-4147-A177-3AD203B41FA5}">
                      <a16:colId xmlns:a16="http://schemas.microsoft.com/office/drawing/2014/main" val="3640456308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1212387443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468940793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442823535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413877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5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5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7192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96777"/>
              </p:ext>
            </p:extLst>
          </p:nvPr>
        </p:nvGraphicFramePr>
        <p:xfrm>
          <a:off x="8488680" y="3528244"/>
          <a:ext cx="14127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6">
                  <a:extLst>
                    <a:ext uri="{9D8B030D-6E8A-4147-A177-3AD203B41FA5}">
                      <a16:colId xmlns:a16="http://schemas.microsoft.com/office/drawing/2014/main" val="3640456308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1212387443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46894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5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4079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8467185" y="2621280"/>
            <a:ext cx="473615" cy="13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32800" y="1493704"/>
            <a:ext cx="508000" cy="203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025639" y="2621280"/>
            <a:ext cx="1463041" cy="13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025639" y="1493704"/>
            <a:ext cx="1463041" cy="203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43059"/>
              </p:ext>
            </p:extLst>
          </p:nvPr>
        </p:nvGraphicFramePr>
        <p:xfrm>
          <a:off x="9813509" y="5262852"/>
          <a:ext cx="4709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6">
                  <a:extLst>
                    <a:ext uri="{9D8B030D-6E8A-4147-A177-3AD203B41FA5}">
                      <a16:colId xmlns:a16="http://schemas.microsoft.com/office/drawing/2014/main" val="364045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634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9910827" y="3528244"/>
            <a:ext cx="373598" cy="173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98078" y="3516906"/>
            <a:ext cx="1284538" cy="17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98078" y="4640764"/>
            <a:ext cx="1315431" cy="99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9910826" y="4640764"/>
            <a:ext cx="373599" cy="99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1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481" y="352923"/>
            <a:ext cx="3008354" cy="498228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r>
              <a:rPr lang="en-US" altLang="ko-KR" sz="2590" b="1" dirty="0">
                <a:ln w="0"/>
                <a:solidFill>
                  <a:prstClr val="black"/>
                </a:solidFill>
                <a:latin typeface="맑은 고딕" panose="020B0503020000020004" pitchFamily="50" charset="-127"/>
              </a:rPr>
              <a:t>End-of-Document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9003" y="3108172"/>
            <a:ext cx="5489516" cy="128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7771" b="1" dirty="0">
                <a:solidFill>
                  <a:srgbClr val="0E0585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58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3749" y="315601"/>
            <a:ext cx="150255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 smtClean="0">
                <a:solidFill>
                  <a:srgbClr val="0E0585"/>
                </a:solidFill>
              </a:rPr>
              <a:t>CfgNode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88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107" y="1497693"/>
            <a:ext cx="6422705" cy="54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158" y="322620"/>
            <a:ext cx="211650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main.py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cont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909" y="1727780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nsolas" panose="020B0609020204030204" pitchFamily="49" charset="0"/>
              </a:rPr>
              <a:t>parser </a:t>
            </a:r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초기화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909" y="2193446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Consolas" panose="020B0609020204030204" pitchFamily="49" charset="0"/>
              </a:rPr>
              <a:t>cfg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초기화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>
            <a:off x="1174705" y="2011117"/>
            <a:ext cx="0" cy="1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7909" y="2659112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 읽기 및 병합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12" idx="2"/>
            <a:endCxn id="15" idx="0"/>
          </p:cNvCxnSpPr>
          <p:nvPr/>
        </p:nvCxnSpPr>
        <p:spPr>
          <a:xfrm>
            <a:off x="1174705" y="2476783"/>
            <a:ext cx="0" cy="1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947855" y="1591537"/>
            <a:ext cx="46358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argparse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ArgumentParser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formatter_class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argparse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ArgumentDefaultsHelpFormatter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)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47855" y="2208371"/>
            <a:ext cx="2018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get_default_config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9575" y="2654229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merge_from_file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.config_file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8210" y="3172063"/>
            <a:ext cx="1333592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이용해</a:t>
            </a:r>
            <a:endParaRPr lang="en-US" altLang="ko-KR" sz="1000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datamanager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9" name="직선 화살표 연결선 68"/>
          <p:cNvCxnSpPr>
            <a:stCxn id="15" idx="2"/>
            <a:endCxn id="66" idx="0"/>
          </p:cNvCxnSpPr>
          <p:nvPr/>
        </p:nvCxnSpPr>
        <p:spPr>
          <a:xfrm>
            <a:off x="1174705" y="2942449"/>
            <a:ext cx="301" cy="2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59575" y="3240285"/>
            <a:ext cx="2492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datamanager</a:t>
            </a:r>
            <a:r>
              <a:rPr lang="en-US" altLang="ko-KR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build_datamanager</a:t>
            </a:r>
            <a:r>
              <a:rPr lang="en-US" altLang="ko-KR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9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6750" y="4488077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torchreid.data.</a:t>
            </a:r>
            <a:r>
              <a:rPr lang="en-US" altLang="ko-KR" sz="10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ImageDataManager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(**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imagedata_kwargs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))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289856" y="3841790"/>
            <a:ext cx="2076403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torchreid.data.</a:t>
            </a:r>
            <a:r>
              <a:rPr lang="en-US" altLang="ko-KR" sz="10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VideoDataManager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(**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videodata_kwargs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))</a:t>
            </a:r>
          </a:p>
        </p:txBody>
      </p:sp>
      <p:sp>
        <p:nvSpPr>
          <p:cNvPr id="24" name="순서도: 판단 23"/>
          <p:cNvSpPr/>
          <p:nvPr/>
        </p:nvSpPr>
        <p:spPr>
          <a:xfrm>
            <a:off x="301558" y="3768953"/>
            <a:ext cx="1746294" cy="51295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 type?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80" name="직선 화살표 연결선 79"/>
          <p:cNvCxnSpPr>
            <a:stCxn id="66" idx="2"/>
            <a:endCxn id="24" idx="0"/>
          </p:cNvCxnSpPr>
          <p:nvPr/>
        </p:nvCxnSpPr>
        <p:spPr>
          <a:xfrm flipH="1">
            <a:off x="1174705" y="3539339"/>
            <a:ext cx="301" cy="2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4" idx="3"/>
            <a:endCxn id="77" idx="1"/>
          </p:cNvCxnSpPr>
          <p:nvPr/>
        </p:nvCxnSpPr>
        <p:spPr>
          <a:xfrm flipV="1">
            <a:off x="2047852" y="4025428"/>
            <a:ext cx="242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4" idx="2"/>
            <a:endCxn id="73" idx="0"/>
          </p:cNvCxnSpPr>
          <p:nvPr/>
        </p:nvCxnSpPr>
        <p:spPr>
          <a:xfrm>
            <a:off x="1174705" y="4281904"/>
            <a:ext cx="0" cy="20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15552" y="423461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5">
                    <a:lumMod val="50000"/>
                  </a:schemeClr>
                </a:solidFill>
              </a:rPr>
              <a:t>YES</a:t>
            </a:r>
            <a:endParaRPr lang="ko-KR" alt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29460" y="3755566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5">
                    <a:lumMod val="50000"/>
                  </a:schemeClr>
                </a:solidFill>
              </a:rPr>
              <a:t>NO</a:t>
            </a:r>
            <a:endParaRPr lang="ko-KR" alt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29776"/>
              </p:ext>
            </p:extLst>
          </p:nvPr>
        </p:nvGraphicFramePr>
        <p:xfrm>
          <a:off x="6637020" y="5130265"/>
          <a:ext cx="2028984" cy="5635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28984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281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DataManager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817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53211"/>
              </p:ext>
            </p:extLst>
          </p:nvPr>
        </p:nvGraphicFramePr>
        <p:xfrm>
          <a:off x="6637020" y="5953000"/>
          <a:ext cx="2028984" cy="54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28984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223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effectLst/>
                        </a:rPr>
                        <a:t>ImageDataManager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>
            <a:stCxn id="48" idx="2"/>
            <a:endCxn id="100" idx="0"/>
          </p:cNvCxnSpPr>
          <p:nvPr/>
        </p:nvCxnSpPr>
        <p:spPr>
          <a:xfrm>
            <a:off x="7651512" y="5693837"/>
            <a:ext cx="0" cy="2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241291" y="2193446"/>
            <a:ext cx="3940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FFC000"/>
                </a:solidFill>
                <a:latin typeface="Consolas" panose="020B0609020204030204" pitchFamily="49" charset="0"/>
              </a:rPr>
              <a:t>imagedata_kwargs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7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.data.root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'sources'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.data.sources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'targets'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.data.targets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.data.height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'width'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.data.width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'transforms'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.data.transforms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norm_mean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.data.norm_mean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norm_std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.data.norm_std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use_gpu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.use_gpu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split_id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.data.split_id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combineall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.data.combineall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load_train_targets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.data.load_train_targets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batch_size_train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.train.batch_size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batch_size_test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.test.batch_size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'workers'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.data.workers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num_instances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.sampler.num_instances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train_sampler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 err="1">
                <a:solidFill>
                  <a:srgbClr val="CCCCCC"/>
                </a:solidFill>
                <a:latin typeface="Consolas" panose="020B0609020204030204" pitchFamily="49" charset="0"/>
              </a:rPr>
              <a:t>.sampler.train_sampler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6A9955"/>
                </a:solidFill>
                <a:latin typeface="Consolas" panose="020B0609020204030204" pitchFamily="49" charset="0"/>
              </a:rPr>
              <a:t># image</a:t>
            </a:r>
            <a:endParaRPr lang="en-US" altLang="ko-K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'cuhk03_labeled'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.cuhk03.labeled_images,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'cuhk03_classic_split'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.cuhk03.classic_split,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'market1501_500k'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.market1501.use_500k_distractors,</a:t>
            </a:r>
          </a:p>
          <a:p>
            <a:r>
              <a:rPr lang="en-US" altLang="ko-KR" sz="7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7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7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05852" y="2011947"/>
            <a:ext cx="2015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ko-KR" altLang="en-US" sz="1000" b="1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받아 </a:t>
            </a:r>
            <a:r>
              <a:rPr lang="en-US" altLang="ko-KR" sz="1000" b="1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Dictionary </a:t>
            </a:r>
            <a:r>
              <a:rPr lang="ko-KR" altLang="en-US" sz="1000" b="1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형태로 변환</a:t>
            </a:r>
            <a:endParaRPr lang="en-US" altLang="ko-KR" sz="1000" b="1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0" name="구부러진 연결선 69"/>
          <p:cNvCxnSpPr>
            <a:stCxn id="59" idx="1"/>
            <a:endCxn id="73" idx="3"/>
          </p:cNvCxnSpPr>
          <p:nvPr/>
        </p:nvCxnSpPr>
        <p:spPr>
          <a:xfrm rot="10800000" flipV="1">
            <a:off x="2162660" y="2135057"/>
            <a:ext cx="3043192" cy="2536657"/>
          </a:xfrm>
          <a:prstGeom prst="curvedConnector3">
            <a:avLst/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73" idx="2"/>
            <a:endCxn id="100" idx="1"/>
          </p:cNvCxnSpPr>
          <p:nvPr/>
        </p:nvCxnSpPr>
        <p:spPr>
          <a:xfrm rot="16200000" flipH="1">
            <a:off x="3219879" y="2810178"/>
            <a:ext cx="1371967" cy="5462315"/>
          </a:xfrm>
          <a:prstGeom prst="curvedConnector2">
            <a:avLst/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67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327" y="306910"/>
            <a:ext cx="211650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main.py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cont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730" y="1244203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torchreid.models.build_model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4072" y="1297036"/>
            <a:ext cx="851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6112" y="1912090"/>
            <a:ext cx="1575920" cy="3353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def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build_model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69690" y="1896855"/>
            <a:ext cx="7087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avai_models</a:t>
            </a:r>
            <a:endParaRPr lang="ko-KR" altLang="en-US" sz="900" dirty="0"/>
          </a:p>
          <a:p>
            <a:r>
              <a:rPr lang="ko-KR" altLang="en-US" sz="900" dirty="0" err="1"/>
              <a:t>Out</a:t>
            </a:r>
            <a:r>
              <a:rPr lang="ko-KR" altLang="en-US" sz="900" dirty="0"/>
              <a:t>  [9]: ['resnet18', 'resnet34', 'resnet50', 'resnet101', 'resnet152', 'resnext50_32x4d', 'resnext101_32x8d', 'resnet50_fc512', 'se_resnet50', 'se_resnet50_fc512', 'se_resnet101', 'se_resnext50_32x4d', 'se_resnext101_32x4d', 'densenet121', 'densenet169', 'densenet201', 'densenet161', 'densenet121_fc512', 'inceptionresnetv2', 'inceptionv4', '</a:t>
            </a:r>
            <a:r>
              <a:rPr lang="ko-KR" altLang="en-US" sz="900" dirty="0" err="1"/>
              <a:t>xception</a:t>
            </a:r>
            <a:r>
              <a:rPr lang="ko-KR" altLang="en-US" sz="900" dirty="0"/>
              <a:t>', 'resnet50_ibn_a', 'resnet50_ibn_b', '</a:t>
            </a:r>
            <a:r>
              <a:rPr lang="ko-KR" altLang="en-US" sz="900" dirty="0" err="1"/>
              <a:t>nasnsetmobile</a:t>
            </a:r>
            <a:r>
              <a:rPr lang="ko-KR" altLang="en-US" sz="900" dirty="0"/>
              <a:t>', 'mobilenetv2_x1_0', 'mobilenetv2_x1_4', '</a:t>
            </a:r>
            <a:r>
              <a:rPr lang="ko-KR" altLang="en-US" sz="900" dirty="0" err="1"/>
              <a:t>shufflenet</a:t>
            </a:r>
            <a:r>
              <a:rPr lang="ko-KR" altLang="en-US" sz="900" dirty="0"/>
              <a:t>', 'squeezenet1_0', 'squeezenet1_0_fc512', 'squeezenet1_1', 'shufflenet_v2_x0_5', 'shufflenet_v2_x1_0', 'shufflenet_v2_x1_5', 'shufflenet_v2_x2_0', '</a:t>
            </a:r>
            <a:r>
              <a:rPr lang="ko-KR" altLang="en-US" sz="900" dirty="0" err="1"/>
              <a:t>mudeep</a:t>
            </a:r>
            <a:r>
              <a:rPr lang="ko-KR" altLang="en-US" sz="900" dirty="0"/>
              <a:t>', 'resnet50mid', '</a:t>
            </a:r>
            <a:r>
              <a:rPr lang="ko-KR" altLang="en-US" sz="900" dirty="0" err="1"/>
              <a:t>hacnn</a:t>
            </a:r>
            <a:r>
              <a:rPr lang="ko-KR" altLang="en-US" sz="900" dirty="0"/>
              <a:t>', 'pcb_p6', 'pcb_p4', '</a:t>
            </a:r>
            <a:r>
              <a:rPr lang="ko-KR" altLang="en-US" sz="900" dirty="0" err="1"/>
              <a:t>mlfn</a:t>
            </a:r>
            <a:r>
              <a:rPr lang="ko-KR" altLang="en-US" sz="900" dirty="0"/>
              <a:t>', 'osnet_x1_0', 'osnet_x0_75', 'osnet_x0_5', 'osnet_x0_25', 'osnet_ibn_x1_0', 'osnet_ain_x1_0', 'osnet_ain_x0_75', 'osnet_ain_x0_5', 'osnet_ain_x0_25']</a:t>
            </a:r>
          </a:p>
        </p:txBody>
      </p:sp>
      <p:cxnSp>
        <p:nvCxnSpPr>
          <p:cNvPr id="15" name="꺾인 연결선 14"/>
          <p:cNvCxnSpPr>
            <a:stCxn id="12" idx="2"/>
            <a:endCxn id="14" idx="1"/>
          </p:cNvCxnSpPr>
          <p:nvPr/>
        </p:nvCxnSpPr>
        <p:spPr>
          <a:xfrm rot="16200000" flipH="1">
            <a:off x="1487227" y="1650896"/>
            <a:ext cx="468303" cy="389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16112" y="2548084"/>
            <a:ext cx="1575920" cy="3353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avai_models</a:t>
            </a:r>
            <a:r>
              <a:rPr lang="en-US" altLang="ko-KR" sz="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 list(__</a:t>
            </a:r>
            <a:r>
              <a:rPr lang="en-US" altLang="ko-KR" sz="9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model_factory.keys</a:t>
            </a:r>
            <a:r>
              <a:rPr lang="en-US" altLang="ko-KR" sz="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())</a:t>
            </a:r>
          </a:p>
        </p:txBody>
      </p:sp>
      <p:cxnSp>
        <p:nvCxnSpPr>
          <p:cNvPr id="18" name="직선 화살표 연결선 17"/>
          <p:cNvCxnSpPr>
            <a:stCxn id="14" idx="2"/>
            <a:endCxn id="17" idx="0"/>
          </p:cNvCxnSpPr>
          <p:nvPr/>
        </p:nvCxnSpPr>
        <p:spPr>
          <a:xfrm>
            <a:off x="2704072" y="2247473"/>
            <a:ext cx="0" cy="30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16112" y="3184078"/>
            <a:ext cx="1575920" cy="3353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9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model_factory</a:t>
            </a:r>
            <a:r>
              <a:rPr lang="en-US" altLang="ko-KR" sz="9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[name]</a:t>
            </a:r>
            <a:endParaRPr lang="en-US" altLang="ko-KR" sz="9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2" name="직선 화살표 연결선 21"/>
          <p:cNvCxnSpPr>
            <a:stCxn id="17" idx="2"/>
            <a:endCxn id="21" idx="0"/>
          </p:cNvCxnSpPr>
          <p:nvPr/>
        </p:nvCxnSpPr>
        <p:spPr>
          <a:xfrm>
            <a:off x="2704072" y="2883467"/>
            <a:ext cx="0" cy="30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82889" y="3127318"/>
            <a:ext cx="2383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name = </a:t>
            </a:r>
            <a:r>
              <a:rPr lang="ko-KR" altLang="en-US" sz="1600" dirty="0" smtClean="0"/>
              <a:t>osnet_ibn_x1_0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2906712" y="3820072"/>
            <a:ext cx="1575920" cy="335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def</a:t>
            </a:r>
            <a:r>
              <a:rPr lang="en-US" altLang="ko-KR" sz="10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osnet_ibn_x1_0</a:t>
            </a:r>
          </a:p>
        </p:txBody>
      </p:sp>
      <p:cxnSp>
        <p:nvCxnSpPr>
          <p:cNvPr id="27" name="꺾인 연결선 26"/>
          <p:cNvCxnSpPr>
            <a:stCxn id="21" idx="2"/>
            <a:endCxn id="26" idx="1"/>
          </p:cNvCxnSpPr>
          <p:nvPr/>
        </p:nvCxnSpPr>
        <p:spPr>
          <a:xfrm rot="16200000" flipH="1">
            <a:off x="2571241" y="3652292"/>
            <a:ext cx="468303" cy="20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06712" y="4407191"/>
            <a:ext cx="1575920" cy="335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 = </a:t>
            </a:r>
            <a:r>
              <a:rPr lang="en-US" altLang="ko-KR" sz="1000" dirty="0" err="1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OSNet</a:t>
            </a:r>
            <a:endParaRPr lang="en-US" altLang="ko-KR" sz="1000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1" name="직선 화살표 연결선 30"/>
          <p:cNvCxnSpPr>
            <a:stCxn id="26" idx="2"/>
            <a:endCxn id="30" idx="0"/>
          </p:cNvCxnSpPr>
          <p:nvPr/>
        </p:nvCxnSpPr>
        <p:spPr>
          <a:xfrm>
            <a:off x="3694672" y="4155455"/>
            <a:ext cx="0" cy="25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28019" y="4407191"/>
            <a:ext cx="2877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 dirty="0" err="1" smtClean="0"/>
              <a:t>OSBlock</a:t>
            </a:r>
            <a:r>
              <a:rPr lang="ko-KR" altLang="en-US" sz="1200" i="1" dirty="0" smtClean="0"/>
              <a:t> 의 구조를 살펴볼 필요가 있음</a:t>
            </a:r>
            <a:endParaRPr lang="ko-KR" altLang="en-US" sz="1200" i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24" y="4749450"/>
            <a:ext cx="6030515" cy="2146649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30" idx="2"/>
          </p:cNvCxnSpPr>
          <p:nvPr/>
        </p:nvCxnSpPr>
        <p:spPr>
          <a:xfrm rot="5400000">
            <a:off x="1923785" y="4345433"/>
            <a:ext cx="1373746" cy="2168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7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219" y="306910"/>
            <a:ext cx="2018724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smtClean="0">
                <a:solidFill>
                  <a:srgbClr val="0E0585"/>
                </a:solidFill>
              </a:rPr>
              <a:t>main.py end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863" y="1551114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num_params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flops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compute_model_complexity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24393" y="1585760"/>
            <a:ext cx="18998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model </a:t>
            </a:r>
            <a:r>
              <a:rPr lang="ko-KR" altLang="en-US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파라미터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복잡도 계산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9" name="직선 화살표 연결선 18"/>
          <p:cNvCxnSpPr>
            <a:stCxn id="12" idx="2"/>
            <a:endCxn id="23" idx="0"/>
          </p:cNvCxnSpPr>
          <p:nvPr/>
        </p:nvCxnSpPr>
        <p:spPr>
          <a:xfrm>
            <a:off x="1492778" y="1918390"/>
            <a:ext cx="0" cy="33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3863" y="2248746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load_pretrained_weights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4393" y="2301579"/>
            <a:ext cx="888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weight load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3863" y="2875279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optimizer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torchreid.optim.build_optimizer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2" name="직선 화살표 연결선 31"/>
          <p:cNvCxnSpPr>
            <a:stCxn id="23" idx="2"/>
            <a:endCxn id="29" idx="0"/>
          </p:cNvCxnSpPr>
          <p:nvPr/>
        </p:nvCxnSpPr>
        <p:spPr>
          <a:xfrm>
            <a:off x="1492778" y="2616022"/>
            <a:ext cx="0" cy="2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26984" y="2898050"/>
            <a:ext cx="1056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optimizer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3863" y="3576320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scheduler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torchreid.optim.build_lr_scheduler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7" name="직선 화살표 연결선 36"/>
          <p:cNvCxnSpPr>
            <a:stCxn id="29" idx="2"/>
            <a:endCxn id="36" idx="0"/>
          </p:cNvCxnSpPr>
          <p:nvPr/>
        </p:nvCxnSpPr>
        <p:spPr>
          <a:xfrm>
            <a:off x="1492778" y="3242555"/>
            <a:ext cx="0" cy="33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24393" y="3613869"/>
            <a:ext cx="10679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scheduler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3863" y="4260429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engine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build_engine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0" name="직선 화살표 연결선 39"/>
          <p:cNvCxnSpPr>
            <a:stCxn id="36" idx="2"/>
            <a:endCxn id="39" idx="0"/>
          </p:cNvCxnSpPr>
          <p:nvPr/>
        </p:nvCxnSpPr>
        <p:spPr>
          <a:xfrm>
            <a:off x="1492778" y="3943596"/>
            <a:ext cx="0" cy="3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762423" y="4313262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엔진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863" y="4944538"/>
            <a:ext cx="2097830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engine.run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4" name="직선 화살표 연결선 43"/>
          <p:cNvCxnSpPr>
            <a:stCxn id="39" idx="2"/>
            <a:endCxn id="43" idx="0"/>
          </p:cNvCxnSpPr>
          <p:nvPr/>
        </p:nvCxnSpPr>
        <p:spPr>
          <a:xfrm>
            <a:off x="1492778" y="4627705"/>
            <a:ext cx="0" cy="3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2423" y="4926159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training 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시작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9" name="직선 화살표 연결선 48"/>
          <p:cNvCxnSpPr>
            <a:endCxn id="12" idx="0"/>
          </p:cNvCxnSpPr>
          <p:nvPr/>
        </p:nvCxnSpPr>
        <p:spPr>
          <a:xfrm>
            <a:off x="1492778" y="1216747"/>
            <a:ext cx="0" cy="3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33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1325" y="227325"/>
            <a:ext cx="3847750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 smtClean="0">
                <a:solidFill>
                  <a:srgbClr val="0E0585"/>
                </a:solidFill>
              </a:rPr>
              <a:t>ImageDataManager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E0585"/>
                </a:solidFill>
              </a:rPr>
              <a:t>cont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309" y="1165805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Consolas" panose="020B0609020204030204" pitchFamily="49" charset="0"/>
              </a:rPr>
              <a:t>supder</a:t>
            </a:r>
            <a:r>
              <a:rPr lang="en-US" altLang="ko-KR" sz="1100" dirty="0" smtClean="0">
                <a:latin typeface="Consolas" panose="020B0609020204030204" pitchFamily="49" charset="0"/>
              </a:rPr>
              <a:t>.__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1100" dirty="0" smtClean="0">
                <a:latin typeface="Consolas" panose="020B0609020204030204" pitchFamily="49" charset="0"/>
              </a:rPr>
              <a:t>__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309" y="1631471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Consolas" panose="020B0609020204030204" pitchFamily="49" charset="0"/>
              </a:rPr>
              <a:t>self.sources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100" dirty="0" smtClean="0"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latin typeface="Consolas" panose="020B0609020204030204" pitchFamily="49" charset="0"/>
              </a:rPr>
              <a:t>'market1501']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>
            <a:off x="1327105" y="1449142"/>
            <a:ext cx="0" cy="1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0309" y="2097137"/>
            <a:ext cx="1333592" cy="283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cfg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 읽기 및 병합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12" idx="2"/>
            <a:endCxn id="15" idx="0"/>
          </p:cNvCxnSpPr>
          <p:nvPr/>
        </p:nvCxnSpPr>
        <p:spPr>
          <a:xfrm>
            <a:off x="1327105" y="1914808"/>
            <a:ext cx="0" cy="1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60610" y="2610088"/>
            <a:ext cx="1333592" cy="367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init_image_dataset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9" name="직선 화살표 연결선 68"/>
          <p:cNvCxnSpPr>
            <a:stCxn id="15" idx="2"/>
            <a:endCxn id="66" idx="0"/>
          </p:cNvCxnSpPr>
          <p:nvPr/>
        </p:nvCxnSpPr>
        <p:spPr>
          <a:xfrm>
            <a:off x="1327105" y="2380474"/>
            <a:ext cx="301" cy="2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993901" y="3171197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class Market1501(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ImageDataset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cxnSp>
        <p:nvCxnSpPr>
          <p:cNvPr id="7" name="꺾인 연결선 6"/>
          <p:cNvCxnSpPr>
            <a:stCxn id="66" idx="2"/>
            <a:endCxn id="73" idx="1"/>
          </p:cNvCxnSpPr>
          <p:nvPr/>
        </p:nvCxnSpPr>
        <p:spPr>
          <a:xfrm rot="16200000" flipH="1">
            <a:off x="1471918" y="2832851"/>
            <a:ext cx="377471" cy="666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993901" y="3763324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215386" y="2793726"/>
            <a:ext cx="1893689" cy="345879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1600" b="1" dirty="0" smtClean="0">
                <a:solidFill>
                  <a:srgbClr val="FFC000"/>
                </a:solidFill>
              </a:rPr>
              <a:t>class Market1501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cxnSp>
        <p:nvCxnSpPr>
          <p:cNvPr id="32" name="직선 화살표 연결선 31"/>
          <p:cNvCxnSpPr>
            <a:stCxn id="73" idx="2"/>
            <a:endCxn id="30" idx="0"/>
          </p:cNvCxnSpPr>
          <p:nvPr/>
        </p:nvCxnSpPr>
        <p:spPr>
          <a:xfrm>
            <a:off x="2981856" y="3538473"/>
            <a:ext cx="0" cy="22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64" y="1165805"/>
            <a:ext cx="2924583" cy="31722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352277" y="1205750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root</a:t>
            </a:r>
            <a:endParaRPr lang="en-US" altLang="ko-KR" sz="1400" b="1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0" name="직선 화살표 연결선 19"/>
          <p:cNvCxnSpPr>
            <a:stCxn id="38" idx="1"/>
          </p:cNvCxnSpPr>
          <p:nvPr/>
        </p:nvCxnSpPr>
        <p:spPr>
          <a:xfrm flipH="1">
            <a:off x="8029575" y="1359639"/>
            <a:ext cx="32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437300" y="2619060"/>
            <a:ext cx="859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solidFill>
                  <a:srgbClr val="00B05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train_dir</a:t>
            </a:r>
            <a:endParaRPr lang="en-US" altLang="ko-KR" sz="1400" b="1" dirty="0">
              <a:solidFill>
                <a:srgbClr val="00B05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3" name="직선 화살표 연결선 42"/>
          <p:cNvCxnSpPr>
            <a:stCxn id="42" idx="1"/>
          </p:cNvCxnSpPr>
          <p:nvPr/>
        </p:nvCxnSpPr>
        <p:spPr>
          <a:xfrm flipH="1">
            <a:off x="8114598" y="2772949"/>
            <a:ext cx="32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02749" y="3982670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solidFill>
                  <a:srgbClr val="00B05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query_dir</a:t>
            </a:r>
            <a:endParaRPr lang="en-US" altLang="ko-KR" sz="1400" b="1" dirty="0">
              <a:solidFill>
                <a:srgbClr val="00B05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7180047" y="4136559"/>
            <a:ext cx="32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37300" y="2157396"/>
            <a:ext cx="1029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solidFill>
                  <a:srgbClr val="00B05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gallery_dir</a:t>
            </a:r>
            <a:endParaRPr lang="en-US" altLang="ko-KR" sz="1400" b="1" dirty="0">
              <a:solidFill>
                <a:srgbClr val="00B05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49" name="직선 화살표 연결선 48"/>
          <p:cNvCxnSpPr>
            <a:stCxn id="47" idx="1"/>
          </p:cNvCxnSpPr>
          <p:nvPr/>
        </p:nvCxnSpPr>
        <p:spPr>
          <a:xfrm flipH="1">
            <a:off x="8114598" y="2311285"/>
            <a:ext cx="32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137986" y="4446769"/>
            <a:ext cx="234240" cy="156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12706" y="437126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images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502749" y="4404324"/>
            <a:ext cx="1517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solidFill>
                  <a:srgbClr val="00B05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extra_gallery_dir</a:t>
            </a:r>
            <a:endParaRPr lang="en-US" altLang="ko-KR" sz="1400" b="1" dirty="0">
              <a:solidFill>
                <a:srgbClr val="00B05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3" name="직선 화살표 연결선 52"/>
          <p:cNvCxnSpPr>
            <a:stCxn id="52" idx="1"/>
          </p:cNvCxnSpPr>
          <p:nvPr/>
        </p:nvCxnSpPr>
        <p:spPr>
          <a:xfrm flipH="1">
            <a:off x="7180047" y="4558213"/>
            <a:ext cx="32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27532" y="4627508"/>
            <a:ext cx="2678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market1501_500k가 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true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 때 필요한 폴더</a:t>
            </a:r>
            <a:endParaRPr lang="ko-KR" altLang="en-US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44289" y="4393267"/>
            <a:ext cx="1732675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process_dir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5" name="꺾인 연결선 54"/>
          <p:cNvCxnSpPr>
            <a:stCxn id="30" idx="2"/>
            <a:endCxn id="54" idx="1"/>
          </p:cNvCxnSpPr>
          <p:nvPr/>
        </p:nvCxnSpPr>
        <p:spPr>
          <a:xfrm rot="16200000" flipH="1">
            <a:off x="2889920" y="4222535"/>
            <a:ext cx="446305" cy="26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44289" y="5030046"/>
            <a:ext cx="1732675" cy="367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pattern = re.compile(r'([-\d]+)_c(\d)')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1" name="직선 화살표 연결선 60"/>
          <p:cNvCxnSpPr>
            <a:stCxn id="54" idx="2"/>
            <a:endCxn id="60" idx="0"/>
          </p:cNvCxnSpPr>
          <p:nvPr/>
        </p:nvCxnSpPr>
        <p:spPr>
          <a:xfrm>
            <a:off x="4110627" y="4760543"/>
            <a:ext cx="0" cy="2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4969819" y="4978454"/>
            <a:ext cx="32765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정규 표현식이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img_path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문자열에서 패턴에 맞는 부분을 찾습니다. "0002_c1s1_000451_03.jpg"에서 매칭되는 부분은 "0002_c1"입니다.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44289" y="5666825"/>
            <a:ext cx="1732675" cy="506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pid, _ = map(int, pattern.search(img_path).groups())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5075679" y="5796718"/>
            <a:ext cx="24270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tuple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map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형태로</a:t>
            </a:r>
            <a:r>
              <a:rPr lang="ko-KR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[2</a:t>
            </a:r>
            <a:r>
              <a:rPr lang="ko-KR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1]으로 변환됩니다.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244289" y="6442336"/>
            <a:ext cx="1732675" cy="380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pid2label = {pid: </a:t>
            </a:r>
            <a:r>
              <a:rPr lang="it-IT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label}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2" name="직선 화살표 연결선 71"/>
          <p:cNvCxnSpPr>
            <a:stCxn id="60" idx="2"/>
            <a:endCxn id="67" idx="0"/>
          </p:cNvCxnSpPr>
          <p:nvPr/>
        </p:nvCxnSpPr>
        <p:spPr>
          <a:xfrm>
            <a:off x="4110627" y="5397322"/>
            <a:ext cx="0" cy="2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7" idx="2"/>
            <a:endCxn id="71" idx="0"/>
          </p:cNvCxnSpPr>
          <p:nvPr/>
        </p:nvCxnSpPr>
        <p:spPr>
          <a:xfrm>
            <a:off x="4110627" y="6172833"/>
            <a:ext cx="0" cy="2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5100462" y="6422833"/>
            <a:ext cx="2427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label </a:t>
            </a:r>
            <a:r>
              <a:rPr lang="ko-KR" altLang="en-US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형테의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집합을 만든다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label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은 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0, 1, 2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이런 식으로 증가한다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ko-KR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44289" y="7092446"/>
            <a:ext cx="1732675" cy="380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data</a:t>
            </a:r>
          </a:p>
        </p:txBody>
      </p:sp>
      <p:cxnSp>
        <p:nvCxnSpPr>
          <p:cNvPr id="82" name="직선 화살표 연결선 81"/>
          <p:cNvCxnSpPr>
            <a:stCxn id="71" idx="2"/>
            <a:endCxn id="81" idx="0"/>
          </p:cNvCxnSpPr>
          <p:nvPr/>
        </p:nvCxnSpPr>
        <p:spPr>
          <a:xfrm>
            <a:off x="4110627" y="6822943"/>
            <a:ext cx="0" cy="2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767162" y="6043441"/>
            <a:ext cx="41743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C00000"/>
                </a:solidFill>
              </a:rPr>
              <a:t> </a:t>
            </a:r>
            <a:r>
              <a:rPr lang="ko-KR" altLang="en-US" sz="1050" dirty="0" err="1">
                <a:solidFill>
                  <a:srgbClr val="C00000"/>
                </a:solidFill>
              </a:rPr>
              <a:t>assert</a:t>
            </a:r>
            <a:r>
              <a:rPr lang="ko-KR" altLang="en-US" sz="1050" dirty="0">
                <a:solidFill>
                  <a:srgbClr val="C00000"/>
                </a:solidFill>
              </a:rPr>
              <a:t> 0 &lt;= </a:t>
            </a:r>
            <a:r>
              <a:rPr lang="ko-KR" altLang="en-US" sz="1050" dirty="0" err="1">
                <a:solidFill>
                  <a:srgbClr val="C00000"/>
                </a:solidFill>
              </a:rPr>
              <a:t>pid</a:t>
            </a:r>
            <a:r>
              <a:rPr lang="ko-KR" altLang="en-US" sz="1050" dirty="0">
                <a:solidFill>
                  <a:srgbClr val="C00000"/>
                </a:solidFill>
              </a:rPr>
              <a:t> &lt;= 1501 # </a:t>
            </a:r>
            <a:r>
              <a:rPr lang="ko-KR" altLang="en-US" sz="1050" dirty="0" err="1">
                <a:solidFill>
                  <a:srgbClr val="C00000"/>
                </a:solidFill>
              </a:rPr>
              <a:t>pid</a:t>
            </a:r>
            <a:r>
              <a:rPr lang="ko-KR" altLang="en-US" sz="1050" dirty="0">
                <a:solidFill>
                  <a:srgbClr val="C00000"/>
                </a:solidFill>
              </a:rPr>
              <a:t> == 0 </a:t>
            </a:r>
            <a:r>
              <a:rPr lang="ko-KR" altLang="en-US" sz="1050" dirty="0" err="1">
                <a:solidFill>
                  <a:srgbClr val="C00000"/>
                </a:solidFill>
              </a:rPr>
              <a:t>means</a:t>
            </a:r>
            <a:r>
              <a:rPr lang="ko-KR" altLang="en-US" sz="1050" dirty="0">
                <a:solidFill>
                  <a:srgbClr val="C00000"/>
                </a:solidFill>
              </a:rPr>
              <a:t> </a:t>
            </a:r>
            <a:r>
              <a:rPr lang="ko-KR" altLang="en-US" sz="1050" dirty="0" err="1">
                <a:solidFill>
                  <a:srgbClr val="C00000"/>
                </a:solidFill>
              </a:rPr>
              <a:t>background</a:t>
            </a:r>
            <a:endParaRPr lang="ko-KR" altLang="en-US" sz="1050" dirty="0">
              <a:solidFill>
                <a:srgbClr val="C00000"/>
              </a:solidFill>
            </a:endParaRPr>
          </a:p>
          <a:p>
            <a:r>
              <a:rPr lang="ko-KR" altLang="en-US" sz="1050" dirty="0">
                <a:solidFill>
                  <a:srgbClr val="C00000"/>
                </a:solidFill>
              </a:rPr>
              <a:t> </a:t>
            </a:r>
            <a:r>
              <a:rPr lang="ko-KR" altLang="en-US" sz="1050" dirty="0" err="1" smtClean="0">
                <a:solidFill>
                  <a:srgbClr val="C00000"/>
                </a:solidFill>
              </a:rPr>
              <a:t>assert</a:t>
            </a:r>
            <a:r>
              <a:rPr lang="ko-KR" altLang="en-US" sz="1050" dirty="0" smtClean="0">
                <a:solidFill>
                  <a:srgbClr val="C00000"/>
                </a:solidFill>
              </a:rPr>
              <a:t> </a:t>
            </a:r>
            <a:r>
              <a:rPr lang="ko-KR" altLang="en-US" sz="1050" dirty="0">
                <a:solidFill>
                  <a:srgbClr val="C00000"/>
                </a:solidFill>
              </a:rPr>
              <a:t>1 &lt;= </a:t>
            </a:r>
            <a:r>
              <a:rPr lang="ko-KR" altLang="en-US" sz="1050" dirty="0" err="1">
                <a:solidFill>
                  <a:srgbClr val="C00000"/>
                </a:solidFill>
              </a:rPr>
              <a:t>camid</a:t>
            </a:r>
            <a:r>
              <a:rPr lang="ko-KR" altLang="en-US" sz="1050" dirty="0">
                <a:solidFill>
                  <a:srgbClr val="C00000"/>
                </a:solidFill>
              </a:rPr>
              <a:t> &lt;= 6</a:t>
            </a:r>
          </a:p>
        </p:txBody>
      </p:sp>
      <p:sp>
        <p:nvSpPr>
          <p:cNvPr id="87" name="Rectangle 3"/>
          <p:cNvSpPr>
            <a:spLocks noChangeArrowheads="1"/>
          </p:cNvSpPr>
          <p:nvPr/>
        </p:nvSpPr>
        <p:spPr bwMode="auto">
          <a:xfrm>
            <a:off x="5075679" y="7095489"/>
            <a:ext cx="2427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리스트 형태이며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[(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img_path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camid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)] 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반환한다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6646" y="6742250"/>
            <a:ext cx="17491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dsetid</a:t>
            </a:r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가 나오는데</a:t>
            </a:r>
            <a:endParaRPr lang="en-US" altLang="ko-KR" sz="11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이건 </a:t>
            </a:r>
            <a:r>
              <a:rPr lang="en-US" altLang="ko-KR" sz="11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dataset id </a:t>
            </a:r>
            <a:r>
              <a:rPr lang="ko-KR" altLang="en-US" sz="11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같다</a:t>
            </a:r>
            <a:r>
              <a:rPr lang="en-US" altLang="ko-KR" sz="11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1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7124"/>
              </p:ext>
            </p:extLst>
          </p:nvPr>
        </p:nvGraphicFramePr>
        <p:xfrm>
          <a:off x="352939" y="5264645"/>
          <a:ext cx="1563083" cy="548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63083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24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ImageDataset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32365"/>
              </p:ext>
            </p:extLst>
          </p:nvPr>
        </p:nvGraphicFramePr>
        <p:xfrm>
          <a:off x="352939" y="5966484"/>
          <a:ext cx="1563083" cy="54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3083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2552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Market1501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552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cxnSp>
        <p:nvCxnSpPr>
          <p:cNvPr id="91" name="직선 화살표 연결선 90"/>
          <p:cNvCxnSpPr>
            <a:stCxn id="88" idx="2"/>
            <a:endCxn id="89" idx="0"/>
          </p:cNvCxnSpPr>
          <p:nvPr/>
        </p:nvCxnSpPr>
        <p:spPr>
          <a:xfrm>
            <a:off x="1134480" y="5813285"/>
            <a:ext cx="0" cy="15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7004"/>
              </p:ext>
            </p:extLst>
          </p:nvPr>
        </p:nvGraphicFramePr>
        <p:xfrm>
          <a:off x="352939" y="4558212"/>
          <a:ext cx="1563083" cy="5486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63083">
                  <a:extLst>
                    <a:ext uri="{9D8B030D-6E8A-4147-A177-3AD203B41FA5}">
                      <a16:colId xmlns:a16="http://schemas.microsoft.com/office/drawing/2014/main" val="2590600746"/>
                    </a:ext>
                  </a:extLst>
                </a:gridCol>
              </a:tblGrid>
              <a:tr h="24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Dataset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123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8603"/>
                  </a:ext>
                </a:extLst>
              </a:tr>
            </a:tbl>
          </a:graphicData>
        </a:graphic>
      </p:graphicFrame>
      <p:cxnSp>
        <p:nvCxnSpPr>
          <p:cNvPr id="103" name="직선 화살표 연결선 102"/>
          <p:cNvCxnSpPr>
            <a:stCxn id="102" idx="2"/>
            <a:endCxn id="88" idx="0"/>
          </p:cNvCxnSpPr>
          <p:nvPr/>
        </p:nvCxnSpPr>
        <p:spPr>
          <a:xfrm>
            <a:off x="1134480" y="5106852"/>
            <a:ext cx="0" cy="1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309398" y="4079751"/>
            <a:ext cx="41743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train, query, </a:t>
            </a:r>
            <a:r>
              <a:rPr lang="en-US" altLang="ko-KR" sz="1050" smtClean="0">
                <a:solidFill>
                  <a:srgbClr val="C00000"/>
                </a:solidFill>
              </a:rPr>
              <a:t>gallery </a:t>
            </a:r>
            <a:r>
              <a:rPr lang="ko-KR" altLang="en-US" sz="1050" dirty="0" smtClean="0">
                <a:solidFill>
                  <a:srgbClr val="C00000"/>
                </a:solidFill>
              </a:rPr>
              <a:t>별로 수행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57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774" y="219280"/>
            <a:ext cx="3749968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 smtClean="0">
                <a:solidFill>
                  <a:srgbClr val="0E0585"/>
                </a:solidFill>
              </a:rPr>
              <a:t>ImageDataManager</a:t>
            </a:r>
            <a:r>
              <a:rPr lang="en-US" altLang="ko-KR" sz="2400" b="1" dirty="0" smtClean="0">
                <a:solidFill>
                  <a:srgbClr val="0E0585"/>
                </a:solidFill>
              </a:rPr>
              <a:t> end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2568" y="1640442"/>
            <a:ext cx="1732675" cy="367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Dataset.__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init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__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8993" y="2216353"/>
            <a:ext cx="1732675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[(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img_path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camid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dsetid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(0))…]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바꾼다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train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38993" y="2814815"/>
            <a:ext cx="1732675" cy="3672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[(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img_path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camid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dsetid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(0))…]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바꾼다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query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38993" y="3406979"/>
            <a:ext cx="1732675" cy="5026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[(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img_path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camid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dsetid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(0))…]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바꾼다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gallery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6" name="꺾인 연결선 55"/>
          <p:cNvCxnSpPr>
            <a:stCxn id="45" idx="2"/>
            <a:endCxn id="48" idx="1"/>
          </p:cNvCxnSpPr>
          <p:nvPr/>
        </p:nvCxnSpPr>
        <p:spPr>
          <a:xfrm rot="16200000" flipH="1">
            <a:off x="4137813" y="2098810"/>
            <a:ext cx="392273" cy="210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8" idx="2"/>
            <a:endCxn id="50" idx="0"/>
          </p:cNvCxnSpPr>
          <p:nvPr/>
        </p:nvCxnSpPr>
        <p:spPr>
          <a:xfrm>
            <a:off x="5305331" y="2583629"/>
            <a:ext cx="0" cy="23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2"/>
            <a:endCxn id="51" idx="0"/>
          </p:cNvCxnSpPr>
          <p:nvPr/>
        </p:nvCxnSpPr>
        <p:spPr>
          <a:xfrm>
            <a:off x="5305331" y="3182091"/>
            <a:ext cx="0" cy="22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438993" y="4233147"/>
            <a:ext cx="1732675" cy="10896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mode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따라서 </a:t>
            </a:r>
            <a:r>
              <a:rPr lang="en-US" altLang="ko-KR" sz="10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self.data</a:t>
            </a:r>
            <a:r>
              <a:rPr lang="ko-KR" altLang="en-US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데이터가 바뀐다</a:t>
            </a:r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</a:t>
            </a:r>
            <a: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b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if </a:t>
            </a:r>
            <a:r>
              <a:rPr lang="en-US" altLang="ko-KR" sz="10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self.mode</a:t>
            </a:r>
            <a: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== 'train':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</a:t>
            </a:r>
            <a:r>
              <a:rPr lang="en-US" altLang="ko-KR" sz="10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self.data</a:t>
            </a:r>
            <a:r>
              <a:rPr lang="en-US" altLang="ko-KR" sz="10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 </a:t>
            </a:r>
            <a:r>
              <a:rPr lang="en-US" altLang="ko-KR" sz="1000" dirty="0" err="1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self.train</a:t>
            </a:r>
            <a:endParaRPr lang="en-US" altLang="ko-KR" sz="10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2" name="직선 화살표 연결선 61"/>
          <p:cNvCxnSpPr>
            <a:stCxn id="51" idx="2"/>
            <a:endCxn id="59" idx="0"/>
          </p:cNvCxnSpPr>
          <p:nvPr/>
        </p:nvCxnSpPr>
        <p:spPr>
          <a:xfrm>
            <a:off x="5305331" y="3909580"/>
            <a:ext cx="0" cy="3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219919" y="1370939"/>
            <a:ext cx="0" cy="2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333949" y="1243268"/>
            <a:ext cx="3721114" cy="345879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1600" b="1" dirty="0" smtClean="0">
                <a:solidFill>
                  <a:srgbClr val="FFC000"/>
                </a:solidFill>
              </a:rPr>
              <a:t>class </a:t>
            </a:r>
            <a:r>
              <a:rPr lang="en-US" altLang="ko-KR" sz="1600" b="1" dirty="0" err="1" smtClean="0">
                <a:solidFill>
                  <a:srgbClr val="FFC000"/>
                </a:solidFill>
              </a:rPr>
              <a:t>ImageDataset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 -&gt; class Dataset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34830" y="5630387"/>
            <a:ext cx="1732675" cy="367276"/>
          </a:xfrm>
          <a:prstGeom prst="roundRect">
            <a:avLst>
              <a:gd name="adj" fmla="val 376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Dataset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70" name="직선 화살표 연결선 69"/>
          <p:cNvCxnSpPr>
            <a:stCxn id="59" idx="2"/>
          </p:cNvCxnSpPr>
          <p:nvPr/>
        </p:nvCxnSpPr>
        <p:spPr>
          <a:xfrm flipH="1">
            <a:off x="5301168" y="5322771"/>
            <a:ext cx="4163" cy="30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5" idx="2"/>
          </p:cNvCxnSpPr>
          <p:nvPr/>
        </p:nvCxnSpPr>
        <p:spPr>
          <a:xfrm rot="5400000">
            <a:off x="3806177" y="5050190"/>
            <a:ext cx="547519" cy="2442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58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5634" y="219280"/>
            <a:ext cx="3046250" cy="468990"/>
          </a:xfrm>
          <a:prstGeom prst="rect">
            <a:avLst/>
          </a:prstGeom>
          <a:noFill/>
        </p:spPr>
        <p:txBody>
          <a:bodyPr wrap="none" lIns="98694" tIns="49347" rIns="98694" bIns="49347">
            <a:spAutoFit/>
          </a:bodyPr>
          <a:lstStyle/>
          <a:p>
            <a:pPr algn="ctr">
              <a:spcBef>
                <a:spcPts val="648"/>
              </a:spcBef>
            </a:pPr>
            <a:r>
              <a:rPr lang="en-US" altLang="ko-KR" sz="2400" b="1" dirty="0" err="1" smtClean="0">
                <a:solidFill>
                  <a:srgbClr val="0E0585"/>
                </a:solidFill>
              </a:rPr>
              <a:t>build_train_sampler</a:t>
            </a:r>
            <a:endParaRPr lang="en-US" altLang="ko-KR" sz="2400" b="1" dirty="0">
              <a:solidFill>
                <a:srgbClr val="0E0585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3009362" y="2400720"/>
            <a:ext cx="2508317" cy="5379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train_sampler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== </a:t>
            </a:r>
            <a:r>
              <a:rPr lang="en-US" altLang="ko-KR" sz="1100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RandomSampler</a:t>
            </a:r>
            <a:endParaRPr lang="ko-KR" altLang="en-US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567" y="1910701"/>
            <a:ext cx="1975910" cy="27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build_train_sampler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직선 화살표 연결선 4"/>
          <p:cNvCxnSpPr>
            <a:stCxn id="4" idx="2"/>
            <a:endCxn id="3" idx="0"/>
          </p:cNvCxnSpPr>
          <p:nvPr/>
        </p:nvCxnSpPr>
        <p:spPr>
          <a:xfrm flipH="1">
            <a:off x="4263521" y="2182530"/>
            <a:ext cx="1" cy="21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75566" y="3156866"/>
            <a:ext cx="1975910" cy="413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sampler = 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RandomSampler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data_source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cxnSp>
        <p:nvCxnSpPr>
          <p:cNvPr id="10" name="직선 화살표 연결선 9"/>
          <p:cNvCxnSpPr>
            <a:stCxn id="3" idx="2"/>
            <a:endCxn id="9" idx="0"/>
          </p:cNvCxnSpPr>
          <p:nvPr/>
        </p:nvCxnSpPr>
        <p:spPr>
          <a:xfrm>
            <a:off x="4263521" y="2938676"/>
            <a:ext cx="0" cy="21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10646" y="1288381"/>
            <a:ext cx="1975910" cy="367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torch.utils.data.DataLoader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63521" y="1294987"/>
            <a:ext cx="4535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torch.utils.data.DataLoader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수행하기 위한 </a:t>
            </a:r>
            <a:r>
              <a:rPr lang="ko-KR" altLang="en-US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파라미터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sampler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생성한다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1" name="꺾인 연결선 10"/>
          <p:cNvCxnSpPr>
            <a:stCxn id="14" idx="2"/>
            <a:endCxn id="4" idx="1"/>
          </p:cNvCxnSpPr>
          <p:nvPr/>
        </p:nvCxnSpPr>
        <p:spPr>
          <a:xfrm rot="16200000" flipH="1">
            <a:off x="2941605" y="1712653"/>
            <a:ext cx="390959" cy="27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631979" y="2454254"/>
            <a:ext cx="3429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ImageDataManager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</a:t>
            </a:r>
            <a:r>
              <a:rPr lang="ko-KR" altLang="en-US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파라미터이다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train_sample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이름의 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Default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는 </a:t>
            </a:r>
            <a:r>
              <a:rPr lang="en-US" altLang="ko-KR" sz="1100" dirty="0" err="1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RandomSampler</a:t>
            </a:r>
            <a:r>
              <a:rPr lang="ko-KR" altLang="en-US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이다</a:t>
            </a:r>
            <a:r>
              <a:rPr lang="en-US" altLang="ko-KR" sz="1100" dirty="0" smtClean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sz="1100" dirty="0">
              <a:solidFill>
                <a:srgbClr val="C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97182" y="3782799"/>
            <a:ext cx="1732675" cy="367276"/>
          </a:xfrm>
          <a:prstGeom prst="roundRect">
            <a:avLst>
              <a:gd name="adj" fmla="val 376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return sampler</a:t>
            </a:r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9" idx="2"/>
            <a:endCxn id="23" idx="0"/>
          </p:cNvCxnSpPr>
          <p:nvPr/>
        </p:nvCxnSpPr>
        <p:spPr>
          <a:xfrm flipH="1">
            <a:off x="4263520" y="3570423"/>
            <a:ext cx="1" cy="2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3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49610</TotalTime>
  <Words>3844</Words>
  <Application>Microsoft Office PowerPoint</Application>
  <PresentationFormat>사용자 지정</PresentationFormat>
  <Paragraphs>488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KoPub돋움체 Bold</vt:lpstr>
      <vt:lpstr>경기천년바탕 Regular</vt:lpstr>
      <vt:lpstr>경기천년바탕 Bold</vt:lpstr>
      <vt:lpstr>Consolas</vt:lpstr>
      <vt:lpstr>맑은 고딕</vt:lpstr>
      <vt:lpstr>Symbol</vt:lpstr>
      <vt:lpstr>Arial</vt:lpstr>
      <vt:lpstr>Wingdings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headway</cp:lastModifiedBy>
  <cp:revision>2754</cp:revision>
  <cp:lastPrinted>2023-05-19T04:59:04Z</cp:lastPrinted>
  <dcterms:created xsi:type="dcterms:W3CDTF">2019-01-23T01:28:59Z</dcterms:created>
  <dcterms:modified xsi:type="dcterms:W3CDTF">2024-09-11T04:43:28Z</dcterms:modified>
</cp:coreProperties>
</file>