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3"/>
  </p:notesMasterIdLst>
  <p:handoutMasterIdLst>
    <p:handoutMasterId r:id="rId14"/>
  </p:handoutMasterIdLst>
  <p:sldIdLst>
    <p:sldId id="286" r:id="rId6"/>
    <p:sldId id="300" r:id="rId7"/>
    <p:sldId id="330" r:id="rId8"/>
    <p:sldId id="331" r:id="rId9"/>
    <p:sldId id="332" r:id="rId10"/>
    <p:sldId id="317" r:id="rId11"/>
    <p:sldId id="324" r:id="rId1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594E8"/>
    <a:srgbClr val="131E59"/>
    <a:srgbClr val="008AC9"/>
    <a:srgbClr val="2649FF"/>
    <a:srgbClr val="1187A0"/>
    <a:srgbClr val="0E72A7"/>
    <a:srgbClr val="1083CF"/>
    <a:srgbClr val="192C6C"/>
    <a:srgbClr val="118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864" autoAdjust="0"/>
  </p:normalViewPr>
  <p:slideViewPr>
    <p:cSldViewPr snapToGrid="0" snapToObjects="1">
      <p:cViewPr varScale="1">
        <p:scale>
          <a:sx n="95" d="100"/>
          <a:sy n="95" d="100"/>
        </p:scale>
        <p:origin x="864" y="7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30.08.2016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30.08.2016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942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t>30-Aug-16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eveloper.allegroapi.io/webapi" TargetMode="External"/><Relationship Id="rId7" Type="http://schemas.openxmlformats.org/officeDocument/2006/relationships/hyperlink" Target="https://git.rulefinancial.com/public/projects/krzysztof.szawala/allegrocacheprot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976311" y="1654969"/>
            <a:ext cx="5232400" cy="169277"/>
          </a:xfrm>
        </p:spPr>
        <p:txBody>
          <a:bodyPr/>
          <a:lstStyle/>
          <a:p>
            <a:r>
              <a:rPr lang="pl-PL" dirty="0" smtClean="0"/>
              <a:t>Fasttrack summary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265737" cy="602729"/>
          </a:xfrm>
        </p:spPr>
        <p:txBody>
          <a:bodyPr/>
          <a:lstStyle/>
          <a:p>
            <a:r>
              <a:rPr lang="pl-PL" dirty="0" smtClean="0"/>
              <a:t>Allegro Data Cache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348162"/>
            <a:ext cx="5232400" cy="338554"/>
          </a:xfrm>
        </p:spPr>
        <p:txBody>
          <a:bodyPr/>
          <a:lstStyle/>
          <a:p>
            <a:r>
              <a:rPr lang="pl-PL" dirty="0" smtClean="0"/>
              <a:t>Krzysztof Szawala</a:t>
            </a:r>
            <a:endParaRPr lang="de-DE" dirty="0" smtClean="0"/>
          </a:p>
          <a:p>
            <a:r>
              <a:rPr lang="pl-PL" dirty="0" smtClean="0"/>
              <a:t>30</a:t>
            </a:r>
            <a:r>
              <a:rPr lang="de-DE" dirty="0" smtClean="0"/>
              <a:t>.08.201</a:t>
            </a:r>
            <a:r>
              <a:rPr lang="pl-PL" dirty="0" smtClean="0"/>
              <a:t>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588"/>
            <a:r>
              <a:rPr lang="de-DE" dirty="0"/>
              <a:t>AGENDA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0000"/>
            <a:r>
              <a:rPr lang="pl-PL" dirty="0" smtClean="0"/>
              <a:t>Requirements</a:t>
            </a:r>
          </a:p>
          <a:p>
            <a:pPr marL="360000"/>
            <a:r>
              <a:rPr lang="pl-PL" dirty="0" smtClean="0"/>
              <a:t>Analysis</a:t>
            </a:r>
            <a:endParaRPr lang="en-GB" dirty="0" smtClean="0"/>
          </a:p>
          <a:p>
            <a:pPr marL="360000"/>
            <a:r>
              <a:rPr lang="pl-PL" dirty="0" smtClean="0"/>
              <a:t>Use Cases</a:t>
            </a:r>
            <a:endParaRPr lang="en-GB" dirty="0" smtClean="0"/>
          </a:p>
          <a:p>
            <a:pPr marL="360000"/>
            <a:r>
              <a:rPr lang="pl-PL" dirty="0" smtClean="0"/>
              <a:t>Summary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Functional / non-functional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7"/>
            <a:ext cx="6692104" cy="123111"/>
          </a:xfrm>
        </p:spPr>
        <p:txBody>
          <a:bodyPr/>
          <a:lstStyle/>
          <a:p>
            <a:r>
              <a:rPr lang="pl-PL" dirty="0" smtClean="0"/>
              <a:t>Requirements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4"/>
          </p:nvPr>
        </p:nvSpPr>
        <p:spPr>
          <a:xfrm>
            <a:off x="6355403" y="1119187"/>
            <a:ext cx="2317905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Functional</a:t>
            </a:r>
            <a:endParaRPr lang="en-GB" dirty="0" smtClean="0"/>
          </a:p>
          <a:p>
            <a:pPr lvl="1"/>
            <a:r>
              <a:rPr lang="pl-PL" dirty="0" smtClean="0"/>
              <a:t>Allow for caching Allegro auction data.</a:t>
            </a:r>
            <a:endParaRPr lang="en-GB" dirty="0" smtClean="0"/>
          </a:p>
          <a:p>
            <a:pPr lvl="1"/>
            <a:r>
              <a:rPr lang="pl-PL" altLang="de-DE" dirty="0" smtClean="0"/>
              <a:t>Update cache when auction changes.</a:t>
            </a:r>
          </a:p>
          <a:p>
            <a:pPr lvl="1"/>
            <a:endParaRPr lang="pl-PL" altLang="de-DE" dirty="0" smtClean="0"/>
          </a:p>
          <a:p>
            <a:pPr marL="179388" lvl="1" indent="0">
              <a:buNone/>
            </a:pPr>
            <a:r>
              <a:rPr lang="pl-PL" altLang="de-DE" dirty="0" smtClean="0"/>
              <a:t>Non-functional</a:t>
            </a:r>
          </a:p>
          <a:p>
            <a:pPr lvl="1"/>
            <a:r>
              <a:rPr lang="pl-PL" altLang="de-DE" dirty="0" smtClean="0"/>
              <a:t>Spring MVC.</a:t>
            </a:r>
          </a:p>
          <a:p>
            <a:pPr lvl="1"/>
            <a:r>
              <a:rPr lang="pl-PL" altLang="de-DE" dirty="0" smtClean="0"/>
              <a:t>Allegro WebAPI.</a:t>
            </a:r>
          </a:p>
          <a:p>
            <a:pPr lvl="1"/>
            <a:r>
              <a:rPr lang="pl-PL" altLang="de-DE" dirty="0" smtClean="0"/>
              <a:t>REST WS.</a:t>
            </a:r>
          </a:p>
          <a:p>
            <a:pPr lvl="1"/>
            <a:r>
              <a:rPr lang="pl-PL" altLang="de-DE" dirty="0" smtClean="0"/>
              <a:t>WebSocket.</a:t>
            </a:r>
          </a:p>
          <a:p>
            <a:pPr lvl="1"/>
            <a:r>
              <a:rPr lang="pl-PL" altLang="de-DE" dirty="0"/>
              <a:t>In-memory DB, eg. H2</a:t>
            </a:r>
            <a:r>
              <a:rPr lang="pl-PL" altLang="de-DE" dirty="0" smtClean="0"/>
              <a:t>.</a:t>
            </a:r>
          </a:p>
          <a:p>
            <a:pPr lvl="1"/>
            <a:r>
              <a:rPr lang="pl-PL" altLang="de-DE" dirty="0" smtClean="0"/>
              <a:t>Allegro Sandbox/Production.</a:t>
            </a:r>
          </a:p>
          <a:p>
            <a:pPr lvl="1"/>
            <a:r>
              <a:rPr lang="pl-PL" altLang="de-DE" dirty="0" smtClean="0"/>
              <a:t>View Technology of choice.</a:t>
            </a:r>
          </a:p>
          <a:p>
            <a:pPr lvl="1"/>
            <a:r>
              <a:rPr lang="pl-PL" altLang="de-DE" dirty="0" smtClean="0"/>
              <a:t>Git Repository.</a:t>
            </a:r>
          </a:p>
          <a:p>
            <a:pPr lvl="1"/>
            <a:r>
              <a:rPr lang="pl-PL" altLang="de-D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Spring &amp; Web Development.</a:t>
            </a:r>
          </a:p>
          <a:p>
            <a:pPr lvl="1"/>
            <a:endParaRPr lang="pl-PL" altLang="de-DE" dirty="0"/>
          </a:p>
          <a:p>
            <a:pPr lvl="1"/>
            <a:endParaRPr lang="en-GB" altLang="de-DE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5" y="1018923"/>
            <a:ext cx="5968280" cy="3664733"/>
          </a:xfrm>
          <a:ln w="19050">
            <a:solidFill>
              <a:schemeClr val="accent1"/>
            </a:solidFill>
          </a:ln>
        </p:spPr>
      </p:pic>
      <p:sp>
        <p:nvSpPr>
          <p:cNvPr id="4" name="Rounded Rectangle 3"/>
          <p:cNvSpPr/>
          <p:nvPr/>
        </p:nvSpPr>
        <p:spPr>
          <a:xfrm>
            <a:off x="8422105" y="1355558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1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46494" y="2358190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1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71449" y="1843619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2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71424" y="1455821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2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51208" y="2356184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3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64982" y="1002881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3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63531" y="2563532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4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27622" y="1018923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4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14355" y="2779299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5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97231" y="1179095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5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47229" y="2977061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6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87631" y="1471866"/>
            <a:ext cx="251203" cy="232611"/>
          </a:xfrm>
          <a:prstGeom prst="roundRect">
            <a:avLst/>
          </a:prstGeom>
          <a:solidFill>
            <a:srgbClr val="FFFFCC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6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Key points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Analysis</a:t>
            </a:r>
            <a:endParaRPr lang="de-DE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-1" y="4802672"/>
            <a:ext cx="9144001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674274" y="1670363"/>
            <a:ext cx="2753998" cy="1297137"/>
            <a:chOff x="2538432" y="1082216"/>
            <a:chExt cx="2753998" cy="1297137"/>
          </a:xfrm>
        </p:grpSpPr>
        <p:sp>
          <p:nvSpPr>
            <p:cNvPr id="14" name="Titel 1"/>
            <p:cNvSpPr txBox="1">
              <a:spLocks/>
            </p:cNvSpPr>
            <p:nvPr/>
          </p:nvSpPr>
          <p:spPr>
            <a:xfrm>
              <a:off x="2616712" y="1862165"/>
              <a:ext cx="1854077" cy="51718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altLang="de-DE" sz="800" b="0" dirty="0" smtClean="0">
                  <a:solidFill>
                    <a:srgbClr val="262626"/>
                  </a:solidFill>
                </a:rPr>
                <a:t>Client software is unable to be notified when changes happen. Need to poll for udpates.</a:t>
              </a:r>
              <a:endParaRPr lang="en-GB" altLang="de-DE" sz="800" b="0" dirty="0">
                <a:solidFill>
                  <a:srgbClr val="262626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538432" y="1082216"/>
              <a:ext cx="2115697" cy="750710"/>
              <a:chOff x="2538432" y="1082216"/>
              <a:chExt cx="2115697" cy="750710"/>
            </a:xfrm>
          </p:grpSpPr>
          <p:sp>
            <p:nvSpPr>
              <p:cNvPr id="12" name="Titel 1"/>
              <p:cNvSpPr txBox="1">
                <a:spLocks/>
              </p:cNvSpPr>
              <p:nvPr/>
            </p:nvSpPr>
            <p:spPr>
              <a:xfrm>
                <a:off x="2638279" y="1202360"/>
                <a:ext cx="1832510" cy="37059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r>
                  <a:rPr lang="pl-PL" sz="800" kern="0" dirty="0" smtClean="0">
                    <a:solidFill>
                      <a:srgbClr val="192C6C"/>
                    </a:solidFill>
                  </a:rPr>
                  <a:t>Allegro WebAPI</a:t>
                </a:r>
                <a:endParaRPr lang="de-DE" sz="800" kern="0" dirty="0" smtClean="0">
                  <a:solidFill>
                    <a:srgbClr val="192C6C"/>
                  </a:solidFill>
                </a:endParaRPr>
              </a:p>
            </p:txBody>
          </p:sp>
          <p:sp>
            <p:nvSpPr>
              <p:cNvPr id="13" name="Titel 1"/>
              <p:cNvSpPr txBox="1">
                <a:spLocks/>
              </p:cNvSpPr>
              <p:nvPr/>
            </p:nvSpPr>
            <p:spPr>
              <a:xfrm>
                <a:off x="2638415" y="1409218"/>
                <a:ext cx="2015714" cy="409271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pl-PL" altLang="de-DE" sz="1100" dirty="0" smtClean="0">
                    <a:solidFill>
                      <a:srgbClr val="1083CF"/>
                    </a:solidFill>
                  </a:rPr>
                  <a:t>SOAP WebServices</a:t>
                </a:r>
                <a:endParaRPr lang="en-GB" altLang="de-DE" sz="1100" b="0" dirty="0">
                  <a:solidFill>
                    <a:srgbClr val="1083CF"/>
                  </a:solidFill>
                </a:endParaRPr>
              </a:p>
            </p:txBody>
          </p:sp>
          <p:grpSp>
            <p:nvGrpSpPr>
              <p:cNvPr id="2" name="Gruppieren 1"/>
              <p:cNvGrpSpPr/>
              <p:nvPr/>
            </p:nvGrpSpPr>
            <p:grpSpPr>
              <a:xfrm>
                <a:off x="2538432" y="1082216"/>
                <a:ext cx="775786" cy="750710"/>
                <a:chOff x="2538432" y="1082216"/>
                <a:chExt cx="775786" cy="750710"/>
              </a:xfrm>
            </p:grpSpPr>
            <p:cxnSp>
              <p:nvCxnSpPr>
                <p:cNvPr id="28" name="Gerade Verbindung 27"/>
                <p:cNvCxnSpPr/>
                <p:nvPr/>
              </p:nvCxnSpPr>
              <p:spPr>
                <a:xfrm>
                  <a:off x="2538432" y="1096948"/>
                  <a:ext cx="775786" cy="0"/>
                </a:xfrm>
                <a:prstGeom prst="line">
                  <a:avLst/>
                </a:prstGeom>
                <a:ln w="38100">
                  <a:solidFill>
                    <a:srgbClr val="192C6C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28"/>
                <p:cNvCxnSpPr/>
                <p:nvPr/>
              </p:nvCxnSpPr>
              <p:spPr>
                <a:xfrm>
                  <a:off x="2553814" y="1082216"/>
                  <a:ext cx="0" cy="750710"/>
                </a:xfrm>
                <a:prstGeom prst="line">
                  <a:avLst/>
                </a:prstGeom>
                <a:ln w="38100">
                  <a:solidFill>
                    <a:srgbClr val="192C6C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Titel 1"/>
            <p:cNvSpPr txBox="1">
              <a:spLocks/>
            </p:cNvSpPr>
            <p:nvPr/>
          </p:nvSpPr>
          <p:spPr>
            <a:xfrm>
              <a:off x="2616712" y="1617912"/>
              <a:ext cx="2675718" cy="32901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1000" b="0" dirty="0" smtClean="0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@see </a:t>
              </a:r>
              <a:r>
                <a:rPr lang="en-GB" sz="1000" b="0" dirty="0" err="1" smtClean="0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CacheUpdateSchedulerImpl</a:t>
              </a:r>
              <a:endParaRPr lang="en-GB" altLang="de-DE" sz="1000" b="0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91716" y="839062"/>
            <a:ext cx="2775701" cy="1166598"/>
            <a:chOff x="4618166" y="2800438"/>
            <a:chExt cx="2775701" cy="1507499"/>
          </a:xfrm>
        </p:grpSpPr>
        <p:sp>
          <p:nvSpPr>
            <p:cNvPr id="17" name="Titel 1"/>
            <p:cNvSpPr txBox="1">
              <a:spLocks/>
            </p:cNvSpPr>
            <p:nvPr/>
          </p:nvSpPr>
          <p:spPr>
            <a:xfrm>
              <a:off x="4718013" y="2921580"/>
              <a:ext cx="1832510" cy="370596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pl-PL" sz="800" kern="0" dirty="0" smtClean="0">
                  <a:solidFill>
                    <a:srgbClr val="192C6C"/>
                  </a:solidFill>
                </a:rPr>
                <a:t>RESTful service</a:t>
              </a:r>
              <a:endParaRPr lang="de-DE" sz="800" kern="0" dirty="0" smtClean="0">
                <a:solidFill>
                  <a:srgbClr val="192C6C"/>
                </a:solidFill>
              </a:endParaRPr>
            </a:p>
          </p:txBody>
        </p:sp>
        <p:sp>
          <p:nvSpPr>
            <p:cNvPr id="18" name="Titel 1"/>
            <p:cNvSpPr txBox="1">
              <a:spLocks/>
            </p:cNvSpPr>
            <p:nvPr/>
          </p:nvSpPr>
          <p:spPr>
            <a:xfrm>
              <a:off x="4718149" y="3151529"/>
              <a:ext cx="1832374" cy="409271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pl-PL" altLang="de-DE" sz="1100" dirty="0" smtClean="0">
                  <a:solidFill>
                    <a:srgbClr val="1083CF"/>
                  </a:solidFill>
                </a:rPr>
                <a:t>Application Controller</a:t>
              </a:r>
              <a:endParaRPr lang="en-GB" altLang="de-DE" sz="1100" b="0" dirty="0">
                <a:solidFill>
                  <a:srgbClr val="1083CF"/>
                </a:solidFill>
              </a:endParaRPr>
            </a:p>
          </p:txBody>
        </p:sp>
        <p:sp>
          <p:nvSpPr>
            <p:cNvPr id="19" name="Titel 1"/>
            <p:cNvSpPr txBox="1">
              <a:spLocks/>
            </p:cNvSpPr>
            <p:nvPr/>
          </p:nvSpPr>
          <p:spPr>
            <a:xfrm>
              <a:off x="4718149" y="3790749"/>
              <a:ext cx="1854077" cy="51718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800" b="0" dirty="0" smtClean="0">
                  <a:solidFill>
                    <a:srgbClr val="262626"/>
                  </a:solidFill>
                </a:rPr>
                <a:t>Allows for HTTP GET/DELETE requests to the cached entries.</a:t>
              </a:r>
              <a:endParaRPr lang="en-GB" altLang="de-DE" sz="800" b="0" dirty="0">
                <a:solidFill>
                  <a:srgbClr val="262626"/>
                </a:solidFill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618166" y="2800438"/>
              <a:ext cx="775786" cy="750710"/>
              <a:chOff x="4618166" y="2800438"/>
              <a:chExt cx="775786" cy="750710"/>
            </a:xfrm>
          </p:grpSpPr>
          <p:cxnSp>
            <p:nvCxnSpPr>
              <p:cNvPr id="30" name="Gerade Verbindung 29"/>
              <p:cNvCxnSpPr/>
              <p:nvPr/>
            </p:nvCxnSpPr>
            <p:spPr>
              <a:xfrm>
                <a:off x="4618166" y="2813823"/>
                <a:ext cx="775786" cy="0"/>
              </a:xfrm>
              <a:prstGeom prst="line">
                <a:avLst/>
              </a:prstGeom>
              <a:ln w="38100">
                <a:solidFill>
                  <a:srgbClr val="192C6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>
                <a:off x="4633548" y="2800438"/>
                <a:ext cx="0" cy="750710"/>
              </a:xfrm>
              <a:prstGeom prst="line">
                <a:avLst/>
              </a:prstGeom>
              <a:ln w="38100">
                <a:solidFill>
                  <a:srgbClr val="192C6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itel 1"/>
            <p:cNvSpPr txBox="1">
              <a:spLocks/>
            </p:cNvSpPr>
            <p:nvPr/>
          </p:nvSpPr>
          <p:spPr>
            <a:xfrm>
              <a:off x="4718149" y="3545642"/>
              <a:ext cx="2675718" cy="32901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1000" b="0" dirty="0" smtClean="0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@see AuctionContentController</a:t>
              </a:r>
              <a:endParaRPr lang="en-GB" altLang="de-DE" sz="1000" b="0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78439" y="874621"/>
            <a:ext cx="2089488" cy="1637921"/>
            <a:chOff x="6701585" y="1653078"/>
            <a:chExt cx="2089488" cy="1637921"/>
          </a:xfrm>
        </p:grpSpPr>
        <p:sp>
          <p:nvSpPr>
            <p:cNvPr id="23" name="Titel 1"/>
            <p:cNvSpPr txBox="1">
              <a:spLocks/>
            </p:cNvSpPr>
            <p:nvPr/>
          </p:nvSpPr>
          <p:spPr>
            <a:xfrm>
              <a:off x="6788143" y="2773811"/>
              <a:ext cx="1854077" cy="51718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800" b="0" dirty="0" smtClean="0">
                  <a:solidFill>
                    <a:srgbClr val="262626"/>
                  </a:solidFill>
                </a:rPr>
                <a:t>Reduced effort needed to run the application and hence greater focus on Web Development and Spring usage.</a:t>
              </a:r>
              <a:endParaRPr lang="en-GB" altLang="de-DE" sz="800" b="0" dirty="0">
                <a:solidFill>
                  <a:srgbClr val="262626"/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701585" y="1653078"/>
              <a:ext cx="2089488" cy="1313246"/>
              <a:chOff x="6701585" y="1653078"/>
              <a:chExt cx="2089488" cy="1313246"/>
            </a:xfrm>
          </p:grpSpPr>
          <p:sp>
            <p:nvSpPr>
              <p:cNvPr id="22" name="Titel 1"/>
              <p:cNvSpPr txBox="1">
                <a:spLocks/>
              </p:cNvSpPr>
              <p:nvPr/>
            </p:nvSpPr>
            <p:spPr>
              <a:xfrm>
                <a:off x="6809129" y="1773222"/>
                <a:ext cx="1832510" cy="37059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r>
                  <a:rPr lang="pl-PL" sz="800" kern="0" dirty="0" smtClean="0">
                    <a:solidFill>
                      <a:srgbClr val="192C6C"/>
                    </a:solidFill>
                  </a:rPr>
                  <a:t>Spring Boot</a:t>
                </a:r>
                <a:endParaRPr lang="de-DE" sz="800" kern="0" dirty="0" smtClean="0">
                  <a:solidFill>
                    <a:srgbClr val="192C6C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701585" y="1653078"/>
                <a:ext cx="2089488" cy="1313246"/>
                <a:chOff x="6701585" y="1653078"/>
                <a:chExt cx="2089488" cy="1313246"/>
              </a:xfrm>
            </p:grpSpPr>
            <p:sp>
              <p:nvSpPr>
                <p:cNvPr id="25" name="Titel 1"/>
                <p:cNvSpPr txBox="1">
                  <a:spLocks/>
                </p:cNvSpPr>
                <p:nvPr/>
              </p:nvSpPr>
              <p:spPr>
                <a:xfrm>
                  <a:off x="6778554" y="2537931"/>
                  <a:ext cx="2012519" cy="42839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r>
                    <a:rPr lang="pl-PL" altLang="de-DE" sz="1100" dirty="0" smtClean="0">
                      <a:solidFill>
                        <a:srgbClr val="1083CF"/>
                      </a:solidFill>
                    </a:rPr>
                    <a:t>Self-contained deployment</a:t>
                  </a:r>
                  <a:endParaRPr lang="en-GB" altLang="de-DE" sz="1100" b="0" dirty="0">
                    <a:solidFill>
                      <a:srgbClr val="1083CF"/>
                    </a:solidFill>
                  </a:endParaRPr>
                </a:p>
              </p:txBody>
            </p:sp>
            <p:grpSp>
              <p:nvGrpSpPr>
                <p:cNvPr id="35" name="Gruppieren 34"/>
                <p:cNvGrpSpPr/>
                <p:nvPr/>
              </p:nvGrpSpPr>
              <p:grpSpPr>
                <a:xfrm>
                  <a:off x="6701585" y="1653078"/>
                  <a:ext cx="775786" cy="750710"/>
                  <a:chOff x="6701585" y="1653078"/>
                  <a:chExt cx="775786" cy="750710"/>
                </a:xfrm>
              </p:grpSpPr>
              <p:cxnSp>
                <p:nvCxnSpPr>
                  <p:cNvPr id="32" name="Gerade Verbindung 31"/>
                  <p:cNvCxnSpPr/>
                  <p:nvPr/>
                </p:nvCxnSpPr>
                <p:spPr>
                  <a:xfrm>
                    <a:off x="6701585" y="1661460"/>
                    <a:ext cx="775786" cy="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Gerade Verbindung 32"/>
                  <p:cNvCxnSpPr/>
                  <p:nvPr/>
                </p:nvCxnSpPr>
                <p:spPr>
                  <a:xfrm>
                    <a:off x="6716967" y="1653078"/>
                    <a:ext cx="0" cy="75071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71897" y="1997891"/>
                  <a:ext cx="1676400" cy="4857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2" name="Group 61"/>
          <p:cNvGrpSpPr/>
          <p:nvPr/>
        </p:nvGrpSpPr>
        <p:grpSpPr>
          <a:xfrm>
            <a:off x="6689647" y="3175265"/>
            <a:ext cx="2753998" cy="1297137"/>
            <a:chOff x="2669265" y="2508381"/>
            <a:chExt cx="2753998" cy="1297137"/>
          </a:xfrm>
        </p:grpSpPr>
        <p:grpSp>
          <p:nvGrpSpPr>
            <p:cNvPr id="61" name="Group 60"/>
            <p:cNvGrpSpPr/>
            <p:nvPr/>
          </p:nvGrpSpPr>
          <p:grpSpPr>
            <a:xfrm>
              <a:off x="2669265" y="2508381"/>
              <a:ext cx="2115697" cy="1297137"/>
              <a:chOff x="2669265" y="2508381"/>
              <a:chExt cx="2115697" cy="1297137"/>
            </a:xfrm>
          </p:grpSpPr>
          <p:sp>
            <p:nvSpPr>
              <p:cNvPr id="43" name="Titel 1"/>
              <p:cNvSpPr txBox="1">
                <a:spLocks/>
              </p:cNvSpPr>
              <p:nvPr/>
            </p:nvSpPr>
            <p:spPr>
              <a:xfrm>
                <a:off x="2747545" y="3288330"/>
                <a:ext cx="1906584" cy="51718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pl-PL" altLang="de-DE" sz="800" b="0" dirty="0" smtClean="0">
                    <a:solidFill>
                      <a:srgbClr val="262626"/>
                    </a:solidFill>
                  </a:rPr>
                  <a:t>New Allegro Initiative: </a:t>
                </a:r>
                <a:r>
                  <a:rPr lang="pl-PL" altLang="de-DE" sz="800" b="0" dirty="0" smtClean="0">
                    <a:solidFill>
                      <a:srgbClr val="262626"/>
                    </a:solidFill>
                    <a:hlinkClick r:id="rId3"/>
                  </a:rPr>
                  <a:t>https</a:t>
                </a:r>
                <a:r>
                  <a:rPr lang="pl-PL" altLang="de-DE" sz="800" b="0" dirty="0">
                    <a:solidFill>
                      <a:srgbClr val="262626"/>
                    </a:solidFill>
                    <a:hlinkClick r:id="rId3"/>
                  </a:rPr>
                  <a:t>://</a:t>
                </a:r>
                <a:r>
                  <a:rPr lang="pl-PL" altLang="de-DE" sz="800" b="0" dirty="0" smtClean="0">
                    <a:solidFill>
                      <a:srgbClr val="262626"/>
                    </a:solidFill>
                    <a:hlinkClick r:id="rId3"/>
                  </a:rPr>
                  <a:t>developer.allegroapi.io/webapi</a:t>
                </a:r>
                <a:r>
                  <a:rPr lang="pl-PL" altLang="de-DE" sz="800" b="0" dirty="0" smtClean="0">
                    <a:solidFill>
                      <a:srgbClr val="262626"/>
                    </a:solidFill>
                  </a:rPr>
                  <a:t>.</a:t>
                </a:r>
                <a:endParaRPr lang="en-GB" altLang="de-DE" sz="800" b="0" dirty="0">
                  <a:solidFill>
                    <a:srgbClr val="262626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2669265" y="2508381"/>
                <a:ext cx="2115697" cy="750710"/>
                <a:chOff x="2669265" y="2508381"/>
                <a:chExt cx="2115697" cy="750710"/>
              </a:xfrm>
            </p:grpSpPr>
            <p:sp>
              <p:nvSpPr>
                <p:cNvPr id="41" name="Titel 1"/>
                <p:cNvSpPr txBox="1">
                  <a:spLocks/>
                </p:cNvSpPr>
                <p:nvPr/>
              </p:nvSpPr>
              <p:spPr>
                <a:xfrm>
                  <a:off x="2769112" y="2628525"/>
                  <a:ext cx="1832510" cy="3705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r>
                    <a:rPr lang="pl-PL" sz="800" kern="0" dirty="0" smtClean="0">
                      <a:solidFill>
                        <a:srgbClr val="192C6C"/>
                      </a:solidFill>
                    </a:rPr>
                    <a:t>Allegro REST API</a:t>
                  </a:r>
                  <a:endParaRPr lang="de-DE" sz="800" kern="0" dirty="0" smtClean="0">
                    <a:solidFill>
                      <a:srgbClr val="192C6C"/>
                    </a:solidFill>
                  </a:endParaRPr>
                </a:p>
              </p:txBody>
            </p:sp>
            <p:sp>
              <p:nvSpPr>
                <p:cNvPr id="42" name="Titel 1"/>
                <p:cNvSpPr txBox="1">
                  <a:spLocks/>
                </p:cNvSpPr>
                <p:nvPr/>
              </p:nvSpPr>
              <p:spPr>
                <a:xfrm>
                  <a:off x="2769248" y="2835383"/>
                  <a:ext cx="2015714" cy="40927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pl-PL" altLang="de-DE" sz="1100" dirty="0" smtClean="0">
                      <a:solidFill>
                        <a:srgbClr val="1083CF"/>
                      </a:solidFill>
                    </a:rPr>
                    <a:t>RESTful WebServices</a:t>
                  </a:r>
                  <a:endParaRPr lang="en-GB" altLang="de-DE" sz="1100" b="0" dirty="0">
                    <a:solidFill>
                      <a:srgbClr val="1083CF"/>
                    </a:solidFill>
                  </a:endParaRPr>
                </a:p>
              </p:txBody>
            </p:sp>
            <p:grpSp>
              <p:nvGrpSpPr>
                <p:cNvPr id="44" name="Gruppieren 1"/>
                <p:cNvGrpSpPr/>
                <p:nvPr/>
              </p:nvGrpSpPr>
              <p:grpSpPr>
                <a:xfrm>
                  <a:off x="2669265" y="2508381"/>
                  <a:ext cx="775786" cy="750710"/>
                  <a:chOff x="2538432" y="1082216"/>
                  <a:chExt cx="775786" cy="750710"/>
                </a:xfrm>
              </p:grpSpPr>
              <p:cxnSp>
                <p:nvCxnSpPr>
                  <p:cNvPr id="45" name="Gerade Verbindung 27"/>
                  <p:cNvCxnSpPr/>
                  <p:nvPr/>
                </p:nvCxnSpPr>
                <p:spPr>
                  <a:xfrm>
                    <a:off x="2538432" y="1096948"/>
                    <a:ext cx="775786" cy="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 Verbindung 28"/>
                  <p:cNvCxnSpPr/>
                  <p:nvPr/>
                </p:nvCxnSpPr>
                <p:spPr>
                  <a:xfrm>
                    <a:off x="2553814" y="1082216"/>
                    <a:ext cx="0" cy="75071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7" name="Titel 1"/>
            <p:cNvSpPr txBox="1">
              <a:spLocks/>
            </p:cNvSpPr>
            <p:nvPr/>
          </p:nvSpPr>
          <p:spPr>
            <a:xfrm>
              <a:off x="2747545" y="3044077"/>
              <a:ext cx="2675718" cy="32901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1000" b="0" dirty="0" smtClean="0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@see </a:t>
              </a:r>
              <a:r>
                <a:rPr lang="en-GB" sz="1000" b="0" dirty="0" err="1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AllegroClient</a:t>
              </a:r>
              <a:endParaRPr lang="en-GB" altLang="de-DE" sz="1000" b="0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89630" y="2689261"/>
            <a:ext cx="2753998" cy="1297137"/>
            <a:chOff x="7106780" y="3216590"/>
            <a:chExt cx="2753998" cy="1297137"/>
          </a:xfrm>
        </p:grpSpPr>
        <p:grpSp>
          <p:nvGrpSpPr>
            <p:cNvPr id="65" name="Group 64"/>
            <p:cNvGrpSpPr/>
            <p:nvPr/>
          </p:nvGrpSpPr>
          <p:grpSpPr>
            <a:xfrm>
              <a:off x="7106780" y="3216590"/>
              <a:ext cx="2115697" cy="1297137"/>
              <a:chOff x="7106780" y="3216590"/>
              <a:chExt cx="2115697" cy="1297137"/>
            </a:xfrm>
          </p:grpSpPr>
          <p:sp>
            <p:nvSpPr>
              <p:cNvPr id="48" name="Titel 1"/>
              <p:cNvSpPr txBox="1">
                <a:spLocks/>
              </p:cNvSpPr>
              <p:nvPr/>
            </p:nvSpPr>
            <p:spPr>
              <a:xfrm>
                <a:off x="7206627" y="3336734"/>
                <a:ext cx="1832510" cy="37059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r>
                  <a:rPr lang="pl-PL" sz="800" kern="0" dirty="0" smtClean="0">
                    <a:solidFill>
                      <a:srgbClr val="192C6C"/>
                    </a:solidFill>
                  </a:rPr>
                  <a:t>Cached Data</a:t>
                </a:r>
                <a:endParaRPr lang="de-DE" sz="800" kern="0" dirty="0" smtClean="0">
                  <a:solidFill>
                    <a:srgbClr val="192C6C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106780" y="3216590"/>
                <a:ext cx="2115697" cy="1297137"/>
                <a:chOff x="7106780" y="3216590"/>
                <a:chExt cx="2115697" cy="1297137"/>
              </a:xfrm>
            </p:grpSpPr>
            <p:sp>
              <p:nvSpPr>
                <p:cNvPr id="49" name="Titel 1"/>
                <p:cNvSpPr txBox="1">
                  <a:spLocks/>
                </p:cNvSpPr>
                <p:nvPr/>
              </p:nvSpPr>
              <p:spPr>
                <a:xfrm>
                  <a:off x="7206763" y="3543592"/>
                  <a:ext cx="2015714" cy="40927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pl-PL" altLang="de-DE" sz="1100" dirty="0" smtClean="0">
                      <a:solidFill>
                        <a:srgbClr val="1083CF"/>
                      </a:solidFill>
                    </a:rPr>
                    <a:t>Application Model</a:t>
                  </a:r>
                  <a:endParaRPr lang="en-GB" altLang="de-DE" sz="1100" b="0" dirty="0">
                    <a:solidFill>
                      <a:srgbClr val="1083CF"/>
                    </a:solidFill>
                  </a:endParaRPr>
                </a:p>
              </p:txBody>
            </p:sp>
            <p:sp>
              <p:nvSpPr>
                <p:cNvPr id="50" name="Titel 1"/>
                <p:cNvSpPr txBox="1">
                  <a:spLocks/>
                </p:cNvSpPr>
                <p:nvPr/>
              </p:nvSpPr>
              <p:spPr>
                <a:xfrm>
                  <a:off x="7185060" y="3996539"/>
                  <a:ext cx="1854077" cy="5171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pl-PL" altLang="de-DE" sz="800" b="0" dirty="0" smtClean="0">
                      <a:solidFill>
                        <a:srgbClr val="262626"/>
                      </a:solidFill>
                    </a:rPr>
                    <a:t>Selected the most representative fields of </a:t>
                  </a:r>
                  <a:r>
                    <a:rPr lang="pl-PL" altLang="de-DE" sz="800" b="0" smtClean="0">
                      <a:solidFill>
                        <a:srgbClr val="262626"/>
                      </a:solidFill>
                    </a:rPr>
                    <a:t>Allegro Auction, </a:t>
                  </a:r>
                  <a:r>
                    <a:rPr lang="pl-PL" altLang="de-DE" sz="800" b="0" dirty="0" smtClean="0">
                      <a:solidFill>
                        <a:srgbClr val="262626"/>
                      </a:solidFill>
                    </a:rPr>
                    <a:t>eg. Current Price, Buy Now Price, Title, Hit Count, Num Of Bidders, etc.</a:t>
                  </a:r>
                  <a:endParaRPr lang="en-GB" altLang="de-DE" sz="800" b="0" dirty="0">
                    <a:solidFill>
                      <a:srgbClr val="262626"/>
                    </a:solidFill>
                  </a:endParaRPr>
                </a:p>
              </p:txBody>
            </p:sp>
            <p:grpSp>
              <p:nvGrpSpPr>
                <p:cNvPr id="51" name="Gruppieren 1"/>
                <p:cNvGrpSpPr/>
                <p:nvPr/>
              </p:nvGrpSpPr>
              <p:grpSpPr>
                <a:xfrm>
                  <a:off x="7106780" y="3216590"/>
                  <a:ext cx="775786" cy="750710"/>
                  <a:chOff x="2538432" y="1082216"/>
                  <a:chExt cx="775786" cy="750710"/>
                </a:xfrm>
              </p:grpSpPr>
              <p:cxnSp>
                <p:nvCxnSpPr>
                  <p:cNvPr id="52" name="Gerade Verbindung 27"/>
                  <p:cNvCxnSpPr/>
                  <p:nvPr/>
                </p:nvCxnSpPr>
                <p:spPr>
                  <a:xfrm>
                    <a:off x="2538432" y="1096948"/>
                    <a:ext cx="775786" cy="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Gerade Verbindung 28"/>
                  <p:cNvCxnSpPr/>
                  <p:nvPr/>
                </p:nvCxnSpPr>
                <p:spPr>
                  <a:xfrm>
                    <a:off x="2553814" y="1082216"/>
                    <a:ext cx="0" cy="75071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4" name="Titel 1"/>
            <p:cNvSpPr txBox="1">
              <a:spLocks/>
            </p:cNvSpPr>
            <p:nvPr/>
          </p:nvSpPr>
          <p:spPr>
            <a:xfrm>
              <a:off x="7185060" y="3752286"/>
              <a:ext cx="2675718" cy="32901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1000" b="0" dirty="0" smtClean="0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@see AuctionContent</a:t>
              </a:r>
              <a:endParaRPr lang="en-GB" altLang="de-DE" sz="1000" b="0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0" name="Titel 1"/>
          <p:cNvSpPr txBox="1">
            <a:spLocks/>
          </p:cNvSpPr>
          <p:nvPr/>
        </p:nvSpPr>
        <p:spPr>
          <a:xfrm>
            <a:off x="4365193" y="3141348"/>
            <a:ext cx="1832510" cy="37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de-DE" sz="800" kern="0" dirty="0" smtClean="0">
              <a:solidFill>
                <a:srgbClr val="192C6C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33003" y="824101"/>
            <a:ext cx="2108000" cy="1609025"/>
            <a:chOff x="4273043" y="3026861"/>
            <a:chExt cx="2108000" cy="1609025"/>
          </a:xfrm>
        </p:grpSpPr>
        <p:sp>
          <p:nvSpPr>
            <p:cNvPr id="71" name="Titel 1"/>
            <p:cNvSpPr txBox="1">
              <a:spLocks/>
            </p:cNvSpPr>
            <p:nvPr/>
          </p:nvSpPr>
          <p:spPr>
            <a:xfrm>
              <a:off x="4365329" y="3392444"/>
              <a:ext cx="2015714" cy="409271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altLang="de-DE" sz="1100" dirty="0" smtClean="0">
                  <a:solidFill>
                    <a:srgbClr val="1083CF"/>
                  </a:solidFill>
                </a:rPr>
                <a:t>View Technology</a:t>
              </a:r>
              <a:endParaRPr lang="en-GB" altLang="de-DE" sz="1100" b="0" dirty="0">
                <a:solidFill>
                  <a:srgbClr val="1083CF"/>
                </a:solidFill>
              </a:endParaRPr>
            </a:p>
          </p:txBody>
        </p:sp>
        <p:sp>
          <p:nvSpPr>
            <p:cNvPr id="72" name="Titel 1"/>
            <p:cNvSpPr txBox="1">
              <a:spLocks/>
            </p:cNvSpPr>
            <p:nvPr/>
          </p:nvSpPr>
          <p:spPr>
            <a:xfrm>
              <a:off x="4344207" y="4118698"/>
              <a:ext cx="1854077" cy="517188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800" b="0" dirty="0" smtClean="0">
                  <a:solidFill>
                    <a:srgbClr val="262626"/>
                  </a:solidFill>
                </a:rPr>
                <a:t>Login &amp; Auctions views – JSP, Cache view – Angular. Decided to mix technologies to learn more.</a:t>
              </a:r>
              <a:endParaRPr lang="en-GB" altLang="de-DE" sz="800" b="0" dirty="0">
                <a:solidFill>
                  <a:srgbClr val="262626"/>
                </a:solidFill>
              </a:endParaRPr>
            </a:p>
          </p:txBody>
        </p:sp>
        <p:grpSp>
          <p:nvGrpSpPr>
            <p:cNvPr id="73" name="Gruppieren 2"/>
            <p:cNvGrpSpPr/>
            <p:nvPr/>
          </p:nvGrpSpPr>
          <p:grpSpPr>
            <a:xfrm>
              <a:off x="4273043" y="3026861"/>
              <a:ext cx="775786" cy="750710"/>
              <a:chOff x="455013" y="2264866"/>
              <a:chExt cx="775786" cy="750710"/>
            </a:xfrm>
          </p:grpSpPr>
          <p:cxnSp>
            <p:nvCxnSpPr>
              <p:cNvPr id="74" name="Gerade Verbindung 25"/>
              <p:cNvCxnSpPr/>
              <p:nvPr/>
            </p:nvCxnSpPr>
            <p:spPr>
              <a:xfrm>
                <a:off x="455013" y="2278251"/>
                <a:ext cx="775786" cy="0"/>
              </a:xfrm>
              <a:prstGeom prst="line">
                <a:avLst/>
              </a:prstGeom>
              <a:ln w="38100">
                <a:solidFill>
                  <a:srgbClr val="192C6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26"/>
              <p:cNvCxnSpPr/>
              <p:nvPr/>
            </p:nvCxnSpPr>
            <p:spPr>
              <a:xfrm>
                <a:off x="470395" y="2264866"/>
                <a:ext cx="0" cy="750710"/>
              </a:xfrm>
              <a:prstGeom prst="line">
                <a:avLst/>
              </a:prstGeom>
              <a:ln w="38100">
                <a:solidFill>
                  <a:srgbClr val="192C6C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itel 1"/>
            <p:cNvSpPr txBox="1">
              <a:spLocks/>
            </p:cNvSpPr>
            <p:nvPr/>
          </p:nvSpPr>
          <p:spPr>
            <a:xfrm>
              <a:off x="4357741" y="3170336"/>
              <a:ext cx="1832510" cy="370596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pl-PL" sz="800" kern="0" dirty="0" smtClean="0">
                  <a:solidFill>
                    <a:srgbClr val="192C6C"/>
                  </a:solidFill>
                </a:rPr>
                <a:t>JSP &amp; Angular</a:t>
              </a:r>
              <a:endParaRPr lang="de-DE" sz="800" kern="0" dirty="0" smtClean="0">
                <a:solidFill>
                  <a:srgbClr val="192C6C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1892" y="3674109"/>
              <a:ext cx="495300" cy="4572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5511" y="3673130"/>
              <a:ext cx="447675" cy="44767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573956" y="2748422"/>
            <a:ext cx="2108000" cy="1694423"/>
            <a:chOff x="7096463" y="2819563"/>
            <a:chExt cx="2108000" cy="1694423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88372" y="3178337"/>
              <a:ext cx="390525" cy="3429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096463" y="2819563"/>
              <a:ext cx="2108000" cy="1694423"/>
              <a:chOff x="7096463" y="2826336"/>
              <a:chExt cx="2108000" cy="1694423"/>
            </a:xfrm>
          </p:grpSpPr>
          <p:sp>
            <p:nvSpPr>
              <p:cNvPr id="80" name="Titel 1"/>
              <p:cNvSpPr txBox="1">
                <a:spLocks/>
              </p:cNvSpPr>
              <p:nvPr/>
            </p:nvSpPr>
            <p:spPr>
              <a:xfrm>
                <a:off x="7188613" y="2940823"/>
                <a:ext cx="1832510" cy="37059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r>
                  <a:rPr lang="pl-PL" sz="800" kern="0" dirty="0" smtClean="0">
                    <a:solidFill>
                      <a:srgbClr val="192C6C"/>
                    </a:solidFill>
                  </a:rPr>
                  <a:t>Source Code</a:t>
                </a:r>
                <a:endParaRPr lang="de-DE" sz="800" kern="0" dirty="0" smtClean="0">
                  <a:solidFill>
                    <a:srgbClr val="192C6C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7096463" y="2826336"/>
                <a:ext cx="2108000" cy="1694423"/>
                <a:chOff x="7096463" y="2826336"/>
                <a:chExt cx="2108000" cy="1694423"/>
              </a:xfrm>
            </p:grpSpPr>
            <p:sp>
              <p:nvSpPr>
                <p:cNvPr id="81" name="Titel 1"/>
                <p:cNvSpPr txBox="1">
                  <a:spLocks/>
                </p:cNvSpPr>
                <p:nvPr/>
              </p:nvSpPr>
              <p:spPr>
                <a:xfrm>
                  <a:off x="7188749" y="3522557"/>
                  <a:ext cx="2015714" cy="40927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pl-PL" altLang="de-DE" sz="1100" dirty="0" smtClean="0">
                      <a:solidFill>
                        <a:srgbClr val="1083CF"/>
                      </a:solidFill>
                    </a:rPr>
                    <a:t>Git</a:t>
                  </a:r>
                  <a:endParaRPr lang="en-GB" altLang="de-DE" sz="1100" b="0" dirty="0">
                    <a:solidFill>
                      <a:srgbClr val="1083CF"/>
                    </a:solidFill>
                  </a:endParaRPr>
                </a:p>
              </p:txBody>
            </p:sp>
            <p:sp>
              <p:nvSpPr>
                <p:cNvPr id="82" name="Titel 1"/>
                <p:cNvSpPr txBox="1">
                  <a:spLocks/>
                </p:cNvSpPr>
                <p:nvPr/>
              </p:nvSpPr>
              <p:spPr>
                <a:xfrm>
                  <a:off x="7197017" y="4003571"/>
                  <a:ext cx="1854077" cy="5171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pl-PL" sz="800" u="sng" dirty="0">
                      <a:hlinkClick r:id="rId7"/>
                    </a:rPr>
                    <a:t>https</a:t>
                  </a:r>
                  <a:r>
                    <a:rPr lang="pl-PL" sz="800" u="sng">
                      <a:hlinkClick r:id="rId7"/>
                    </a:rPr>
                    <a:t>://</a:t>
                  </a:r>
                  <a:r>
                    <a:rPr lang="pl-PL" sz="800" u="sng" smtClean="0">
                      <a:hlinkClick r:id="rId7"/>
                    </a:rPr>
                    <a:t>git.rulefinancial.com/public/projects/krzysztof.szawala/allegrocacheproto</a:t>
                  </a:r>
                  <a:endParaRPr lang="pl-PL" sz="800" dirty="0"/>
                </a:p>
              </p:txBody>
            </p:sp>
            <p:grpSp>
              <p:nvGrpSpPr>
                <p:cNvPr id="83" name="Gruppieren 2"/>
                <p:cNvGrpSpPr/>
                <p:nvPr/>
              </p:nvGrpSpPr>
              <p:grpSpPr>
                <a:xfrm>
                  <a:off x="7096463" y="2826336"/>
                  <a:ext cx="775786" cy="750710"/>
                  <a:chOff x="455013" y="2264866"/>
                  <a:chExt cx="775786" cy="750710"/>
                </a:xfrm>
              </p:grpSpPr>
              <p:cxnSp>
                <p:nvCxnSpPr>
                  <p:cNvPr id="84" name="Gerade Verbindung 25"/>
                  <p:cNvCxnSpPr/>
                  <p:nvPr/>
                </p:nvCxnSpPr>
                <p:spPr>
                  <a:xfrm>
                    <a:off x="455013" y="2278251"/>
                    <a:ext cx="775786" cy="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Gerade Verbindung 26"/>
                  <p:cNvCxnSpPr/>
                  <p:nvPr/>
                </p:nvCxnSpPr>
                <p:spPr>
                  <a:xfrm>
                    <a:off x="470395" y="2264866"/>
                    <a:ext cx="0" cy="750710"/>
                  </a:xfrm>
                  <a:prstGeom prst="line">
                    <a:avLst/>
                  </a:prstGeom>
                  <a:ln w="38100">
                    <a:solidFill>
                      <a:srgbClr val="192C6C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Titel 1"/>
              <p:cNvSpPr txBox="1">
                <a:spLocks/>
              </p:cNvSpPr>
              <p:nvPr/>
            </p:nvSpPr>
            <p:spPr>
              <a:xfrm>
                <a:off x="7175979" y="3754866"/>
                <a:ext cx="1487382" cy="32901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pl-PL" sz="1000" b="0" dirty="0" smtClean="0">
                    <a:solidFill>
                      <a:schemeClr val="accent6">
                        <a:lumMod val="1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@see Readme.md</a:t>
                </a:r>
                <a:endParaRPr lang="en-GB" altLang="de-DE" sz="1000" b="0" dirty="0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323314" y="2125707"/>
            <a:ext cx="2727233" cy="2658188"/>
            <a:chOff x="2323314" y="2132634"/>
            <a:chExt cx="2727233" cy="2658188"/>
          </a:xfrm>
        </p:grpSpPr>
        <p:grpSp>
          <p:nvGrpSpPr>
            <p:cNvPr id="20" name="Group 19"/>
            <p:cNvGrpSpPr/>
            <p:nvPr/>
          </p:nvGrpSpPr>
          <p:grpSpPr>
            <a:xfrm>
              <a:off x="2323314" y="2132634"/>
              <a:ext cx="2107587" cy="2658188"/>
              <a:chOff x="2323314" y="2132634"/>
              <a:chExt cx="2107587" cy="265818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323314" y="2132634"/>
                <a:ext cx="1937266" cy="2658188"/>
                <a:chOff x="2323314" y="2132634"/>
                <a:chExt cx="1937266" cy="265818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335920" y="2132634"/>
                  <a:ext cx="1924660" cy="2139010"/>
                  <a:chOff x="2335920" y="2132634"/>
                  <a:chExt cx="1924660" cy="2139010"/>
                </a:xfrm>
              </p:grpSpPr>
              <p:sp>
                <p:nvSpPr>
                  <p:cNvPr id="7" name="Titel 1"/>
                  <p:cNvSpPr txBox="1">
                    <a:spLocks/>
                  </p:cNvSpPr>
                  <p:nvPr/>
                </p:nvSpPr>
                <p:spPr>
                  <a:xfrm>
                    <a:off x="2428070" y="2247121"/>
                    <a:ext cx="1832510" cy="37059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t" anchorCtr="0">
                    <a:noAutofit/>
                  </a:bodyPr>
                  <a:lstStyle>
                    <a:lvl1pPr algn="l" defTabSz="457200" rtl="0" eaLnBrk="1" latinLnBrk="0" hangingPunct="1">
                      <a:spcBef>
                        <a:spcPct val="0"/>
                      </a:spcBef>
                      <a:buNone/>
                      <a:defRPr sz="4400" b="1" kern="1200">
                        <a:solidFill>
                          <a:srgbClr val="FFFFFF"/>
                        </a:solidFill>
                        <a:latin typeface="Arial"/>
                        <a:ea typeface="+mj-ea"/>
                        <a:cs typeface="Arial"/>
                      </a:defRPr>
                    </a:lvl1pPr>
                  </a:lstStyle>
                  <a:p>
                    <a:r>
                      <a:rPr lang="pl-PL" sz="800" kern="0" dirty="0" smtClean="0">
                        <a:solidFill>
                          <a:srgbClr val="192C6C"/>
                        </a:solidFill>
                      </a:rPr>
                      <a:t>WebSocket</a:t>
                    </a:r>
                    <a:endParaRPr lang="de-DE" sz="800" kern="0" dirty="0" smtClean="0">
                      <a:solidFill>
                        <a:srgbClr val="192C6C"/>
                      </a:solidFill>
                    </a:endParaRPr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335920" y="2132634"/>
                    <a:ext cx="1848013" cy="2139010"/>
                    <a:chOff x="2335920" y="2132634"/>
                    <a:chExt cx="1848013" cy="2139010"/>
                  </a:xfrm>
                </p:grpSpPr>
                <p:grpSp>
                  <p:nvGrpSpPr>
                    <p:cNvPr id="3" name="Gruppieren 2"/>
                    <p:cNvGrpSpPr/>
                    <p:nvPr/>
                  </p:nvGrpSpPr>
                  <p:grpSpPr>
                    <a:xfrm>
                      <a:off x="2335920" y="2132634"/>
                      <a:ext cx="775786" cy="750710"/>
                      <a:chOff x="455013" y="2264866"/>
                      <a:chExt cx="775786" cy="750710"/>
                    </a:xfrm>
                  </p:grpSpPr>
                  <p:cxnSp>
                    <p:nvCxnSpPr>
                      <p:cNvPr id="26" name="Gerade Verbindung 25"/>
                      <p:cNvCxnSpPr/>
                      <p:nvPr/>
                    </p:nvCxnSpPr>
                    <p:spPr>
                      <a:xfrm>
                        <a:off x="455013" y="2278251"/>
                        <a:ext cx="77578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192C6C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Gerade Verbindung 26"/>
                      <p:cNvCxnSpPr/>
                      <p:nvPr/>
                    </p:nvCxnSpPr>
                    <p:spPr>
                      <a:xfrm>
                        <a:off x="470395" y="2264866"/>
                        <a:ext cx="0" cy="750710"/>
                      </a:xfrm>
                      <a:prstGeom prst="line">
                        <a:avLst/>
                      </a:prstGeom>
                      <a:ln w="38100">
                        <a:solidFill>
                          <a:srgbClr val="192C6C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469194" y="2937958"/>
                      <a:ext cx="1714739" cy="1333686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37" name="Titel 1"/>
                <p:cNvSpPr txBox="1">
                  <a:spLocks/>
                </p:cNvSpPr>
                <p:nvPr/>
              </p:nvSpPr>
              <p:spPr>
                <a:xfrm>
                  <a:off x="2323314" y="4273634"/>
                  <a:ext cx="1854077" cy="5171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4400" b="1" kern="1200">
                      <a:solidFill>
                        <a:srgbClr val="FFFFFF"/>
                      </a:solidFill>
                      <a:latin typeface="Arial"/>
                      <a:ea typeface="+mj-ea"/>
                      <a:cs typeface="Arial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pl-PL" sz="800" b="0" dirty="0" smtClean="0">
                      <a:solidFill>
                        <a:srgbClr val="262626"/>
                      </a:solidFill>
                    </a:rPr>
                    <a:t>Asynchronous update of the number of cached entries for each auction without reloading webpage.</a:t>
                  </a:r>
                  <a:endParaRPr lang="en-GB" altLang="de-DE" sz="800" b="0" dirty="0">
                    <a:solidFill>
                      <a:srgbClr val="262626"/>
                    </a:solidFill>
                  </a:endParaRPr>
                </a:p>
              </p:txBody>
            </p:sp>
          </p:grpSp>
          <p:sp>
            <p:nvSpPr>
              <p:cNvPr id="55" name="Titel 1"/>
              <p:cNvSpPr txBox="1">
                <a:spLocks/>
              </p:cNvSpPr>
              <p:nvPr/>
            </p:nvSpPr>
            <p:spPr>
              <a:xfrm>
                <a:off x="2415187" y="2414057"/>
                <a:ext cx="2015714" cy="409271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400" b="1" kern="1200">
                    <a:solidFill>
                      <a:srgbClr val="FFFFFF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pl-PL" altLang="de-DE" sz="1100" dirty="0" smtClean="0">
                    <a:solidFill>
                      <a:srgbClr val="1083CF"/>
                    </a:solidFill>
                  </a:rPr>
                  <a:t>Application Service</a:t>
                </a:r>
                <a:endParaRPr lang="en-GB" altLang="de-DE" sz="1100" b="0" dirty="0">
                  <a:solidFill>
                    <a:srgbClr val="1083CF"/>
                  </a:solidFill>
                </a:endParaRPr>
              </a:p>
            </p:txBody>
          </p:sp>
        </p:grpSp>
        <p:sp>
          <p:nvSpPr>
            <p:cNvPr id="88" name="Titel 1"/>
            <p:cNvSpPr txBox="1">
              <a:spLocks/>
            </p:cNvSpPr>
            <p:nvPr/>
          </p:nvSpPr>
          <p:spPr>
            <a:xfrm>
              <a:off x="2374829" y="2662656"/>
              <a:ext cx="2675718" cy="254615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400" b="1" kern="1200">
                  <a:solidFill>
                    <a:srgbClr val="FFFFFF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pl-PL" sz="1000" b="0" dirty="0" smtClean="0">
                  <a:solidFill>
                    <a:schemeClr val="accent6">
                      <a:lumMod val="1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@see WebSocketConfig</a:t>
              </a:r>
              <a:endParaRPr lang="en-GB" altLang="de-DE" sz="1000" b="0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1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Overview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451645" y="199547"/>
            <a:ext cx="6692104" cy="123111"/>
          </a:xfrm>
        </p:spPr>
        <p:txBody>
          <a:bodyPr/>
          <a:lstStyle/>
          <a:p>
            <a:r>
              <a:rPr lang="pl-PL" dirty="0" smtClean="0"/>
              <a:t>Use cases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8" y="830871"/>
            <a:ext cx="2452939" cy="2121901"/>
          </a:xfrm>
          <a:prstGeom prst="rect">
            <a:avLst/>
          </a:prstGeom>
        </p:spPr>
      </p:pic>
      <p:sp>
        <p:nvSpPr>
          <p:cNvPr id="10" name="Rechteck 20"/>
          <p:cNvSpPr/>
          <p:nvPr/>
        </p:nvSpPr>
        <p:spPr bwMode="gray">
          <a:xfrm>
            <a:off x="354844" y="4134422"/>
            <a:ext cx="807733" cy="651222"/>
          </a:xfrm>
          <a:prstGeom prst="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Login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hteck 21"/>
          <p:cNvSpPr/>
          <p:nvPr/>
        </p:nvSpPr>
        <p:spPr bwMode="gray">
          <a:xfrm>
            <a:off x="3635457" y="4144370"/>
            <a:ext cx="814564" cy="641274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Auctions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Gerader Verbinder 26"/>
          <p:cNvCxnSpPr/>
          <p:nvPr/>
        </p:nvCxnSpPr>
        <p:spPr>
          <a:xfrm>
            <a:off x="1326298" y="4454489"/>
            <a:ext cx="2117433" cy="5544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20"/>
          <p:cNvSpPr/>
          <p:nvPr/>
        </p:nvSpPr>
        <p:spPr bwMode="gray">
          <a:xfrm>
            <a:off x="7136607" y="4172760"/>
            <a:ext cx="782919" cy="612884"/>
          </a:xfrm>
          <a:prstGeom prst="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l-PL" sz="1200" dirty="0" smtClean="0">
                <a:solidFill>
                  <a:schemeClr val="bg1"/>
                </a:solidFill>
              </a:rPr>
              <a:t>Cache Entries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13742" y="4381799"/>
            <a:ext cx="2359144" cy="119462"/>
            <a:chOff x="4059679" y="2544611"/>
            <a:chExt cx="1228582" cy="119462"/>
          </a:xfrm>
        </p:grpSpPr>
        <p:cxnSp>
          <p:nvCxnSpPr>
            <p:cNvPr id="17" name="Gerader Verbinder 26"/>
            <p:cNvCxnSpPr/>
            <p:nvPr/>
          </p:nvCxnSpPr>
          <p:spPr>
            <a:xfrm>
              <a:off x="4059679" y="2544611"/>
              <a:ext cx="1228582" cy="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26"/>
            <p:cNvCxnSpPr/>
            <p:nvPr/>
          </p:nvCxnSpPr>
          <p:spPr>
            <a:xfrm rot="10800000">
              <a:off x="4059679" y="2664073"/>
              <a:ext cx="1228582" cy="0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19" y="1899307"/>
            <a:ext cx="2697623" cy="2234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970" y="827624"/>
            <a:ext cx="4261089" cy="279784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688389" y="1982629"/>
            <a:ext cx="5346651" cy="1616640"/>
            <a:chOff x="688389" y="1982629"/>
            <a:chExt cx="5346651" cy="1616640"/>
          </a:xfrm>
        </p:grpSpPr>
        <p:grpSp>
          <p:nvGrpSpPr>
            <p:cNvPr id="36" name="Group 35"/>
            <p:cNvGrpSpPr/>
            <p:nvPr/>
          </p:nvGrpSpPr>
          <p:grpSpPr>
            <a:xfrm>
              <a:off x="688389" y="1982629"/>
              <a:ext cx="5346651" cy="1616640"/>
              <a:chOff x="688389" y="1982629"/>
              <a:chExt cx="5346651" cy="161664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8389" y="2371289"/>
                <a:ext cx="251203" cy="232611"/>
              </a:xfrm>
              <a:prstGeom prst="roundRect">
                <a:avLst/>
              </a:prstGeom>
              <a:solidFill>
                <a:srgbClr val="FFFFCC"/>
              </a:solidFill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algn="ctr"/>
                <a:r>
                  <a:rPr lang="pl-PL" sz="1200" dirty="0" smtClean="0">
                    <a:solidFill>
                      <a:schemeClr val="tx1"/>
                    </a:solidFill>
                  </a:rPr>
                  <a:t>1</a:t>
                </a:r>
                <a:endParaRPr lang="en-GB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810303" y="3366658"/>
                <a:ext cx="251203" cy="232611"/>
              </a:xfrm>
              <a:prstGeom prst="roundRect">
                <a:avLst/>
              </a:prstGeom>
              <a:solidFill>
                <a:srgbClr val="FFFFCC"/>
              </a:solidFill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algn="ctr"/>
                <a:r>
                  <a:rPr lang="pl-PL" sz="1200" dirty="0" smtClean="0">
                    <a:solidFill>
                      <a:schemeClr val="tx1"/>
                    </a:solidFill>
                  </a:rPr>
                  <a:t>2</a:t>
                </a:r>
                <a:endParaRPr lang="en-GB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976070" y="2487595"/>
                <a:ext cx="251203" cy="232611"/>
              </a:xfrm>
              <a:prstGeom prst="roundRect">
                <a:avLst/>
              </a:prstGeom>
              <a:solidFill>
                <a:srgbClr val="FFFFCC"/>
              </a:solidFill>
              <a:ln w="508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algn="ctr"/>
                <a:r>
                  <a:rPr lang="pl-PL" sz="1200" dirty="0" smtClean="0">
                    <a:solidFill>
                      <a:schemeClr val="tx1"/>
                    </a:solidFill>
                  </a:rPr>
                  <a:t>3</a:t>
                </a:r>
                <a:endParaRPr lang="en-GB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6" idx="3"/>
                <a:endCxn id="27" idx="1"/>
              </p:cNvCxnSpPr>
              <p:nvPr/>
            </p:nvCxnSpPr>
            <p:spPr>
              <a:xfrm flipV="1">
                <a:off x="4061506" y="2603901"/>
                <a:ext cx="914564" cy="87906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ige Legende 28"/>
              <p:cNvSpPr/>
              <p:nvPr/>
            </p:nvSpPr>
            <p:spPr>
              <a:xfrm>
                <a:off x="5194880" y="1982629"/>
                <a:ext cx="840160" cy="455175"/>
              </a:xfrm>
              <a:prstGeom prst="wedgeRectCallout">
                <a:avLst>
                  <a:gd name="adj1" fmla="val -41843"/>
                  <a:gd name="adj2" fmla="val 75276"/>
                </a:avLst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algn="ctr"/>
                <a:r>
                  <a:rPr lang="pl-PL" sz="1200" dirty="0" smtClean="0">
                    <a:solidFill>
                      <a:schemeClr val="tx1"/>
                    </a:solidFill>
                  </a:rPr>
                  <a:t>navigate</a:t>
                </a:r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Straight Connector 37"/>
            <p:cNvCxnSpPr>
              <a:endCxn id="26" idx="1"/>
            </p:cNvCxnSpPr>
            <p:nvPr/>
          </p:nvCxnSpPr>
          <p:spPr>
            <a:xfrm>
              <a:off x="966447" y="2651582"/>
              <a:ext cx="2843856" cy="83138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518255" y="2880203"/>
            <a:ext cx="4416804" cy="1096847"/>
            <a:chOff x="4518255" y="2880203"/>
            <a:chExt cx="4416804" cy="1096847"/>
          </a:xfrm>
        </p:grpSpPr>
        <p:sp>
          <p:nvSpPr>
            <p:cNvPr id="40" name="Rounded Rectangle 39"/>
            <p:cNvSpPr/>
            <p:nvPr/>
          </p:nvSpPr>
          <p:spPr>
            <a:xfrm>
              <a:off x="4518255" y="3744439"/>
              <a:ext cx="251203" cy="232611"/>
            </a:xfrm>
            <a:prstGeom prst="roundRect">
              <a:avLst/>
            </a:prstGeom>
            <a:solidFill>
              <a:srgbClr val="FFFFCC"/>
            </a:solidFill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r>
                <a:rPr lang="pl-PL" sz="1200" dirty="0" smtClean="0">
                  <a:solidFill>
                    <a:schemeClr val="tx1"/>
                  </a:solidFill>
                </a:rPr>
                <a:t>4</a:t>
              </a:r>
              <a:endParaRPr lang="en-GB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683856" y="3550199"/>
              <a:ext cx="251203" cy="232611"/>
            </a:xfrm>
            <a:prstGeom prst="roundRect">
              <a:avLst/>
            </a:prstGeom>
            <a:solidFill>
              <a:srgbClr val="FFFFCC"/>
            </a:solidFill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r>
                <a:rPr lang="pl-PL" sz="1200" dirty="0">
                  <a:solidFill>
                    <a:schemeClr val="tx1"/>
                  </a:solidFill>
                </a:rPr>
                <a:t>5</a:t>
              </a:r>
              <a:endParaRPr lang="en-GB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3"/>
              <a:endCxn id="41" idx="1"/>
            </p:cNvCxnSpPr>
            <p:nvPr/>
          </p:nvCxnSpPr>
          <p:spPr>
            <a:xfrm flipV="1">
              <a:off x="4769458" y="3666505"/>
              <a:ext cx="3914398" cy="1942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ige Legende 28"/>
            <p:cNvSpPr/>
            <p:nvPr/>
          </p:nvSpPr>
          <p:spPr>
            <a:xfrm>
              <a:off x="6972886" y="2880203"/>
              <a:ext cx="1196866" cy="692463"/>
            </a:xfrm>
            <a:prstGeom prst="wedgeRectCallout">
              <a:avLst>
                <a:gd name="adj1" fmla="val -41843"/>
                <a:gd name="adj2" fmla="val 75276"/>
              </a:avLst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r>
                <a:rPr lang="pl-PL" sz="1200" dirty="0" smtClean="0">
                  <a:solidFill>
                    <a:schemeClr val="tx1"/>
                  </a:solidFill>
                </a:rPr>
                <a:t>delete</a:t>
              </a:r>
              <a:endParaRPr lang="de-DE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8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de-DE" dirty="0"/>
          </a:p>
        </p:txBody>
      </p:sp>
      <p:sp>
        <p:nvSpPr>
          <p:cNvPr id="19" name="Rechteck 6"/>
          <p:cNvSpPr>
            <a:spLocks noChangeArrowheads="1"/>
          </p:cNvSpPr>
          <p:nvPr/>
        </p:nvSpPr>
        <p:spPr bwMode="auto">
          <a:xfrm>
            <a:off x="441328" y="1959438"/>
            <a:ext cx="8196263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1"/>
              </a:buClr>
              <a:buSzPct val="150000"/>
            </a:pPr>
            <a:r>
              <a:rPr lang="pl-PL" sz="1400" dirty="0" smtClean="0"/>
              <a:t>Familiarized myself with Web Development and Spring related technologies – RESTful WS, WebSocket, JSP / AngularJS, Spring MVC.</a:t>
            </a:r>
            <a:endParaRPr lang="en-GB" sz="1400" dirty="0" smtClean="0"/>
          </a:p>
          <a:p>
            <a:pPr>
              <a:buClr>
                <a:schemeClr val="accent1"/>
              </a:buClr>
              <a:buSzPct val="150000"/>
            </a:pPr>
            <a:endParaRPr lang="en-GB" sz="1400" dirty="0" smtClean="0"/>
          </a:p>
          <a:p>
            <a:pPr>
              <a:buClr>
                <a:schemeClr val="accent1"/>
              </a:buClr>
              <a:buSzPct val="150000"/>
            </a:pPr>
            <a:r>
              <a:rPr lang="pl-PL" sz="1400" dirty="0" smtClean="0"/>
              <a:t>Delivered a working prototype of Allegro Data Cache WebApplication.</a:t>
            </a:r>
            <a:endParaRPr lang="en-GB" sz="1400" dirty="0" smtClean="0"/>
          </a:p>
          <a:p>
            <a:pPr>
              <a:buClr>
                <a:schemeClr val="accent1"/>
              </a:buClr>
              <a:buSzPct val="150000"/>
            </a:pPr>
            <a:endParaRPr lang="pl-PL" sz="1400" dirty="0" smtClean="0"/>
          </a:p>
          <a:p>
            <a:pPr>
              <a:buClr>
                <a:schemeClr val="accent1"/>
              </a:buClr>
              <a:buSzPct val="150000"/>
            </a:pPr>
            <a:endParaRPr lang="pl-PL" sz="1400" dirty="0" smtClean="0"/>
          </a:p>
          <a:p>
            <a:pPr>
              <a:buClr>
                <a:schemeClr val="accent1"/>
              </a:buClr>
              <a:buSzPct val="150000"/>
            </a:pPr>
            <a:r>
              <a:rPr lang="pl-PL" sz="1400" dirty="0" smtClean="0"/>
              <a:t>Completed a number of Pluralsight courses, read numerous tutorials, resolved dozens of technical issues.</a:t>
            </a:r>
            <a:endParaRPr lang="en-GB" sz="1400" dirty="0" smtClean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8846" y="1109131"/>
            <a:ext cx="2601546" cy="4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441328" y="2526916"/>
            <a:ext cx="8258172" cy="1271955"/>
            <a:chOff x="441328" y="2526916"/>
            <a:chExt cx="8199437" cy="1271955"/>
          </a:xfrm>
        </p:grpSpPr>
        <p:cxnSp>
          <p:nvCxnSpPr>
            <p:cNvPr id="20" name="Straight Connector 15"/>
            <p:cNvCxnSpPr/>
            <p:nvPr/>
          </p:nvCxnSpPr>
          <p:spPr bwMode="auto">
            <a:xfrm>
              <a:off x="446884" y="2526916"/>
              <a:ext cx="8178800" cy="0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16"/>
            <p:cNvCxnSpPr/>
            <p:nvPr/>
          </p:nvCxnSpPr>
          <p:spPr bwMode="auto">
            <a:xfrm>
              <a:off x="441328" y="3133219"/>
              <a:ext cx="8178800" cy="0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17"/>
            <p:cNvCxnSpPr/>
            <p:nvPr/>
          </p:nvCxnSpPr>
          <p:spPr bwMode="auto">
            <a:xfrm>
              <a:off x="461965" y="3798871"/>
              <a:ext cx="8178800" cy="0"/>
            </a:xfrm>
            <a:prstGeom prst="line">
              <a:avLst/>
            </a:prstGeom>
            <a:solidFill>
              <a:schemeClr val="hlink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14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354217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 </a:t>
            </a:r>
            <a:r>
              <a:rPr lang="pl-PL" dirty="0"/>
              <a:t>o</a:t>
            </a:r>
            <a:r>
              <a:rPr lang="pl-PL" dirty="0" smtClean="0"/>
              <a:t>.</a:t>
            </a:r>
            <a:endParaRPr lang="de-DE" dirty="0"/>
          </a:p>
          <a:p>
            <a:r>
              <a:rPr lang="pl-PL" dirty="0" smtClean="0"/>
              <a:t>Krzysztof Szawala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Okraglak, Mielzynskiego 14</a:t>
            </a:r>
            <a:endParaRPr lang="de-DE" dirty="0"/>
          </a:p>
          <a:p>
            <a:r>
              <a:rPr lang="pl-PL" dirty="0" smtClean="0"/>
              <a:t>61-725 Poznan, Poland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krzysztof.szawala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www.w3.org/XML/1998/namespace"/>
    <ds:schemaRef ds:uri="http://purl.org/dc/terms/"/>
    <ds:schemaRef ds:uri="e44e039f-c551-4112-981c-456f1b630ef1"/>
    <ds:schemaRef ds:uri="727178e8-9586-4f49-8e7b-77af9c2fb08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GFT_Master_template_16-9</Template>
  <TotalTime>192</TotalTime>
  <Words>344</Words>
  <Application>Microsoft Office PowerPoint</Application>
  <PresentationFormat>On-screen Show (16:9)</PresentationFormat>
  <Paragraphs>100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Wingdings</vt:lpstr>
      <vt:lpstr>GFT_Master_template_16-9</vt:lpstr>
      <vt:lpstr>think-cell Folie</vt:lpstr>
      <vt:lpstr>Allegro Data Cache</vt:lpstr>
      <vt:lpstr>PowerPoint Presentation</vt:lpstr>
      <vt:lpstr>Functional / non-functional</vt:lpstr>
      <vt:lpstr>Key points</vt:lpstr>
      <vt:lpstr>Overview</vt:lpstr>
      <vt:lpstr>Summary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Szawala, Krzysztof</dc:creator>
  <cp:lastModifiedBy>Szawala, Krzysztof</cp:lastModifiedBy>
  <cp:revision>95</cp:revision>
  <dcterms:created xsi:type="dcterms:W3CDTF">2016-08-30T08:09:40Z</dcterms:created>
  <dcterms:modified xsi:type="dcterms:W3CDTF">2016-08-30T12:29:50Z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