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Roboto Condensed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jsfIVF4ye7MTt9urHZtVp2q86Y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Condensed-regular.fntdata"/><Relationship Id="rId21" Type="http://schemas.openxmlformats.org/officeDocument/2006/relationships/slide" Target="slides/slide16.xml"/><Relationship Id="rId24" Type="http://schemas.openxmlformats.org/officeDocument/2006/relationships/font" Target="fonts/RobotoCondensed-italic.fntdata"/><Relationship Id="rId23" Type="http://schemas.openxmlformats.org/officeDocument/2006/relationships/font" Target="fonts/RobotoCondense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RobotoCondense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0"/>
          <p:cNvSpPr/>
          <p:nvPr/>
        </p:nvSpPr>
        <p:spPr>
          <a:xfrm>
            <a:off x="517870" y="6209925"/>
            <a:ext cx="11155680" cy="45719"/>
          </a:xfrm>
          <a:custGeom>
            <a:rect b="b" l="l" r="r" t="t"/>
            <a:pathLst>
              <a:path extrusionOk="0" h="45719" w="8715708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0"/>
          <p:cNvSpPr txBox="1"/>
          <p:nvPr>
            <p:ph type="ctrTitle"/>
          </p:nvPr>
        </p:nvSpPr>
        <p:spPr>
          <a:xfrm>
            <a:off x="521208" y="978408"/>
            <a:ext cx="1115568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" type="subTitle"/>
          </p:nvPr>
        </p:nvSpPr>
        <p:spPr>
          <a:xfrm>
            <a:off x="521208" y="4480560"/>
            <a:ext cx="7104888" cy="1399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1" sz="22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0"/>
          <p:cNvSpPr txBox="1"/>
          <p:nvPr>
            <p:ph idx="10" type="dt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1" type="ftr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2" type="sldNum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>
            <a:off x="521208" y="978408"/>
            <a:ext cx="5020056" cy="2459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/>
          <p:nvPr>
            <p:ph idx="2" type="pic"/>
          </p:nvPr>
        </p:nvSpPr>
        <p:spPr>
          <a:xfrm>
            <a:off x="6519672" y="987424"/>
            <a:ext cx="5166360" cy="5358384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28"/>
          <p:cNvSpPr txBox="1"/>
          <p:nvPr>
            <p:ph idx="1" type="body"/>
          </p:nvPr>
        </p:nvSpPr>
        <p:spPr>
          <a:xfrm>
            <a:off x="521208" y="3575304"/>
            <a:ext cx="5020056" cy="2770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i="1" sz="22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28"/>
          <p:cNvSpPr txBox="1"/>
          <p:nvPr>
            <p:ph idx="10" type="dt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1" type="ftr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2" type="sldNum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9"/>
          <p:cNvSpPr txBox="1"/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" type="body"/>
          </p:nvPr>
        </p:nvSpPr>
        <p:spPr>
          <a:xfrm rot="5400000">
            <a:off x="4215384" y="-1115568"/>
            <a:ext cx="3767328" cy="11155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10" type="dt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11" type="ftr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12" type="sldNum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>
            <p:ph type="title"/>
          </p:nvPr>
        </p:nvSpPr>
        <p:spPr>
          <a:xfrm rot="5400000">
            <a:off x="7251192" y="2386584"/>
            <a:ext cx="5367528" cy="2551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0"/>
          <p:cNvSpPr txBox="1"/>
          <p:nvPr>
            <p:ph idx="1" type="body"/>
          </p:nvPr>
        </p:nvSpPr>
        <p:spPr>
          <a:xfrm rot="5400000">
            <a:off x="1842516" y="-342900"/>
            <a:ext cx="5367528" cy="8010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30"/>
          <p:cNvSpPr txBox="1"/>
          <p:nvPr>
            <p:ph idx="10" type="dt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1" type="ftr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0"/>
          <p:cNvSpPr txBox="1"/>
          <p:nvPr>
            <p:ph idx="12" type="sldNum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7" name="Google Shape;97;p30"/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/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" type="body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0" type="dt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1" type="ftr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/>
          <p:nvPr/>
        </p:nvSpPr>
        <p:spPr>
          <a:xfrm>
            <a:off x="517870" y="6209925"/>
            <a:ext cx="11155680" cy="45719"/>
          </a:xfrm>
          <a:custGeom>
            <a:rect b="b" l="l" r="r" t="t"/>
            <a:pathLst>
              <a:path extrusionOk="0" h="45719" w="8715708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9"/>
          <p:cNvSpPr txBox="1"/>
          <p:nvPr>
            <p:ph type="ctrTitle"/>
          </p:nvPr>
        </p:nvSpPr>
        <p:spPr>
          <a:xfrm>
            <a:off x="521208" y="978408"/>
            <a:ext cx="1115568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subTitle"/>
          </p:nvPr>
        </p:nvSpPr>
        <p:spPr>
          <a:xfrm>
            <a:off x="521208" y="4480560"/>
            <a:ext cx="7104888" cy="1399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i="1" sz="22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19"/>
          <p:cNvSpPr txBox="1"/>
          <p:nvPr>
            <p:ph idx="10" type="dt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1" type="ftr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2" type="sldNum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/>
          <p:nvPr>
            <p:ph type="title"/>
          </p:nvPr>
        </p:nvSpPr>
        <p:spPr>
          <a:xfrm>
            <a:off x="521208" y="978408"/>
            <a:ext cx="5020056" cy="4288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" type="body"/>
          </p:nvPr>
        </p:nvSpPr>
        <p:spPr>
          <a:xfrm>
            <a:off x="521208" y="5266944"/>
            <a:ext cx="502005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200"/>
              <a:buNone/>
              <a:defRPr i="1" sz="22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5" name="Google Shape;45;p22"/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/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" type="body"/>
          </p:nvPr>
        </p:nvSpPr>
        <p:spPr>
          <a:xfrm>
            <a:off x="521208" y="2578608"/>
            <a:ext cx="516636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2" type="body"/>
          </p:nvPr>
        </p:nvSpPr>
        <p:spPr>
          <a:xfrm>
            <a:off x="6519672" y="2578608"/>
            <a:ext cx="516636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0" type="dt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1" type="ftr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2" type="sldNum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type="title"/>
          </p:nvPr>
        </p:nvSpPr>
        <p:spPr>
          <a:xfrm>
            <a:off x="521208" y="978408"/>
            <a:ext cx="11164824" cy="1216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" type="body"/>
          </p:nvPr>
        </p:nvSpPr>
        <p:spPr>
          <a:xfrm>
            <a:off x="521208" y="2340864"/>
            <a:ext cx="5166360" cy="6583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0" i="1" sz="22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24"/>
          <p:cNvSpPr txBox="1"/>
          <p:nvPr>
            <p:ph idx="2" type="body"/>
          </p:nvPr>
        </p:nvSpPr>
        <p:spPr>
          <a:xfrm>
            <a:off x="521208" y="3035808"/>
            <a:ext cx="5166360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3" type="body"/>
          </p:nvPr>
        </p:nvSpPr>
        <p:spPr>
          <a:xfrm>
            <a:off x="6519672" y="2340864"/>
            <a:ext cx="5166360" cy="6583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0" i="1" sz="22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24"/>
          <p:cNvSpPr txBox="1"/>
          <p:nvPr>
            <p:ph idx="4" type="body"/>
          </p:nvPr>
        </p:nvSpPr>
        <p:spPr>
          <a:xfrm>
            <a:off x="6519672" y="3035808"/>
            <a:ext cx="5166360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0" type="dt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1" type="ftr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2" type="sldNum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"/>
          <p:cNvSpPr txBox="1"/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0" type="dt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1" type="ftr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2" type="sldNum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/>
          <p:nvPr>
            <p:ph idx="10" type="dt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6"/>
          <p:cNvSpPr txBox="1"/>
          <p:nvPr>
            <p:ph idx="11" type="ftr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2" type="sldNum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7"/>
          <p:cNvSpPr txBox="1"/>
          <p:nvPr>
            <p:ph type="title"/>
          </p:nvPr>
        </p:nvSpPr>
        <p:spPr>
          <a:xfrm>
            <a:off x="521208" y="978408"/>
            <a:ext cx="5020056" cy="2459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" type="body"/>
          </p:nvPr>
        </p:nvSpPr>
        <p:spPr>
          <a:xfrm>
            <a:off x="6519672" y="987424"/>
            <a:ext cx="5166360" cy="5358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27"/>
          <p:cNvSpPr txBox="1"/>
          <p:nvPr>
            <p:ph idx="2" type="body"/>
          </p:nvPr>
        </p:nvSpPr>
        <p:spPr>
          <a:xfrm>
            <a:off x="521208" y="3575304"/>
            <a:ext cx="5020056" cy="2770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i="1" sz="22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" name="Google Shape;11;p18"/>
          <p:cNvSpPr/>
          <p:nvPr/>
        </p:nvSpPr>
        <p:spPr>
          <a:xfrm>
            <a:off x="517869" y="508090"/>
            <a:ext cx="11153214" cy="149279"/>
          </a:xfrm>
          <a:custGeom>
            <a:rect b="b" l="l" r="r" t="t"/>
            <a:pathLst>
              <a:path extrusionOk="0" h="149279" w="8085002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7"/>
          <p:cNvSpPr txBox="1"/>
          <p:nvPr>
            <p:ph idx="1" type="body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7"/>
          <p:cNvSpPr txBox="1"/>
          <p:nvPr>
            <p:ph idx="10" type="dt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517869" y="508090"/>
            <a:ext cx="11153214" cy="149279"/>
          </a:xfrm>
          <a:custGeom>
            <a:rect b="b" l="l" r="r" t="t"/>
            <a:pathLst>
              <a:path extrusionOk="0" h="149279" w="8085002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Relationship Id="rId4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"/>
          <p:cNvPicPr preferRelativeResize="0"/>
          <p:nvPr/>
        </p:nvPicPr>
        <p:blipFill rotWithShape="1">
          <a:blip r:embed="rId3">
            <a:alphaModFix amt="40000"/>
          </a:blip>
          <a:srcRect b="0" l="0" r="0" t="25000"/>
          <a:stretch/>
        </p:blipFill>
        <p:spPr>
          <a:xfrm>
            <a:off x="0" y="-2"/>
            <a:ext cx="12192001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 txBox="1"/>
          <p:nvPr>
            <p:ph type="ctrTitle"/>
          </p:nvPr>
        </p:nvSpPr>
        <p:spPr>
          <a:xfrm>
            <a:off x="517869" y="978408"/>
            <a:ext cx="5040785" cy="1126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IN" sz="4000" u="none" strike="noStrike">
                <a:latin typeface="Calibri"/>
                <a:ea typeface="Calibri"/>
                <a:cs typeface="Calibri"/>
                <a:sym typeface="Calibri"/>
              </a:rPr>
              <a:t>Hearts &amp; Paws</a:t>
            </a:r>
            <a:endParaRPr sz="4000"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517870" y="1752600"/>
            <a:ext cx="1072163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br>
              <a:rPr b="1" i="0" lang="en-IN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IN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 </a:t>
            </a:r>
            <a:r>
              <a:rPr b="1" i="0" lang="en-I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Kshitij Mahajan - </a:t>
            </a:r>
            <a:r>
              <a:rPr b="0" i="0" lang="en-IN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Manager</a:t>
            </a:r>
            <a:endParaRPr b="0" i="0" sz="2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b="1" i="0" lang="en-IN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 Kunal Tajne - </a:t>
            </a:r>
            <a:r>
              <a:rPr b="0" i="0" lang="en-IN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Product Owner</a:t>
            </a:r>
            <a:endParaRPr b="0" i="0" sz="2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b="1" i="0" lang="en-IN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 Harshitha Ettam - </a:t>
            </a:r>
            <a:r>
              <a:rPr b="0" i="0" lang="en-IN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Business Analyst</a:t>
            </a:r>
            <a:endParaRPr b="0" i="0" sz="2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b="1" i="0" lang="en-IN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 Rishita Gupta - </a:t>
            </a:r>
            <a:r>
              <a:rPr b="0" i="0" lang="en-IN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Lead Developer</a:t>
            </a:r>
            <a:endParaRPr b="0" i="0" sz="2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b="1" i="0" lang="en-IN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 Ritik Kale – </a:t>
            </a:r>
            <a:r>
              <a:rPr b="0" i="0" lang="en-IN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Developer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b="1" i="0" lang="en-IN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 Vrushali Tambat - </a:t>
            </a:r>
            <a:r>
              <a:rPr b="0" i="0" lang="en-IN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Developer</a:t>
            </a:r>
            <a:endParaRPr b="0" i="0" sz="2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b="1" i="0" lang="en-IN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 Atharv Patole - </a:t>
            </a:r>
            <a:r>
              <a:rPr i="0" lang="en-I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DBA</a:t>
            </a:r>
            <a:endParaRPr b="1" i="0" sz="20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b="1" i="0" lang="en-IN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 Deepak Vemula - </a:t>
            </a:r>
            <a:r>
              <a:rPr b="0" i="0" lang="en-IN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QA Analyst</a:t>
            </a:r>
            <a:endParaRPr b="0" i="0" sz="2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b="1" i="0" lang="en-IN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 Lasya Priya Bhavanchikar - </a:t>
            </a:r>
            <a:r>
              <a:rPr b="0" i="0" lang="en-IN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Software Tester</a:t>
            </a:r>
            <a:endParaRPr b="0" i="0" sz="2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b="1" i="0" lang="en-IN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 Vishnu Vardan Pentela - </a:t>
            </a:r>
            <a:r>
              <a:rPr b="0" i="0" lang="en-IN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Software Tester</a:t>
            </a:r>
            <a:endParaRPr b="0" i="0" sz="2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b="0" i="0" sz="2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>
            <p:ph type="title"/>
          </p:nvPr>
        </p:nvSpPr>
        <p:spPr>
          <a:xfrm>
            <a:off x="521208" y="725714"/>
            <a:ext cx="11155680" cy="638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Condensed"/>
              <a:buNone/>
            </a:pPr>
            <a:r>
              <a:rPr b="1" i="0" lang="en-IN" u="none" strike="noStrike">
                <a:latin typeface="Roboto Condensed"/>
                <a:ea typeface="Roboto Condensed"/>
                <a:cs typeface="Roboto Condensed"/>
                <a:sym typeface="Roboto Condensed"/>
              </a:rPr>
              <a:t>ER DIAGRAM (Vishnu Vardan Pentela)</a:t>
            </a:r>
            <a:endParaRPr/>
          </a:p>
        </p:txBody>
      </p:sp>
      <p:pic>
        <p:nvPicPr>
          <p:cNvPr descr="A diagram of a diagram&#10;&#10;AI-generated content may be incorrect." id="162" name="Google Shape;162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208" y="1461485"/>
            <a:ext cx="11155680" cy="5180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>
            <p:ph type="title"/>
          </p:nvPr>
        </p:nvSpPr>
        <p:spPr>
          <a:xfrm>
            <a:off x="521208" y="740230"/>
            <a:ext cx="11155680" cy="754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Condensed"/>
              <a:buNone/>
            </a:pPr>
            <a:r>
              <a:rPr lang="en-IN">
                <a:latin typeface="Roboto Condensed"/>
                <a:ea typeface="Roboto Condensed"/>
                <a:cs typeface="Roboto Condensed"/>
                <a:sym typeface="Roboto Condensed"/>
              </a:rPr>
              <a:t>ER DIAGRAM (Vishnu Vardan Pentela)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Condensed"/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descr="A diagram of a computer&#10;&#10;AI-generated content may be incorrect." id="168" name="Google Shape;168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714" y="1597851"/>
            <a:ext cx="10813143" cy="5061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464457" y="769258"/>
            <a:ext cx="11212431" cy="783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Condensed"/>
              <a:buNone/>
            </a:pPr>
            <a:r>
              <a:rPr b="1" i="0" lang="en-IN" u="none" strike="noStrike">
                <a:latin typeface="Roboto Condensed"/>
                <a:ea typeface="Roboto Condensed"/>
                <a:cs typeface="Roboto Condensed"/>
                <a:sym typeface="Roboto Condensed"/>
              </a:rPr>
              <a:t>BURNDOWN CHARTS (Kshitij Mahajan)</a:t>
            </a:r>
            <a:endParaRPr/>
          </a:p>
        </p:txBody>
      </p:sp>
      <p:pic>
        <p:nvPicPr>
          <p:cNvPr descr="A graph with red and blue lines&#10;&#10;AI-generated content may be incorrect." id="174" name="Google Shape;174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457" y="1371600"/>
            <a:ext cx="11212431" cy="28157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showing the number of people in the same direction&#10;&#10;AI-generated content may be incorrect." id="175" name="Google Shape;17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5111" y="4180114"/>
            <a:ext cx="11161775" cy="2677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/>
          <p:nvPr>
            <p:ph type="title"/>
          </p:nvPr>
        </p:nvSpPr>
        <p:spPr>
          <a:xfrm>
            <a:off x="521200" y="978403"/>
            <a:ext cx="111558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Condensed"/>
              <a:buNone/>
            </a:pPr>
            <a:r>
              <a:rPr lang="en-IN">
                <a:latin typeface="Roboto Condensed"/>
                <a:ea typeface="Roboto Condensed"/>
                <a:cs typeface="Roboto Condensed"/>
                <a:sym typeface="Roboto Condensed"/>
              </a:rPr>
              <a:t>BURNDOWN CHARTS (Kshitij Mahajan)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Condensed"/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descr="A graph on a white surface&#10;&#10;AI-generated content may be incorrect." id="181" name="Google Shape;181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646" y="2162629"/>
            <a:ext cx="11625553" cy="4182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/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Condensed"/>
              <a:buNone/>
            </a:pPr>
            <a:r>
              <a:rPr b="1" i="0" lang="en-IN" u="none" strike="noStrike">
                <a:latin typeface="Roboto Condensed"/>
                <a:ea typeface="Roboto Condensed"/>
                <a:cs typeface="Roboto Condensed"/>
                <a:sym typeface="Roboto Condensed"/>
              </a:rPr>
              <a:t>JENKINS PROGRESS REPORT (Ritik </a:t>
            </a:r>
            <a:r>
              <a:rPr lang="en-IN">
                <a:latin typeface="Roboto Condensed"/>
                <a:ea typeface="Roboto Condensed"/>
                <a:cs typeface="Roboto Condensed"/>
                <a:sym typeface="Roboto Condensed"/>
              </a:rPr>
              <a:t>Kale)</a:t>
            </a:r>
            <a:endParaRPr/>
          </a:p>
        </p:txBody>
      </p:sp>
      <p:pic>
        <p:nvPicPr>
          <p:cNvPr descr="A list of tasks with text&#10;&#10;AI-generated content may be incorrect." id="187" name="Google Shape;187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714" y="2112454"/>
            <a:ext cx="3788229" cy="46076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document with text on it&#10;&#10;AI-generated content may be incorrect." id="188" name="Google Shape;18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05943" y="2235200"/>
            <a:ext cx="3933371" cy="4466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11414" y="2000686"/>
            <a:ext cx="4176149" cy="4701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245058" y="-103242"/>
            <a:ext cx="111558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Condensed"/>
              <a:buNone/>
            </a:pPr>
            <a:r>
              <a:rPr b="1" i="0" lang="en-IN" u="none" strike="noStrike">
                <a:latin typeface="Roboto Condensed"/>
                <a:ea typeface="Roboto Condensed"/>
                <a:cs typeface="Roboto Condensed"/>
                <a:sym typeface="Roboto Condensed"/>
              </a:rPr>
              <a:t>LIVE DEMO (Vrushali Tambat)</a:t>
            </a:r>
            <a:endParaRPr/>
          </a:p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6" name="Google Shape;1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00" y="751875"/>
            <a:ext cx="11614624" cy="601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/>
          <p:nvPr>
            <p:ph type="title"/>
          </p:nvPr>
        </p:nvSpPr>
        <p:spPr>
          <a:xfrm>
            <a:off x="711708" y="2697480"/>
            <a:ext cx="1115568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/>
              <a:t>                         THANK YOU!</a:t>
            </a:r>
            <a:endParaRPr/>
          </a:p>
        </p:txBody>
      </p:sp>
      <p:sp>
        <p:nvSpPr>
          <p:cNvPr id="202" name="Google Shape;202;p16"/>
          <p:cNvSpPr txBox="1"/>
          <p:nvPr>
            <p:ph idx="1" type="body"/>
          </p:nvPr>
        </p:nvSpPr>
        <p:spPr>
          <a:xfrm>
            <a:off x="521208" y="6300216"/>
            <a:ext cx="11155680" cy="45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00025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Condensed"/>
              <a:buNone/>
            </a:pPr>
            <a:r>
              <a:rPr b="1" i="0" lang="en-IN" u="none" strike="noStrike">
                <a:latin typeface="Roboto Condensed"/>
                <a:ea typeface="Roboto Condensed"/>
                <a:cs typeface="Roboto Condensed"/>
                <a:sym typeface="Roboto Condensed"/>
              </a:rPr>
              <a:t>AGENDA</a:t>
            </a:r>
            <a:endParaRPr/>
          </a:p>
        </p:txBody>
      </p:sp>
      <p:sp>
        <p:nvSpPr>
          <p:cNvPr id="112" name="Google Shape;112;p2"/>
          <p:cNvSpPr txBox="1"/>
          <p:nvPr>
            <p:ph idx="1" type="body"/>
          </p:nvPr>
        </p:nvSpPr>
        <p:spPr>
          <a:xfrm>
            <a:off x="521208" y="1803400"/>
            <a:ext cx="11155680" cy="4542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1800"/>
              <a:buNone/>
            </a:pPr>
            <a:r>
              <a:rPr b="0" i="0" lang="en-IN" u="none" strike="noStrike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❖</a:t>
            </a:r>
            <a:r>
              <a:rPr b="1" i="0" lang="en-IN" u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BRM Diagram</a:t>
            </a:r>
            <a:endParaRPr b="0" i="0" u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1800"/>
              <a:buNone/>
            </a:pPr>
            <a:r>
              <a:rPr b="0" i="0" lang="en-IN" u="none" strike="noStrike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❖</a:t>
            </a:r>
            <a:r>
              <a:rPr b="1" i="0" lang="en-IN" u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Context Diagram</a:t>
            </a:r>
            <a:endParaRPr b="0" i="0" u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1800"/>
              <a:buNone/>
            </a:pPr>
            <a:r>
              <a:rPr b="0" i="0" lang="en-IN" u="none" strike="noStrike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❖</a:t>
            </a:r>
            <a:r>
              <a:rPr b="1" i="0" lang="en-IN" u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RoadMap</a:t>
            </a:r>
            <a:endParaRPr b="0" i="0" u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1800"/>
              <a:buNone/>
            </a:pPr>
            <a:r>
              <a:rPr b="0" i="0" lang="en-IN" u="none" strike="noStrike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❖</a:t>
            </a:r>
            <a:r>
              <a:rPr b="1" i="0" lang="en-IN" u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RCT (main view only)</a:t>
            </a:r>
            <a:endParaRPr b="0" i="0" u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1800"/>
              <a:buNone/>
            </a:pPr>
            <a:r>
              <a:rPr b="0" i="0" lang="en-IN" u="none" strike="noStrike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❖</a:t>
            </a:r>
            <a:r>
              <a:rPr b="1" i="0" lang="en-IN" u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 Stories</a:t>
            </a:r>
            <a:endParaRPr b="0" i="0" u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1800"/>
              <a:buNone/>
            </a:pPr>
            <a:r>
              <a:rPr b="0" i="0" lang="en-IN" u="none" strike="noStrike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❖</a:t>
            </a:r>
            <a:r>
              <a:rPr b="1" i="0" lang="en-IN" u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UML Activity Diagram</a:t>
            </a:r>
            <a:endParaRPr b="0" i="0" u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1800"/>
              <a:buNone/>
            </a:pPr>
            <a:r>
              <a:rPr b="0" i="0" lang="en-IN" u="none" strike="noStrike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❖</a:t>
            </a:r>
            <a:r>
              <a:rPr b="1" i="0" lang="en-IN" u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ER Diagrams</a:t>
            </a:r>
            <a:endParaRPr b="0" i="0" u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1800"/>
              <a:buNone/>
            </a:pPr>
            <a:r>
              <a:rPr b="0" i="0" lang="en-IN" u="none" strike="noStrike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❖</a:t>
            </a:r>
            <a:r>
              <a:rPr b="1" i="0" lang="en-IN" u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Burndown Charts</a:t>
            </a:r>
            <a:endParaRPr b="0" i="0" u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1800"/>
              <a:buNone/>
            </a:pPr>
            <a:r>
              <a:rPr b="0" i="0" lang="en-IN" u="none" strike="noStrike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❖</a:t>
            </a:r>
            <a:r>
              <a:rPr b="1" i="0" lang="en-IN" u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Jenkins Progress Report</a:t>
            </a:r>
            <a:endParaRPr b="0" i="0" u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1800"/>
              <a:buNone/>
            </a:pPr>
            <a:r>
              <a:rPr b="0" i="0" lang="en-IN" u="none" strike="noStrike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❖</a:t>
            </a:r>
            <a:r>
              <a:rPr b="1" i="0" lang="en-IN" u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Live [Recorded] Application Demo</a:t>
            </a:r>
            <a:endParaRPr b="0" i="0" u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143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type="title"/>
          </p:nvPr>
        </p:nvSpPr>
        <p:spPr>
          <a:xfrm>
            <a:off x="521208" y="740230"/>
            <a:ext cx="111558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Condensed"/>
              <a:buNone/>
            </a:pPr>
            <a:r>
              <a:rPr b="1" i="0" lang="en-IN" u="none" strike="noStrike">
                <a:latin typeface="Roboto Condensed"/>
                <a:ea typeface="Roboto Condensed"/>
                <a:cs typeface="Roboto Condensed"/>
                <a:sym typeface="Roboto Condensed"/>
              </a:rPr>
              <a:t>BRM DIAGRAM (Harshitha Ettam)</a:t>
            </a:r>
            <a:endParaRPr/>
          </a:p>
        </p:txBody>
      </p:sp>
      <p:sp>
        <p:nvSpPr>
          <p:cNvPr id="118" name="Google Shape;118;p3"/>
          <p:cNvSpPr txBox="1"/>
          <p:nvPr>
            <p:ph idx="1" type="body"/>
          </p:nvPr>
        </p:nvSpPr>
        <p:spPr>
          <a:xfrm>
            <a:off x="521208" y="2578608"/>
            <a:ext cx="11155800" cy="3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9" name="Google Shape;11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25" y="1346275"/>
            <a:ext cx="11676800" cy="53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521208" y="725714"/>
            <a:ext cx="11155680" cy="754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Condensed"/>
              <a:buNone/>
            </a:pPr>
            <a:r>
              <a:rPr b="1" i="0" lang="en-IN" u="none" strike="noStrike">
                <a:latin typeface="Roboto Condensed"/>
                <a:ea typeface="Roboto Condensed"/>
                <a:cs typeface="Roboto Condensed"/>
                <a:sym typeface="Roboto Condensed"/>
              </a:rPr>
              <a:t>CONTEXT DIAGRAM (Atharv Patole)</a:t>
            </a:r>
            <a:endParaRPr/>
          </a:p>
        </p:txBody>
      </p:sp>
      <p:pic>
        <p:nvPicPr>
          <p:cNvPr descr="A diagram of a diagram&#10;&#10;AI-generated content may be incorrect." id="125" name="Google Shape;125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0170" y="1335314"/>
            <a:ext cx="9281160" cy="5341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521208" y="711200"/>
            <a:ext cx="11155680" cy="769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Condensed"/>
              <a:buNone/>
            </a:pPr>
            <a:r>
              <a:rPr b="1" i="0" lang="en-IN" u="none" strike="noStrike">
                <a:latin typeface="Roboto Condensed"/>
                <a:ea typeface="Roboto Condensed"/>
                <a:cs typeface="Roboto Condensed"/>
                <a:sym typeface="Roboto Condensed"/>
              </a:rPr>
              <a:t>ROAD MAP (Kunal Tajne)</a:t>
            </a:r>
            <a:endParaRPr/>
          </a:p>
        </p:txBody>
      </p:sp>
      <p:sp>
        <p:nvSpPr>
          <p:cNvPr id="131" name="Google Shape;131;p5"/>
          <p:cNvSpPr txBox="1"/>
          <p:nvPr>
            <p:ph idx="1" type="body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" y="1480457"/>
            <a:ext cx="11155680" cy="5249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title"/>
          </p:nvPr>
        </p:nvSpPr>
        <p:spPr>
          <a:xfrm>
            <a:off x="521208" y="682172"/>
            <a:ext cx="11156442" cy="856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Condensed"/>
              <a:buNone/>
            </a:pPr>
            <a:r>
              <a:rPr b="1" i="0" lang="en-IN" u="none" strike="noStrike">
                <a:latin typeface="Roboto Condensed"/>
                <a:ea typeface="Roboto Condensed"/>
                <a:cs typeface="Roboto Condensed"/>
                <a:sym typeface="Roboto Condensed"/>
              </a:rPr>
              <a:t>RCT: </a:t>
            </a:r>
            <a:r>
              <a:rPr lang="en-IN">
                <a:latin typeface="Roboto Condensed"/>
                <a:ea typeface="Roboto Condensed"/>
                <a:cs typeface="Roboto Condensed"/>
                <a:sym typeface="Roboto Condensed"/>
              </a:rPr>
              <a:t>M</a:t>
            </a:r>
            <a:r>
              <a:rPr b="1" i="0" lang="en-IN" u="none" strike="noStrike">
                <a:latin typeface="Roboto Condensed"/>
                <a:ea typeface="Roboto Condensed"/>
                <a:cs typeface="Roboto Condensed"/>
                <a:sym typeface="Roboto Condensed"/>
              </a:rPr>
              <a:t>ain </a:t>
            </a:r>
            <a:r>
              <a:rPr lang="en-IN">
                <a:latin typeface="Roboto Condensed"/>
                <a:ea typeface="Roboto Condensed"/>
                <a:cs typeface="Roboto Condensed"/>
                <a:sym typeface="Roboto Condensed"/>
              </a:rPr>
              <a:t>V</a:t>
            </a:r>
            <a:r>
              <a:rPr b="1" i="0" lang="en-IN" u="none" strike="noStrike">
                <a:latin typeface="Roboto Condensed"/>
                <a:ea typeface="Roboto Condensed"/>
                <a:cs typeface="Roboto Condensed"/>
                <a:sym typeface="Roboto Condensed"/>
              </a:rPr>
              <a:t>iew (Vrushali </a:t>
            </a:r>
            <a:r>
              <a:rPr lang="en-IN">
                <a:latin typeface="Roboto Condensed"/>
                <a:ea typeface="Roboto Condensed"/>
                <a:cs typeface="Roboto Condensed"/>
                <a:sym typeface="Roboto Condensed"/>
              </a:rPr>
              <a:t>Tambat, Rishita Gupta)</a:t>
            </a:r>
            <a:endParaRPr/>
          </a:p>
        </p:txBody>
      </p:sp>
      <p:pic>
        <p:nvPicPr>
          <p:cNvPr descr="A close-up of a chart&#10;&#10;AI-generated content may be incorrect." id="138" name="Google Shape;138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888" y="1785257"/>
            <a:ext cx="11048762" cy="4818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521208" y="696686"/>
            <a:ext cx="11155680" cy="798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Condensed"/>
              <a:buNone/>
            </a:pPr>
            <a:r>
              <a:rPr b="1" i="0" lang="en-IN" u="none" strike="noStrike">
                <a:latin typeface="Roboto Condensed"/>
                <a:ea typeface="Roboto Condensed"/>
                <a:cs typeface="Roboto Condensed"/>
                <a:sym typeface="Roboto Condensed"/>
              </a:rPr>
              <a:t>USER STORIES (Lasya Priya)</a:t>
            </a:r>
            <a:endParaRPr/>
          </a:p>
        </p:txBody>
      </p:sp>
      <p:pic>
        <p:nvPicPr>
          <p:cNvPr descr="A table of information with yellow text&#10;&#10;AI-generated content may be incorrect." id="144" name="Google Shape;144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208" y="1494971"/>
            <a:ext cx="11264391" cy="5123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521208" y="769257"/>
            <a:ext cx="11155680" cy="841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Condensed"/>
              <a:buNone/>
            </a:pPr>
            <a:r>
              <a:rPr lang="en-IN">
                <a:latin typeface="Roboto Condensed"/>
                <a:ea typeface="Roboto Condensed"/>
                <a:cs typeface="Roboto Condensed"/>
                <a:sym typeface="Roboto Condensed"/>
              </a:rPr>
              <a:t>USER STORIES (Lasya Priya)</a:t>
            </a:r>
            <a:endParaRPr/>
          </a:p>
        </p:txBody>
      </p:sp>
      <p:pic>
        <p:nvPicPr>
          <p:cNvPr descr="A yellow and white list with black text&#10;&#10;AI-generated content may be incorrect." id="150" name="Google Shape;150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208" y="1611087"/>
            <a:ext cx="11155680" cy="4934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>
            <p:ph type="title"/>
          </p:nvPr>
        </p:nvSpPr>
        <p:spPr>
          <a:xfrm>
            <a:off x="521208" y="725715"/>
            <a:ext cx="11155680" cy="682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Condensed"/>
              <a:buNone/>
            </a:pPr>
            <a:r>
              <a:rPr b="1" i="0" lang="en-IN" u="none" strike="noStrike">
                <a:latin typeface="Roboto Condensed"/>
                <a:ea typeface="Roboto Condensed"/>
                <a:cs typeface="Roboto Condensed"/>
                <a:sym typeface="Roboto Condensed"/>
              </a:rPr>
              <a:t>UML ACTIVITY DIAGRAM (Deepak</a:t>
            </a:r>
            <a:r>
              <a:rPr lang="en-IN">
                <a:latin typeface="Roboto Condensed"/>
                <a:ea typeface="Roboto Condensed"/>
                <a:cs typeface="Roboto Condensed"/>
                <a:sym typeface="Roboto Condensed"/>
              </a:rPr>
              <a:t> Vemula)</a:t>
            </a:r>
            <a:endParaRPr/>
          </a:p>
        </p:txBody>
      </p:sp>
      <p:pic>
        <p:nvPicPr>
          <p:cNvPr descr="A diagram of a diagram&#10;&#10;AI-generated content may be incorrect." id="156" name="Google Shape;156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714" y="1538515"/>
            <a:ext cx="10537372" cy="5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staltVTI">
  <a:themeElements>
    <a:clrScheme name="Gestalt">
      <a:dk1>
        <a:srgbClr val="000000"/>
      </a:dk1>
      <a:lt1>
        <a:srgbClr val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staltVTI">
  <a:themeElements>
    <a:clrScheme name="Gestalt">
      <a:dk1>
        <a:srgbClr val="000000"/>
      </a:dk1>
      <a:lt1>
        <a:srgbClr val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2025-05-03T23:19:57Z</dcterms:created>
  <dc:creator>Vemula, Deepak</dc:creator>
</cp:coreProperties>
</file>