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LovAzj8UyTR70JgIvSnapTH5l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EFDE1-CEEA-498C-B5D8-7B3AECDAD1D6}">
  <a:tblStyle styleId="{D08EFDE1-CEEA-498C-B5D8-7B3AECDAD1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172247"/>
            <a:ext cx="10321925" cy="48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u="sng">
                <a:latin typeface="Times New Roman"/>
                <a:ea typeface="Times New Roman"/>
                <a:cs typeface="Times New Roman"/>
                <a:sym typeface="Times New Roman"/>
              </a:rPr>
              <a:t>Hearts &amp; Paws: </a:t>
            </a:r>
            <a:r>
              <a:rPr lang="en-US" sz="2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Relationship Map</a:t>
            </a:r>
            <a:endParaRPr sz="28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11480" y="663575"/>
            <a:ext cx="11322685" cy="606488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                             Internal Stakeholders          	Customers </a:t>
            </a:r>
            <a:endParaRPr/>
          </a:p>
          <a:p>
            <a:pPr marL="3657600" lvl="8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	            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(External Users):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884555" y="1371600"/>
            <a:ext cx="2479675" cy="4965065"/>
          </a:xfrm>
          <a:prstGeom prst="flowChartAlternateProcess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608830" y="1371600"/>
            <a:ext cx="2833370" cy="4936172"/>
          </a:xfrm>
          <a:prstGeom prst="flowChartAlternateProcess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643620" y="1399224"/>
            <a:ext cx="2710180" cy="4936172"/>
          </a:xfrm>
          <a:prstGeom prst="flowChartAlternateProcess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41730" y="1860550"/>
            <a:ext cx="1893570" cy="91757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Grooming and training service providers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4585" y="3189605"/>
            <a:ext cx="1824355" cy="8890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Animal shelters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4585" y="4394199"/>
            <a:ext cx="1824355" cy="81343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953000" y="2219266"/>
            <a:ext cx="2032000" cy="43243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Investors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964430" y="2725864"/>
            <a:ext cx="2058035" cy="756253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	 Administrators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958080" y="3561462"/>
            <a:ext cx="2066925" cy="83009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and Finance Teams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965065" y="4480137"/>
            <a:ext cx="2042160" cy="71628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 Team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960242" y="5280171"/>
            <a:ext cx="2053333" cy="94488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and Partnership Managers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074150" y="1899285"/>
            <a:ext cx="1953260" cy="74930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 Owners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977630" y="3281014"/>
            <a:ext cx="2089785" cy="88201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Animal Shelters &amp; Rescuers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989060" y="4665724"/>
            <a:ext cx="2078355" cy="98615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 Service Providers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>
            <a:stCxn id="89" idx="3"/>
            <a:endCxn id="94" idx="1"/>
          </p:cNvCxnSpPr>
          <p:nvPr/>
        </p:nvCxnSpPr>
        <p:spPr>
          <a:xfrm>
            <a:off x="3035300" y="2319338"/>
            <a:ext cx="1922700" cy="1657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1" name="Google Shape;101;p1"/>
          <p:cNvCxnSpPr>
            <a:stCxn id="90" idx="3"/>
            <a:endCxn id="95" idx="1"/>
          </p:cNvCxnSpPr>
          <p:nvPr/>
        </p:nvCxnSpPr>
        <p:spPr>
          <a:xfrm>
            <a:off x="2948940" y="3634105"/>
            <a:ext cx="2016000" cy="1204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2" name="Google Shape;102;p1"/>
          <p:cNvCxnSpPr>
            <a:stCxn id="90" idx="3"/>
            <a:endCxn id="93" idx="1"/>
          </p:cNvCxnSpPr>
          <p:nvPr/>
        </p:nvCxnSpPr>
        <p:spPr>
          <a:xfrm rot="10800000" flipH="1">
            <a:off x="2948940" y="3104005"/>
            <a:ext cx="2015400" cy="530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3" name="Google Shape;103;p1"/>
          <p:cNvCxnSpPr>
            <a:stCxn id="91" idx="3"/>
            <a:endCxn id="92" idx="1"/>
          </p:cNvCxnSpPr>
          <p:nvPr/>
        </p:nvCxnSpPr>
        <p:spPr>
          <a:xfrm rot="10800000" flipH="1">
            <a:off x="2948940" y="2435417"/>
            <a:ext cx="2004000" cy="2365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4" name="Google Shape;104;p1"/>
          <p:cNvCxnSpPr>
            <a:stCxn id="91" idx="3"/>
            <a:endCxn id="96" idx="1"/>
          </p:cNvCxnSpPr>
          <p:nvPr/>
        </p:nvCxnSpPr>
        <p:spPr>
          <a:xfrm>
            <a:off x="2948940" y="4800917"/>
            <a:ext cx="2011200" cy="951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" name="Google Shape;105;p1"/>
          <p:cNvCxnSpPr>
            <a:stCxn id="91" idx="3"/>
            <a:endCxn id="95" idx="1"/>
          </p:cNvCxnSpPr>
          <p:nvPr/>
        </p:nvCxnSpPr>
        <p:spPr>
          <a:xfrm>
            <a:off x="2948940" y="4800917"/>
            <a:ext cx="2016000" cy="37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6" name="Google Shape;106;p1"/>
          <p:cNvCxnSpPr>
            <a:stCxn id="93" idx="3"/>
            <a:endCxn id="97" idx="1"/>
          </p:cNvCxnSpPr>
          <p:nvPr/>
        </p:nvCxnSpPr>
        <p:spPr>
          <a:xfrm rot="10800000" flipH="1">
            <a:off x="7022465" y="2273891"/>
            <a:ext cx="2051700" cy="830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7" name="Google Shape;107;p1"/>
          <p:cNvCxnSpPr>
            <a:stCxn id="95" idx="3"/>
            <a:endCxn id="99" idx="1"/>
          </p:cNvCxnSpPr>
          <p:nvPr/>
        </p:nvCxnSpPr>
        <p:spPr>
          <a:xfrm>
            <a:off x="7007225" y="4838277"/>
            <a:ext cx="1981800" cy="320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8" name="Google Shape;108;p1"/>
          <p:cNvCxnSpPr>
            <a:stCxn id="92" idx="3"/>
            <a:endCxn id="98" idx="1"/>
          </p:cNvCxnSpPr>
          <p:nvPr/>
        </p:nvCxnSpPr>
        <p:spPr>
          <a:xfrm>
            <a:off x="6985000" y="2435484"/>
            <a:ext cx="1992600" cy="1286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9" name="Google Shape;109;p1"/>
          <p:cNvCxnSpPr>
            <a:stCxn id="94" idx="3"/>
          </p:cNvCxnSpPr>
          <p:nvPr/>
        </p:nvCxnSpPr>
        <p:spPr>
          <a:xfrm rot="10800000" flipH="1">
            <a:off x="7025005" y="2421311"/>
            <a:ext cx="2051700" cy="1555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0" name="Google Shape;110;p1"/>
          <p:cNvCxnSpPr>
            <a:stCxn id="92" idx="3"/>
            <a:endCxn id="97" idx="1"/>
          </p:cNvCxnSpPr>
          <p:nvPr/>
        </p:nvCxnSpPr>
        <p:spPr>
          <a:xfrm rot="10800000" flipH="1">
            <a:off x="6985000" y="2274084"/>
            <a:ext cx="2089200" cy="161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1" name="Google Shape;111;p1"/>
          <p:cNvCxnSpPr>
            <a:stCxn id="92" idx="3"/>
            <a:endCxn id="99" idx="1"/>
          </p:cNvCxnSpPr>
          <p:nvPr/>
        </p:nvCxnSpPr>
        <p:spPr>
          <a:xfrm>
            <a:off x="6985000" y="2435484"/>
            <a:ext cx="2004000" cy="2723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2" name="Google Shape;112;p1"/>
          <p:cNvCxnSpPr>
            <a:stCxn id="92" idx="3"/>
            <a:endCxn id="98" idx="1"/>
          </p:cNvCxnSpPr>
          <p:nvPr/>
        </p:nvCxnSpPr>
        <p:spPr>
          <a:xfrm>
            <a:off x="6985000" y="2435484"/>
            <a:ext cx="1992600" cy="1286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3" name="Google Shape;113;p1"/>
          <p:cNvCxnSpPr>
            <a:stCxn id="94" idx="3"/>
            <a:endCxn id="98" idx="1"/>
          </p:cNvCxnSpPr>
          <p:nvPr/>
        </p:nvCxnSpPr>
        <p:spPr>
          <a:xfrm rot="10800000" flipH="1">
            <a:off x="7025005" y="3722111"/>
            <a:ext cx="1952700" cy="254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4" name="Google Shape;114;p1"/>
          <p:cNvCxnSpPr>
            <a:stCxn id="92" idx="3"/>
            <a:endCxn id="99" idx="1"/>
          </p:cNvCxnSpPr>
          <p:nvPr/>
        </p:nvCxnSpPr>
        <p:spPr>
          <a:xfrm>
            <a:off x="6985000" y="2435484"/>
            <a:ext cx="2004000" cy="2723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5" name="Google Shape;115;p1"/>
          <p:cNvCxnSpPr>
            <a:stCxn id="94" idx="3"/>
            <a:endCxn id="99" idx="1"/>
          </p:cNvCxnSpPr>
          <p:nvPr/>
        </p:nvCxnSpPr>
        <p:spPr>
          <a:xfrm>
            <a:off x="7025005" y="3976511"/>
            <a:ext cx="1964100" cy="1182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6" name="Google Shape;116;p1"/>
          <p:cNvCxnSpPr/>
          <p:nvPr/>
        </p:nvCxnSpPr>
        <p:spPr>
          <a:xfrm rot="10800000" flipH="1">
            <a:off x="7013575" y="2400935"/>
            <a:ext cx="2008504" cy="239998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7" name="Google Shape;117;p1"/>
          <p:cNvCxnSpPr>
            <a:endCxn id="98" idx="1"/>
          </p:cNvCxnSpPr>
          <p:nvPr/>
        </p:nvCxnSpPr>
        <p:spPr>
          <a:xfrm rot="10800000" flipH="1">
            <a:off x="7022530" y="3722021"/>
            <a:ext cx="1955100" cy="1642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8" name="Google Shape;118;p1"/>
          <p:cNvCxnSpPr>
            <a:stCxn id="96" idx="3"/>
            <a:endCxn id="98" idx="1"/>
          </p:cNvCxnSpPr>
          <p:nvPr/>
        </p:nvCxnSpPr>
        <p:spPr>
          <a:xfrm rot="10800000" flipH="1">
            <a:off x="7013575" y="3721911"/>
            <a:ext cx="1964100" cy="2030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9" name="Google Shape;119;p1"/>
          <p:cNvCxnSpPr>
            <a:stCxn id="96" idx="3"/>
            <a:endCxn id="99" idx="1"/>
          </p:cNvCxnSpPr>
          <p:nvPr/>
        </p:nvCxnSpPr>
        <p:spPr>
          <a:xfrm rot="10800000" flipH="1">
            <a:off x="7013575" y="5158911"/>
            <a:ext cx="1975500" cy="593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0" name="Google Shape;120;p1"/>
          <p:cNvCxnSpPr>
            <a:stCxn id="96" idx="3"/>
          </p:cNvCxnSpPr>
          <p:nvPr/>
        </p:nvCxnSpPr>
        <p:spPr>
          <a:xfrm rot="10800000" flipH="1">
            <a:off x="7013575" y="2344611"/>
            <a:ext cx="2073600" cy="340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1" name="Google Shape;121;p1"/>
          <p:cNvCxnSpPr>
            <a:stCxn id="90" idx="3"/>
            <a:endCxn id="94" idx="1"/>
          </p:cNvCxnSpPr>
          <p:nvPr/>
        </p:nvCxnSpPr>
        <p:spPr>
          <a:xfrm>
            <a:off x="2948940" y="3634105"/>
            <a:ext cx="2009100" cy="342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2" name="Google Shape;122;p1"/>
          <p:cNvCxnSpPr>
            <a:stCxn id="91" idx="3"/>
            <a:endCxn id="94" idx="1"/>
          </p:cNvCxnSpPr>
          <p:nvPr/>
        </p:nvCxnSpPr>
        <p:spPr>
          <a:xfrm rot="10800000" flipH="1">
            <a:off x="2948940" y="3976517"/>
            <a:ext cx="2009100" cy="8244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3" name="Google Shape;123;p1"/>
          <p:cNvSpPr/>
          <p:nvPr/>
        </p:nvSpPr>
        <p:spPr>
          <a:xfrm>
            <a:off x="1131827" y="5401627"/>
            <a:ext cx="1824355" cy="81343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Gateways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>
            <a:stCxn id="84" idx="3"/>
            <a:endCxn id="96" idx="1"/>
          </p:cNvCxnSpPr>
          <p:nvPr/>
        </p:nvCxnSpPr>
        <p:spPr>
          <a:xfrm flipH="1">
            <a:off x="4960325" y="412594"/>
            <a:ext cx="6199800" cy="5340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5" name="Google Shape;125;p1"/>
          <p:cNvCxnSpPr>
            <a:stCxn id="84" idx="3"/>
            <a:endCxn id="94" idx="1"/>
          </p:cNvCxnSpPr>
          <p:nvPr/>
        </p:nvCxnSpPr>
        <p:spPr>
          <a:xfrm flipH="1">
            <a:off x="4958225" y="412594"/>
            <a:ext cx="6201900" cy="3564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26" name="Google Shape;126;p1"/>
          <p:cNvCxnSpPr>
            <a:stCxn id="84" idx="3"/>
            <a:endCxn id="93" idx="1"/>
          </p:cNvCxnSpPr>
          <p:nvPr/>
        </p:nvCxnSpPr>
        <p:spPr>
          <a:xfrm flipH="1">
            <a:off x="4964525" y="412594"/>
            <a:ext cx="6195600" cy="2691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7" name="Google Shape;127;p1"/>
          <p:cNvSpPr txBox="1"/>
          <p:nvPr/>
        </p:nvSpPr>
        <p:spPr>
          <a:xfrm>
            <a:off x="5763374" y="3219775"/>
            <a:ext cx="174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(Hearts &amp; Paws)</a:t>
            </a:r>
            <a:endParaRPr/>
          </a:p>
        </p:txBody>
      </p:sp>
      <p:sp>
        <p:nvSpPr>
          <p:cNvPr id="128" name="Google Shape;128;p1"/>
          <p:cNvSpPr txBox="1"/>
          <p:nvPr/>
        </p:nvSpPr>
        <p:spPr>
          <a:xfrm>
            <a:off x="5799500" y="4110300"/>
            <a:ext cx="174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(Hearts &amp; Paws)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5779879" y="4890250"/>
            <a:ext cx="182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(Hearts &amp; Paws)</a:t>
            </a:r>
            <a:endParaRPr/>
          </a:p>
        </p:txBody>
      </p:sp>
      <p:cxnSp>
        <p:nvCxnSpPr>
          <p:cNvPr id="130" name="Google Shape;130;p1"/>
          <p:cNvCxnSpPr>
            <a:stCxn id="93" idx="3"/>
            <a:endCxn id="98" idx="1"/>
          </p:cNvCxnSpPr>
          <p:nvPr/>
        </p:nvCxnSpPr>
        <p:spPr>
          <a:xfrm>
            <a:off x="7022465" y="3103991"/>
            <a:ext cx="1955100" cy="61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1" name="Google Shape;131;p1"/>
          <p:cNvCxnSpPr>
            <a:stCxn id="93" idx="3"/>
            <a:endCxn id="99" idx="1"/>
          </p:cNvCxnSpPr>
          <p:nvPr/>
        </p:nvCxnSpPr>
        <p:spPr>
          <a:xfrm>
            <a:off x="7022465" y="3103991"/>
            <a:ext cx="1966500" cy="2054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2" name="Google Shape;132;p1"/>
          <p:cNvSpPr/>
          <p:nvPr/>
        </p:nvSpPr>
        <p:spPr>
          <a:xfrm>
            <a:off x="4956538" y="1449530"/>
            <a:ext cx="2032000" cy="68701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Managers and UX Designers</a:t>
            </a:r>
            <a:b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5830730" y="1936750"/>
            <a:ext cx="182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FF0000"/>
                </a:solidFill>
              </a:rPr>
              <a:t>Hearts &amp; Paws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34" name="Google Shape;134;p1"/>
          <p:cNvCxnSpPr>
            <a:stCxn id="91" idx="3"/>
            <a:endCxn id="96" idx="1"/>
          </p:cNvCxnSpPr>
          <p:nvPr/>
        </p:nvCxnSpPr>
        <p:spPr>
          <a:xfrm>
            <a:off x="2948940" y="4800917"/>
            <a:ext cx="2011200" cy="951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5" name="Google Shape;135;p1"/>
          <p:cNvCxnSpPr>
            <a:stCxn id="84" idx="3"/>
            <a:endCxn id="96" idx="1"/>
          </p:cNvCxnSpPr>
          <p:nvPr/>
        </p:nvCxnSpPr>
        <p:spPr>
          <a:xfrm flipH="1">
            <a:off x="4960325" y="412594"/>
            <a:ext cx="6199800" cy="5340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6" name="Google Shape;136;p1"/>
          <p:cNvCxnSpPr>
            <a:stCxn id="89" idx="3"/>
            <a:endCxn id="96" idx="1"/>
          </p:cNvCxnSpPr>
          <p:nvPr/>
        </p:nvCxnSpPr>
        <p:spPr>
          <a:xfrm>
            <a:off x="3035300" y="2319338"/>
            <a:ext cx="1924800" cy="3433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7" name="Google Shape;137;p1"/>
          <p:cNvCxnSpPr>
            <a:endCxn id="96" idx="1"/>
          </p:cNvCxnSpPr>
          <p:nvPr/>
        </p:nvCxnSpPr>
        <p:spPr>
          <a:xfrm rot="10800000" flipH="1">
            <a:off x="2987742" y="5752611"/>
            <a:ext cx="1972500" cy="1950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8" name="Google Shape;138;p1"/>
          <p:cNvCxnSpPr>
            <a:stCxn id="96" idx="3"/>
            <a:endCxn id="97" idx="1"/>
          </p:cNvCxnSpPr>
          <p:nvPr/>
        </p:nvCxnSpPr>
        <p:spPr>
          <a:xfrm rot="10800000" flipH="1">
            <a:off x="7013575" y="2273811"/>
            <a:ext cx="2060700" cy="34788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9" name="Google Shape;139;p1"/>
          <p:cNvCxnSpPr>
            <a:stCxn id="96" idx="3"/>
            <a:endCxn id="98" idx="1"/>
          </p:cNvCxnSpPr>
          <p:nvPr/>
        </p:nvCxnSpPr>
        <p:spPr>
          <a:xfrm rot="10800000" flipH="1">
            <a:off x="7013575" y="3721911"/>
            <a:ext cx="1964100" cy="2030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40" name="Google Shape;140;p1"/>
          <p:cNvCxnSpPr>
            <a:stCxn id="96" idx="3"/>
            <a:endCxn id="99" idx="1"/>
          </p:cNvCxnSpPr>
          <p:nvPr/>
        </p:nvCxnSpPr>
        <p:spPr>
          <a:xfrm rot="10800000" flipH="1">
            <a:off x="7013575" y="5158911"/>
            <a:ext cx="1975500" cy="593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/>
          <p:nvPr/>
        </p:nvSpPr>
        <p:spPr>
          <a:xfrm>
            <a:off x="347470" y="887584"/>
            <a:ext cx="2004823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347472" y="1270907"/>
            <a:ext cx="2011679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7" name="Google Shape;147;p2"/>
          <p:cNvSpPr txBox="1"/>
          <p:nvPr/>
        </p:nvSpPr>
        <p:spPr>
          <a:xfrm>
            <a:off x="857250" y="911278"/>
            <a:ext cx="1499617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772495" y="1689186"/>
            <a:ext cx="139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Grooming &amp; Training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Providers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769245" y="2745003"/>
            <a:ext cx="1399033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Shelters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768668" y="3182465"/>
            <a:ext cx="1298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Gateways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"/>
          <p:cNvCxnSpPr/>
          <p:nvPr/>
        </p:nvCxnSpPr>
        <p:spPr>
          <a:xfrm flipH="1">
            <a:off x="347471" y="1219055"/>
            <a:ext cx="1" cy="49929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2" name="Google Shape;152;p2"/>
          <p:cNvCxnSpPr/>
          <p:nvPr/>
        </p:nvCxnSpPr>
        <p:spPr>
          <a:xfrm flipH="1">
            <a:off x="2313532" y="1219054"/>
            <a:ext cx="29622" cy="4992905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3" name="Google Shape;153;p2"/>
          <p:cNvSpPr/>
          <p:nvPr/>
        </p:nvSpPr>
        <p:spPr>
          <a:xfrm>
            <a:off x="2576322" y="887583"/>
            <a:ext cx="2011683" cy="38332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"/>
          <p:cNvCxnSpPr/>
          <p:nvPr/>
        </p:nvCxnSpPr>
        <p:spPr>
          <a:xfrm>
            <a:off x="2576323" y="1270907"/>
            <a:ext cx="2011680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5" name="Google Shape;155;p2"/>
          <p:cNvSpPr txBox="1"/>
          <p:nvPr/>
        </p:nvSpPr>
        <p:spPr>
          <a:xfrm>
            <a:off x="3249550" y="911278"/>
            <a:ext cx="1499617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3123397" y="1714737"/>
            <a:ext cx="1399033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Service Listings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3143252" y="2385766"/>
            <a:ext cx="1399033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Adoption Listings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2878455" y="3009900"/>
            <a:ext cx="1664970" cy="6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Processing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Services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Advertisement Space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9" name="Google Shape;159;p2"/>
          <p:cNvCxnSpPr/>
          <p:nvPr/>
        </p:nvCxnSpPr>
        <p:spPr>
          <a:xfrm flipH="1">
            <a:off x="2576322" y="1207255"/>
            <a:ext cx="1" cy="5012256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0" name="Google Shape;160;p2"/>
          <p:cNvSpPr/>
          <p:nvPr/>
        </p:nvSpPr>
        <p:spPr>
          <a:xfrm>
            <a:off x="4773169" y="887584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2"/>
          <p:cNvCxnSpPr/>
          <p:nvPr/>
        </p:nvCxnSpPr>
        <p:spPr>
          <a:xfrm>
            <a:off x="4773169" y="1270907"/>
            <a:ext cx="2011680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2" name="Google Shape;162;p2"/>
          <p:cNvSpPr txBox="1"/>
          <p:nvPr/>
        </p:nvSpPr>
        <p:spPr>
          <a:xfrm>
            <a:off x="5369814" y="911278"/>
            <a:ext cx="1499617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 flipH="1">
            <a:off x="4756040" y="1172427"/>
            <a:ext cx="26275" cy="505463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4" name="Google Shape;164;p2"/>
          <p:cNvCxnSpPr/>
          <p:nvPr/>
        </p:nvCxnSpPr>
        <p:spPr>
          <a:xfrm>
            <a:off x="6777991" y="1219054"/>
            <a:ext cx="27841" cy="500801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5" name="Google Shape;165;p2"/>
          <p:cNvSpPr/>
          <p:nvPr/>
        </p:nvSpPr>
        <p:spPr>
          <a:xfrm>
            <a:off x="6988305" y="887584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6988305" y="1270907"/>
            <a:ext cx="2011680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7" name="Google Shape;167;p2"/>
          <p:cNvSpPr txBox="1"/>
          <p:nvPr/>
        </p:nvSpPr>
        <p:spPr>
          <a:xfrm>
            <a:off x="7523234" y="911278"/>
            <a:ext cx="1499617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7536815" y="1706245"/>
            <a:ext cx="1395730" cy="46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Confirmed Bookings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7544374" y="2550392"/>
            <a:ext cx="1399033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 Adoptions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7474394" y="5063230"/>
            <a:ext cx="136017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Reviews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"/>
          <p:cNvCxnSpPr/>
          <p:nvPr/>
        </p:nvCxnSpPr>
        <p:spPr>
          <a:xfrm flipH="1">
            <a:off x="6988305" y="1219055"/>
            <a:ext cx="1" cy="500045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2" name="Google Shape;172;p2"/>
          <p:cNvCxnSpPr/>
          <p:nvPr/>
        </p:nvCxnSpPr>
        <p:spPr>
          <a:xfrm>
            <a:off x="8993126" y="1219055"/>
            <a:ext cx="26406" cy="5000457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3" name="Google Shape;173;p2"/>
          <p:cNvSpPr/>
          <p:nvPr/>
        </p:nvSpPr>
        <p:spPr>
          <a:xfrm>
            <a:off x="9375647" y="883058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"/>
          <p:cNvCxnSpPr/>
          <p:nvPr/>
        </p:nvCxnSpPr>
        <p:spPr>
          <a:xfrm>
            <a:off x="9392036" y="1267146"/>
            <a:ext cx="2011679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5" name="Google Shape;175;p2"/>
          <p:cNvSpPr txBox="1"/>
          <p:nvPr/>
        </p:nvSpPr>
        <p:spPr>
          <a:xfrm>
            <a:off x="9835133" y="910073"/>
            <a:ext cx="149961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9809422" y="1834820"/>
            <a:ext cx="13990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Owners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9866600" y="2534953"/>
            <a:ext cx="139903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Shelters and Rescuers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"/>
          <p:cNvCxnSpPr/>
          <p:nvPr/>
        </p:nvCxnSpPr>
        <p:spPr>
          <a:xfrm>
            <a:off x="9369898" y="1217849"/>
            <a:ext cx="6135" cy="499410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9" name="Google Shape;179;p2"/>
          <p:cNvCxnSpPr/>
          <p:nvPr/>
        </p:nvCxnSpPr>
        <p:spPr>
          <a:xfrm>
            <a:off x="11361423" y="1242748"/>
            <a:ext cx="50296" cy="497676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2"/>
          <p:cNvSpPr txBox="1"/>
          <p:nvPr/>
        </p:nvSpPr>
        <p:spPr>
          <a:xfrm>
            <a:off x="3121660" y="4655820"/>
            <a:ext cx="1421765" cy="43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Data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"/>
          <p:cNvCxnSpPr/>
          <p:nvPr/>
        </p:nvCxnSpPr>
        <p:spPr>
          <a:xfrm>
            <a:off x="347471" y="6211958"/>
            <a:ext cx="1972824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2" name="Google Shape;182;p2"/>
          <p:cNvCxnSpPr/>
          <p:nvPr/>
        </p:nvCxnSpPr>
        <p:spPr>
          <a:xfrm>
            <a:off x="2568967" y="6219511"/>
            <a:ext cx="2019038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3" name="Google Shape;183;p2"/>
          <p:cNvCxnSpPr/>
          <p:nvPr/>
        </p:nvCxnSpPr>
        <p:spPr>
          <a:xfrm>
            <a:off x="4582290" y="1242748"/>
            <a:ext cx="6874" cy="497676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4" name="Google Shape;184;p2"/>
          <p:cNvCxnSpPr/>
          <p:nvPr/>
        </p:nvCxnSpPr>
        <p:spPr>
          <a:xfrm>
            <a:off x="6980304" y="6219511"/>
            <a:ext cx="2059688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5" name="Google Shape;185;p2"/>
          <p:cNvCxnSpPr/>
          <p:nvPr/>
        </p:nvCxnSpPr>
        <p:spPr>
          <a:xfrm>
            <a:off x="9376033" y="6219511"/>
            <a:ext cx="2035686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186" name="Google Shape;186;p2"/>
          <p:cNvGrpSpPr/>
          <p:nvPr/>
        </p:nvGrpSpPr>
        <p:grpSpPr>
          <a:xfrm>
            <a:off x="4874895" y="1481538"/>
            <a:ext cx="1816232" cy="383145"/>
            <a:chOff x="0" y="31949"/>
            <a:chExt cx="1816231" cy="383143"/>
          </a:xfrm>
        </p:grpSpPr>
        <p:sp>
          <p:nvSpPr>
            <p:cNvPr id="187" name="Google Shape;187;p2"/>
            <p:cNvSpPr/>
            <p:nvPr/>
          </p:nvSpPr>
          <p:spPr>
            <a:xfrm>
              <a:off x="0" y="31949"/>
              <a:ext cx="1816231" cy="383143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55244" y="70803"/>
              <a:ext cx="1705742" cy="305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Authentication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"/>
          <p:cNvGrpSpPr/>
          <p:nvPr/>
        </p:nvGrpSpPr>
        <p:grpSpPr>
          <a:xfrm>
            <a:off x="4874894" y="2101181"/>
            <a:ext cx="1800226" cy="549284"/>
            <a:chOff x="-1" y="0"/>
            <a:chExt cx="1800225" cy="549282"/>
          </a:xfrm>
        </p:grpSpPr>
        <p:sp>
          <p:nvSpPr>
            <p:cNvPr id="190" name="Google Shape;190;p2"/>
            <p:cNvSpPr/>
            <p:nvPr/>
          </p:nvSpPr>
          <p:spPr>
            <a:xfrm>
              <a:off x="-1" y="0"/>
              <a:ext cx="1800225" cy="549282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55244" y="121924"/>
              <a:ext cx="1689735" cy="305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Pet Service Booking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4874895" y="3651985"/>
            <a:ext cx="1810385" cy="388421"/>
            <a:chOff x="0" y="2678"/>
            <a:chExt cx="1810513" cy="263884"/>
          </a:xfrm>
        </p:grpSpPr>
        <p:sp>
          <p:nvSpPr>
            <p:cNvPr id="193" name="Google Shape;193;p2"/>
            <p:cNvSpPr/>
            <p:nvPr/>
          </p:nvSpPr>
          <p:spPr>
            <a:xfrm>
              <a:off x="0" y="2678"/>
              <a:ext cx="1810513" cy="263884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55244" y="30867"/>
              <a:ext cx="1700024" cy="207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Payment Processing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2"/>
          <p:cNvGrpSpPr/>
          <p:nvPr/>
        </p:nvGrpSpPr>
        <p:grpSpPr>
          <a:xfrm>
            <a:off x="4870450" y="4402455"/>
            <a:ext cx="1802130" cy="688975"/>
            <a:chOff x="0" y="32132"/>
            <a:chExt cx="1805373" cy="382840"/>
          </a:xfrm>
        </p:grpSpPr>
        <p:sp>
          <p:nvSpPr>
            <p:cNvPr id="196" name="Google Shape;196;p2"/>
            <p:cNvSpPr/>
            <p:nvPr/>
          </p:nvSpPr>
          <p:spPr>
            <a:xfrm>
              <a:off x="0" y="32132"/>
              <a:ext cx="1805373" cy="382776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55245" y="86043"/>
              <a:ext cx="1687828" cy="328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Donation Campaign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Management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4870525" y="5467884"/>
            <a:ext cx="1802773" cy="523201"/>
            <a:chOff x="0" y="-36828"/>
            <a:chExt cx="1802771" cy="523200"/>
          </a:xfrm>
        </p:grpSpPr>
        <p:sp>
          <p:nvSpPr>
            <p:cNvPr id="199" name="Google Shape;199;p2"/>
            <p:cNvSpPr/>
            <p:nvPr/>
          </p:nvSpPr>
          <p:spPr>
            <a:xfrm>
              <a:off x="0" y="26923"/>
              <a:ext cx="1802771" cy="393194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55244" y="-36828"/>
              <a:ext cx="1692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Service Provider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Verification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"/>
          <p:cNvSpPr/>
          <p:nvPr/>
        </p:nvSpPr>
        <p:spPr>
          <a:xfrm rot="-5400000" flipH="1">
            <a:off x="7170420" y="1694815"/>
            <a:ext cx="180975" cy="4121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 rot="-5400000">
            <a:off x="7132208" y="2483153"/>
            <a:ext cx="205966" cy="41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 rot="-5400000">
            <a:off x="7122048" y="3361134"/>
            <a:ext cx="205966" cy="41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" descr="Picture 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018" y="1864722"/>
            <a:ext cx="238220" cy="33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" descr="Picture 18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18423" y="2448819"/>
            <a:ext cx="631698" cy="3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" descr="Picture 19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11425" y="3083560"/>
            <a:ext cx="601980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" descr="Picture 20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25626" y="3840527"/>
            <a:ext cx="631698" cy="3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" descr="Picture 21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16901" y="4625837"/>
            <a:ext cx="631698" cy="3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" descr="Pictur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018" y="2715749"/>
            <a:ext cx="238220" cy="33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" descr="Picture 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018" y="3312607"/>
            <a:ext cx="238220" cy="33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 descr="Picture 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392036" y="1834240"/>
            <a:ext cx="378774" cy="3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" descr="Picture 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392036" y="2746700"/>
            <a:ext cx="397039" cy="33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"/>
          <p:cNvSpPr txBox="1"/>
          <p:nvPr/>
        </p:nvSpPr>
        <p:spPr>
          <a:xfrm>
            <a:off x="3150870" y="5423535"/>
            <a:ext cx="137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Provider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Credentials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2"/>
          <p:cNvGrpSpPr/>
          <p:nvPr/>
        </p:nvGrpSpPr>
        <p:grpSpPr>
          <a:xfrm>
            <a:off x="4874895" y="2877070"/>
            <a:ext cx="1802923" cy="520700"/>
            <a:chOff x="0" y="-2648"/>
            <a:chExt cx="1802921" cy="520699"/>
          </a:xfrm>
        </p:grpSpPr>
        <p:sp>
          <p:nvSpPr>
            <p:cNvPr id="215" name="Google Shape;215;p2"/>
            <p:cNvSpPr/>
            <p:nvPr/>
          </p:nvSpPr>
          <p:spPr>
            <a:xfrm>
              <a:off x="0" y="-1"/>
              <a:ext cx="1802921" cy="515406"/>
            </a:xfrm>
            <a:prstGeom prst="rect">
              <a:avLst/>
            </a:prstGeom>
            <a:solidFill>
              <a:srgbClr val="CCDFEF"/>
            </a:solidFill>
            <a:ln w="19050" cap="flat" cmpd="sng">
              <a:solidFill>
                <a:srgbClr val="09293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55245" y="-2648"/>
              <a:ext cx="1692432" cy="52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Adoption Management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"/>
          <p:cNvSpPr txBox="1"/>
          <p:nvPr/>
        </p:nvSpPr>
        <p:spPr>
          <a:xfrm>
            <a:off x="7453726" y="4151555"/>
            <a:ext cx="1310451" cy="73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 Reports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7550150" y="3485515"/>
            <a:ext cx="1163320" cy="45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 Payments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9849734" y="3648761"/>
            <a:ext cx="117461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 Service Providers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" descr="Picture 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416074" y="3734208"/>
            <a:ext cx="397038" cy="33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/>
          <p:nvPr/>
        </p:nvSpPr>
        <p:spPr>
          <a:xfrm rot="-5400000">
            <a:off x="7136787" y="4220478"/>
            <a:ext cx="205966" cy="41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/>
          <p:nvPr/>
        </p:nvSpPr>
        <p:spPr>
          <a:xfrm rot="-5400000">
            <a:off x="7144697" y="4983114"/>
            <a:ext cx="205966" cy="41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"/>
          <p:cNvCxnSpPr/>
          <p:nvPr/>
        </p:nvCxnSpPr>
        <p:spPr>
          <a:xfrm>
            <a:off x="5771867" y="1873485"/>
            <a:ext cx="1713" cy="23650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4" name="Google Shape;224;p2"/>
          <p:cNvCxnSpPr/>
          <p:nvPr/>
        </p:nvCxnSpPr>
        <p:spPr>
          <a:xfrm>
            <a:off x="5773011" y="2664025"/>
            <a:ext cx="1713" cy="23650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5" name="Google Shape;225;p2"/>
          <p:cNvCxnSpPr/>
          <p:nvPr/>
        </p:nvCxnSpPr>
        <p:spPr>
          <a:xfrm>
            <a:off x="5774690" y="5091430"/>
            <a:ext cx="1905" cy="44005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6" name="Google Shape;226;p2"/>
          <p:cNvCxnSpPr/>
          <p:nvPr/>
        </p:nvCxnSpPr>
        <p:spPr>
          <a:xfrm>
            <a:off x="5767871" y="3392283"/>
            <a:ext cx="1713" cy="23650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7" name="Google Shape;227;p2"/>
          <p:cNvCxnSpPr/>
          <p:nvPr/>
        </p:nvCxnSpPr>
        <p:spPr>
          <a:xfrm>
            <a:off x="5764445" y="4118078"/>
            <a:ext cx="1713" cy="23650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8" name="Google Shape;228;p2"/>
          <p:cNvCxnSpPr/>
          <p:nvPr/>
        </p:nvCxnSpPr>
        <p:spPr>
          <a:xfrm>
            <a:off x="4756039" y="6227064"/>
            <a:ext cx="2049792" cy="1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29" name="Google Shape;229;p2" descr="Picture 137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30986" y="1657953"/>
            <a:ext cx="631698" cy="3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"/>
          <p:cNvSpPr txBox="1"/>
          <p:nvPr/>
        </p:nvSpPr>
        <p:spPr>
          <a:xfrm>
            <a:off x="774576" y="3942026"/>
            <a:ext cx="12984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Advertising Networks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" descr="Picture 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755" y="4118290"/>
            <a:ext cx="238220" cy="33615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"/>
          <p:cNvSpPr txBox="1"/>
          <p:nvPr/>
        </p:nvSpPr>
        <p:spPr>
          <a:xfrm>
            <a:off x="1521018" y="256253"/>
            <a:ext cx="8702842" cy="58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Hearts &amp; Paws</a:t>
            </a:r>
            <a:r>
              <a:rPr lang="en-US" sz="32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SIPOC Diagram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" descr="Picture 21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 flipH="1">
            <a:off x="2511186" y="5498327"/>
            <a:ext cx="631698" cy="3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"/>
          <p:cNvSpPr txBox="1"/>
          <p:nvPr/>
        </p:nvSpPr>
        <p:spPr>
          <a:xfrm>
            <a:off x="7426325" y="5672455"/>
            <a:ext cx="1593215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Analytics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"/>
          <p:cNvSpPr/>
          <p:nvPr/>
        </p:nvSpPr>
        <p:spPr>
          <a:xfrm rot="-5400000">
            <a:off x="7165652" y="5575569"/>
            <a:ext cx="205966" cy="41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 cap="flat" cmpd="sng">
            <a:solidFill>
              <a:srgbClr val="8ED97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2545080" y="53165"/>
            <a:ext cx="6629400" cy="448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10" b="1" u="sng"/>
              <a:t>User Roles by Business Group</a:t>
            </a:r>
            <a:endParaRPr sz="3110" b="1" u="sng"/>
          </a:p>
        </p:txBody>
      </p:sp>
      <p:sp>
        <p:nvSpPr>
          <p:cNvPr id="241" name="Google Shape;241;p3"/>
          <p:cNvSpPr txBox="1">
            <a:spLocks noGrp="1"/>
          </p:cNvSpPr>
          <p:nvPr>
            <p:ph type="body" idx="1"/>
          </p:nvPr>
        </p:nvSpPr>
        <p:spPr>
          <a:xfrm>
            <a:off x="292735" y="283210"/>
            <a:ext cx="11423015" cy="583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1" u="sng"/>
            </a:br>
            <a:r>
              <a:rPr lang="en-US" sz="1800" b="1" u="sng"/>
              <a:t>External Users (Customers):</a:t>
            </a:r>
            <a:endParaRPr sz="1800" b="1"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Pet Owners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Animal Shelters &amp; Rescues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Pet Service Providers</a:t>
            </a:r>
            <a:br>
              <a:rPr lang="en-US" sz="1600"/>
            </a:br>
            <a:br>
              <a:rPr lang="en-US" sz="1600"/>
            </a:b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u="sng"/>
              <a:t>Internal Users:</a:t>
            </a:r>
            <a:endParaRPr sz="1800" b="1"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42" name="Google Shape;242;p3"/>
          <p:cNvGraphicFramePr/>
          <p:nvPr/>
        </p:nvGraphicFramePr>
        <p:xfrm>
          <a:off x="567970" y="2795270"/>
          <a:ext cx="9946675" cy="3151520"/>
        </p:xfrm>
        <a:graphic>
          <a:graphicData uri="http://schemas.openxmlformats.org/drawingml/2006/table">
            <a:tbl>
              <a:tblPr firstRow="1" bandRow="1">
                <a:noFill/>
                <a:tableStyleId>{D08EFDE1-CEEA-498C-B5D8-7B3AECDAD1D6}</a:tableStyleId>
              </a:tblPr>
              <a:tblGrid>
                <a:gridCol w="3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Group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Roles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Name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(Bus. Group Proxy)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Platform Administrators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Product Owner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Business Analyst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Harshitha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Kunal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Product Manager and UX Team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Product Manager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UX Designers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Kshitij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Atharv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Marketing and Finance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Finance Analysts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Deepak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Customer Support and Compliance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Marketing Specialist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Media and Sales Experts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Lasya Priya</a:t>
                      </a:r>
                      <a:br>
                        <a:rPr lang="en-US" sz="1800" u="none" strike="noStrike" cap="none"/>
                      </a:br>
                      <a:r>
                        <a:rPr lang="en-US" sz="1800" u="none" strike="noStrike" cap="none"/>
                        <a:t>Vishnu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85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Hearts &amp; Paws: Business Relationship Map</vt:lpstr>
      <vt:lpstr>PowerPoint Presentation</vt:lpstr>
      <vt:lpstr>User Roles by Business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Kshitij Mahajan</cp:lastModifiedBy>
  <cp:revision>1</cp:revision>
  <dcterms:created xsi:type="dcterms:W3CDTF">2025-02-07T06:00:32Z</dcterms:created>
  <dcterms:modified xsi:type="dcterms:W3CDTF">2025-05-05T21:49:27Z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1CA89A1BE79D4DB3B597ADDA65EAF279_13</vt:lpwstr>
  </property>
  <property fmtid="{D5CDD505-2E9C-101B-9397-08002B2CF9AE}" pid="3" name="KSOProductBuildVer">
    <vt:lpwstr>1033-12.2.0.19821</vt:lpwstr>
  </property>
</Properties>
</file>