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97" r:id="rId5"/>
    <p:sldId id="298" r:id="rId6"/>
    <p:sldId id="299" r:id="rId7"/>
    <p:sldId id="300" r:id="rId8"/>
    <p:sldId id="302" r:id="rId9"/>
    <p:sldId id="305" r:id="rId10"/>
    <p:sldId id="306" r:id="rId11"/>
    <p:sldId id="303" r:id="rId12"/>
    <p:sldId id="309" r:id="rId13"/>
    <p:sldId id="307" r:id="rId14"/>
    <p:sldId id="308" r:id="rId15"/>
    <p:sldId id="310" r:id="rId16"/>
    <p:sldId id="311" r:id="rId17"/>
    <p:sldId id="312" r:id="rId18"/>
    <p:sldId id="315" r:id="rId19"/>
    <p:sldId id="313" r:id="rId20"/>
    <p:sldId id="314" r:id="rId21"/>
    <p:sldId id="317" r:id="rId22"/>
    <p:sldId id="319" r:id="rId23"/>
    <p:sldId id="318" r:id="rId24"/>
    <p:sldId id="320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o" initials="K" lastIdx="1" clrIdx="0">
    <p:extLst>
      <p:ext uri="{19B8F6BF-5375-455C-9EA6-DF929625EA0E}">
        <p15:presenceInfo xmlns:p15="http://schemas.microsoft.com/office/powerpoint/2012/main" userId="Ka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3B6FBB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outlineViewPr>
    <p:cViewPr>
      <p:scale>
        <a:sx n="33" d="100"/>
        <a:sy n="33" d="100"/>
      </p:scale>
      <p:origin x="0" y="-14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4"/>
    </p:cViewPr>
  </p:sorterViewPr>
  <p:notesViewPr>
    <p:cSldViewPr snapToGrid="0">
      <p:cViewPr varScale="1">
        <p:scale>
          <a:sx n="49" d="100"/>
          <a:sy n="49" d="100"/>
        </p:scale>
        <p:origin x="2733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64B9691-87D6-48EF-9BFD-698344D04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6BE10E-3BBD-4023-B684-892AE173FF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2328F-004D-4D3A-9F80-6B7A705D1367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367B9F-A0B4-4348-9C4B-89D15EDCB2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CC2C2F-D89E-474B-9003-7069E7D90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CC25F-5D23-455B-B707-89EC30CA9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74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887C-0EF1-4AC1-9E9B-79863B12620D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420A-BDF0-4775-9670-07D3BFB5E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67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A420A-BDF0-4775-9670-07D3BFB5E94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96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A420A-BDF0-4775-9670-07D3BFB5E94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58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24000" y="2570163"/>
            <a:ext cx="9144000" cy="2387600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発表の内容と構成が想像できる</a:t>
            </a:r>
            <a:br>
              <a:rPr kumimoji="1" lang="en-US" altLang="ja-JP" dirty="0"/>
            </a:br>
            <a:r>
              <a:rPr kumimoji="1" lang="ja-JP" altLang="en-US" dirty="0"/>
              <a:t>発表題目をここに書く．</a:t>
            </a:r>
            <a:br>
              <a:rPr kumimoji="1" lang="en-US" altLang="ja-JP" dirty="0"/>
            </a:br>
            <a:r>
              <a:rPr kumimoji="1" lang="ja-JP" altLang="en-US" dirty="0"/>
              <a:t>単語の途中で改行しない．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110163"/>
            <a:ext cx="9144000" cy="561975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発表者名</a:t>
            </a:r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740400"/>
            <a:ext cx="9144000" cy="469900"/>
          </a:xfrm>
        </p:spPr>
        <p:txBody>
          <a:bodyPr/>
          <a:lstStyle>
            <a:lvl1pPr marL="0" indent="0" algn="l"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身分や所属など</a:t>
            </a:r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0" y="5029200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8420098" y="152399"/>
            <a:ext cx="3594101" cy="378541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会議名と日程を書いておく</a:t>
            </a:r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13" hasCustomPrompt="1"/>
          </p:nvPr>
        </p:nvSpPr>
        <p:spPr>
          <a:xfrm>
            <a:off x="1523999" y="647700"/>
            <a:ext cx="9144000" cy="1841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r>
              <a:rPr kumimoji="1" lang="ja-JP" altLang="en-US" dirty="0"/>
              <a:t>題目の説明の助けになる図があれば載せる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259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58800" y="1487981"/>
            <a:ext cx="11099800" cy="509717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28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メッセージの補足説明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第２段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第５弾</a:t>
            </a:r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11493500" y="53010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tx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tx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6FAC7EF-F9C6-404A-A32A-68281CD96B86}"/>
              </a:ext>
            </a:extLst>
          </p:cNvPr>
          <p:cNvCxnSpPr/>
          <p:nvPr userDrawn="1"/>
        </p:nvCxnSpPr>
        <p:spPr>
          <a:xfrm>
            <a:off x="0" y="1173661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17">
            <a:extLst>
              <a:ext uri="{FF2B5EF4-FFF2-40B4-BE49-F238E27FC236}">
                <a16:creationId xmlns:a16="http://schemas.microsoft.com/office/drawing/2014/main" id="{2E945E52-14C2-4E02-8D80-77BCD1091B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348225"/>
            <a:ext cx="11455400" cy="825423"/>
          </a:xfrm>
        </p:spPr>
        <p:txBody>
          <a:bodyPr>
            <a:normAutofit/>
          </a:bodyPr>
          <a:lstStyle>
            <a:lvl1pPr marL="0" indent="0">
              <a:buNone/>
              <a:defRPr sz="4000" b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スライドの話題＝問い（論点）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229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カ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DD56239-07BE-4C67-A734-0AF31D50B46F}"/>
              </a:ext>
            </a:extLst>
          </p:cNvPr>
          <p:cNvSpPr/>
          <p:nvPr userDrawn="1"/>
        </p:nvSpPr>
        <p:spPr>
          <a:xfrm>
            <a:off x="471271" y="1703405"/>
            <a:ext cx="3649340" cy="4622190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D817710-9F90-4285-B55E-BC67D0EB2157}"/>
              </a:ext>
            </a:extLst>
          </p:cNvPr>
          <p:cNvSpPr/>
          <p:nvPr userDrawn="1"/>
        </p:nvSpPr>
        <p:spPr>
          <a:xfrm>
            <a:off x="4314710" y="1696675"/>
            <a:ext cx="3649340" cy="4622190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1BD8337-6ACB-47CC-98B1-58823A402B6F}"/>
              </a:ext>
            </a:extLst>
          </p:cNvPr>
          <p:cNvSpPr/>
          <p:nvPr userDrawn="1"/>
        </p:nvSpPr>
        <p:spPr>
          <a:xfrm>
            <a:off x="8131938" y="1703405"/>
            <a:ext cx="3649340" cy="4622190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E2E5C02-D511-4A33-B24E-FB1EA43C3941}"/>
              </a:ext>
            </a:extLst>
          </p:cNvPr>
          <p:cNvSpPr txBox="1"/>
          <p:nvPr userDrawn="1"/>
        </p:nvSpPr>
        <p:spPr>
          <a:xfrm>
            <a:off x="11493500" y="53240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tx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tx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8C576A2-7A76-4EF8-BACB-B224A201FC0B}"/>
              </a:ext>
            </a:extLst>
          </p:cNvPr>
          <p:cNvCxnSpPr/>
          <p:nvPr userDrawn="1"/>
        </p:nvCxnSpPr>
        <p:spPr>
          <a:xfrm>
            <a:off x="0" y="1173661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7">
            <a:extLst>
              <a:ext uri="{FF2B5EF4-FFF2-40B4-BE49-F238E27FC236}">
                <a16:creationId xmlns:a16="http://schemas.microsoft.com/office/drawing/2014/main" id="{483FE36E-A3D0-4CC4-BE48-1C672A551C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348225"/>
            <a:ext cx="11455400" cy="825423"/>
          </a:xfrm>
        </p:spPr>
        <p:txBody>
          <a:bodyPr>
            <a:normAutofit/>
          </a:bodyPr>
          <a:lstStyle>
            <a:lvl1pPr marL="0" indent="0">
              <a:buNone/>
              <a:defRPr sz="4000" b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スライドの話題＝問い（論点）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6463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カ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B09669-B0C2-4A53-A9A2-380D30D574CC}"/>
              </a:ext>
            </a:extLst>
          </p:cNvPr>
          <p:cNvSpPr/>
          <p:nvPr userDrawn="1"/>
        </p:nvSpPr>
        <p:spPr>
          <a:xfrm>
            <a:off x="1028222" y="1703405"/>
            <a:ext cx="4050853" cy="4622190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7C3178-F790-4CA1-8876-291F3E72D529}"/>
              </a:ext>
            </a:extLst>
          </p:cNvPr>
          <p:cNvSpPr txBox="1"/>
          <p:nvPr userDrawn="1"/>
        </p:nvSpPr>
        <p:spPr>
          <a:xfrm>
            <a:off x="11493500" y="53240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tx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tx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C50A062-A926-4C00-AC91-E83765BD7C51}"/>
              </a:ext>
            </a:extLst>
          </p:cNvPr>
          <p:cNvCxnSpPr/>
          <p:nvPr userDrawn="1"/>
        </p:nvCxnSpPr>
        <p:spPr>
          <a:xfrm>
            <a:off x="0" y="1173661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7">
            <a:extLst>
              <a:ext uri="{FF2B5EF4-FFF2-40B4-BE49-F238E27FC236}">
                <a16:creationId xmlns:a16="http://schemas.microsoft.com/office/drawing/2014/main" id="{9BFE1637-9028-4D98-B8DB-8F4928128C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348225"/>
            <a:ext cx="11455400" cy="825423"/>
          </a:xfrm>
        </p:spPr>
        <p:txBody>
          <a:bodyPr>
            <a:normAutofit/>
          </a:bodyPr>
          <a:lstStyle>
            <a:lvl1pPr marL="0" indent="0">
              <a:buNone/>
              <a:defRPr sz="4000" b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スライドの話題＝問い（論点）</a:t>
            </a:r>
            <a:endParaRPr kumimoji="1"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216504B-84CB-421B-9C2E-827B6D6BDE0A}"/>
              </a:ext>
            </a:extLst>
          </p:cNvPr>
          <p:cNvSpPr/>
          <p:nvPr userDrawn="1"/>
        </p:nvSpPr>
        <p:spPr>
          <a:xfrm>
            <a:off x="7112925" y="1703405"/>
            <a:ext cx="4050853" cy="4622190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84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17">
            <a:extLst>
              <a:ext uri="{FF2B5EF4-FFF2-40B4-BE49-F238E27FC236}">
                <a16:creationId xmlns:a16="http://schemas.microsoft.com/office/drawing/2014/main" id="{532A6A55-0BCB-4151-8B58-BB92E63C8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2750625"/>
            <a:ext cx="4875776" cy="1356750"/>
          </a:xfrm>
        </p:spPr>
        <p:txBody>
          <a:bodyPr>
            <a:normAutofit/>
          </a:bodyPr>
          <a:lstStyle>
            <a:lvl1pPr marL="0" indent="0">
              <a:buNone/>
              <a:defRPr sz="4000" b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スライドの話題＝問い（論点）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E9C2E61-BE4A-4E73-B5FD-11346732C513}"/>
              </a:ext>
            </a:extLst>
          </p:cNvPr>
          <p:cNvSpPr txBox="1"/>
          <p:nvPr userDrawn="1"/>
        </p:nvSpPr>
        <p:spPr>
          <a:xfrm>
            <a:off x="210574" y="619747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tx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tx1"/>
              </a:solidFill>
              <a:latin typeface="+mn-lt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75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F030-86AC-4BA0-B9C6-3243C593BCFC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92D0-3845-473E-8E13-C70357A36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6088" indent="-446088" algn="l" defTabSz="914400" rtl="0" eaLnBrk="1" latinLnBrk="0" hangingPunct="1">
        <a:lnSpc>
          <a:spcPct val="110000"/>
        </a:lnSpc>
        <a:spcBef>
          <a:spcPts val="1800"/>
        </a:spcBef>
        <a:buClr>
          <a:schemeClr val="accent4"/>
        </a:buClr>
        <a:buFont typeface="Wingdings" panose="05000000000000000000" pitchFamily="2" charset="2"/>
        <a:buChar char="l"/>
        <a:defRPr kumimoji="1" sz="2800" b="1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898525" indent="-441325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2538" indent="-338138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6563" indent="-3349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51063" indent="-3222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F0535-4030-4C35-945F-92B453107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6170"/>
            <a:ext cx="9144000" cy="1528763"/>
          </a:xfrm>
        </p:spPr>
        <p:txBody>
          <a:bodyPr/>
          <a:lstStyle/>
          <a:p>
            <a:pPr algn="ctr"/>
            <a:r>
              <a:rPr lang="ja-JP" altLang="en-US" dirty="0"/>
              <a:t>文の意味的類似度評価におけるグラフ構造の利用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B2A5E6-B11B-4CED-B03E-250BCC2703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0" y="5110163"/>
            <a:ext cx="9144000" cy="174783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ja-JP" altLang="en-US" b="0" dirty="0"/>
              <a:t>指導教員：外山勝彦・小川泰弘</a:t>
            </a:r>
            <a:endParaRPr lang="en-US" altLang="ja-JP" b="0" dirty="0"/>
          </a:p>
          <a:p>
            <a:pPr algn="ctr"/>
            <a:r>
              <a:rPr lang="en-US" altLang="ja-JP" sz="3900" b="0" dirty="0"/>
              <a:t>101830073 </a:t>
            </a:r>
            <a:r>
              <a:rPr lang="ja-JP" altLang="en-US" sz="3900" b="0" dirty="0"/>
              <a:t>加藤 辰弥</a:t>
            </a:r>
            <a:endParaRPr lang="en-US" altLang="ja-JP" sz="3900" b="0" dirty="0"/>
          </a:p>
          <a:p>
            <a:pPr algn="ctr"/>
            <a:r>
              <a:rPr lang="en-US" altLang="ja-JP" b="0" dirty="0"/>
              <a:t>2022</a:t>
            </a:r>
            <a:r>
              <a:rPr lang="ja-JP" altLang="en-US" b="0" dirty="0"/>
              <a:t>年</a:t>
            </a:r>
            <a:r>
              <a:rPr lang="en-US" altLang="ja-JP" b="0" dirty="0"/>
              <a:t>2</a:t>
            </a:r>
            <a:r>
              <a:rPr lang="ja-JP" altLang="en-US" b="0" dirty="0"/>
              <a:t>月</a:t>
            </a:r>
            <a:endParaRPr lang="en-US" altLang="ja-JP" b="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08FD74-8A95-4CC4-8A3E-A416E77C6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51596" y="177800"/>
            <a:ext cx="2432808" cy="378541"/>
          </a:xfrm>
        </p:spPr>
        <p:txBody>
          <a:bodyPr/>
          <a:lstStyle/>
          <a:p>
            <a:r>
              <a:rPr lang="zh-TW" altLang="en-US" dirty="0"/>
              <a:t>卒業研究報告発表</a:t>
            </a:r>
            <a:r>
              <a:rPr lang="ja-JP" altLang="en-US" dirty="0"/>
              <a:t>会</a:t>
            </a:r>
            <a:endParaRPr kumimoji="1" lang="ja-JP" altLang="en-US" dirty="0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13F487B7-CDDF-48EC-BAE2-5293F9A90CE8}"/>
              </a:ext>
            </a:extLst>
          </p:cNvPr>
          <p:cNvSpPr txBox="1">
            <a:spLocks/>
          </p:cNvSpPr>
          <p:nvPr/>
        </p:nvSpPr>
        <p:spPr>
          <a:xfrm>
            <a:off x="1524000" y="6210300"/>
            <a:ext cx="9144000" cy="469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accent4"/>
              </a:buClr>
              <a:buFont typeface="Wingdings" panose="05000000000000000000" pitchFamily="2" charset="2"/>
              <a:buNone/>
              <a:defRPr kumimoji="1" sz="2800" b="1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06563" indent="-33496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51063" indent="-32226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822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FD23F9-DE5F-4C25-A857-904200F29B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類似度計算の概要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1F9BDF7F-0F93-42D3-823C-44F06921E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3" y="1487488"/>
            <a:ext cx="11043653" cy="5097462"/>
          </a:xfrm>
        </p:spPr>
      </p:pic>
    </p:spTree>
    <p:extLst>
      <p:ext uri="{BB962C8B-B14F-4D97-AF65-F5344CB8AC3E}">
        <p14:creationId xmlns:p14="http://schemas.microsoft.com/office/powerpoint/2010/main" val="136835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79E679E-3AF2-44C7-A163-C03D18DB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単語間の依存関係に基づく方法</a:t>
            </a:r>
            <a:r>
              <a:rPr lang="en-US" altLang="ja-JP" dirty="0"/>
              <a:t>(UD)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単語間の依存関係と隣接関係に基づく方法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 (UD-adjacent)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各ノードの特徴量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事前学習済み</a:t>
            </a:r>
            <a:r>
              <a:rPr lang="en-US" altLang="ja-JP" dirty="0" err="1"/>
              <a:t>fastText</a:t>
            </a:r>
            <a:r>
              <a:rPr lang="ja-JP" altLang="en-US" dirty="0"/>
              <a:t>モデルから得る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BBA73C-D6A5-453A-BFD0-827A01D5CF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ja-JP" altLang="en-US" dirty="0"/>
              <a:t>文からのグラフの作成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093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8BE3953-A297-4181-842C-60FC63903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/>
              <a:t>Graph Convolutional Network(GCN)[</a:t>
            </a:r>
            <a:r>
              <a:rPr lang="en-US" altLang="ja-JP" sz="2800" dirty="0" err="1"/>
              <a:t>Kipf</a:t>
            </a:r>
            <a:r>
              <a:rPr lang="en-US" altLang="ja-JP" sz="2800" dirty="0"/>
              <a:t> et al. 2017]</a:t>
            </a:r>
          </a:p>
          <a:p>
            <a:pPr lvl="1" indent="-457200"/>
            <a:r>
              <a:rPr lang="ja-JP" altLang="en-US" dirty="0"/>
              <a:t>グラフニューラルネットワーク上で畳み込み演算</a:t>
            </a:r>
            <a:endParaRPr lang="en-US" altLang="ja-JP" dirty="0"/>
          </a:p>
          <a:p>
            <a:pPr lvl="1" indent="-457200"/>
            <a:r>
              <a:rPr lang="en-US" altLang="ja-JP" dirty="0"/>
              <a:t>SimGNN</a:t>
            </a:r>
            <a:r>
              <a:rPr lang="ja-JP" altLang="en-US" dirty="0"/>
              <a:t>で用いられている</a:t>
            </a:r>
            <a:endParaRPr lang="en-US" altLang="ja-JP" dirty="0"/>
          </a:p>
          <a:p>
            <a:pPr marL="342900" lvl="1" indent="0">
              <a:buNone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/>
              <a:t>GraphSAGE</a:t>
            </a:r>
            <a:r>
              <a:rPr lang="en-US" altLang="ja-JP" sz="2800" dirty="0"/>
              <a:t>(SAGE)[Hamilton et al. 2017]</a:t>
            </a:r>
          </a:p>
          <a:p>
            <a:pPr lvl="1" indent="-457200"/>
            <a:r>
              <a:rPr kumimoji="1" lang="en-US" altLang="ja-JP" dirty="0"/>
              <a:t>GCN</a:t>
            </a:r>
            <a:r>
              <a:rPr kumimoji="1" lang="ja-JP" altLang="en-US" dirty="0"/>
              <a:t>を帰納学習に対応</a:t>
            </a:r>
            <a:endParaRPr kumimoji="1" lang="en-US" altLang="ja-JP" dirty="0"/>
          </a:p>
          <a:p>
            <a:pPr lvl="1" indent="-457200"/>
            <a:r>
              <a:rPr lang="ja-JP" altLang="en-US" dirty="0"/>
              <a:t>ノードをサンプリングしサブグラフで学習</a:t>
            </a:r>
            <a:endParaRPr lang="en-US" altLang="ja-JP" dirty="0"/>
          </a:p>
          <a:p>
            <a:pPr lvl="2" indent="-457200"/>
            <a:r>
              <a:rPr lang="ja-JP" altLang="en-US" dirty="0"/>
              <a:t>未知のノードでの推論可能</a:t>
            </a:r>
            <a:endParaRPr lang="en-US" altLang="ja-JP" dirty="0"/>
          </a:p>
          <a:p>
            <a:pPr lvl="1" indent="-457200"/>
            <a:r>
              <a:rPr lang="ja-JP" altLang="en-US" dirty="0"/>
              <a:t>サブグラフ→グラフサイズの影響削減</a:t>
            </a:r>
            <a:endParaRPr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4A1F6F-0DB2-4649-ADC8-B63D6B8CC1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ja-JP" altLang="en-US" dirty="0"/>
              <a:t>ノード特徴量の畳み込み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45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600561C-5870-4A4E-9941-9452450C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/>
              <a:t>アテンションモジュール</a:t>
            </a:r>
            <a:r>
              <a:rPr kumimoji="1" lang="en-US" altLang="ja-JP" sz="2800" dirty="0"/>
              <a:t>(</a:t>
            </a:r>
            <a:r>
              <a:rPr kumimoji="1" lang="en-US" altLang="ja-JP" sz="2800" dirty="0" err="1"/>
              <a:t>Att</a:t>
            </a:r>
            <a:r>
              <a:rPr kumimoji="1" lang="en-US" altLang="ja-JP" sz="2800" dirty="0"/>
              <a:t>)</a:t>
            </a:r>
          </a:p>
          <a:p>
            <a:pPr lvl="1" indent="-457200"/>
            <a:r>
              <a:rPr lang="en-US" altLang="ja-JP" dirty="0"/>
              <a:t>SimGNN</a:t>
            </a:r>
            <a:r>
              <a:rPr lang="ja-JP" altLang="en-US" dirty="0"/>
              <a:t>で提案</a:t>
            </a:r>
            <a:endParaRPr lang="en-US" altLang="ja-JP" dirty="0"/>
          </a:p>
          <a:p>
            <a:pPr lvl="1" indent="-457200"/>
            <a:r>
              <a:rPr lang="ja-JP" altLang="en-US" dirty="0"/>
              <a:t>重要度 </a:t>
            </a:r>
            <a:r>
              <a:rPr lang="en-US" altLang="ja-JP" dirty="0"/>
              <a:t>= </a:t>
            </a:r>
            <a:r>
              <a:rPr lang="ja-JP" altLang="en-US" dirty="0"/>
              <a:t>全ノードの埋め込みの平均 </a:t>
            </a:r>
            <a:r>
              <a:rPr lang="en-US" altLang="ja-JP" dirty="0"/>
              <a:t>×</a:t>
            </a:r>
            <a:r>
              <a:rPr lang="ja-JP" altLang="en-US" dirty="0"/>
              <a:t>各ノードの埋め込み</a:t>
            </a:r>
            <a:endParaRPr lang="en-US" altLang="ja-JP" dirty="0"/>
          </a:p>
          <a:p>
            <a:pPr lvl="1" indent="-457200"/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/>
              <a:t>Self-Attention Graph Pooling(</a:t>
            </a:r>
            <a:r>
              <a:rPr lang="en-US" altLang="ja-JP" sz="2800" dirty="0" err="1"/>
              <a:t>SAGPool</a:t>
            </a:r>
            <a:r>
              <a:rPr lang="en-US" altLang="ja-JP" sz="2800" dirty="0"/>
              <a:t>) [</a:t>
            </a:r>
            <a:r>
              <a:rPr lang="en-US" altLang="ja-JP" sz="2800" dirty="0" err="1"/>
              <a:t>Junhyun</a:t>
            </a:r>
            <a:r>
              <a:rPr lang="en-US" altLang="ja-JP" sz="2800" dirty="0"/>
              <a:t> et.al 2019]</a:t>
            </a:r>
          </a:p>
          <a:p>
            <a:pPr marL="857250" lvl="1" indent="-514350"/>
            <a:r>
              <a:rPr lang="en-US" altLang="ja-JP" dirty="0"/>
              <a:t>GCN </a:t>
            </a:r>
            <a:r>
              <a:rPr lang="ja-JP" altLang="en-US" dirty="0"/>
              <a:t>を用いたグラフプーリング手法</a:t>
            </a:r>
            <a:endParaRPr lang="en-US" altLang="ja-JP" dirty="0"/>
          </a:p>
          <a:p>
            <a:pPr marL="857250" lvl="1" indent="-514350"/>
            <a:r>
              <a:rPr lang="ja-JP" altLang="en-US" dirty="0"/>
              <a:t>重要度 →</a:t>
            </a:r>
            <a:r>
              <a:rPr lang="en-US" altLang="ja-JP" dirty="0"/>
              <a:t> GCN</a:t>
            </a:r>
            <a:r>
              <a:rPr lang="ja-JP" altLang="en-US" dirty="0"/>
              <a:t>による畳み込み演算の結果</a:t>
            </a:r>
            <a:endParaRPr lang="en-US" altLang="ja-JP" dirty="0"/>
          </a:p>
          <a:p>
            <a:pPr marL="857250" lvl="1" indent="-514350"/>
            <a:r>
              <a:rPr kumimoji="1" lang="en-US" altLang="ja-JP" dirty="0"/>
              <a:t>GCN</a:t>
            </a:r>
            <a:r>
              <a:rPr kumimoji="1" lang="ja-JP" altLang="en-US" dirty="0"/>
              <a:t>を用いる</a:t>
            </a:r>
            <a:r>
              <a:rPr lang="ja-JP" altLang="en-US" dirty="0"/>
              <a:t>→より構文情報を考慮</a:t>
            </a:r>
            <a:endParaRPr kumimoji="1"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BE200F-6C0D-43FB-B6B9-BD5DF0146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グラフを表現する埋め込みの生成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664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6724F18-E3A0-4221-94CE-58CE289B1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ニューラルテンソルネットワーク</a:t>
            </a:r>
            <a:r>
              <a:rPr lang="en-US" altLang="ja-JP" dirty="0"/>
              <a:t>(NTN)</a:t>
            </a:r>
          </a:p>
          <a:p>
            <a:pPr lvl="1" indent="-457200"/>
            <a:r>
              <a:rPr lang="ja-JP" altLang="en-US" dirty="0"/>
              <a:t>ニューラルネットワークに基づく類似度計算手法</a:t>
            </a:r>
            <a:endParaRPr lang="en-US" altLang="ja-JP" dirty="0"/>
          </a:p>
          <a:p>
            <a:pPr lvl="1" indent="-457200"/>
            <a:r>
              <a:rPr lang="en-US" altLang="ja-JP" dirty="0"/>
              <a:t>SimGNN</a:t>
            </a:r>
            <a:r>
              <a:rPr lang="ja-JP" altLang="en-US" dirty="0"/>
              <a:t>で用いられている</a:t>
            </a:r>
            <a:endParaRPr lang="en-US" altLang="ja-JP" dirty="0"/>
          </a:p>
          <a:p>
            <a:pPr marL="342900" lvl="1" indent="0">
              <a:buNone/>
            </a:pPr>
            <a:endParaRPr lang="en-US" altLang="ja-JP" dirty="0"/>
          </a:p>
          <a:p>
            <a:pPr lvl="1" indent="-457200"/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コサイン類似度</a:t>
            </a:r>
            <a:r>
              <a:rPr lang="en-US" altLang="ja-JP" dirty="0"/>
              <a:t>(cos)</a:t>
            </a:r>
          </a:p>
          <a:p>
            <a:pPr marL="857250" lvl="1" indent="-514350"/>
            <a:r>
              <a:rPr lang="ja-JP" altLang="en-US" dirty="0"/>
              <a:t>ニューラルテンソルネットワークとの比較用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CE3D1D-4207-4410-AE7C-809F285B99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4. </a:t>
            </a:r>
            <a:r>
              <a:rPr lang="ja-JP" altLang="en-US" dirty="0"/>
              <a:t>類似度の計算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524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7510DF9-3D18-4A5C-B81E-74109164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8650" indent="-514350">
              <a:buFont typeface="+mj-lt"/>
              <a:buAutoNum type="arabicPeriod"/>
            </a:pPr>
            <a:r>
              <a:rPr lang="en-US" altLang="ja-JP" dirty="0" err="1"/>
              <a:t>Elvys</a:t>
            </a:r>
            <a:r>
              <a:rPr lang="en-US" altLang="ja-JP" dirty="0"/>
              <a:t> </a:t>
            </a:r>
            <a:r>
              <a:rPr lang="ja-JP" altLang="en-US" dirty="0" err="1"/>
              <a:t>らに</a:t>
            </a:r>
            <a:r>
              <a:rPr lang="ja-JP" altLang="en-US" dirty="0"/>
              <a:t>よる</a:t>
            </a:r>
            <a:r>
              <a:rPr lang="en-US" altLang="ja-JP" dirty="0"/>
              <a:t>Siamese LSTM (</a:t>
            </a:r>
            <a:r>
              <a:rPr lang="en-US" altLang="ja-JP" dirty="0" err="1"/>
              <a:t>Elvys’s</a:t>
            </a:r>
            <a:r>
              <a:rPr lang="en-US" altLang="ja-JP" dirty="0"/>
              <a:t> Siamese LSTM)</a:t>
            </a:r>
          </a:p>
          <a:p>
            <a:pPr marL="628650" indent="-514350">
              <a:buFont typeface="+mj-lt"/>
              <a:buAutoNum type="arabicPeriod"/>
            </a:pPr>
            <a:endParaRPr lang="en-US" altLang="ja-JP" dirty="0"/>
          </a:p>
          <a:p>
            <a:pPr marL="628650" indent="-514350">
              <a:buFont typeface="+mj-lt"/>
              <a:buAutoNum type="arabicPeriod"/>
            </a:pPr>
            <a:r>
              <a:rPr lang="ja-JP" altLang="en-US" dirty="0"/>
              <a:t>畳み込み層</a:t>
            </a:r>
            <a:r>
              <a:rPr lang="en-US" altLang="ja-JP" dirty="0"/>
              <a:t>, Max </a:t>
            </a:r>
            <a:r>
              <a:rPr lang="ja-JP" altLang="en-US" dirty="0"/>
              <a:t>プーリング層</a:t>
            </a:r>
            <a:r>
              <a:rPr lang="en-US" altLang="ja-JP" dirty="0"/>
              <a:t>, Flatten </a:t>
            </a:r>
            <a:r>
              <a:rPr lang="ja-JP" altLang="en-US" dirty="0"/>
              <a:t>層からなる モデル </a:t>
            </a:r>
            <a:r>
              <a:rPr lang="en-US" altLang="ja-JP" dirty="0"/>
              <a:t>(</a:t>
            </a:r>
            <a:r>
              <a:rPr lang="en-US" altLang="ja-JP" dirty="0" err="1"/>
              <a:t>SemEval</a:t>
            </a:r>
            <a:r>
              <a:rPr lang="en-US" altLang="ja-JP" dirty="0"/>
              <a:t>-CNN)</a:t>
            </a:r>
          </a:p>
          <a:p>
            <a:pPr marL="628650" indent="-514350">
              <a:buFont typeface="+mj-lt"/>
              <a:buAutoNum type="arabicPeriod"/>
            </a:pPr>
            <a:endParaRPr lang="en-US" altLang="ja-JP" dirty="0"/>
          </a:p>
          <a:p>
            <a:pPr marL="628650" indent="-514350">
              <a:buFont typeface="+mj-lt"/>
              <a:buAutoNum type="arabicPeriod"/>
            </a:pPr>
            <a:r>
              <a:rPr lang="en-US" altLang="ja-JP" dirty="0" err="1"/>
              <a:t>TextSIMGNN</a:t>
            </a:r>
            <a:r>
              <a:rPr lang="en-US" altLang="ja-JP" dirty="0"/>
              <a:t> </a:t>
            </a:r>
            <a:r>
              <a:rPr lang="ja-JP" altLang="en-US" dirty="0"/>
              <a:t>のグラフ構築法 </a:t>
            </a:r>
            <a:r>
              <a:rPr lang="en-US" altLang="ja-JP" dirty="0"/>
              <a:t>2a (STGCM2a)</a:t>
            </a:r>
          </a:p>
          <a:p>
            <a:pPr marL="628650" indent="-514350">
              <a:buFont typeface="+mj-lt"/>
              <a:buAutoNum type="arabicPeriod"/>
            </a:pPr>
            <a:endParaRPr lang="en-US" altLang="ja-JP" dirty="0"/>
          </a:p>
          <a:p>
            <a:pPr marL="628650" indent="-514350">
              <a:buFont typeface="+mj-lt"/>
              <a:buAutoNum type="arabicPeriod"/>
            </a:pPr>
            <a:r>
              <a:rPr lang="en-US" altLang="ja-JP" dirty="0" err="1"/>
              <a:t>TextSIMGNN</a:t>
            </a:r>
            <a:r>
              <a:rPr lang="en-US" altLang="ja-JP" dirty="0"/>
              <a:t> </a:t>
            </a:r>
            <a:r>
              <a:rPr lang="ja-JP" altLang="en-US" dirty="0"/>
              <a:t>のグラフ構築法 </a:t>
            </a:r>
            <a:r>
              <a:rPr lang="en-US" altLang="ja-JP" dirty="0"/>
              <a:t>3 (STGCM3)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F1A000-55CF-4276-ACD1-979F0CA892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ベースライン</a:t>
            </a:r>
          </a:p>
        </p:txBody>
      </p:sp>
    </p:spTree>
    <p:extLst>
      <p:ext uri="{BB962C8B-B14F-4D97-AF65-F5344CB8AC3E}">
        <p14:creationId xmlns:p14="http://schemas.microsoft.com/office/powerpoint/2010/main" val="190761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447157C-06CE-4F9A-A6AF-885C2262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Sentences Involving Compositional Knowledge (SICK)</a:t>
            </a:r>
          </a:p>
          <a:p>
            <a:pPr lvl="1" indent="-457200"/>
            <a:r>
              <a:rPr lang="ja-JP" altLang="en-US" dirty="0"/>
              <a:t>短めの英文ペア</a:t>
            </a:r>
            <a:endParaRPr lang="en-US" altLang="ja-JP" dirty="0"/>
          </a:p>
          <a:p>
            <a:pPr lvl="1" indent="-457200"/>
            <a:r>
              <a:rPr lang="ja-JP" altLang="en-US" dirty="0"/>
              <a:t>類似度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0-5</a:t>
            </a:r>
            <a:r>
              <a:rPr lang="ja-JP" altLang="en-US" dirty="0"/>
              <a:t>の範囲内でラベル付け</a:t>
            </a:r>
            <a:endParaRPr lang="en-US" altLang="ja-JP" dirty="0"/>
          </a:p>
          <a:p>
            <a:pPr marL="342900" lvl="1" indent="0">
              <a:buNone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STS Benchmark (STS-b)</a:t>
            </a:r>
          </a:p>
          <a:p>
            <a:pPr lvl="1" indent="-457200"/>
            <a:r>
              <a:rPr lang="ja-JP" altLang="en-US" dirty="0"/>
              <a:t>さまざまな長さの英文ペア</a:t>
            </a:r>
            <a:endParaRPr lang="en-US" altLang="ja-JP" dirty="0"/>
          </a:p>
          <a:p>
            <a:pPr lvl="1" indent="-457200"/>
            <a:r>
              <a:rPr lang="ja-JP" altLang="en-US" dirty="0"/>
              <a:t>類似度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0-5</a:t>
            </a:r>
            <a:r>
              <a:rPr lang="ja-JP" altLang="en-US" dirty="0"/>
              <a:t>の範囲内でラベル付け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AD5F5A-EA55-40E1-A378-8C8FB5C4C2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データセット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141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222BB8-2DD8-4FD7-ADB9-3163612637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SICK</a:t>
            </a:r>
            <a:r>
              <a:rPr lang="ja-JP" altLang="en-US" dirty="0"/>
              <a:t>データセットの実験結果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44C0D75-4783-48BD-88A1-3CE292F8B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84619"/>
              </p:ext>
            </p:extLst>
          </p:nvPr>
        </p:nvGraphicFramePr>
        <p:xfrm>
          <a:off x="5109353" y="0"/>
          <a:ext cx="7082647" cy="685800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329670">
                  <a:extLst>
                    <a:ext uri="{9D8B030D-6E8A-4147-A177-3AD203B41FA5}">
                      <a16:colId xmlns:a16="http://schemas.microsoft.com/office/drawing/2014/main" val="1483743276"/>
                    </a:ext>
                  </a:extLst>
                </a:gridCol>
                <a:gridCol w="2267147">
                  <a:extLst>
                    <a:ext uri="{9D8B030D-6E8A-4147-A177-3AD203B41FA5}">
                      <a16:colId xmlns:a16="http://schemas.microsoft.com/office/drawing/2014/main" val="1792632416"/>
                    </a:ext>
                  </a:extLst>
                </a:gridCol>
                <a:gridCol w="2485830">
                  <a:extLst>
                    <a:ext uri="{9D8B030D-6E8A-4147-A177-3AD203B41FA5}">
                      <a16:colId xmlns:a16="http://schemas.microsoft.com/office/drawing/2014/main" val="1424867899"/>
                    </a:ext>
                  </a:extLst>
                </a:gridCol>
              </a:tblGrid>
              <a:tr h="473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ベースライン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15882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err="1"/>
                        <a:t>Elvys’s</a:t>
                      </a:r>
                      <a:r>
                        <a:rPr lang="en-US" altLang="ja-JP" dirty="0"/>
                        <a:t> Siamese LSTM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0.855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091642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 err="1"/>
                        <a:t>SemEval</a:t>
                      </a:r>
                      <a:r>
                        <a:rPr kumimoji="1" lang="en-US" altLang="ja-JP" b="1" dirty="0"/>
                        <a:t>-CNN</a:t>
                      </a:r>
                      <a:endParaRPr kumimoji="1" lang="ja-JP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0.855±0.015</a:t>
                      </a:r>
                      <a:endParaRPr kumimoji="1" lang="ja-JP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5681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STGCM2a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0.754±0.010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588766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STGCM3</a:t>
                      </a:r>
                      <a:endParaRPr kumimoji="1" lang="ja-JP" altLang="en-US" b="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0.428±0.010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374597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提案手法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UD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UD-adjacent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119454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GCN-</a:t>
                      </a:r>
                      <a:r>
                        <a:rPr kumimoji="1" lang="en-US" altLang="ja-JP" b="1" dirty="0" err="1"/>
                        <a:t>Att</a:t>
                      </a:r>
                      <a:r>
                        <a:rPr kumimoji="1" lang="en-US" altLang="ja-JP" b="1" dirty="0"/>
                        <a:t>-NTN</a:t>
                      </a:r>
                      <a:endParaRPr kumimoji="1" lang="ja-JP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/>
                        <a:t>0.848 ±0.014</a:t>
                      </a:r>
                      <a:endParaRPr kumimoji="1" lang="ja-JP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/>
                        <a:t>0.829±0.019</a:t>
                      </a:r>
                      <a:endParaRPr kumimoji="1" lang="ja-JP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7626438"/>
                  </a:ext>
                </a:extLst>
              </a:tr>
              <a:tr h="47688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SAGE-</a:t>
                      </a:r>
                      <a:r>
                        <a:rPr kumimoji="1" lang="en-US" altLang="ja-JP" dirty="0" err="1"/>
                        <a:t>Att</a:t>
                      </a:r>
                      <a:r>
                        <a:rPr kumimoji="1" lang="en-US" altLang="ja-JP" dirty="0"/>
                        <a:t>-NTN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0.830±0.020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0.829±0.019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68607"/>
                  </a:ext>
                </a:extLst>
              </a:tr>
              <a:tr h="47688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GCN-</a:t>
                      </a:r>
                      <a:r>
                        <a:rPr kumimoji="1" lang="en-US" altLang="ja-JP" dirty="0" err="1"/>
                        <a:t>SAGPool</a:t>
                      </a:r>
                      <a:r>
                        <a:rPr kumimoji="1" lang="en-US" altLang="ja-JP" dirty="0"/>
                        <a:t>-NTN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0.767±0.022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0.732±0.037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14437"/>
                  </a:ext>
                </a:extLst>
              </a:tr>
              <a:tr h="5451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SAGE-</a:t>
                      </a:r>
                      <a:r>
                        <a:rPr kumimoji="1" lang="en-US" altLang="ja-JP" dirty="0" err="1"/>
                        <a:t>SAGPool</a:t>
                      </a:r>
                      <a:r>
                        <a:rPr kumimoji="1" lang="en-US" altLang="ja-JP" dirty="0"/>
                        <a:t>-NTN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0.700±0.041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0.723±0.047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82380"/>
                  </a:ext>
                </a:extLst>
              </a:tr>
              <a:tr h="47688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GCN-</a:t>
                      </a:r>
                      <a:r>
                        <a:rPr kumimoji="1" lang="en-US" altLang="ja-JP" dirty="0" err="1"/>
                        <a:t>Att</a:t>
                      </a:r>
                      <a:r>
                        <a:rPr kumimoji="1" lang="en-US" altLang="ja-JP" dirty="0"/>
                        <a:t>-cos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0.754±0.008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0.754±0.011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32594"/>
                  </a:ext>
                </a:extLst>
              </a:tr>
              <a:tr h="5451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SAGE-</a:t>
                      </a:r>
                      <a:r>
                        <a:rPr kumimoji="1" lang="en-US" altLang="ja-JP" dirty="0" err="1"/>
                        <a:t>Att</a:t>
                      </a:r>
                      <a:r>
                        <a:rPr kumimoji="1" lang="en-US" altLang="ja-JP" dirty="0"/>
                        <a:t>-cos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0.751±0.010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0.744±0.040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78511"/>
                  </a:ext>
                </a:extLst>
              </a:tr>
              <a:tr h="5451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GCN-</a:t>
                      </a:r>
                      <a:r>
                        <a:rPr kumimoji="1" lang="en-US" altLang="ja-JP" dirty="0" err="1"/>
                        <a:t>SAGPool</a:t>
                      </a:r>
                      <a:r>
                        <a:rPr kumimoji="1" lang="en-US" altLang="ja-JP" dirty="0"/>
                        <a:t>-cos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0.462±0.045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0.581±0.040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034796"/>
                  </a:ext>
                </a:extLst>
              </a:tr>
              <a:tr h="476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SAGE-</a:t>
                      </a:r>
                      <a:r>
                        <a:rPr kumimoji="1" lang="en-US" altLang="ja-JP" dirty="0" err="1"/>
                        <a:t>SAGPool</a:t>
                      </a:r>
                      <a:r>
                        <a:rPr kumimoji="1" lang="en-US" altLang="ja-JP" dirty="0"/>
                        <a:t>-cos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0.586±0.041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0.498±0.025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95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97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48C999B-CB9F-4ECF-B7B6-41C20C733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SICK</a:t>
            </a:r>
            <a:r>
              <a:rPr kumimoji="1" lang="ja-JP" altLang="en-US" dirty="0"/>
              <a:t>データセット</a:t>
            </a:r>
            <a:endParaRPr kumimoji="1" lang="en-US" altLang="ja-JP" dirty="0"/>
          </a:p>
          <a:p>
            <a:pPr lvl="1"/>
            <a:r>
              <a:rPr lang="en-US" altLang="ja-JP" dirty="0"/>
              <a:t> </a:t>
            </a:r>
            <a:r>
              <a:rPr lang="ja-JP" altLang="en-US" dirty="0"/>
              <a:t>最も優れた方法</a:t>
            </a:r>
            <a:r>
              <a:rPr lang="en-US" altLang="ja-JP" dirty="0"/>
              <a:t>(SimGNN</a:t>
            </a:r>
            <a:r>
              <a:rPr lang="ja-JP" altLang="en-US" dirty="0"/>
              <a:t>と同等のモデル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ピアソンの相関係数 </a:t>
            </a:r>
            <a:r>
              <a:rPr lang="en-US" altLang="ja-JP" dirty="0"/>
              <a:t>0.848 ± 0.014</a:t>
            </a:r>
          </a:p>
          <a:p>
            <a:pPr lvl="2"/>
            <a:r>
              <a:rPr lang="en-US" altLang="ja-JP" dirty="0" err="1"/>
              <a:t>Elvys</a:t>
            </a:r>
            <a:r>
              <a:rPr lang="en-US" altLang="ja-JP" dirty="0"/>
              <a:t> </a:t>
            </a:r>
            <a:r>
              <a:rPr lang="ja-JP" altLang="en-US" dirty="0" err="1"/>
              <a:t>らの</a:t>
            </a:r>
            <a:r>
              <a:rPr lang="ja-JP" altLang="en-US" dirty="0"/>
              <a:t>結果と同等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8C564C-BA88-453F-92A6-B564133DBC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  <a:r>
              <a:rPr lang="en-US" altLang="ja-JP" dirty="0"/>
              <a:t>(SICK)</a:t>
            </a:r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C474BF-F327-4FF3-A09E-628207526B05}"/>
              </a:ext>
            </a:extLst>
          </p:cNvPr>
          <p:cNvGrpSpPr/>
          <p:nvPr/>
        </p:nvGrpSpPr>
        <p:grpSpPr>
          <a:xfrm>
            <a:off x="1237136" y="3936635"/>
            <a:ext cx="9717725" cy="2348352"/>
            <a:chOff x="1237136" y="3936635"/>
            <a:chExt cx="9717725" cy="2348352"/>
          </a:xfrm>
        </p:grpSpPr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E5600107-476A-4E09-868C-F1799EE1C599}"/>
                </a:ext>
              </a:extLst>
            </p:cNvPr>
            <p:cNvSpPr/>
            <p:nvPr/>
          </p:nvSpPr>
          <p:spPr>
            <a:xfrm>
              <a:off x="5656312" y="3936635"/>
              <a:ext cx="904775" cy="1029903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DD2049F-5E9A-41F3-AAF7-DE80222D2282}"/>
                </a:ext>
              </a:extLst>
            </p:cNvPr>
            <p:cNvSpPr txBox="1"/>
            <p:nvPr/>
          </p:nvSpPr>
          <p:spPr>
            <a:xfrm>
              <a:off x="1237136" y="5638656"/>
              <a:ext cx="9717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b="1" dirty="0"/>
                <a:t>STS </a:t>
              </a:r>
              <a:r>
                <a:rPr lang="ja-JP" altLang="en-US" sz="3600" b="1" dirty="0"/>
                <a:t>タスクにおけるグラフ構造の利用の有効性</a:t>
              </a:r>
              <a:endParaRPr lang="en-US" altLang="ja-JP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5054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BBD267-A77C-43FB-BED5-A48260034B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STS-b</a:t>
            </a:r>
            <a:r>
              <a:rPr lang="ja-JP" altLang="en-US" dirty="0"/>
              <a:t>データセットの実験結果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611E18D-E8D5-4C9A-8C69-B48AAA4A5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38952"/>
              </p:ext>
            </p:extLst>
          </p:nvPr>
        </p:nvGraphicFramePr>
        <p:xfrm>
          <a:off x="5109353" y="1"/>
          <a:ext cx="7082647" cy="68580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329670">
                  <a:extLst>
                    <a:ext uri="{9D8B030D-6E8A-4147-A177-3AD203B41FA5}">
                      <a16:colId xmlns:a16="http://schemas.microsoft.com/office/drawing/2014/main" val="1483743276"/>
                    </a:ext>
                  </a:extLst>
                </a:gridCol>
                <a:gridCol w="2267147">
                  <a:extLst>
                    <a:ext uri="{9D8B030D-6E8A-4147-A177-3AD203B41FA5}">
                      <a16:colId xmlns:a16="http://schemas.microsoft.com/office/drawing/2014/main" val="1792632416"/>
                    </a:ext>
                  </a:extLst>
                </a:gridCol>
                <a:gridCol w="2485830">
                  <a:extLst>
                    <a:ext uri="{9D8B030D-6E8A-4147-A177-3AD203B41FA5}">
                      <a16:colId xmlns:a16="http://schemas.microsoft.com/office/drawing/2014/main" val="1424867899"/>
                    </a:ext>
                  </a:extLst>
                </a:gridCol>
              </a:tblGrid>
              <a:tr h="4735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ベースライン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119454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err="1"/>
                        <a:t>Elvys’s</a:t>
                      </a:r>
                      <a:r>
                        <a:rPr lang="en-US" altLang="ja-JP" dirty="0"/>
                        <a:t> Siamese LSTM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0.758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62002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 err="1"/>
                        <a:t>SemEval</a:t>
                      </a:r>
                      <a:r>
                        <a:rPr kumimoji="1" lang="en-US" altLang="ja-JP" b="0" dirty="0"/>
                        <a:t>-CNN</a:t>
                      </a:r>
                      <a:endParaRPr kumimoji="1" lang="ja-JP" altLang="en-US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/>
                        <a:t>0.776±0.015</a:t>
                      </a:r>
                      <a:endParaRPr kumimoji="1" lang="ja-JP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90826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STGCM2a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0.352±0.010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615493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/>
                        <a:t>STGCM3</a:t>
                      </a:r>
                      <a:endParaRPr kumimoji="1" lang="ja-JP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0.786±0.010</a:t>
                      </a:r>
                      <a:endParaRPr kumimoji="1" lang="ja-JP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83543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提案手法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UD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UD-adjacent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329493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GCN-</a:t>
                      </a:r>
                      <a:r>
                        <a:rPr kumimoji="1" lang="en-US" altLang="ja-JP" b="1" dirty="0" err="1"/>
                        <a:t>Att</a:t>
                      </a:r>
                      <a:r>
                        <a:rPr kumimoji="1" lang="en-US" altLang="ja-JP" b="1" dirty="0"/>
                        <a:t>-NTN</a:t>
                      </a:r>
                      <a:endParaRPr kumimoji="1" lang="ja-JP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/>
                        <a:t>0.419 ±0.052</a:t>
                      </a:r>
                      <a:endParaRPr kumimoji="1" lang="ja-JP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1" algn="r"/>
                      <a:r>
                        <a:rPr kumimoji="1" lang="en-US" altLang="ja-JP" b="1" dirty="0"/>
                        <a:t>0.406±0.004</a:t>
                      </a:r>
                      <a:endParaRPr kumimoji="1" lang="ja-JP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7626438"/>
                  </a:ext>
                </a:extLst>
              </a:tr>
              <a:tr h="47688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SAGE-</a:t>
                      </a:r>
                      <a:r>
                        <a:rPr kumimoji="1" lang="en-US" altLang="ja-JP" dirty="0" err="1"/>
                        <a:t>Att</a:t>
                      </a:r>
                      <a:r>
                        <a:rPr kumimoji="1" lang="en-US" altLang="ja-JP" dirty="0"/>
                        <a:t>-NTN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0.389±0.042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0.387±0.054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68607"/>
                  </a:ext>
                </a:extLst>
              </a:tr>
              <a:tr h="47688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GCN-</a:t>
                      </a:r>
                      <a:r>
                        <a:rPr kumimoji="1" lang="en-US" altLang="ja-JP" dirty="0" err="1"/>
                        <a:t>SAGPool</a:t>
                      </a:r>
                      <a:r>
                        <a:rPr kumimoji="1" lang="en-US" altLang="ja-JP" dirty="0"/>
                        <a:t>-NTN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0.312±0.067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0.351±0.095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14437"/>
                  </a:ext>
                </a:extLst>
              </a:tr>
              <a:tr h="5451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SAGE-</a:t>
                      </a:r>
                      <a:r>
                        <a:rPr kumimoji="1" lang="en-US" altLang="ja-JP" dirty="0" err="1"/>
                        <a:t>SAGPool</a:t>
                      </a:r>
                      <a:r>
                        <a:rPr kumimoji="1" lang="en-US" altLang="ja-JP" dirty="0"/>
                        <a:t>-NTN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0.219±0.044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0.270±0.046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82380"/>
                  </a:ext>
                </a:extLst>
              </a:tr>
              <a:tr h="47688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GCN-</a:t>
                      </a:r>
                      <a:r>
                        <a:rPr kumimoji="1" lang="en-US" altLang="ja-JP" dirty="0" err="1"/>
                        <a:t>Att</a:t>
                      </a:r>
                      <a:r>
                        <a:rPr kumimoji="1" lang="en-US" altLang="ja-JP" dirty="0"/>
                        <a:t>-cos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0.400±0.013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0.398±0.011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32594"/>
                  </a:ext>
                </a:extLst>
              </a:tr>
              <a:tr h="5451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SAGE-</a:t>
                      </a:r>
                      <a:r>
                        <a:rPr kumimoji="1" lang="en-US" altLang="ja-JP" dirty="0" err="1"/>
                        <a:t>Att</a:t>
                      </a:r>
                      <a:r>
                        <a:rPr kumimoji="1" lang="en-US" altLang="ja-JP" dirty="0"/>
                        <a:t>-cos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0.347±0.020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0.343±0.021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78511"/>
                  </a:ext>
                </a:extLst>
              </a:tr>
              <a:tr h="5451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GCN-</a:t>
                      </a:r>
                      <a:r>
                        <a:rPr kumimoji="1" lang="en-US" altLang="ja-JP" dirty="0" err="1"/>
                        <a:t>SAGPool</a:t>
                      </a:r>
                      <a:r>
                        <a:rPr kumimoji="1" lang="en-US" altLang="ja-JP" dirty="0"/>
                        <a:t>-cos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0.315±0.025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0.245±0.021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034796"/>
                  </a:ext>
                </a:extLst>
              </a:tr>
              <a:tr h="476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SAGE-</a:t>
                      </a:r>
                      <a:r>
                        <a:rPr kumimoji="1" lang="en-US" altLang="ja-JP" dirty="0" err="1"/>
                        <a:t>SAGPool</a:t>
                      </a:r>
                      <a:r>
                        <a:rPr kumimoji="1" lang="en-US" altLang="ja-JP" dirty="0"/>
                        <a:t>-cos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0.321±0.017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0.309±0.017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95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56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27C572C-9B97-4262-BEED-83413CA9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487981"/>
            <a:ext cx="11099800" cy="5097174"/>
          </a:xfrm>
        </p:spPr>
        <p:txBody>
          <a:bodyPr/>
          <a:lstStyle/>
          <a:p>
            <a:r>
              <a:rPr kumimoji="1" lang="ja-JP" altLang="en-US" dirty="0"/>
              <a:t>利用先</a:t>
            </a:r>
            <a:endParaRPr kumimoji="1" lang="en-US" altLang="ja-JP" dirty="0"/>
          </a:p>
          <a:p>
            <a:pPr lvl="1"/>
            <a:r>
              <a:rPr lang="ja-JP" altLang="en-US" dirty="0"/>
              <a:t>翻訳の性能評価</a:t>
            </a:r>
            <a:endParaRPr lang="en-US" altLang="ja-JP" dirty="0"/>
          </a:p>
          <a:p>
            <a:pPr lvl="1"/>
            <a:r>
              <a:rPr lang="ja-JP" altLang="en-US" dirty="0"/>
              <a:t>迷惑メールやスミッシングの検出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古典的な手法</a:t>
            </a:r>
            <a:endParaRPr lang="en-US" altLang="ja-JP" dirty="0"/>
          </a:p>
          <a:p>
            <a:pPr lvl="1"/>
            <a:r>
              <a:rPr lang="ja-JP" altLang="en-US" dirty="0"/>
              <a:t>編集距離</a:t>
            </a:r>
            <a:endParaRPr lang="en-US" altLang="ja-JP" dirty="0"/>
          </a:p>
          <a:p>
            <a:pPr lvl="1"/>
            <a:r>
              <a:rPr lang="ja-JP" altLang="en-US" dirty="0"/>
              <a:t>共通する単語数</a:t>
            </a:r>
            <a:endParaRPr lang="en-US" altLang="ja-JP" dirty="0"/>
          </a:p>
          <a:p>
            <a:pPr lvl="1"/>
            <a:r>
              <a:rPr lang="ja-JP" altLang="en-US" dirty="0"/>
              <a:t>構文情報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1020F6-ACA0-47FF-BCEF-1DA2363218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文の類似度を求める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2A577F5-7A37-4693-8737-708B06496EC5}"/>
              </a:ext>
            </a:extLst>
          </p:cNvPr>
          <p:cNvGrpSpPr/>
          <p:nvPr/>
        </p:nvGrpSpPr>
        <p:grpSpPr>
          <a:xfrm>
            <a:off x="5695988" y="4561354"/>
            <a:ext cx="6396180" cy="705016"/>
            <a:chOff x="5695988" y="4561354"/>
            <a:chExt cx="6396180" cy="705016"/>
          </a:xfrm>
        </p:grpSpPr>
        <p:sp>
          <p:nvSpPr>
            <p:cNvPr id="4" name="矢印: 下 3">
              <a:extLst>
                <a:ext uri="{FF2B5EF4-FFF2-40B4-BE49-F238E27FC236}">
                  <a16:creationId xmlns:a16="http://schemas.microsoft.com/office/drawing/2014/main" id="{5C1BCDF1-EC56-4164-A0DF-167C49D95A56}"/>
                </a:ext>
              </a:extLst>
            </p:cNvPr>
            <p:cNvSpPr/>
            <p:nvPr/>
          </p:nvSpPr>
          <p:spPr>
            <a:xfrm rot="16200000">
              <a:off x="5756192" y="4501150"/>
              <a:ext cx="705016" cy="825423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B4011EE-039B-4872-8E1C-7BD77577E070}"/>
                </a:ext>
              </a:extLst>
            </p:cNvPr>
            <p:cNvSpPr txBox="1"/>
            <p:nvPr/>
          </p:nvSpPr>
          <p:spPr>
            <a:xfrm>
              <a:off x="6521412" y="4652251"/>
              <a:ext cx="55707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/>
                <a:t>意味的な類似度を考慮していない</a:t>
              </a:r>
              <a:endParaRPr kumimoji="1" lang="ja-JP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632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7B150A9-E845-4D17-9E59-2FF4BD9A4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487981"/>
            <a:ext cx="11099800" cy="5097174"/>
          </a:xfrm>
        </p:spPr>
        <p:txBody>
          <a:bodyPr/>
          <a:lstStyle/>
          <a:p>
            <a:r>
              <a:rPr lang="en-US" altLang="ja-JP" dirty="0"/>
              <a:t>STS-b </a:t>
            </a:r>
            <a:r>
              <a:rPr lang="ja-JP" altLang="en-US" dirty="0"/>
              <a:t>データセット</a:t>
            </a:r>
            <a:endParaRPr lang="en-US" altLang="ja-JP" dirty="0"/>
          </a:p>
          <a:p>
            <a:pPr lvl="1"/>
            <a:r>
              <a:rPr lang="ja-JP" altLang="en-US" dirty="0"/>
              <a:t>ほとんどのベースラインの結果を下回った</a:t>
            </a:r>
            <a:endParaRPr lang="en-US" altLang="ja-JP" dirty="0"/>
          </a:p>
          <a:p>
            <a:pPr lvl="1"/>
            <a:r>
              <a:rPr lang="ja-JP" altLang="en-US" dirty="0"/>
              <a:t>原因</a:t>
            </a:r>
            <a:endParaRPr lang="en-US" altLang="ja-JP" dirty="0"/>
          </a:p>
          <a:p>
            <a:pPr lvl="2"/>
            <a:r>
              <a:rPr lang="ja-JP" altLang="en-US" dirty="0"/>
              <a:t>グラフの単語の意味情報が乏しい</a:t>
            </a:r>
            <a:endParaRPr lang="en-US" altLang="ja-JP" sz="2400" dirty="0"/>
          </a:p>
          <a:p>
            <a:pPr lvl="2"/>
            <a:r>
              <a:rPr lang="ja-JP" altLang="en-US" dirty="0"/>
              <a:t>グラフサイズの差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163D50-89CA-413B-9E4C-C647F574A5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  <a:r>
              <a:rPr kumimoji="1" lang="en-US" altLang="ja-JP" dirty="0"/>
              <a:t>(STS-b)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ACCA156-F47B-4ABE-81F7-9C3EEB3E04D3}"/>
              </a:ext>
            </a:extLst>
          </p:cNvPr>
          <p:cNvGrpSpPr/>
          <p:nvPr/>
        </p:nvGrpSpPr>
        <p:grpSpPr>
          <a:xfrm>
            <a:off x="1887475" y="3971213"/>
            <a:ext cx="8417048" cy="2347866"/>
            <a:chOff x="1887475" y="3971213"/>
            <a:chExt cx="8417048" cy="2347866"/>
          </a:xfrm>
        </p:grpSpPr>
        <p:sp>
          <p:nvSpPr>
            <p:cNvPr id="4" name="矢印: 下 3">
              <a:extLst>
                <a:ext uri="{FF2B5EF4-FFF2-40B4-BE49-F238E27FC236}">
                  <a16:creationId xmlns:a16="http://schemas.microsoft.com/office/drawing/2014/main" id="{3A96097C-825F-4B99-A7BD-24ED99766ADB}"/>
                </a:ext>
              </a:extLst>
            </p:cNvPr>
            <p:cNvSpPr/>
            <p:nvPr/>
          </p:nvSpPr>
          <p:spPr>
            <a:xfrm>
              <a:off x="5643611" y="3971213"/>
              <a:ext cx="904775" cy="1029903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9F1E183-192F-4714-A214-B47796E67F0E}"/>
                </a:ext>
              </a:extLst>
            </p:cNvPr>
            <p:cNvSpPr/>
            <p:nvPr/>
          </p:nvSpPr>
          <p:spPr>
            <a:xfrm>
              <a:off x="1887475" y="5611193"/>
              <a:ext cx="841704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ja-JP" sz="4000" b="1" dirty="0"/>
                <a:t>BERT</a:t>
              </a:r>
              <a:r>
                <a:rPr lang="ja-JP" altLang="en-US" sz="4000" b="1" dirty="0"/>
                <a:t>などの文脈を考慮するモデル</a:t>
              </a:r>
              <a:endParaRPr lang="en-US" altLang="ja-JP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825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7B12E47-205D-4801-84C7-55ACBBCF5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STS</a:t>
            </a:r>
            <a:r>
              <a:rPr lang="ja-JP" altLang="en-US" dirty="0"/>
              <a:t>タスクにおけるグラフ構造を用いたアプローチの有効性を検証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SICK</a:t>
            </a:r>
            <a:r>
              <a:rPr lang="ja-JP" altLang="en-US" dirty="0"/>
              <a:t>データセットで</a:t>
            </a:r>
            <a:r>
              <a:rPr lang="en-US" altLang="ja-JP" dirty="0" err="1"/>
              <a:t>Elvys</a:t>
            </a:r>
            <a:r>
              <a:rPr lang="ja-JP" altLang="en-US" dirty="0" err="1"/>
              <a:t>らと</a:t>
            </a:r>
            <a:r>
              <a:rPr lang="ja-JP" altLang="en-US" dirty="0"/>
              <a:t>同等の結果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→</a:t>
            </a:r>
            <a:r>
              <a:rPr lang="ja-JP" altLang="en-US" dirty="0"/>
              <a:t>グラフ構造を用いたアプローチの有効性を示唆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571500"/>
            <a:r>
              <a:rPr lang="en-US" altLang="ja-JP" dirty="0"/>
              <a:t>STS-b</a:t>
            </a:r>
            <a:r>
              <a:rPr lang="ja-JP" altLang="en-US" dirty="0"/>
              <a:t>データセットでベースラインを下回る結果</a:t>
            </a:r>
            <a:endParaRPr lang="en-US" altLang="ja-JP" dirty="0"/>
          </a:p>
          <a:p>
            <a:pPr marL="571500" lvl="1" indent="0">
              <a:buNone/>
            </a:pPr>
            <a:r>
              <a:rPr lang="ja-JP" altLang="en-US" dirty="0"/>
              <a:t>→文脈を考慮するモデルの利用</a:t>
            </a:r>
            <a:endParaRPr lang="en-US" altLang="ja-JP" dirty="0"/>
          </a:p>
          <a:p>
            <a:pPr marL="571500"/>
            <a:endParaRPr kumimoji="1"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8822E5-9325-4AE6-9062-20E30272F7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219269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B1363B-F736-4462-A013-F32734025E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意味的類似度評価</a:t>
            </a:r>
            <a:r>
              <a:rPr lang="en-US" altLang="ja-JP" dirty="0"/>
              <a:t>(STS)</a:t>
            </a:r>
            <a:r>
              <a:rPr lang="ja-JP" altLang="en-US" dirty="0"/>
              <a:t>タスクとは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107F448-F732-4AE2-B2AF-2A5C5CB5F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11602"/>
              </p:ext>
            </p:extLst>
          </p:nvPr>
        </p:nvGraphicFramePr>
        <p:xfrm>
          <a:off x="589813" y="1542714"/>
          <a:ext cx="11012374" cy="3527513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4888232">
                  <a:extLst>
                    <a:ext uri="{9D8B030D-6E8A-4147-A177-3AD203B41FA5}">
                      <a16:colId xmlns:a16="http://schemas.microsoft.com/office/drawing/2014/main" val="3244288366"/>
                    </a:ext>
                  </a:extLst>
                </a:gridCol>
                <a:gridCol w="4888232">
                  <a:extLst>
                    <a:ext uri="{9D8B030D-6E8A-4147-A177-3AD203B41FA5}">
                      <a16:colId xmlns:a16="http://schemas.microsoft.com/office/drawing/2014/main" val="4106201559"/>
                    </a:ext>
                  </a:extLst>
                </a:gridCol>
                <a:gridCol w="1235910">
                  <a:extLst>
                    <a:ext uri="{9D8B030D-6E8A-4147-A177-3AD203B41FA5}">
                      <a16:colId xmlns:a16="http://schemas.microsoft.com/office/drawing/2014/main" val="1465593029"/>
                    </a:ext>
                  </a:extLst>
                </a:gridCol>
              </a:tblGrid>
              <a:tr h="388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文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文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類似度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195072"/>
                  </a:ext>
                </a:extLst>
              </a:tr>
              <a:tr h="551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person is </a:t>
                      </a:r>
                      <a:r>
                        <a:rPr kumimoji="1" lang="en-US" altLang="ja-JP" sz="2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removing the scales </a:t>
                      </a:r>
                      <a:r>
                        <a:rPr kumimoji="1" lang="en-US" altLang="ja-JP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the fish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person is </a:t>
                      </a:r>
                      <a:r>
                        <a:rPr kumimoji="1" lang="en-US" altLang="ja-JP" sz="2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descaling</a:t>
                      </a:r>
                      <a:r>
                        <a:rPr kumimoji="1" lang="en-US" altLang="ja-JP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fish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kern="1200" dirty="0">
                          <a:effectLst/>
                        </a:rPr>
                        <a:t>5.0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67346"/>
                  </a:ext>
                </a:extLst>
              </a:tr>
              <a:tr h="67029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1" lang="en-US" altLang="ja-JP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 is playing </a:t>
                      </a:r>
                      <a:r>
                        <a:rPr kumimoji="1" lang="en-US" altLang="ja-JP" sz="2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1" lang="en-US" altLang="ja-JP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guitar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kumimoji="1" lang="en-US" altLang="ja-JP" sz="2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en-US" altLang="ja-JP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 is playing </a:t>
                      </a:r>
                      <a:r>
                        <a:rPr kumimoji="1" lang="en-US" altLang="ja-JP" sz="2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en-US" altLang="ja-JP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guitar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kern="1200" dirty="0">
                          <a:effectLst/>
                        </a:rPr>
                        <a:t>4.8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60083"/>
                  </a:ext>
                </a:extLst>
              </a:tr>
              <a:tr h="670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person is chopping coriander leaves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woman is slicing up some green leaves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dirty="0"/>
                        <a:t>2.25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75771"/>
                  </a:ext>
                </a:extLst>
              </a:tr>
              <a:tr h="670290"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Polls </a:t>
                      </a:r>
                      <a:r>
                        <a:rPr kumimoji="1" lang="en-US" altLang="ja-JP" sz="2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r>
                        <a:rPr kumimoji="1" lang="en-US" altLang="ja-JP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Senegal's presidential election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Polls </a:t>
                      </a:r>
                      <a:r>
                        <a:rPr kumimoji="1" lang="en-US" altLang="ja-JP" sz="2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r>
                        <a:rPr kumimoji="1" lang="en-US" altLang="ja-JP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kumimoji="1" lang="en-US" altLang="ja-JP" sz="2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Russian</a:t>
                      </a:r>
                      <a:r>
                        <a:rPr kumimoji="1" lang="en-US" altLang="ja-JP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presidential election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kern="1200" dirty="0">
                          <a:effectLst/>
                        </a:rPr>
                        <a:t>1.4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76804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51C7C5-E280-47FF-9D77-F532DE3DD4C5}"/>
              </a:ext>
            </a:extLst>
          </p:cNvPr>
          <p:cNvSpPr txBox="1"/>
          <p:nvPr/>
        </p:nvSpPr>
        <p:spPr>
          <a:xfrm>
            <a:off x="3239458" y="5738070"/>
            <a:ext cx="539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LSTM</a:t>
            </a:r>
            <a:r>
              <a:rPr lang="ja-JP" altLang="en-US" sz="2800" dirty="0"/>
              <a:t>や</a:t>
            </a:r>
            <a:r>
              <a:rPr lang="en-US" altLang="ja-JP" sz="2800" dirty="0"/>
              <a:t>RNN</a:t>
            </a:r>
            <a:r>
              <a:rPr lang="ja-JP" altLang="en-US" sz="2800" dirty="0"/>
              <a:t>を用いた手法が提案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69594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5BB1937-3794-4566-8C61-FAB52EC7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174" y="1503883"/>
            <a:ext cx="11099800" cy="5097174"/>
          </a:xfrm>
        </p:spPr>
        <p:txBody>
          <a:bodyPr/>
          <a:lstStyle/>
          <a:p>
            <a:r>
              <a:rPr lang="ja-JP" altLang="en-US" dirty="0"/>
              <a:t>データセット</a:t>
            </a:r>
            <a:r>
              <a:rPr lang="en-US" altLang="ja-JP" dirty="0"/>
              <a:t>: </a:t>
            </a:r>
            <a:r>
              <a:rPr lang="en-US" altLang="ja-JP" sz="2400" dirty="0"/>
              <a:t>Sentences Involving Compositional Knowledge</a:t>
            </a:r>
          </a:p>
          <a:p>
            <a:r>
              <a:rPr lang="ja-JP" altLang="en-US" dirty="0"/>
              <a:t>ピアソンの相関係数</a:t>
            </a:r>
            <a:r>
              <a:rPr lang="en-US" altLang="ja-JP" dirty="0"/>
              <a:t>: 0.8549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CC68A6-AA83-47AF-8E12-AC80895BC0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先行研究</a:t>
            </a:r>
            <a:r>
              <a:rPr kumimoji="1" lang="en-US" altLang="ja-JP" dirty="0"/>
              <a:t>: </a:t>
            </a:r>
            <a:r>
              <a:rPr lang="en-US" altLang="ja-JP" dirty="0"/>
              <a:t>Siamese LSTM [</a:t>
            </a:r>
            <a:r>
              <a:rPr lang="en-US" altLang="ja-JP" dirty="0" err="1"/>
              <a:t>Elvys</a:t>
            </a:r>
            <a:r>
              <a:rPr lang="en-US" altLang="ja-JP" dirty="0"/>
              <a:t> et al. 2018]</a:t>
            </a:r>
          </a:p>
          <a:p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A65078D-E368-4EC5-A0BD-27F5823C2666}"/>
              </a:ext>
            </a:extLst>
          </p:cNvPr>
          <p:cNvGrpSpPr/>
          <p:nvPr/>
        </p:nvGrpSpPr>
        <p:grpSpPr>
          <a:xfrm>
            <a:off x="992541" y="3016288"/>
            <a:ext cx="10247066" cy="1598623"/>
            <a:chOff x="992541" y="3016288"/>
            <a:chExt cx="10247066" cy="1598623"/>
          </a:xfrm>
        </p:grpSpPr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76FD9EFC-1C80-4A95-95D9-33DC3D57F3C1}"/>
                </a:ext>
              </a:extLst>
            </p:cNvPr>
            <p:cNvSpPr/>
            <p:nvPr/>
          </p:nvSpPr>
          <p:spPr>
            <a:xfrm>
              <a:off x="5743492" y="3016288"/>
              <a:ext cx="705016" cy="825423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29A3362B-DA3C-4B65-BAE4-B39E20371C11}"/>
                </a:ext>
              </a:extLst>
            </p:cNvPr>
            <p:cNvSpPr txBox="1"/>
            <p:nvPr/>
          </p:nvSpPr>
          <p:spPr>
            <a:xfrm>
              <a:off x="992541" y="3968580"/>
              <a:ext cx="10247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600" b="1" dirty="0"/>
                <a:t>文の依存関係のような構文情報を利用していない</a:t>
              </a:r>
              <a:endParaRPr kumimoji="1" lang="ja-JP" altLang="en-US" sz="3600" b="1" dirty="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F798076-7BC6-4E4B-83BA-03B6FEFB969B}"/>
              </a:ext>
            </a:extLst>
          </p:cNvPr>
          <p:cNvGrpSpPr/>
          <p:nvPr/>
        </p:nvGrpSpPr>
        <p:grpSpPr>
          <a:xfrm>
            <a:off x="1471176" y="4741780"/>
            <a:ext cx="9249648" cy="1859277"/>
            <a:chOff x="1471176" y="4741780"/>
            <a:chExt cx="9249648" cy="1859277"/>
          </a:xfrm>
        </p:grpSpPr>
        <p:sp>
          <p:nvSpPr>
            <p:cNvPr id="7" name="矢印: 下 6">
              <a:extLst>
                <a:ext uri="{FF2B5EF4-FFF2-40B4-BE49-F238E27FC236}">
                  <a16:creationId xmlns:a16="http://schemas.microsoft.com/office/drawing/2014/main" id="{8338E75B-973C-47F5-B19A-740993CCC69A}"/>
                </a:ext>
              </a:extLst>
            </p:cNvPr>
            <p:cNvSpPr/>
            <p:nvPr/>
          </p:nvSpPr>
          <p:spPr>
            <a:xfrm>
              <a:off x="5743492" y="4741780"/>
              <a:ext cx="705016" cy="825423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251D55D-333F-4F34-BB2C-0DEF4775B6D2}"/>
                </a:ext>
              </a:extLst>
            </p:cNvPr>
            <p:cNvSpPr txBox="1"/>
            <p:nvPr/>
          </p:nvSpPr>
          <p:spPr>
            <a:xfrm>
              <a:off x="1471176" y="5770060"/>
              <a:ext cx="9249648" cy="83099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ja-JP" altLang="en-US" sz="4800" b="1" dirty="0"/>
                <a:t>構文情報と意味情報の両方を利用</a:t>
              </a:r>
              <a:endParaRPr kumimoji="1" lang="ja-JP" altLang="en-US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2653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0CC36AB-A27E-4AE2-9C31-FB3BB9B48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  </a:t>
            </a:r>
            <a:r>
              <a:rPr lang="en-US" altLang="ja-JP" dirty="0"/>
              <a:t>A person is descaling a fish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644848-4BDD-4A30-870B-911EFF369A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構文情報はグラフで表すことができる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CD5B40F-2177-4ADA-8ED7-9E2288BB9D0B}"/>
              </a:ext>
            </a:extLst>
          </p:cNvPr>
          <p:cNvSpPr/>
          <p:nvPr/>
        </p:nvSpPr>
        <p:spPr>
          <a:xfrm>
            <a:off x="5282291" y="2235899"/>
            <a:ext cx="1311965" cy="54068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0BF80D8-8781-400E-AAA1-BE4398701429}"/>
              </a:ext>
            </a:extLst>
          </p:cNvPr>
          <p:cNvSpPr/>
          <p:nvPr/>
        </p:nvSpPr>
        <p:spPr>
          <a:xfrm>
            <a:off x="7011159" y="4654569"/>
            <a:ext cx="1311965" cy="54068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is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2CAC475-A6AC-433C-B140-39FD6E8EB972}"/>
              </a:ext>
            </a:extLst>
          </p:cNvPr>
          <p:cNvSpPr/>
          <p:nvPr/>
        </p:nvSpPr>
        <p:spPr>
          <a:xfrm>
            <a:off x="3043998" y="3313377"/>
            <a:ext cx="1311965" cy="54068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fish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DC39FD7-AC94-4E08-A915-94838BD9194B}"/>
              </a:ext>
            </a:extLst>
          </p:cNvPr>
          <p:cNvSpPr/>
          <p:nvPr/>
        </p:nvSpPr>
        <p:spPr>
          <a:xfrm>
            <a:off x="4626308" y="4570293"/>
            <a:ext cx="1311965" cy="54068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descaling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0476558-0A6D-473E-A9FB-42C6174C46B4}"/>
              </a:ext>
            </a:extLst>
          </p:cNvPr>
          <p:cNvSpPr/>
          <p:nvPr/>
        </p:nvSpPr>
        <p:spPr>
          <a:xfrm>
            <a:off x="7241530" y="3176829"/>
            <a:ext cx="1311965" cy="54068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person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4790F0C-F6D5-4BF5-94EA-58F69CD8A0A7}"/>
              </a:ext>
            </a:extLst>
          </p:cNvPr>
          <p:cNvCxnSpPr/>
          <p:nvPr/>
        </p:nvCxnSpPr>
        <p:spPr>
          <a:xfrm>
            <a:off x="6436530" y="2776588"/>
            <a:ext cx="805000" cy="47170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1BC6FEA-572E-48D3-A4FB-ED5A8761FFF9}"/>
              </a:ext>
            </a:extLst>
          </p:cNvPr>
          <p:cNvCxnSpPr/>
          <p:nvPr/>
        </p:nvCxnSpPr>
        <p:spPr>
          <a:xfrm flipH="1">
            <a:off x="5938273" y="3717518"/>
            <a:ext cx="1303257" cy="8527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9350D7D-DF1B-47CA-84C0-CDA564FDCFFD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5938273" y="4924913"/>
            <a:ext cx="1072886" cy="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142495B-ED32-42A6-A708-8359F9121705}"/>
              </a:ext>
            </a:extLst>
          </p:cNvPr>
          <p:cNvCxnSpPr>
            <a:cxnSpLocks/>
          </p:cNvCxnSpPr>
          <p:nvPr/>
        </p:nvCxnSpPr>
        <p:spPr>
          <a:xfrm flipH="1" flipV="1">
            <a:off x="4103509" y="3854066"/>
            <a:ext cx="522800" cy="71622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388DF18-BA15-48AF-95EC-5FCC4C952435}"/>
              </a:ext>
            </a:extLst>
          </p:cNvPr>
          <p:cNvCxnSpPr/>
          <p:nvPr/>
        </p:nvCxnSpPr>
        <p:spPr>
          <a:xfrm flipH="1">
            <a:off x="4443333" y="2776588"/>
            <a:ext cx="838957" cy="53678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F7986D4-C529-44AC-8973-DB605A3FA232}"/>
              </a:ext>
            </a:extLst>
          </p:cNvPr>
          <p:cNvCxnSpPr/>
          <p:nvPr/>
        </p:nvCxnSpPr>
        <p:spPr>
          <a:xfrm>
            <a:off x="3851056" y="3854066"/>
            <a:ext cx="775252" cy="113594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3F1714E-3323-4515-BF04-027DBF774E7C}"/>
              </a:ext>
            </a:extLst>
          </p:cNvPr>
          <p:cNvSpPr txBox="1"/>
          <p:nvPr/>
        </p:nvSpPr>
        <p:spPr>
          <a:xfrm>
            <a:off x="709117" y="5792658"/>
            <a:ext cx="10458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/>
              <a:t>グラフニューラルネットワークの利用</a:t>
            </a:r>
          </a:p>
        </p:txBody>
      </p:sp>
    </p:spTree>
    <p:extLst>
      <p:ext uri="{BB962C8B-B14F-4D97-AF65-F5344CB8AC3E}">
        <p14:creationId xmlns:p14="http://schemas.microsoft.com/office/powerpoint/2010/main" val="96219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032DEB2-FBC1-47AB-BFD5-34EC7CF29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487981"/>
            <a:ext cx="11099800" cy="509717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周辺</a:t>
            </a:r>
            <a:r>
              <a:rPr lang="ja-JP" altLang="en-US" dirty="0"/>
              <a:t>ノードの情報の集約・更新</a:t>
            </a:r>
            <a:endParaRPr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6FEFA1-89E1-4EA9-858C-E007281B8C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グラフニューラルネットワークとは</a:t>
            </a:r>
          </a:p>
          <a:p>
            <a:endParaRPr kumimoji="1" lang="ja-JP" altLang="en-US" dirty="0"/>
          </a:p>
        </p:txBody>
      </p:sp>
      <p:sp>
        <p:nvSpPr>
          <p:cNvPr id="85" name="矢印: 右 84">
            <a:extLst>
              <a:ext uri="{FF2B5EF4-FFF2-40B4-BE49-F238E27FC236}">
                <a16:creationId xmlns:a16="http://schemas.microsoft.com/office/drawing/2014/main" id="{FF85DE69-ECC3-4077-A462-024CC3E1009F}"/>
              </a:ext>
            </a:extLst>
          </p:cNvPr>
          <p:cNvSpPr/>
          <p:nvPr/>
        </p:nvSpPr>
        <p:spPr>
          <a:xfrm>
            <a:off x="5161252" y="3758673"/>
            <a:ext cx="1435366" cy="76083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F346B13-0060-43BD-91CD-836844574AA6}"/>
              </a:ext>
            </a:extLst>
          </p:cNvPr>
          <p:cNvSpPr txBox="1"/>
          <p:nvPr/>
        </p:nvSpPr>
        <p:spPr>
          <a:xfrm>
            <a:off x="4996897" y="3404068"/>
            <a:ext cx="188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集約</a:t>
            </a:r>
            <a:r>
              <a:rPr kumimoji="1" lang="en-US" altLang="ja-JP" dirty="0"/>
              <a:t>(</a:t>
            </a:r>
            <a:r>
              <a:rPr kumimoji="1" lang="ja-JP" altLang="en-US" dirty="0"/>
              <a:t>畳み込み）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0266BE8-0675-4138-95AE-3D71E952A6FE}"/>
              </a:ext>
            </a:extLst>
          </p:cNvPr>
          <p:cNvSpPr txBox="1"/>
          <p:nvPr/>
        </p:nvSpPr>
        <p:spPr>
          <a:xfrm>
            <a:off x="8766068" y="25977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更新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45E5D87-98F7-4A99-9293-E3B75B874AD5}"/>
              </a:ext>
            </a:extLst>
          </p:cNvPr>
          <p:cNvSpPr/>
          <p:nvPr/>
        </p:nvSpPr>
        <p:spPr>
          <a:xfrm>
            <a:off x="851901" y="4706151"/>
            <a:ext cx="663869" cy="66386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FB26202-ED5E-4BB2-AA6D-F6EEBD4AF1E8}"/>
              </a:ext>
            </a:extLst>
          </p:cNvPr>
          <p:cNvSpPr/>
          <p:nvPr/>
        </p:nvSpPr>
        <p:spPr>
          <a:xfrm>
            <a:off x="2113044" y="3713951"/>
            <a:ext cx="663869" cy="6638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72D0E18-E8C6-42F1-B9F2-C7E90FEDDDA4}"/>
              </a:ext>
            </a:extLst>
          </p:cNvPr>
          <p:cNvSpPr/>
          <p:nvPr/>
        </p:nvSpPr>
        <p:spPr>
          <a:xfrm>
            <a:off x="3443283" y="3093058"/>
            <a:ext cx="663869" cy="66386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E58FEDE-A58C-43EA-BADC-FF490949199B}"/>
              </a:ext>
            </a:extLst>
          </p:cNvPr>
          <p:cNvSpPr/>
          <p:nvPr/>
        </p:nvSpPr>
        <p:spPr>
          <a:xfrm>
            <a:off x="3443283" y="5223947"/>
            <a:ext cx="663869" cy="66386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FC0FD72-7F86-46C2-AF65-FEF0EC1B684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2679692" y="4280598"/>
            <a:ext cx="860812" cy="104057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DDF350A-BD8D-479F-926A-F2C9CE646DD5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2679692" y="3659705"/>
            <a:ext cx="860812" cy="15146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C9B3B96-89DE-47FC-80FA-42D314C8DB79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1418549" y="4280598"/>
            <a:ext cx="791716" cy="52277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B77B32F0-26E9-490A-8DAE-5131CAD3FDCA}"/>
              </a:ext>
            </a:extLst>
          </p:cNvPr>
          <p:cNvGrpSpPr/>
          <p:nvPr/>
        </p:nvGrpSpPr>
        <p:grpSpPr>
          <a:xfrm>
            <a:off x="2469162" y="3304194"/>
            <a:ext cx="234714" cy="686657"/>
            <a:chOff x="1540078" y="2387340"/>
            <a:chExt cx="177958" cy="520617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2FCBB06C-A501-4580-A2E3-875244C66903}"/>
                </a:ext>
              </a:extLst>
            </p:cNvPr>
            <p:cNvSpPr/>
            <p:nvPr/>
          </p:nvSpPr>
          <p:spPr>
            <a:xfrm>
              <a:off x="1540078" y="2387340"/>
              <a:ext cx="177958" cy="17795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6F89221E-B588-4D45-9360-CDDE672B7714}"/>
                </a:ext>
              </a:extLst>
            </p:cNvPr>
            <p:cNvSpPr/>
            <p:nvPr/>
          </p:nvSpPr>
          <p:spPr>
            <a:xfrm>
              <a:off x="1540078" y="2557498"/>
              <a:ext cx="177958" cy="1779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0B85884-D5AD-4095-931B-99FB0A1B4597}"/>
                </a:ext>
              </a:extLst>
            </p:cNvPr>
            <p:cNvSpPr/>
            <p:nvPr/>
          </p:nvSpPr>
          <p:spPr>
            <a:xfrm>
              <a:off x="1540078" y="2729999"/>
              <a:ext cx="177958" cy="1779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3CC5C6AD-C909-49D2-B7EE-8871E8C56463}"/>
              </a:ext>
            </a:extLst>
          </p:cNvPr>
          <p:cNvGrpSpPr/>
          <p:nvPr/>
        </p:nvGrpSpPr>
        <p:grpSpPr>
          <a:xfrm>
            <a:off x="3774885" y="2699927"/>
            <a:ext cx="235046" cy="704141"/>
            <a:chOff x="1539826" y="2374084"/>
            <a:chExt cx="178210" cy="533873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212D5F4-FAD9-48E7-B059-558E5F53A1EA}"/>
                </a:ext>
              </a:extLst>
            </p:cNvPr>
            <p:cNvSpPr/>
            <p:nvPr/>
          </p:nvSpPr>
          <p:spPr>
            <a:xfrm>
              <a:off x="1540078" y="2374084"/>
              <a:ext cx="177958" cy="1779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1E0936D3-A343-412C-9DA6-A99545A57D12}"/>
                </a:ext>
              </a:extLst>
            </p:cNvPr>
            <p:cNvSpPr/>
            <p:nvPr/>
          </p:nvSpPr>
          <p:spPr>
            <a:xfrm>
              <a:off x="1539826" y="2551933"/>
              <a:ext cx="177958" cy="17795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56219F1C-F10C-4A21-B7AA-12A584FF68C7}"/>
                </a:ext>
              </a:extLst>
            </p:cNvPr>
            <p:cNvSpPr/>
            <p:nvPr/>
          </p:nvSpPr>
          <p:spPr>
            <a:xfrm>
              <a:off x="1540078" y="2729999"/>
              <a:ext cx="177958" cy="17795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5DF38D2B-E56C-4F6C-B573-0DFCD9EA3FEA}"/>
              </a:ext>
            </a:extLst>
          </p:cNvPr>
          <p:cNvGrpSpPr/>
          <p:nvPr/>
        </p:nvGrpSpPr>
        <p:grpSpPr>
          <a:xfrm>
            <a:off x="3774885" y="4809172"/>
            <a:ext cx="235377" cy="704141"/>
            <a:chOff x="1540078" y="2374084"/>
            <a:chExt cx="178461" cy="533873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09467A09-B7A7-4894-B262-BAF4308E65F8}"/>
                </a:ext>
              </a:extLst>
            </p:cNvPr>
            <p:cNvSpPr/>
            <p:nvPr/>
          </p:nvSpPr>
          <p:spPr>
            <a:xfrm>
              <a:off x="1540078" y="2374084"/>
              <a:ext cx="177958" cy="1779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2EDB9F49-DD25-4E73-A83B-5DB0C161A90B}"/>
                </a:ext>
              </a:extLst>
            </p:cNvPr>
            <p:cNvSpPr/>
            <p:nvPr/>
          </p:nvSpPr>
          <p:spPr>
            <a:xfrm>
              <a:off x="1540581" y="2552259"/>
              <a:ext cx="177958" cy="17795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C9DB6B08-B89E-486B-9D14-52688EDC44BF}"/>
                </a:ext>
              </a:extLst>
            </p:cNvPr>
            <p:cNvSpPr/>
            <p:nvPr/>
          </p:nvSpPr>
          <p:spPr>
            <a:xfrm>
              <a:off x="1540078" y="2729999"/>
              <a:ext cx="177958" cy="17795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04E9F9C2-CDCA-4157-AEEA-C83548D76EF7}"/>
              </a:ext>
            </a:extLst>
          </p:cNvPr>
          <p:cNvGrpSpPr/>
          <p:nvPr/>
        </p:nvGrpSpPr>
        <p:grpSpPr>
          <a:xfrm>
            <a:off x="1175291" y="4266011"/>
            <a:ext cx="235377" cy="704141"/>
            <a:chOff x="1540078" y="2374084"/>
            <a:chExt cx="178461" cy="533873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398370F5-CA1E-461E-BB65-231353A58B98}"/>
                </a:ext>
              </a:extLst>
            </p:cNvPr>
            <p:cNvSpPr/>
            <p:nvPr/>
          </p:nvSpPr>
          <p:spPr>
            <a:xfrm>
              <a:off x="1540078" y="2374084"/>
              <a:ext cx="177958" cy="1779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0A9D0C1-E57F-443D-BC0E-EA294C2E9977}"/>
                </a:ext>
              </a:extLst>
            </p:cNvPr>
            <p:cNvSpPr/>
            <p:nvPr/>
          </p:nvSpPr>
          <p:spPr>
            <a:xfrm>
              <a:off x="1540581" y="2552259"/>
              <a:ext cx="177958" cy="17795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C79EF0C1-7580-464F-A875-6F802A25C067}"/>
                </a:ext>
              </a:extLst>
            </p:cNvPr>
            <p:cNvSpPr/>
            <p:nvPr/>
          </p:nvSpPr>
          <p:spPr>
            <a:xfrm>
              <a:off x="1540078" y="2729999"/>
              <a:ext cx="177958" cy="1779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0D55698-43A8-421A-A876-82C336392B05}"/>
              </a:ext>
            </a:extLst>
          </p:cNvPr>
          <p:cNvCxnSpPr>
            <a:stCxn id="5" idx="5"/>
            <a:endCxn id="8" idx="2"/>
          </p:cNvCxnSpPr>
          <p:nvPr/>
        </p:nvCxnSpPr>
        <p:spPr>
          <a:xfrm>
            <a:off x="1418549" y="5272798"/>
            <a:ext cx="2024734" cy="283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D8184694-B6FC-4F91-B3E3-C4A283676C42}"/>
              </a:ext>
            </a:extLst>
          </p:cNvPr>
          <p:cNvGrpSpPr/>
          <p:nvPr/>
        </p:nvGrpSpPr>
        <p:grpSpPr>
          <a:xfrm>
            <a:off x="7461607" y="3093058"/>
            <a:ext cx="3255251" cy="2794757"/>
            <a:chOff x="854195" y="3093058"/>
            <a:chExt cx="3255251" cy="2794757"/>
          </a:xfrm>
        </p:grpSpPr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9E4EBC9B-36D0-4568-8E3D-D06877A9D6AF}"/>
                </a:ext>
              </a:extLst>
            </p:cNvPr>
            <p:cNvSpPr/>
            <p:nvPr/>
          </p:nvSpPr>
          <p:spPr>
            <a:xfrm>
              <a:off x="854195" y="4706151"/>
              <a:ext cx="663869" cy="663868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C4763AD-5E35-4C32-B426-CEE0DDAD9C0A}"/>
                </a:ext>
              </a:extLst>
            </p:cNvPr>
            <p:cNvSpPr/>
            <p:nvPr/>
          </p:nvSpPr>
          <p:spPr>
            <a:xfrm>
              <a:off x="2115338" y="3713951"/>
              <a:ext cx="663869" cy="66386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0210AADF-B6C1-47B0-BD7F-1EE335007981}"/>
                </a:ext>
              </a:extLst>
            </p:cNvPr>
            <p:cNvSpPr/>
            <p:nvPr/>
          </p:nvSpPr>
          <p:spPr>
            <a:xfrm>
              <a:off x="3445577" y="3093058"/>
              <a:ext cx="663869" cy="663868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1735FEFE-B544-4406-A0A2-115D77E35B57}"/>
                </a:ext>
              </a:extLst>
            </p:cNvPr>
            <p:cNvSpPr/>
            <p:nvPr/>
          </p:nvSpPr>
          <p:spPr>
            <a:xfrm>
              <a:off x="3445577" y="5223947"/>
              <a:ext cx="663869" cy="663868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221F8408-769D-4E77-A6C1-A019A7D57EF0}"/>
                </a:ext>
              </a:extLst>
            </p:cNvPr>
            <p:cNvCxnSpPr>
              <a:cxnSpLocks/>
              <a:stCxn id="65" idx="5"/>
              <a:endCxn id="71" idx="1"/>
            </p:cNvCxnSpPr>
            <p:nvPr/>
          </p:nvCxnSpPr>
          <p:spPr>
            <a:xfrm>
              <a:off x="2681986" y="4280598"/>
              <a:ext cx="860812" cy="104057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67B6E51C-1721-45FB-9512-452099320848}"/>
                </a:ext>
              </a:extLst>
            </p:cNvPr>
            <p:cNvCxnSpPr>
              <a:cxnSpLocks/>
              <a:stCxn id="65" idx="7"/>
              <a:endCxn id="66" idx="3"/>
            </p:cNvCxnSpPr>
            <p:nvPr/>
          </p:nvCxnSpPr>
          <p:spPr>
            <a:xfrm flipV="1">
              <a:off x="2681986" y="3659705"/>
              <a:ext cx="860812" cy="151467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1D3613A9-B77E-4F21-B507-CAC0260ED855}"/>
                </a:ext>
              </a:extLst>
            </p:cNvPr>
            <p:cNvCxnSpPr>
              <a:cxnSpLocks/>
              <a:stCxn id="65" idx="3"/>
              <a:endCxn id="64" idx="7"/>
            </p:cNvCxnSpPr>
            <p:nvPr/>
          </p:nvCxnSpPr>
          <p:spPr>
            <a:xfrm flipH="1">
              <a:off x="1420843" y="4280598"/>
              <a:ext cx="791716" cy="52277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05563A3F-63E0-48D2-81DB-3D2E29AF1F89}"/>
                </a:ext>
              </a:extLst>
            </p:cNvPr>
            <p:cNvGrpSpPr/>
            <p:nvPr/>
          </p:nvGrpSpPr>
          <p:grpSpPr>
            <a:xfrm>
              <a:off x="2471456" y="3304196"/>
              <a:ext cx="234714" cy="686651"/>
              <a:chOff x="1540078" y="2387344"/>
              <a:chExt cx="177958" cy="520613"/>
            </a:xfrm>
          </p:grpSpPr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CBC4B315-5FAF-43D1-B401-E87CCE668E92}"/>
                  </a:ext>
                </a:extLst>
              </p:cNvPr>
              <p:cNvSpPr/>
              <p:nvPr/>
            </p:nvSpPr>
            <p:spPr>
              <a:xfrm>
                <a:off x="1540078" y="2387344"/>
                <a:ext cx="177958" cy="17795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278013D9-A9CD-4CBC-88C1-38CDBF06166E}"/>
                  </a:ext>
                </a:extLst>
              </p:cNvPr>
              <p:cNvSpPr/>
              <p:nvPr/>
            </p:nvSpPr>
            <p:spPr>
              <a:xfrm>
                <a:off x="1540078" y="2557501"/>
                <a:ext cx="177958" cy="17795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948D67C4-3EFC-487B-A961-496B39A6EF93}"/>
                  </a:ext>
                </a:extLst>
              </p:cNvPr>
              <p:cNvSpPr/>
              <p:nvPr/>
            </p:nvSpPr>
            <p:spPr>
              <a:xfrm>
                <a:off x="1540078" y="2729999"/>
                <a:ext cx="177958" cy="17795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17888E3A-11F2-4BD8-B5E8-43976734395B}"/>
                </a:ext>
              </a:extLst>
            </p:cNvPr>
            <p:cNvCxnSpPr>
              <a:stCxn id="64" idx="5"/>
              <a:endCxn id="71" idx="2"/>
            </p:cNvCxnSpPr>
            <p:nvPr/>
          </p:nvCxnSpPr>
          <p:spPr>
            <a:xfrm>
              <a:off x="1420843" y="5272798"/>
              <a:ext cx="2024734" cy="28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E57715-566E-4FC3-BA61-D933EA884863}"/>
              </a:ext>
            </a:extLst>
          </p:cNvPr>
          <p:cNvSpPr txBox="1"/>
          <p:nvPr/>
        </p:nvSpPr>
        <p:spPr>
          <a:xfrm>
            <a:off x="558800" y="24421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ノードの特徴量</a:t>
            </a:r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F420DE52-F2FE-443A-989A-E3F58F6F5804}"/>
              </a:ext>
            </a:extLst>
          </p:cNvPr>
          <p:cNvGrpSpPr/>
          <p:nvPr/>
        </p:nvGrpSpPr>
        <p:grpSpPr>
          <a:xfrm>
            <a:off x="2306312" y="2245936"/>
            <a:ext cx="221915" cy="663868"/>
            <a:chOff x="1540078" y="2374084"/>
            <a:chExt cx="178461" cy="533873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D87E5068-7935-4765-BF41-C03000F8FDC5}"/>
                </a:ext>
              </a:extLst>
            </p:cNvPr>
            <p:cNvSpPr/>
            <p:nvPr/>
          </p:nvSpPr>
          <p:spPr>
            <a:xfrm>
              <a:off x="1540078" y="2374084"/>
              <a:ext cx="177958" cy="1779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F9D082F4-E7BB-4496-A8EF-9FC4586EA3C9}"/>
                </a:ext>
              </a:extLst>
            </p:cNvPr>
            <p:cNvSpPr/>
            <p:nvPr/>
          </p:nvSpPr>
          <p:spPr>
            <a:xfrm>
              <a:off x="1540581" y="2552259"/>
              <a:ext cx="177958" cy="17795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FA821B17-2646-4451-B819-CF964A604C3F}"/>
                </a:ext>
              </a:extLst>
            </p:cNvPr>
            <p:cNvSpPr/>
            <p:nvPr/>
          </p:nvSpPr>
          <p:spPr>
            <a:xfrm>
              <a:off x="1540078" y="2729999"/>
              <a:ext cx="177958" cy="17795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5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67EAE97-7B94-4397-AD4D-FC291DFB6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278975"/>
            <a:ext cx="11099800" cy="509717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 文からのグラフ構築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628650" indent="-514350">
              <a:buFont typeface="+mj-lt"/>
              <a:buAutoNum type="arabicPeriod"/>
            </a:pPr>
            <a:r>
              <a:rPr lang="en-US" altLang="ja-JP" dirty="0" err="1"/>
              <a:t>SimGNN</a:t>
            </a:r>
            <a:r>
              <a:rPr lang="en-US" altLang="ja-JP" sz="2800" b="0" dirty="0"/>
              <a:t>[</a:t>
            </a:r>
            <a:r>
              <a:rPr lang="en-US" altLang="ja-JP" sz="2800" b="0" dirty="0" err="1"/>
              <a:t>Yunsheng</a:t>
            </a:r>
            <a:r>
              <a:rPr lang="en-US" altLang="ja-JP" sz="2800" b="0" dirty="0"/>
              <a:t> et al. 2019]</a:t>
            </a:r>
            <a:r>
              <a:rPr lang="ja-JP" altLang="en-US" dirty="0"/>
              <a:t>を用いた文の類似度計算</a:t>
            </a:r>
            <a:endParaRPr lang="en-US" altLang="ja-JP" dirty="0"/>
          </a:p>
          <a:p>
            <a:pPr marL="971550" lvl="1" indent="-514350"/>
            <a:r>
              <a:rPr lang="ja-JP" altLang="en-US" dirty="0"/>
              <a:t>グラフニューラルネットワークを用いたグラフ編集距離の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近似計算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84EC8D-C327-4D93-AA55-C03046E040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先行研究</a:t>
            </a:r>
            <a:r>
              <a:rPr kumimoji="1" lang="en-US" altLang="ja-JP" dirty="0"/>
              <a:t>: </a:t>
            </a:r>
            <a:r>
              <a:rPr lang="en-US" altLang="ja-JP" dirty="0" err="1"/>
              <a:t>TextSIMGNN</a:t>
            </a:r>
            <a:r>
              <a:rPr kumimoji="1" lang="en-US" altLang="ja-JP" dirty="0"/>
              <a:t>[</a:t>
            </a:r>
            <a:r>
              <a:rPr lang="en-US" altLang="ja-JP" dirty="0"/>
              <a:t>Zhou et al. 2020]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402EA41-ADA6-4AB1-B324-F6854F641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41991"/>
              </p:ext>
            </p:extLst>
          </p:nvPr>
        </p:nvGraphicFramePr>
        <p:xfrm>
          <a:off x="620686" y="1923869"/>
          <a:ext cx="10976028" cy="15849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744007">
                  <a:extLst>
                    <a:ext uri="{9D8B030D-6E8A-4147-A177-3AD203B41FA5}">
                      <a16:colId xmlns:a16="http://schemas.microsoft.com/office/drawing/2014/main" val="937006641"/>
                    </a:ext>
                  </a:extLst>
                </a:gridCol>
                <a:gridCol w="2744007">
                  <a:extLst>
                    <a:ext uri="{9D8B030D-6E8A-4147-A177-3AD203B41FA5}">
                      <a16:colId xmlns:a16="http://schemas.microsoft.com/office/drawing/2014/main" val="2313554376"/>
                    </a:ext>
                  </a:extLst>
                </a:gridCol>
                <a:gridCol w="2744007">
                  <a:extLst>
                    <a:ext uri="{9D8B030D-6E8A-4147-A177-3AD203B41FA5}">
                      <a16:colId xmlns:a16="http://schemas.microsoft.com/office/drawing/2014/main" val="2976115869"/>
                    </a:ext>
                  </a:extLst>
                </a:gridCol>
                <a:gridCol w="2744007">
                  <a:extLst>
                    <a:ext uri="{9D8B030D-6E8A-4147-A177-3AD203B41FA5}">
                      <a16:colId xmlns:a16="http://schemas.microsoft.com/office/drawing/2014/main" val="1084188530"/>
                    </a:ext>
                  </a:extLst>
                </a:gridCol>
              </a:tblGrid>
              <a:tr h="3164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ノード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ノードの特徴量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エッジ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欠点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57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単語の集合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単語の出現回数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単語間の隣接関係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意味情報の欠落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84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単語の集合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Word2Vec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ノード特徴量の類似度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構文情報の欠落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文字の集合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文字の出現回数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文字間の隣接関係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意味・構文情報の不足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0365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E83973-1886-47D6-B998-176FB794EE81}"/>
              </a:ext>
            </a:extLst>
          </p:cNvPr>
          <p:cNvSpPr txBox="1"/>
          <p:nvPr/>
        </p:nvSpPr>
        <p:spPr>
          <a:xfrm>
            <a:off x="2747554" y="3734466"/>
            <a:ext cx="672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異なるグラフ構築方法で実験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49A9F2-B13F-4D3D-BFC7-CE9C93D8F16C}"/>
              </a:ext>
            </a:extLst>
          </p:cNvPr>
          <p:cNvSpPr txBox="1"/>
          <p:nvPr/>
        </p:nvSpPr>
        <p:spPr>
          <a:xfrm>
            <a:off x="2763999" y="6022206"/>
            <a:ext cx="6348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モデルの一部を変更し実験</a:t>
            </a:r>
          </a:p>
        </p:txBody>
      </p:sp>
    </p:spTree>
    <p:extLst>
      <p:ext uri="{BB962C8B-B14F-4D97-AF65-F5344CB8AC3E}">
        <p14:creationId xmlns:p14="http://schemas.microsoft.com/office/powerpoint/2010/main" val="303728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DE9690-B2FD-453B-9B1A-3D62BE8D0C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2BD240-7958-474E-9E18-DD99BADBCF4C}"/>
              </a:ext>
            </a:extLst>
          </p:cNvPr>
          <p:cNvSpPr txBox="1"/>
          <p:nvPr/>
        </p:nvSpPr>
        <p:spPr>
          <a:xfrm>
            <a:off x="906117" y="2670617"/>
            <a:ext cx="103797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5400" b="1" dirty="0"/>
              <a:t>STS</a:t>
            </a:r>
            <a:r>
              <a:rPr lang="ja-JP" altLang="en-US" sz="5400" b="1" dirty="0"/>
              <a:t>タスクにおける</a:t>
            </a:r>
            <a:endParaRPr lang="en-US" altLang="ja-JP" sz="5400" b="1" dirty="0"/>
          </a:p>
          <a:p>
            <a:pPr algn="ctr"/>
            <a:r>
              <a:rPr lang="ja-JP" altLang="en-US" sz="5400" b="1" dirty="0"/>
              <a:t>グラフ構造を用いたアプローチの</a:t>
            </a:r>
            <a:endParaRPr lang="en-US" altLang="ja-JP" sz="5400" b="1" dirty="0"/>
          </a:p>
          <a:p>
            <a:pPr algn="ctr"/>
            <a:r>
              <a:rPr lang="ja-JP" altLang="en-US" sz="5400" b="1" dirty="0"/>
              <a:t>有効性を検証</a:t>
            </a:r>
          </a:p>
        </p:txBody>
      </p:sp>
    </p:spTree>
    <p:extLst>
      <p:ext uri="{BB962C8B-B14F-4D97-AF65-F5344CB8AC3E}">
        <p14:creationId xmlns:p14="http://schemas.microsoft.com/office/powerpoint/2010/main" val="378916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2181083-E516-420B-A61D-CEC484281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文からのグラフの生成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ノード特徴量の畳み込み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グラフを表現する埋め込みの生成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類似度の計算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それぞれの方法で</a:t>
            </a:r>
            <a:r>
              <a:rPr lang="en-US" altLang="ja-JP" dirty="0"/>
              <a:t>2</a:t>
            </a:r>
            <a:r>
              <a:rPr lang="ja-JP" altLang="en-US" dirty="0"/>
              <a:t>通りずつ</a:t>
            </a:r>
            <a:r>
              <a:rPr lang="en-US" altLang="ja-JP" dirty="0"/>
              <a:t>, </a:t>
            </a:r>
            <a:r>
              <a:rPr lang="ja-JP" altLang="en-US" dirty="0"/>
              <a:t>計</a:t>
            </a:r>
            <a:r>
              <a:rPr lang="en-US" altLang="ja-JP" dirty="0"/>
              <a:t>16</a:t>
            </a:r>
            <a:r>
              <a:rPr lang="ja-JP" altLang="en-US" dirty="0"/>
              <a:t>通りの実験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410142-B18E-4BA6-A3AE-5C12F34676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実験の流れ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425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8">
      <a:dk1>
        <a:srgbClr val="4D4D4D"/>
      </a:dk1>
      <a:lt1>
        <a:srgbClr val="F8F8F8"/>
      </a:lt1>
      <a:dk2>
        <a:srgbClr val="7F7F7F"/>
      </a:dk2>
      <a:lt2>
        <a:srgbClr val="B2B2B2"/>
      </a:lt2>
      <a:accent1>
        <a:srgbClr val="2E5B96"/>
      </a:accent1>
      <a:accent2>
        <a:srgbClr val="C03936"/>
      </a:accent2>
      <a:accent3>
        <a:srgbClr val="ED7D31"/>
      </a:accent3>
      <a:accent4>
        <a:srgbClr val="3E9288"/>
      </a:accent4>
      <a:accent5>
        <a:srgbClr val="4747C1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游ゴシック Medium"/>
        <a:cs typeface=""/>
      </a:majorFont>
      <a:minorFont>
        <a:latin typeface="Segoe UI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研究発表用テンプレート2018版.potx" id="{A469081F-64EF-4CF6-91D3-5B6940AC2E8C}" vid="{E103DA89-B06B-4F94-A5A3-B576187FA3F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783413B678BA4F83764129A5DB4607" ma:contentTypeVersion="0" ma:contentTypeDescription="新しいドキュメントを作成します。" ma:contentTypeScope="" ma:versionID="36bbfa3e05015206d9e02241ed477da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a5fc393d419cfd9816b88a984ff78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74453E-F96D-478A-A3EE-1788D5BE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FD21F3-24CC-4605-A5CE-D678D2531A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33ED81-A378-482E-B710-0D21A32023B2}">
  <ds:schemaRefs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研究発表用テンプレート2018版</Template>
  <TotalTime>743</TotalTime>
  <Words>879</Words>
  <Application>Microsoft Office PowerPoint</Application>
  <PresentationFormat>ワイド画面</PresentationFormat>
  <Paragraphs>238</Paragraphs>
  <Slides>21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游ゴシック</vt:lpstr>
      <vt:lpstr>游ゴシック Medium</vt:lpstr>
      <vt:lpstr>Arial</vt:lpstr>
      <vt:lpstr>Segoe UI</vt:lpstr>
      <vt:lpstr>Wingdings</vt:lpstr>
      <vt:lpstr>Office テーマ</vt:lpstr>
      <vt:lpstr>文の意味的類似度評価におけるグラフ構造の利用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文の意味的類似度評価におけるグラフ構造の利用</dc:title>
  <dc:creator>Kato</dc:creator>
  <cp:lastModifiedBy>Kato</cp:lastModifiedBy>
  <cp:revision>55</cp:revision>
  <dcterms:created xsi:type="dcterms:W3CDTF">2022-02-17T02:08:07Z</dcterms:created>
  <dcterms:modified xsi:type="dcterms:W3CDTF">2022-02-18T03:14:33Z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0x010100E7783413B678BA4F83764129A5DB4607</vt:lpwstr>
  </property>
</Properties>
</file>