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83" r:id="rId5"/>
    <p:sldId id="292" r:id="rId6"/>
    <p:sldId id="304" r:id="rId7"/>
    <p:sldId id="310" r:id="rId8"/>
    <p:sldId id="305" r:id="rId9"/>
    <p:sldId id="309" r:id="rId10"/>
    <p:sldId id="311" r:id="rId11"/>
    <p:sldId id="306" r:id="rId12"/>
    <p:sldId id="307" r:id="rId13"/>
    <p:sldId id="308" r:id="rId14"/>
    <p:sldId id="303" r:id="rId15"/>
  </p:sldIdLst>
  <p:sldSz cx="12192000" cy="6858000"/>
  <p:notesSz cx="6858000" cy="9144000"/>
  <p:embeddedFontLst>
    <p:embeddedFont>
      <p:font typeface="나눔스퀘어 Bold" pitchFamily="50" charset="-127"/>
      <p:bold r:id="rId16"/>
    </p:embeddedFont>
    <p:embeddedFont>
      <p:font typeface="맑은 고딕" pitchFamily="50" charset="-127"/>
      <p:regular r:id="rId17"/>
      <p:bold r:id="rId18"/>
    </p:embeddedFont>
    <p:embeddedFont>
      <p:font typeface="나눔스퀘어 ExtraBold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F2F2F2"/>
    <a:srgbClr val="6F6F6F"/>
    <a:srgbClr val="464646"/>
    <a:srgbClr val="9BA3A5"/>
    <a:srgbClr val="545454"/>
    <a:srgbClr val="3B3B3B"/>
    <a:srgbClr val="D8AE12"/>
    <a:srgbClr val="F0CE49"/>
    <a:srgbClr val="CBD4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1" autoAdjust="0"/>
    <p:restoredTop sz="95232" autoAdjust="0"/>
  </p:normalViewPr>
  <p:slideViewPr>
    <p:cSldViewPr snapToGrid="0" showGuides="1">
      <p:cViewPr varScale="1">
        <p:scale>
          <a:sx n="72" d="100"/>
          <a:sy n="72" d="100"/>
        </p:scale>
        <p:origin x="-102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F47514-4A89-4543-BFAC-329FD93C0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D17ABE-E027-4A33-9D11-DDDF0DFB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223C63-0DB6-4F7E-A587-B8EA08D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D4AC1-B926-4D50-8ABF-E5C08A9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646E26-D88F-4777-A5C3-5937ADA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43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3E84B-A7CE-46CD-9FEB-94A18C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F83DB5-AA4C-4545-B26B-0E083591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B21B57-B551-4DB5-A5DB-A6D70E3E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EFDBC5-E688-45DB-B775-8AE861DA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36541F-F31C-4859-B5E9-6EC94FB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28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B98ADF7-809F-46AD-9A55-84DA66958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29174F-7C79-4AE7-8F40-00268997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88C6B-695A-4520-B57B-37F385C5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B3EEFC-07E2-4D2E-9575-E977A48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B49801-5480-4272-A988-12D6ACE8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849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F47514-4A89-4543-BFAC-329FD93C0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D17ABE-E027-4A33-9D11-DDDF0DFB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223C63-0DB6-4F7E-A587-B8EA08D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D4AC1-B926-4D50-8ABF-E5C08A9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646E26-D88F-4777-A5C3-5937ADA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38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F045DD-7158-4BE9-B0F2-C4D88DB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1EAD45-6689-4585-8E9F-2E837D90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43A90B-013B-40ED-8B78-159BECD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7B249F-3465-4706-A4A5-6990A9B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D8D2F8-89CE-4E65-A6E8-93C4CBD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35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66266-8CA6-4618-A5F5-CE045778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AF502A-A209-4DFC-A296-074B2501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75EAAC-0BF7-4E81-8769-60A39743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98DD05-E0CE-4187-8ABA-D6CF9E63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580E90-8BD9-4422-8011-5CC4A19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64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BA902-811E-49FC-847E-1C62976C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B6DDA9-2234-482D-82C2-B39FFA3C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0F928F-FDB0-4640-9BE9-0D0763130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177920-203D-4724-88E0-DC4243D5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1112BB-933C-4CC4-A327-2F29C03B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07BED2-B81A-4627-9146-31C8862F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36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4D0D59-F4D3-47ED-8611-BCE47749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86C1EF-4AAF-416D-B286-07B9FE58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ECDD8-073E-43D0-9AD3-C7E66F15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F602007-4498-4476-8E90-6F2800777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CAA45CD-5F03-478C-8100-A0B873A1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8686745-03BE-43AE-B61C-77CF33C3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AA6775C-3538-49DD-9179-9D32FF53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CEED61-1D8A-4CFE-B36E-85E1AF27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17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FC352F-53E5-424D-BDA0-8A1D7FB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FF6EE4A-E24A-403B-B6C4-FC7A5C2E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2F748E9-09DC-435E-BF07-894ACCF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D47967F-69FB-4199-8371-1EA0F089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89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1FC044-D9AB-4CC4-BA79-06CEDC55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392138-6758-4352-9A32-40B82CE7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ACF4D7-CF6D-4BAA-BA38-6AAEC30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351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5C342-29A9-47E2-B8A2-037F675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A659EB-FC76-4820-85D0-F2AA370A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CEE9EE-8AD4-4636-89D5-554110B6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463874-E5D5-4BAB-9159-7FD35B9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AEC28C-98F5-4260-8335-8E854C7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E0DFB79-2B2E-4B33-A574-66E5E332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232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F045DD-7158-4BE9-B0F2-C4D88DB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1EAD45-6689-4585-8E9F-2E837D90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43A90B-013B-40ED-8B78-159BECD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7B249F-3465-4706-A4A5-6990A9B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D8D2F8-89CE-4E65-A6E8-93C4CBD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0353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49A1C6-779D-464D-908C-739E4D9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7F42938-AEE1-4B75-85C4-2F5F0383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61AACE-AA8C-44AC-B4AA-42B7BDD5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B9751B-0325-47F4-9E49-5DB0810F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2FE1B7-F176-4A84-8F49-0C88409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358F30-5DFB-4D78-BD11-807D952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781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3E84B-A7CE-46CD-9FEB-94A18C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F83DB5-AA4C-4545-B26B-0E083591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B21B57-B551-4DB5-A5DB-A6D70E3E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EFDBC5-E688-45DB-B775-8AE861DA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36541F-F31C-4859-B5E9-6EC94FB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84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B98ADF7-809F-46AD-9A55-84DA66958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29174F-7C79-4AE7-8F40-00268997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88C6B-695A-4520-B57B-37F385C5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B3EEFC-07E2-4D2E-9575-E977A48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B49801-5480-4272-A988-12D6ACE8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492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F47514-4A89-4543-BFAC-329FD93C0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D17ABE-E027-4A33-9D11-DDDF0DFB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223C63-0DB6-4F7E-A587-B8EA08DD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D4AC1-B926-4D50-8ABF-E5C08A9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646E26-D88F-4777-A5C3-5937ADAF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381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F045DD-7158-4BE9-B0F2-C4D88DB5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1EAD45-6689-4585-8E9F-2E837D90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43A90B-013B-40ED-8B78-159BECD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7B249F-3465-4706-A4A5-6990A9B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D8D2F8-89CE-4E65-A6E8-93C4CBDB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353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66266-8CA6-4618-A5F5-CE045778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AF502A-A209-4DFC-A296-074B2501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75EAAC-0BF7-4E81-8769-60A39743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98DD05-E0CE-4187-8ABA-D6CF9E63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580E90-8BD9-4422-8011-5CC4A19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644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BA902-811E-49FC-847E-1C62976C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B6DDA9-2234-482D-82C2-B39FFA3C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0F928F-FDB0-4640-9BE9-0D0763130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177920-203D-4724-88E0-DC4243D5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1112BB-933C-4CC4-A327-2F29C03B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07BED2-B81A-4627-9146-31C8862F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368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4D0D59-F4D3-47ED-8611-BCE47749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86C1EF-4AAF-416D-B286-07B9FE58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ECDD8-073E-43D0-9AD3-C7E66F15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F602007-4498-4476-8E90-6F2800777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CAA45CD-5F03-478C-8100-A0B873A1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8686745-03BE-43AE-B61C-77CF33C3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AA6775C-3538-49DD-9179-9D32FF53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CEED61-1D8A-4CFE-B36E-85E1AF27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17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FC352F-53E5-424D-BDA0-8A1D7FB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FF6EE4A-E24A-403B-B6C4-FC7A5C2E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2F748E9-09DC-435E-BF07-894ACCF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D47967F-69FB-4199-8371-1EA0F089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892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1FC044-D9AB-4CC4-BA79-06CEDC55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392138-6758-4352-9A32-40B82CE7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ACF4D7-CF6D-4BAA-BA38-6AAEC30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3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66266-8CA6-4618-A5F5-CE045778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AF502A-A209-4DFC-A296-074B2501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75EAAC-0BF7-4E81-8769-60A39743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98DD05-E0CE-4187-8ABA-D6CF9E63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580E90-8BD9-4422-8011-5CC4A19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5644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5C342-29A9-47E2-B8A2-037F675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A659EB-FC76-4820-85D0-F2AA370A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CEE9EE-8AD4-4636-89D5-554110B6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463874-E5D5-4BAB-9159-7FD35B9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AEC28C-98F5-4260-8335-8E854C7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E0DFB79-2B2E-4B33-A574-66E5E332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23255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49A1C6-779D-464D-908C-739E4D9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7F42938-AEE1-4B75-85C4-2F5F0383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61AACE-AA8C-44AC-B4AA-42B7BDD5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B9751B-0325-47F4-9E49-5DB0810F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2FE1B7-F176-4A84-8F49-0C88409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358F30-5DFB-4D78-BD11-807D952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781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3E84B-A7CE-46CD-9FEB-94A18C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F83DB5-AA4C-4545-B26B-0E083591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B21B57-B551-4DB5-A5DB-A6D70E3E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EFDBC5-E688-45DB-B775-8AE861DA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36541F-F31C-4859-B5E9-6EC94FB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84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B98ADF7-809F-46AD-9A55-84DA66958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B29174F-7C79-4AE7-8F40-00268997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88C6B-695A-4520-B57B-37F385C5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B3EEFC-07E2-4D2E-9575-E977A48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B49801-5480-4272-A988-12D6ACE8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4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BA902-811E-49FC-847E-1C62976C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B6DDA9-2234-482D-82C2-B39FFA3C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0F928F-FDB0-4640-9BE9-0D0763130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177920-203D-4724-88E0-DC4243D5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1112BB-933C-4CC4-A327-2F29C03B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07BED2-B81A-4627-9146-31C8862F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23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4D0D59-F4D3-47ED-8611-BCE47749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86C1EF-4AAF-416D-B286-07B9FE58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8ECDD8-073E-43D0-9AD3-C7E66F15A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F602007-4498-4476-8E90-6F2800777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CAA45CD-5F03-478C-8100-A0B873A1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8686745-03BE-43AE-B61C-77CF33C3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AA6775C-3538-49DD-9179-9D32FF53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CEED61-1D8A-4CFE-B36E-85E1AF27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117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FC352F-53E5-424D-BDA0-8A1D7FB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FF6EE4A-E24A-403B-B6C4-FC7A5C2E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2F748E9-09DC-435E-BF07-894ACCF4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D47967F-69FB-4199-8371-1EA0F089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8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1FC044-D9AB-4CC4-BA79-06CEDC55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392138-6758-4352-9A32-40B82CE7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ACF4D7-CF6D-4BAA-BA38-6AAEC30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435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A5C342-29A9-47E2-B8A2-037F675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A659EB-FC76-4820-85D0-F2AA370A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CEE9EE-8AD4-4636-89D5-554110B6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463874-E5D5-4BAB-9159-7FD35B9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AEC28C-98F5-4260-8335-8E854C73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E0DFB79-2B2E-4B33-A574-66E5E332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232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49A1C6-779D-464D-908C-739E4D9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7F42938-AEE1-4B75-85C4-2F5F0383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61AACE-AA8C-44AC-B4AA-42B7BDD5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B9751B-0325-47F4-9E49-5DB0810F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2FE1B7-F176-4A84-8F49-0C88409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358F30-5DFB-4D78-BD11-807D952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7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3960660-D63E-48F6-BE7E-CF62394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2C13AF-A438-4CC3-9F03-87353271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47A796-051E-4B11-8B0B-E5543261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97-51EC-4462-AA32-A4655FAD049C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658112-B693-4B97-84B6-01B66897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FA1E1D-1187-4828-A365-A8154902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8C52-5B2E-4E48-B570-6B5F2B303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148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3960660-D63E-48F6-BE7E-CF62394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2C13AF-A438-4CC3-9F03-87353271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47A796-051E-4B11-8B0B-E5543261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658112-B693-4B97-84B6-01B66897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FA1E1D-1187-4828-A365-A8154902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48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3960660-D63E-48F6-BE7E-CF62394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2C13AF-A438-4CC3-9F03-87353271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47A796-051E-4B11-8B0B-E5543261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A997-51EC-4462-AA32-A4655FAD049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658112-B693-4B97-84B6-01B66897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9FA1E1D-1187-4828-A365-A81549022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8C52-5B2E-4E48-B570-6B5F2B3036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48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>
            <a:off x="3896140" y="3370944"/>
            <a:ext cx="439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Deep Learning Hands On – Chapter. 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44999-E651-4FB4-A518-B8BD344AE22C}"/>
              </a:ext>
            </a:extLst>
          </p:cNvPr>
          <p:cNvSpPr txBox="1"/>
          <p:nvPr/>
        </p:nvSpPr>
        <p:spPr>
          <a:xfrm>
            <a:off x="1770743" y="3406306"/>
            <a:ext cx="865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 </a:t>
            </a:r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3AB5DD-17F3-4E43-B246-AEE11F37F7B2}"/>
              </a:ext>
            </a:extLst>
          </p:cNvPr>
          <p:cNvSpPr txBox="1"/>
          <p:nvPr/>
        </p:nvSpPr>
        <p:spPr>
          <a:xfrm>
            <a:off x="3193143" y="4811715"/>
            <a:ext cx="580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소프트웨어학과 </a:t>
            </a:r>
            <a:r>
              <a:rPr lang="en-US" altLang="ko-KR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1444002 </a:t>
            </a:r>
            <a:r>
              <a:rPr lang="ko-KR" altLang="en-US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김기태</a:t>
            </a:r>
            <a:endParaRPr lang="en-US" altLang="ko-KR" sz="2400" spc="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전자공학과 </a:t>
            </a:r>
            <a:r>
              <a:rPr lang="en-US" altLang="ko-KR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1422057 </a:t>
            </a:r>
            <a:r>
              <a:rPr lang="ko-KR" altLang="en-US" sz="2400" spc="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한상우</a:t>
            </a:r>
            <a:endParaRPr lang="en-US" altLang="ko-KR" sz="2400" spc="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00DB413-5A27-4417-B7B6-2C8EB6DC97F0}"/>
              </a:ext>
            </a:extLst>
          </p:cNvPr>
          <p:cNvCxnSpPr>
            <a:cxnSpLocks/>
          </p:cNvCxnSpPr>
          <p:nvPr/>
        </p:nvCxnSpPr>
        <p:spPr>
          <a:xfrm>
            <a:off x="4045732" y="4537463"/>
            <a:ext cx="4100537" cy="0"/>
          </a:xfrm>
          <a:prstGeom prst="line">
            <a:avLst/>
          </a:prstGeom>
          <a:ln w="15875" cap="rnd">
            <a:solidFill>
              <a:srgbClr val="9B9B9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547" y="589723"/>
            <a:ext cx="3345394" cy="271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685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15000" t="10000" r="15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654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04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Training and validation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- Ignite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657352" y="638130"/>
            <a:ext cx="102240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좋은 코드를 위해 특정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boilerplate(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진부하고 판에 박힌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코드를 추상화 하는 신경망 훈련 툴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 Engine(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핵심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데이터에 대해 주어진 횟수를 반복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처리 기능을 실행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결과를 반환하는 추상화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 Events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각 실행 단계에서 상호작용을 용이하게 함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엔진의 유연성 향상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 Metrics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엔진에서 이해할 수 있는 간단하고 구성 용이한 클래스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신경 네트워크의 성능과 효율성을 분석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rPr>
              <a:t> Saving checkpoints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en-US" altLang="ko-KR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pytorch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에서 사용할 수 없는 체크포인트 저장 기능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43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05 Summary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675640" y="857586"/>
            <a:ext cx="9876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딥러닝을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위한 기본 파이프라인의 구축 방법 및 절차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workflow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를 이용하여 팀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프로젝트가 커질수록 더 복잡한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워크플로우를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만들 수 있음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개발 초기 단계의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workflow :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안정적이고 예측 가능한 프로젝트 가능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workflow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단계 간 분할은 아래에 도움이 된다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팀 구성원의 역할 정의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각 단계의 마감일 설정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각 단계의 효율적 수용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작업 수행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840" y="1088500"/>
            <a:ext cx="4044320" cy="327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44999-E651-4FB4-A518-B8BD344AE22C}"/>
              </a:ext>
            </a:extLst>
          </p:cNvPr>
          <p:cNvSpPr txBox="1"/>
          <p:nvPr/>
        </p:nvSpPr>
        <p:spPr>
          <a:xfrm>
            <a:off x="1770743" y="3909882"/>
            <a:ext cx="8650514" cy="109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00DB413-5A27-4417-B7B6-2C8EB6DC97F0}"/>
              </a:ext>
            </a:extLst>
          </p:cNvPr>
          <p:cNvCxnSpPr>
            <a:cxnSpLocks/>
          </p:cNvCxnSpPr>
          <p:nvPr/>
        </p:nvCxnSpPr>
        <p:spPr>
          <a:xfrm>
            <a:off x="5181600" y="5049072"/>
            <a:ext cx="1828800" cy="0"/>
          </a:xfrm>
          <a:prstGeom prst="line">
            <a:avLst/>
          </a:prstGeom>
          <a:ln w="15875" cap="rnd">
            <a:solidFill>
              <a:srgbClr val="9B9B9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85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644999-E651-4FB4-A518-B8BD344AE22C}"/>
              </a:ext>
            </a:extLst>
          </p:cNvPr>
          <p:cNvSpPr txBox="1"/>
          <p:nvPr/>
        </p:nvSpPr>
        <p:spPr>
          <a:xfrm>
            <a:off x="2150828" y="4180151"/>
            <a:ext cx="248345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Outline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041" y="1632129"/>
            <a:ext cx="3127512" cy="253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그룹 24"/>
          <p:cNvGrpSpPr/>
          <p:nvPr/>
        </p:nvGrpSpPr>
        <p:grpSpPr>
          <a:xfrm>
            <a:off x="6573957" y="4624173"/>
            <a:ext cx="5299990" cy="461665"/>
            <a:chOff x="7600783" y="5551827"/>
            <a:chExt cx="3394521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1D461F-D28E-4075-BF84-7C9332F608B5}"/>
                </a:ext>
              </a:extLst>
            </p:cNvPr>
            <p:cNvSpPr txBox="1"/>
            <p:nvPr/>
          </p:nvSpPr>
          <p:spPr>
            <a:xfrm>
              <a:off x="7782616" y="5551827"/>
              <a:ext cx="321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05 Summary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7D7B64-EEB2-40FA-B2FE-B780095AB1C3}"/>
                </a:ext>
              </a:extLst>
            </p:cNvPr>
            <p:cNvSpPr/>
            <p:nvPr/>
          </p:nvSpPr>
          <p:spPr>
            <a:xfrm>
              <a:off x="7600783" y="5598194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E0EA144-482A-4AC9-9DAB-17391C2EA8AF}"/>
                </a:ext>
              </a:extLst>
            </p:cNvPr>
            <p:cNvSpPr/>
            <p:nvPr/>
          </p:nvSpPr>
          <p:spPr>
            <a:xfrm>
              <a:off x="7731977" y="5598194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6016487" y="821635"/>
            <a:ext cx="0" cy="51418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573957" y="1368644"/>
            <a:ext cx="5299990" cy="446276"/>
            <a:chOff x="1597769" y="2528211"/>
            <a:chExt cx="3394521" cy="44627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7858190-39B7-41E7-B9D3-E8661CBD377E}"/>
                </a:ext>
              </a:extLst>
            </p:cNvPr>
            <p:cNvSpPr txBox="1"/>
            <p:nvPr/>
          </p:nvSpPr>
          <p:spPr>
            <a:xfrm>
              <a:off x="1779602" y="2528211"/>
              <a:ext cx="32126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00 Intro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15E7A2E-535B-4CA7-9840-F82C0ED1D4D4}"/>
                </a:ext>
              </a:extLst>
            </p:cNvPr>
            <p:cNvSpPr/>
            <p:nvPr/>
          </p:nvSpPr>
          <p:spPr>
            <a:xfrm>
              <a:off x="1597769" y="2574578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85AE2B7-4DF7-476D-B887-6AC5D09B5529}"/>
                </a:ext>
              </a:extLst>
            </p:cNvPr>
            <p:cNvSpPr/>
            <p:nvPr/>
          </p:nvSpPr>
          <p:spPr>
            <a:xfrm>
              <a:off x="1728963" y="2574578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573957" y="2019750"/>
            <a:ext cx="5299990" cy="446276"/>
            <a:chOff x="1597769" y="2528211"/>
            <a:chExt cx="3394521" cy="44627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7858190-39B7-41E7-B9D3-E8661CBD377E}"/>
                </a:ext>
              </a:extLst>
            </p:cNvPr>
            <p:cNvSpPr txBox="1"/>
            <p:nvPr/>
          </p:nvSpPr>
          <p:spPr>
            <a:xfrm>
              <a:off x="1779602" y="2528211"/>
              <a:ext cx="32126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01 Ideation and planning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815E7A2E-535B-4CA7-9840-F82C0ED1D4D4}"/>
                </a:ext>
              </a:extLst>
            </p:cNvPr>
            <p:cNvSpPr/>
            <p:nvPr/>
          </p:nvSpPr>
          <p:spPr>
            <a:xfrm>
              <a:off x="1597769" y="2574578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E85AE2B7-4DF7-476D-B887-6AC5D09B5529}"/>
                </a:ext>
              </a:extLst>
            </p:cNvPr>
            <p:cNvSpPr/>
            <p:nvPr/>
          </p:nvSpPr>
          <p:spPr>
            <a:xfrm>
              <a:off x="1728963" y="2574578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573957" y="2670856"/>
            <a:ext cx="5299990" cy="446276"/>
            <a:chOff x="1597769" y="2528211"/>
            <a:chExt cx="3394521" cy="4462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7858190-39B7-41E7-B9D3-E8661CBD377E}"/>
                </a:ext>
              </a:extLst>
            </p:cNvPr>
            <p:cNvSpPr txBox="1"/>
            <p:nvPr/>
          </p:nvSpPr>
          <p:spPr>
            <a:xfrm>
              <a:off x="1779602" y="2528211"/>
              <a:ext cx="32126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02 Design and experimentation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815E7A2E-535B-4CA7-9840-F82C0ED1D4D4}"/>
                </a:ext>
              </a:extLst>
            </p:cNvPr>
            <p:cNvSpPr/>
            <p:nvPr/>
          </p:nvSpPr>
          <p:spPr>
            <a:xfrm>
              <a:off x="1597769" y="2574578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E85AE2B7-4DF7-476D-B887-6AC5D09B5529}"/>
                </a:ext>
              </a:extLst>
            </p:cNvPr>
            <p:cNvSpPr/>
            <p:nvPr/>
          </p:nvSpPr>
          <p:spPr>
            <a:xfrm>
              <a:off x="1728963" y="2574578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73957" y="3321962"/>
            <a:ext cx="5299990" cy="446276"/>
            <a:chOff x="1597769" y="2528211"/>
            <a:chExt cx="3394521" cy="4462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7858190-39B7-41E7-B9D3-E8661CBD377E}"/>
                </a:ext>
              </a:extLst>
            </p:cNvPr>
            <p:cNvSpPr txBox="1"/>
            <p:nvPr/>
          </p:nvSpPr>
          <p:spPr>
            <a:xfrm>
              <a:off x="1779602" y="2528211"/>
              <a:ext cx="32126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03 Model implementation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815E7A2E-535B-4CA7-9840-F82C0ED1D4D4}"/>
                </a:ext>
              </a:extLst>
            </p:cNvPr>
            <p:cNvSpPr/>
            <p:nvPr/>
          </p:nvSpPr>
          <p:spPr>
            <a:xfrm>
              <a:off x="1597769" y="2574578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85AE2B7-4DF7-476D-B887-6AC5D09B5529}"/>
                </a:ext>
              </a:extLst>
            </p:cNvPr>
            <p:cNvSpPr/>
            <p:nvPr/>
          </p:nvSpPr>
          <p:spPr>
            <a:xfrm>
              <a:off x="1728963" y="2574578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73957" y="3973068"/>
            <a:ext cx="5299990" cy="446276"/>
            <a:chOff x="1597769" y="2528211"/>
            <a:chExt cx="3394521" cy="4462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7858190-39B7-41E7-B9D3-E8661CBD377E}"/>
                </a:ext>
              </a:extLst>
            </p:cNvPr>
            <p:cNvSpPr txBox="1"/>
            <p:nvPr/>
          </p:nvSpPr>
          <p:spPr>
            <a:xfrm>
              <a:off x="1779602" y="2528211"/>
              <a:ext cx="32126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04 Training and validation</a:t>
              </a:r>
              <a:endParaRPr lang="ko-KR" altLang="en-US" sz="23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815E7A2E-535B-4CA7-9840-F82C0ED1D4D4}"/>
                </a:ext>
              </a:extLst>
            </p:cNvPr>
            <p:cNvSpPr/>
            <p:nvPr/>
          </p:nvSpPr>
          <p:spPr>
            <a:xfrm>
              <a:off x="1597769" y="2574578"/>
              <a:ext cx="92633" cy="3689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85AE2B7-4DF7-476D-B887-6AC5D09B5529}"/>
                </a:ext>
              </a:extLst>
            </p:cNvPr>
            <p:cNvSpPr/>
            <p:nvPr/>
          </p:nvSpPr>
          <p:spPr>
            <a:xfrm>
              <a:off x="1728963" y="2574578"/>
              <a:ext cx="50639" cy="3689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6172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43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00 Intro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388"/>
          <p:cNvGrpSpPr>
            <a:grpSpLocks/>
          </p:cNvGrpSpPr>
          <p:nvPr/>
        </p:nvGrpSpPr>
        <p:grpSpPr bwMode="auto">
          <a:xfrm>
            <a:off x="3053973" y="881742"/>
            <a:ext cx="5970758" cy="3873728"/>
            <a:chOff x="5" y="5"/>
            <a:chExt cx="5188" cy="3158"/>
          </a:xfrm>
        </p:grpSpPr>
        <p:pic>
          <p:nvPicPr>
            <p:cNvPr id="24" name="Picture 39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" y="5"/>
              <a:ext cx="5188" cy="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389"/>
            <p:cNvGrpSpPr>
              <a:grpSpLocks/>
            </p:cNvGrpSpPr>
            <p:nvPr/>
          </p:nvGrpSpPr>
          <p:grpSpPr bwMode="auto">
            <a:xfrm>
              <a:off x="5" y="5"/>
              <a:ext cx="5188" cy="3158"/>
              <a:chOff x="5" y="5"/>
              <a:chExt cx="5188" cy="3158"/>
            </a:xfrm>
          </p:grpSpPr>
          <p:sp>
            <p:nvSpPr>
              <p:cNvPr id="26" name="Freeform 390"/>
              <p:cNvSpPr>
                <a:spLocks/>
              </p:cNvSpPr>
              <p:nvPr/>
            </p:nvSpPr>
            <p:spPr bwMode="auto">
              <a:xfrm>
                <a:off x="5" y="5"/>
                <a:ext cx="5188" cy="3158"/>
              </a:xfrm>
              <a:custGeom>
                <a:avLst/>
                <a:gdLst>
                  <a:gd name="T0" fmla="+- 0 5 5"/>
                  <a:gd name="T1" fmla="*/ T0 w 5188"/>
                  <a:gd name="T2" fmla="+- 0 5 5"/>
                  <a:gd name="T3" fmla="*/ 5 h 3158"/>
                  <a:gd name="T4" fmla="+- 0 5193 5"/>
                  <a:gd name="T5" fmla="*/ T4 w 5188"/>
                  <a:gd name="T6" fmla="+- 0 5 5"/>
                  <a:gd name="T7" fmla="*/ 5 h 3158"/>
                  <a:gd name="T8" fmla="+- 0 5193 5"/>
                  <a:gd name="T9" fmla="*/ T8 w 5188"/>
                  <a:gd name="T10" fmla="+- 0 3163 5"/>
                  <a:gd name="T11" fmla="*/ 3163 h 3158"/>
                  <a:gd name="T12" fmla="+- 0 5 5"/>
                  <a:gd name="T13" fmla="*/ T12 w 5188"/>
                  <a:gd name="T14" fmla="+- 0 3163 5"/>
                  <a:gd name="T15" fmla="*/ 3163 h 3158"/>
                  <a:gd name="T16" fmla="+- 0 5 5"/>
                  <a:gd name="T17" fmla="*/ T16 w 5188"/>
                  <a:gd name="T18" fmla="+- 0 5 5"/>
                  <a:gd name="T19" fmla="*/ 5 h 31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188" h="3158">
                    <a:moveTo>
                      <a:pt x="0" y="0"/>
                    </a:moveTo>
                    <a:lnTo>
                      <a:pt x="5188" y="0"/>
                    </a:lnTo>
                    <a:lnTo>
                      <a:pt x="5188" y="3158"/>
                    </a:lnTo>
                    <a:lnTo>
                      <a:pt x="0" y="31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417984" y="4884170"/>
            <a:ext cx="94808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Chapter3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는 </a:t>
            </a:r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PyTorch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로 할 수 있는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Deep learning workflow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를 </a:t>
            </a:r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간락하게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설명하고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Design &amp; Experimentation(</a:t>
            </a:r>
            <a:r>
              <a:rPr lang="ko-KR" altLang="en-US" b="1" dirty="0" smtClean="0">
                <a:latin typeface="나눔스퀘어 ExtraBold" pitchFamily="50" charset="-127"/>
                <a:ea typeface="나눔스퀘어 ExtraBold" pitchFamily="50" charset="-127"/>
              </a:rPr>
              <a:t>설계 및 실험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), Model Implementation(</a:t>
            </a:r>
            <a:r>
              <a:rPr lang="ko-KR" altLang="en-US" b="1" dirty="0" smtClean="0">
                <a:latin typeface="나눔스퀘어 ExtraBold" pitchFamily="50" charset="-127"/>
                <a:ea typeface="나눔스퀘어 ExtraBold" pitchFamily="50" charset="-127"/>
              </a:rPr>
              <a:t>모델 구현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), Training &amp; Validation(</a:t>
            </a:r>
            <a:r>
              <a:rPr lang="ko-KR" altLang="en-US" b="1" dirty="0" smtClean="0">
                <a:latin typeface="나눔스퀘어 ExtraBold" pitchFamily="50" charset="-127"/>
                <a:ea typeface="나눔스퀘어 ExtraBold" pitchFamily="50" charset="-127"/>
              </a:rPr>
              <a:t>교육 검증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과 같은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단계 핵심에 대해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설명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12000" t="10000" r="12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43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01 Ideation and planning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657352" y="2085258"/>
            <a:ext cx="10059416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최소 기능 제품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(MVP)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개념 증명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(POC)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를 위해 어떤 데이터 유형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dataset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을 사용해야 하는가 결정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(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 수집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잘 계획된 아이디어와 계획은 신뢰성 있는 제품으로 이어진다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 수집 방법 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웹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크롤링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웹 사이트에 있는 자료들 긁어오기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로그 남기기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운영 서비스에서 유저들의 행동 데이터 수집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20000" t="5000" r="2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732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02 Design and experimentation</a:t>
            </a:r>
            <a:r>
              <a:rPr lang="ko-KR" altLang="en-US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 전처리 과정</a:t>
            </a:r>
            <a:endParaRPr lang="ko-KR" altLang="en-US" sz="2400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657352" y="2284038"/>
            <a:ext cx="10004552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수집된 날 것 그대로의 데이터는 더럽다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.(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결측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중복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이상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더러운 데이터를 정제해서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딥러닝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모델 입력에 적합한 형태로 바꿔주는 단계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( data cleaning 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데이터를 가공해서 새로운 속성을 만들어내는 일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( feature engineering 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추가 작업 전에 부동 또는 정수로의 변환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표준화 필요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-&gt; Dataset builder,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DataLoader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pipeline package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로 훨씬 쉽게 가능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20000" t="5000" r="2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5" y="974617"/>
            <a:ext cx="5476025" cy="534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637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02 </a:t>
            </a:r>
            <a:r>
              <a:rPr lang="en-US" altLang="ko-KR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Design and experimentation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24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DataSet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4936435" y="1005215"/>
            <a:ext cx="61702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pytorch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dataset class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torch.util.data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에서 상속받음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FizBuzDataset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이라는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dataclass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생성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데이터는 프로그램에 의해 생성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4712915" y="3504575"/>
            <a:ext cx="6170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getitem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함수는 사용자가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값을 인수로 전달하고 해당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  index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에 있는 항목을 가져오게 한다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len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함수는 클래스에 전달된 종료 값과 시작 값의 차이를 반환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20000" t="5000" r="2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268" y="1172210"/>
            <a:ext cx="6852684" cy="187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713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02 Design and experimentation - </a:t>
            </a:r>
            <a:r>
              <a:rPr lang="en-US" altLang="ko-KR" sz="2400" b="1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DataLoader</a:t>
            </a:r>
            <a:endParaRPr lang="ko-KR" altLang="en-US" sz="2400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3437128" y="2643714"/>
            <a:ext cx="8023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정의한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FizbuzDataset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을 이용하여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DataLoader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클래스의 인자로 주면 사용 가능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765048" y="3466674"/>
            <a:ext cx="80233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num_worker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인수는 얼마나 많은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parallel thread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가 데이터를 가져오기 위해 작동되어야 하는지를 결정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-&gt; CPU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병목 현상을 방지하여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CPU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GPU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병렬 작업을 따라 잡을 수 있음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DataLoader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는 고정된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CUDA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메모리 사용 여부 지정하고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사용자에게 반환하기 전에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CUDA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고정된 메모리에 복사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-&gt; CPU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의 여러 코어에 의해 수행되므로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고정된 메모리를 사용하는 것은 장치들 간의 빠른 데이터 전송 가능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20000" t="5000" r="2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747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02 Design and experimentation – Utility packages</a:t>
            </a:r>
            <a:endParaRPr lang="ko-KR" altLang="en-US" sz="2400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그룹 18"/>
          <p:cNvGrpSpPr/>
          <p:nvPr/>
        </p:nvGrpSpPr>
        <p:grpSpPr>
          <a:xfrm>
            <a:off x="326476" y="875874"/>
            <a:ext cx="10766212" cy="5078313"/>
            <a:chOff x="326476" y="875874"/>
            <a:chExt cx="10766212" cy="50783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6532" y="5097700"/>
              <a:ext cx="4393978" cy="40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56" y="1503681"/>
              <a:ext cx="4126334" cy="7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76" y="3116161"/>
              <a:ext cx="3903284" cy="669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EC57806-D5DA-4861-ADA9-301657EA665F}"/>
                </a:ext>
              </a:extLst>
            </p:cNvPr>
            <p:cNvSpPr txBox="1"/>
            <p:nvPr/>
          </p:nvSpPr>
          <p:spPr>
            <a:xfrm>
              <a:off x="429768" y="875874"/>
              <a:ext cx="1066292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Utility packages :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사용자의 데이터 처리 및 정리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도와줌</a:t>
              </a: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torchvision</a:t>
              </a:r>
              <a:endParaRPr lang="en-US" altLang="ko-KR" dirty="0" smtClean="0">
                <a:solidFill>
                  <a:prstClr val="black"/>
                </a:solidFill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 -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가장 많이 사용되는 </a:t>
              </a: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Utility packages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 - dataset,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사전 훈련된 모델 및 변환 스크립트가 미리 구축되어 있음</a:t>
              </a: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torchtext</a:t>
              </a:r>
              <a:endParaRPr lang="en-US" altLang="ko-KR" dirty="0" smtClean="0">
                <a:solidFill>
                  <a:prstClr val="black"/>
                </a:solidFill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 -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다른 </a:t>
              </a:r>
              <a:r>
                <a:rPr lang="ko-KR" altLang="en-US" dirty="0" err="1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두가지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유틸리티 패키지와 달리</a:t>
              </a: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자체 </a:t>
              </a: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API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구조 유지</a:t>
              </a: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 -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자연어 처리</a:t>
              </a: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(NLP) dataset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에 필요한 전처리 작업 수행 가능</a:t>
              </a: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 smtClean="0">
                  <a:solidFill>
                    <a:prstClr val="black"/>
                  </a:solidFill>
                  <a:latin typeface="나눔스퀘어 ExtraBold" pitchFamily="50" charset="-127"/>
                  <a:ea typeface="나눔스퀘어 ExtraBold" pitchFamily="50" charset="-127"/>
                  <a:cs typeface="Times New Roman" panose="02020603050405020304" pitchFamily="18" charset="0"/>
                </a:rPr>
                <a:t>torchaudio</a:t>
              </a:r>
              <a:endParaRPr lang="en-US" altLang="ko-KR" dirty="0" smtClean="0">
                <a:solidFill>
                  <a:prstClr val="black"/>
                </a:solidFill>
                <a:latin typeface="나눔스퀘어 ExtraBold" pitchFamily="50" charset="-127"/>
                <a:ea typeface="나눔스퀘어 ExtraBold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  -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오디오 파일 로딩 및 저장 기능 </a:t>
              </a:r>
              <a:r>
                <a:rPr lang="en-US" altLang="ko-KR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API </a:t>
              </a:r>
              <a:r>
                <a:rPr lang="ko-KR" altLang="en-US" dirty="0" smtClean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imes New Roman" panose="02020603050405020304" pitchFamily="18" charset="0"/>
                </a:rPr>
                <a:t>제공</a:t>
              </a:r>
              <a:endPara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5723" y="3210771"/>
            <a:ext cx="5207317" cy="251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0000"/>
            <a:lum/>
          </a:blip>
          <a:srcRect/>
          <a:stretch>
            <a:fillRect l="12000" t="10000" r="12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BB56BA-E8F4-4F4B-8382-0AFC6675EBF4}"/>
              </a:ext>
            </a:extLst>
          </p:cNvPr>
          <p:cNvSpPr txBox="1"/>
          <p:nvPr/>
        </p:nvSpPr>
        <p:spPr>
          <a:xfrm rot="5400000">
            <a:off x="9280891" y="3290501"/>
            <a:ext cx="502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Workflow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7163743-99B6-4871-B926-A62E8FA22C73}"/>
              </a:ext>
            </a:extLst>
          </p:cNvPr>
          <p:cNvSpPr txBox="1"/>
          <p:nvPr/>
        </p:nvSpPr>
        <p:spPr>
          <a:xfrm>
            <a:off x="670225" y="275264"/>
            <a:ext cx="43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03 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Model implementation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0E68EE6-1CB4-434D-A507-1AA53EA33103}"/>
              </a:ext>
            </a:extLst>
          </p:cNvPr>
          <p:cNvSpPr/>
          <p:nvPr/>
        </p:nvSpPr>
        <p:spPr>
          <a:xfrm>
            <a:off x="488392" y="321631"/>
            <a:ext cx="92633" cy="368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BACB077-7BD6-42DE-9303-A6040C5E35DB}"/>
              </a:ext>
            </a:extLst>
          </p:cNvPr>
          <p:cNvSpPr/>
          <p:nvPr/>
        </p:nvSpPr>
        <p:spPr>
          <a:xfrm>
            <a:off x="619586" y="321631"/>
            <a:ext cx="50639" cy="36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xmlns="" id="{BC383F70-263A-4279-8DA9-DE2591076438}"/>
              </a:ext>
            </a:extLst>
          </p:cNvPr>
          <p:cNvSpPr/>
          <p:nvPr/>
        </p:nvSpPr>
        <p:spPr>
          <a:xfrm>
            <a:off x="5973099" y="5862379"/>
            <a:ext cx="245802" cy="316031"/>
          </a:xfrm>
          <a:custGeom>
            <a:avLst/>
            <a:gdLst>
              <a:gd name="connsiteX0" fmla="*/ 37626 w 306484"/>
              <a:gd name="connsiteY0" fmla="*/ 263768 h 394051"/>
              <a:gd name="connsiteX1" fmla="*/ 153434 w 306484"/>
              <a:gd name="connsiteY1" fmla="*/ 37626 h 394051"/>
              <a:gd name="connsiteX2" fmla="*/ 153434 w 306484"/>
              <a:gd name="connsiteY2" fmla="*/ 168539 h 394051"/>
              <a:gd name="connsiteX3" fmla="*/ 273619 w 306484"/>
              <a:gd name="connsiteY3" fmla="*/ 144677 h 394051"/>
              <a:gd name="connsiteX4" fmla="*/ 153434 w 306484"/>
              <a:gd name="connsiteY4" fmla="*/ 366002 h 394051"/>
              <a:gd name="connsiteX5" fmla="*/ 153434 w 306484"/>
              <a:gd name="connsiteY5" fmla="*/ 237498 h 394051"/>
              <a:gd name="connsiteX6" fmla="*/ 37626 w 306484"/>
              <a:gd name="connsiteY6" fmla="*/ 263768 h 39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84" h="394051">
                <a:moveTo>
                  <a:pt x="37626" y="263768"/>
                </a:moveTo>
                <a:lnTo>
                  <a:pt x="153434" y="37626"/>
                </a:lnTo>
                <a:lnTo>
                  <a:pt x="153434" y="168539"/>
                </a:lnTo>
                <a:lnTo>
                  <a:pt x="273619" y="144677"/>
                </a:lnTo>
                <a:lnTo>
                  <a:pt x="153434" y="366002"/>
                </a:lnTo>
                <a:lnTo>
                  <a:pt x="153434" y="237498"/>
                </a:lnTo>
                <a:lnTo>
                  <a:pt x="37626" y="263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182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642" y="152402"/>
            <a:ext cx="989712" cy="80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C57806-D5DA-4861-ADA9-301657EA665F}"/>
              </a:ext>
            </a:extLst>
          </p:cNvPr>
          <p:cNvSpPr txBox="1"/>
          <p:nvPr/>
        </p:nvSpPr>
        <p:spPr>
          <a:xfrm>
            <a:off x="657352" y="930738"/>
            <a:ext cx="958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이 단계를 위해 전체 파이프 라인 건설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Bottleneck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모델 성능이 저하되기 시작할 때 필수적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dimension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을 줄여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basic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구조에 비해 연산 량을 절감시킬 수 있게 한다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 - profile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된 정보를 제공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434" name="Picture 2" descr="C:\Users\ktkim\OneDrive\바탕 화면\인공지능\사진자료\bottlen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5463" y="3346704"/>
            <a:ext cx="6834004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640</Words>
  <Application>Microsoft Office PowerPoint</Application>
  <PresentationFormat>사용자 지정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나눔스퀘어 Bold</vt:lpstr>
      <vt:lpstr>Times New Roman</vt:lpstr>
      <vt:lpstr>맑은 고딕</vt:lpstr>
      <vt:lpstr>나눔스퀘어 ExtraBold</vt:lpstr>
      <vt:lpstr>Wingdings</vt:lpstr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김기태</dc:creator>
  <cp:lastModifiedBy>김기태</cp:lastModifiedBy>
  <cp:revision>228</cp:revision>
  <dcterms:created xsi:type="dcterms:W3CDTF">2018-03-21T06:41:20Z</dcterms:created>
  <dcterms:modified xsi:type="dcterms:W3CDTF">2019-11-22T13:25:46Z</dcterms:modified>
</cp:coreProperties>
</file>