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10"/>
  </p:notesMasterIdLst>
  <p:handoutMasterIdLst>
    <p:handoutMasterId r:id="rId11"/>
  </p:handoutMasterIdLst>
  <p:sldIdLst>
    <p:sldId id="256" r:id="rId3"/>
    <p:sldId id="404" r:id="rId4"/>
    <p:sldId id="423" r:id="rId5"/>
    <p:sldId id="424" r:id="rId6"/>
    <p:sldId id="425" r:id="rId7"/>
    <p:sldId id="427" r:id="rId8"/>
    <p:sldId id="426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.jh" initials="s" lastIdx="5" clrIdx="0">
    <p:extLst>
      <p:ext uri="{19B8F6BF-5375-455C-9EA6-DF929625EA0E}">
        <p15:presenceInfo xmlns:p15="http://schemas.microsoft.com/office/powerpoint/2012/main" userId="suh.jh" providerId="None"/>
      </p:ext>
    </p:extLst>
  </p:cmAuthor>
  <p:cmAuthor id="2" name="user" initials="u" lastIdx="12" clrIdx="1">
    <p:extLst>
      <p:ext uri="{19B8F6BF-5375-455C-9EA6-DF929625EA0E}">
        <p15:presenceInfo xmlns:p15="http://schemas.microsoft.com/office/powerpoint/2012/main" userId="4915979d40377c49" providerId="Windows Live"/>
      </p:ext>
    </p:extLst>
  </p:cmAuthor>
  <p:cmAuthor id="3" name="lhk5019697" initials="l" lastIdx="14" clrIdx="2">
    <p:extLst>
      <p:ext uri="{19B8F6BF-5375-455C-9EA6-DF929625EA0E}">
        <p15:presenceInfo xmlns:p15="http://schemas.microsoft.com/office/powerpoint/2012/main" userId="lhk5019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1F2F6"/>
    <a:srgbClr val="8D8F92"/>
    <a:srgbClr val="FAFAFA"/>
    <a:srgbClr val="C6D9F1"/>
    <a:srgbClr val="546CAB"/>
    <a:srgbClr val="F2F4F6"/>
    <a:srgbClr val="C4CBD2"/>
    <a:srgbClr val="E7EAED"/>
    <a:srgbClr val="207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262" autoAdjust="0"/>
  </p:normalViewPr>
  <p:slideViewPr>
    <p:cSldViewPr snapToGrid="0">
      <p:cViewPr varScale="1">
        <p:scale>
          <a:sx n="87" d="100"/>
          <a:sy n="87" d="100"/>
        </p:scale>
        <p:origin x="11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950F-00DE-496C-B546-B40C6702C3C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A1CEE-7C34-40F0-A66E-194D9CB2B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49F5-2764-4D6E-A125-5EF7CA83B55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B1E0-591A-40C0-81EA-1D43C707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9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841" y="2130428"/>
            <a:ext cx="10362321" cy="1470025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681" y="3886200"/>
            <a:ext cx="8532640" cy="1752600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4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6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7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802076-2387-4DD3-962E-7A40D605FE3E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EC0B715-453A-48BF-ACFD-C3FDFB43A9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895" y="1600202"/>
            <a:ext cx="10972213" cy="4525963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2FF139D-EB67-4997-B1C4-018C2AC5E5FD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6B180CF-EE76-407A-8D5C-BF8D5D98FD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1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545" y="274640"/>
            <a:ext cx="2742565" cy="5851525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895" y="274640"/>
            <a:ext cx="8041989" cy="5851525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15C71D2-0B6B-4A85-8312-97723DA67913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685033E-5DE8-4602-93DF-0463650C0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9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7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895" y="1600202"/>
            <a:ext cx="10972213" cy="4525963"/>
          </a:xfrm>
          <a:prstGeom prst="rect">
            <a:avLst/>
          </a:prstGeom>
        </p:spPr>
        <p:txBody>
          <a:bodyPr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D5140C5-26BB-44D2-8676-8573743128E6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A3D21-C082-40EF-B6CF-1F5732F643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64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6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83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827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9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711" y="4406903"/>
            <a:ext cx="10362321" cy="1362075"/>
          </a:xfrm>
          <a:prstGeom prst="rect">
            <a:avLst/>
          </a:prstGeom>
        </p:spPr>
        <p:txBody>
          <a:bodyPr lIns="106080" tIns="53040" rIns="106080" bIns="53040" anchor="t"/>
          <a:lstStyle>
            <a:lvl1pPr algn="l">
              <a:defRPr sz="486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711" y="2906716"/>
            <a:ext cx="10362321" cy="1500187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433">
                <a:solidFill>
                  <a:schemeClr val="tx1">
                    <a:tint val="75000"/>
                  </a:schemeClr>
                </a:solidFill>
              </a:defRPr>
            </a:lvl1pPr>
            <a:lvl2pPr marL="561224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122447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3pPr>
            <a:lvl4pPr marL="1683672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4pPr>
            <a:lvl5pPr marL="2244896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5pPr>
            <a:lvl6pPr marL="2806119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6pPr>
            <a:lvl7pPr marL="3367342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7pPr>
            <a:lvl8pPr marL="3928566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8pPr>
            <a:lvl9pPr marL="4489791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7C64DD0-CF2A-4A93-8D35-E83234D58B4E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469A8B-018D-4D83-B828-AE4AC3B9C6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3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95" y="1600202"/>
            <a:ext cx="5391300" cy="452596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386"/>
            </a:lvl1pPr>
            <a:lvl2pPr>
              <a:defRPr sz="2963"/>
            </a:lvl2pPr>
            <a:lvl3pPr>
              <a:defRPr sz="2433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854" y="1600202"/>
            <a:ext cx="5393255" cy="452596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386"/>
            </a:lvl1pPr>
            <a:lvl2pPr>
              <a:defRPr sz="2963"/>
            </a:lvl2pPr>
            <a:lvl3pPr>
              <a:defRPr sz="2433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AD892F4-EFB3-471B-A15D-52054D6F38EB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94898E8-550E-4B44-B846-BF0FD420C8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94" y="1535113"/>
            <a:ext cx="5387390" cy="639762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963" b="1"/>
            </a:lvl1pPr>
            <a:lvl2pPr marL="561224" indent="0">
              <a:buNone/>
              <a:defRPr sz="2433" b="1"/>
            </a:lvl2pPr>
            <a:lvl3pPr marL="1122447" indent="0">
              <a:buNone/>
              <a:defRPr sz="2222" b="1"/>
            </a:lvl3pPr>
            <a:lvl4pPr marL="1683672" indent="0">
              <a:buNone/>
              <a:defRPr sz="2010" b="1"/>
            </a:lvl4pPr>
            <a:lvl5pPr marL="2244896" indent="0">
              <a:buNone/>
              <a:defRPr sz="2010" b="1"/>
            </a:lvl5pPr>
            <a:lvl6pPr marL="2806119" indent="0">
              <a:buNone/>
              <a:defRPr sz="2010" b="1"/>
            </a:lvl6pPr>
            <a:lvl7pPr marL="3367342" indent="0">
              <a:buNone/>
              <a:defRPr sz="2010" b="1"/>
            </a:lvl7pPr>
            <a:lvl8pPr marL="3928566" indent="0">
              <a:buNone/>
              <a:defRPr sz="2010" b="1"/>
            </a:lvl8pPr>
            <a:lvl9pPr marL="4489791" indent="0">
              <a:buNone/>
              <a:defRPr sz="201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894" y="2174875"/>
            <a:ext cx="5387390" cy="3951288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2963"/>
            </a:lvl1pPr>
            <a:lvl2pPr>
              <a:defRPr sz="2433"/>
            </a:lvl2pPr>
            <a:lvl3pPr>
              <a:defRPr sz="222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763" y="1535113"/>
            <a:ext cx="5389345" cy="639762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963" b="1"/>
            </a:lvl1pPr>
            <a:lvl2pPr marL="561224" indent="0">
              <a:buNone/>
              <a:defRPr sz="2433" b="1"/>
            </a:lvl2pPr>
            <a:lvl3pPr marL="1122447" indent="0">
              <a:buNone/>
              <a:defRPr sz="2222" b="1"/>
            </a:lvl3pPr>
            <a:lvl4pPr marL="1683672" indent="0">
              <a:buNone/>
              <a:defRPr sz="2010" b="1"/>
            </a:lvl4pPr>
            <a:lvl5pPr marL="2244896" indent="0">
              <a:buNone/>
              <a:defRPr sz="2010" b="1"/>
            </a:lvl5pPr>
            <a:lvl6pPr marL="2806119" indent="0">
              <a:buNone/>
              <a:defRPr sz="2010" b="1"/>
            </a:lvl6pPr>
            <a:lvl7pPr marL="3367342" indent="0">
              <a:buNone/>
              <a:defRPr sz="2010" b="1"/>
            </a:lvl7pPr>
            <a:lvl8pPr marL="3928566" indent="0">
              <a:buNone/>
              <a:defRPr sz="2010" b="1"/>
            </a:lvl8pPr>
            <a:lvl9pPr marL="4489791" indent="0">
              <a:buNone/>
              <a:defRPr sz="201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763" y="2174875"/>
            <a:ext cx="5389345" cy="3951288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2963"/>
            </a:lvl1pPr>
            <a:lvl2pPr>
              <a:defRPr sz="2433"/>
            </a:lvl2pPr>
            <a:lvl3pPr>
              <a:defRPr sz="222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F527039-BAFA-4111-9FB6-60D55F751B57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1574D2A-FA98-4AEB-8573-13BE8A41B9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24BAE7B-4150-4032-8857-B56590630479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F609A1A-F82B-4C25-AA6C-6CFF4FD4BB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11696459" y="133312"/>
            <a:ext cx="380575" cy="2599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2247" tIns="56124" rIns="112247" bIns="5612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D47035FF-3EDF-41A6-B83F-1A2A7CE431B8}" type="slidenum">
              <a:rPr kumimoji="0" lang="en-US" altLang="ko-KR" sz="953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95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E7CF894-2113-41C1-9796-89CADC47B39A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6900BBE-31B3-4023-BC4C-B227A8D2B3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3" y="273050"/>
            <a:ext cx="4011222" cy="1162050"/>
          </a:xfrm>
          <a:prstGeom prst="rect">
            <a:avLst/>
          </a:prstGeom>
        </p:spPr>
        <p:txBody>
          <a:bodyPr lIns="106080" tIns="53040" rIns="106080" bIns="53040" anchor="b"/>
          <a:lstStyle>
            <a:lvl1pPr algn="l">
              <a:defRPr sz="243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768" y="273053"/>
            <a:ext cx="6816340" cy="585311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915"/>
            </a:lvl1pPr>
            <a:lvl2pPr>
              <a:defRPr sz="3386"/>
            </a:lvl2pPr>
            <a:lvl3pPr>
              <a:defRPr sz="2963"/>
            </a:lvl3pPr>
            <a:lvl4pPr>
              <a:defRPr sz="2433"/>
            </a:lvl4pPr>
            <a:lvl5pPr>
              <a:defRPr sz="2433"/>
            </a:lvl5pPr>
            <a:lvl6pPr>
              <a:defRPr sz="2433"/>
            </a:lvl6pPr>
            <a:lvl7pPr>
              <a:defRPr sz="2433"/>
            </a:lvl7pPr>
            <a:lvl8pPr>
              <a:defRPr sz="2433"/>
            </a:lvl8pPr>
            <a:lvl9pPr>
              <a:defRPr sz="24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893" y="1435102"/>
            <a:ext cx="4011222" cy="4691063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1694"/>
            </a:lvl1pPr>
            <a:lvl2pPr marL="561224" indent="0">
              <a:buNone/>
              <a:defRPr sz="1482"/>
            </a:lvl2pPr>
            <a:lvl3pPr marL="1122447" indent="0">
              <a:buNone/>
              <a:defRPr sz="1270"/>
            </a:lvl3pPr>
            <a:lvl4pPr marL="1683672" indent="0">
              <a:buNone/>
              <a:defRPr sz="1058"/>
            </a:lvl4pPr>
            <a:lvl5pPr marL="2244896" indent="0">
              <a:buNone/>
              <a:defRPr sz="1058"/>
            </a:lvl5pPr>
            <a:lvl6pPr marL="2806119" indent="0">
              <a:buNone/>
              <a:defRPr sz="1058"/>
            </a:lvl6pPr>
            <a:lvl7pPr marL="3367342" indent="0">
              <a:buNone/>
              <a:defRPr sz="1058"/>
            </a:lvl7pPr>
            <a:lvl8pPr marL="3928566" indent="0">
              <a:buNone/>
              <a:defRPr sz="1058"/>
            </a:lvl8pPr>
            <a:lvl9pPr marL="4489791" indent="0">
              <a:buNone/>
              <a:defRPr sz="10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BFA4D75-E51F-4F36-9F45-8AE9D8722D8F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B193CF6-C802-428B-BF1C-950A48334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50" y="4800600"/>
            <a:ext cx="7316764" cy="566738"/>
          </a:xfrm>
          <a:prstGeom prst="rect">
            <a:avLst/>
          </a:prstGeom>
        </p:spPr>
        <p:txBody>
          <a:bodyPr lIns="106080" tIns="53040" rIns="106080" bIns="53040" anchor="b"/>
          <a:lstStyle>
            <a:lvl1pPr algn="l">
              <a:defRPr sz="243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8750" y="612776"/>
            <a:ext cx="7316764" cy="4114800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3915"/>
            </a:lvl1pPr>
            <a:lvl2pPr marL="561224" indent="0">
              <a:buNone/>
              <a:defRPr sz="3386"/>
            </a:lvl2pPr>
            <a:lvl3pPr marL="1122447" indent="0">
              <a:buNone/>
              <a:defRPr sz="2963"/>
            </a:lvl3pPr>
            <a:lvl4pPr marL="1683672" indent="0">
              <a:buNone/>
              <a:defRPr sz="2433"/>
            </a:lvl4pPr>
            <a:lvl5pPr marL="2244896" indent="0">
              <a:buNone/>
              <a:defRPr sz="2433"/>
            </a:lvl5pPr>
            <a:lvl6pPr marL="2806119" indent="0">
              <a:buNone/>
              <a:defRPr sz="2433"/>
            </a:lvl6pPr>
            <a:lvl7pPr marL="3367342" indent="0">
              <a:buNone/>
              <a:defRPr sz="2433"/>
            </a:lvl7pPr>
            <a:lvl8pPr marL="3928566" indent="0">
              <a:buNone/>
              <a:defRPr sz="2433"/>
            </a:lvl8pPr>
            <a:lvl9pPr marL="4489791" indent="0">
              <a:buNone/>
              <a:defRPr sz="2433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8750" y="5367338"/>
            <a:ext cx="7316764" cy="804862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1694"/>
            </a:lvl1pPr>
            <a:lvl2pPr marL="561224" indent="0">
              <a:buNone/>
              <a:defRPr sz="1482"/>
            </a:lvl2pPr>
            <a:lvl3pPr marL="1122447" indent="0">
              <a:buNone/>
              <a:defRPr sz="1270"/>
            </a:lvl3pPr>
            <a:lvl4pPr marL="1683672" indent="0">
              <a:buNone/>
              <a:defRPr sz="1058"/>
            </a:lvl4pPr>
            <a:lvl5pPr marL="2244896" indent="0">
              <a:buNone/>
              <a:defRPr sz="1058"/>
            </a:lvl5pPr>
            <a:lvl6pPr marL="2806119" indent="0">
              <a:buNone/>
              <a:defRPr sz="1058"/>
            </a:lvl6pPr>
            <a:lvl7pPr marL="3367342" indent="0">
              <a:buNone/>
              <a:defRPr sz="1058"/>
            </a:lvl7pPr>
            <a:lvl8pPr marL="3928566" indent="0">
              <a:buNone/>
              <a:defRPr sz="1058"/>
            </a:lvl8pPr>
            <a:lvl9pPr marL="4489791" indent="0">
              <a:buNone/>
              <a:defRPr sz="10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CAD28FA-E918-4101-91C1-7680B436397D}" type="datetimeFigureOut">
              <a:rPr lang="ko-KR" altLang="en-US"/>
              <a:pPr>
                <a:defRPr/>
              </a:pPr>
              <a:t>2021-05-24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C5C88CF-E0C5-4AE2-A482-9CC7462794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0315" y="555237"/>
            <a:ext cx="9569198" cy="623267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47" tIns="56124" rIns="112247" bIns="56124" anchor="ctr"/>
          <a:lstStyle/>
          <a:p>
            <a:pPr algn="ctr" eaLnBrk="1" latinLnBrk="1" hangingPunct="1">
              <a:defRPr/>
            </a:pPr>
            <a:endParaRPr lang="ko-KR" altLang="en-US" sz="1904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76014" y="555237"/>
            <a:ext cx="2440395" cy="623267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47" tIns="56124" rIns="112247" bIns="56124" anchor="ctr"/>
          <a:lstStyle/>
          <a:p>
            <a:pPr algn="ctr" eaLnBrk="1" latinLnBrk="1" hangingPunct="1">
              <a:defRPr/>
            </a:pPr>
            <a:endParaRPr lang="ko-KR" altLang="en-US" sz="1904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95834" y="108576"/>
            <a:ext cx="952447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화면경로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6956" y="108576"/>
            <a:ext cx="952448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Page ID</a:t>
            </a:r>
            <a:endParaRPr lang="ko-KR" altLang="en-US" sz="1058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0403012" y="108576"/>
            <a:ext cx="952447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Page</a:t>
            </a:r>
            <a:endParaRPr lang="ko-KR" altLang="en-US" sz="1058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676014" y="553865"/>
            <a:ext cx="2440396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Description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353780" y="108576"/>
            <a:ext cx="762630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89405" y="108576"/>
            <a:ext cx="1333762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5748282" y="108576"/>
            <a:ext cx="4654731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321487" y="108576"/>
            <a:ext cx="952448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화면명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3273934" y="108576"/>
            <a:ext cx="1523579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0315" y="442540"/>
            <a:ext cx="120744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539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5pPr>
      <a:lvl6pPr marL="561224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2447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3672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44896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19940" indent="-41994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15" kern="1200">
          <a:solidFill>
            <a:schemeClr val="tx1"/>
          </a:solidFill>
          <a:latin typeface="+mn-lt"/>
          <a:ea typeface="+mn-ea"/>
          <a:cs typeface="+mn-cs"/>
        </a:defRPr>
      </a:lvl1pPr>
      <a:lvl2pPr marL="910431" indent="-34939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86" kern="1200">
          <a:solidFill>
            <a:schemeClr val="tx1"/>
          </a:solidFill>
          <a:latin typeface="+mn-lt"/>
          <a:ea typeface="+mn-ea"/>
          <a:cs typeface="+mn-cs"/>
        </a:defRPr>
      </a:lvl2pPr>
      <a:lvl3pPr marL="1402604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3pPr>
      <a:lvl4pPr marL="1963644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33" kern="1200">
          <a:solidFill>
            <a:schemeClr val="tx1"/>
          </a:solidFill>
          <a:latin typeface="+mn-lt"/>
          <a:ea typeface="+mn-ea"/>
          <a:cs typeface="+mn-cs"/>
        </a:defRPr>
      </a:lvl4pPr>
      <a:lvl5pPr marL="2524685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33" kern="1200">
          <a:solidFill>
            <a:schemeClr val="tx1"/>
          </a:solidFill>
          <a:latin typeface="+mn-lt"/>
          <a:ea typeface="+mn-ea"/>
          <a:cs typeface="+mn-cs"/>
        </a:defRPr>
      </a:lvl5pPr>
      <a:lvl6pPr marL="3086731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6pPr>
      <a:lvl7pPr marL="3647955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7pPr>
      <a:lvl8pPr marL="4209178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8pPr>
      <a:lvl9pPr marL="4770402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61224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122447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683672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44896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806119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67342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928566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489791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Line 50"/>
          <p:cNvSpPr>
            <a:spLocks noChangeShapeType="1"/>
          </p:cNvSpPr>
          <p:nvPr userDrawn="1"/>
        </p:nvSpPr>
        <p:spPr bwMode="auto">
          <a:xfrm>
            <a:off x="336062" y="404664"/>
            <a:ext cx="1151987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215"/>
          </a:p>
        </p:txBody>
      </p:sp>
      <p:sp>
        <p:nvSpPr>
          <p:cNvPr id="8" name="TextBox 18"/>
          <p:cNvSpPr txBox="1">
            <a:spLocks noChangeArrowheads="1"/>
          </p:cNvSpPr>
          <p:nvPr userDrawn="1"/>
        </p:nvSpPr>
        <p:spPr bwMode="auto">
          <a:xfrm>
            <a:off x="335360" y="85770"/>
            <a:ext cx="514446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77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로보어드바이저</a:t>
            </a:r>
            <a:endParaRPr kumimoji="1" lang="ko-KR" altLang="en-US" sz="1477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" y="1348"/>
            <a:ext cx="227347" cy="45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2542" tIns="56271" rIns="112542" bIns="5627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215"/>
          </a:p>
        </p:txBody>
      </p:sp>
      <p:sp>
        <p:nvSpPr>
          <p:cNvPr id="10" name="TextBox 18"/>
          <p:cNvSpPr txBox="1">
            <a:spLocks noChangeArrowheads="1"/>
          </p:cNvSpPr>
          <p:nvPr userDrawn="1"/>
        </p:nvSpPr>
        <p:spPr bwMode="auto">
          <a:xfrm>
            <a:off x="6450501" y="85770"/>
            <a:ext cx="54054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77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사용자화면정의서</a:t>
            </a:r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336062" y="6464301"/>
            <a:ext cx="1151987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215"/>
          </a:p>
        </p:txBody>
      </p:sp>
      <p:sp>
        <p:nvSpPr>
          <p:cNvPr id="12" name="Text Box 34"/>
          <p:cNvSpPr txBox="1">
            <a:spLocks noChangeArrowheads="1"/>
          </p:cNvSpPr>
          <p:nvPr userDrawn="1"/>
        </p:nvSpPr>
        <p:spPr bwMode="auto">
          <a:xfrm>
            <a:off x="5883031" y="6546048"/>
            <a:ext cx="383438" cy="2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415605B-882F-4018-AD23-436CE46AE4E9}" type="slidenum">
              <a:rPr kumimoji="0" lang="en-US" altLang="ko-KR" sz="123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>
                <a:defRPr/>
              </a:pPr>
              <a:t>‹#›</a:t>
            </a:fld>
            <a:endParaRPr kumimoji="0" lang="en-US" altLang="ko-KR" sz="123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3" b="38216"/>
          <a:stretch/>
        </p:blipFill>
        <p:spPr>
          <a:xfrm>
            <a:off x="10585494" y="6585404"/>
            <a:ext cx="1262410" cy="1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65961" y="2064566"/>
            <a:ext cx="8602209" cy="47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62" dirty="0" err="1">
                <a:latin typeface="+mj-ea"/>
                <a:ea typeface="+mj-ea"/>
              </a:rPr>
              <a:t>로보어드바이저</a:t>
            </a:r>
            <a:endParaRPr lang="ko-KR" altLang="en-US" sz="1477" dirty="0">
              <a:latin typeface="+mj-ea"/>
              <a:ea typeface="+mj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01700" y="2589674"/>
            <a:ext cx="10273580" cy="6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r>
              <a:rPr lang="ko-KR" altLang="en-US" sz="3446" b="1" dirty="0">
                <a:latin typeface="+mn-ea"/>
                <a:ea typeface="+mn-ea"/>
              </a:rPr>
              <a:t>사용자화면정의서</a:t>
            </a:r>
            <a:endParaRPr lang="en-US" altLang="ko-KR" sz="3446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215280" y="3317931"/>
            <a:ext cx="11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20"/>
          <p:cNvSpPr>
            <a:spLocks noChangeArrowheads="1"/>
          </p:cNvSpPr>
          <p:nvPr/>
        </p:nvSpPr>
        <p:spPr bwMode="auto">
          <a:xfrm>
            <a:off x="8577507" y="4408473"/>
            <a:ext cx="3190508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77" b="1" dirty="0"/>
              <a:t>버     전 </a:t>
            </a:r>
            <a:r>
              <a:rPr lang="en-US" altLang="ko-KR" sz="1477" b="1" dirty="0"/>
              <a:t>: V1.0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477" b="1" dirty="0"/>
              <a:t>작 성 자 </a:t>
            </a:r>
            <a:r>
              <a:rPr lang="en-US" altLang="ko-KR" sz="1477" b="1" dirty="0"/>
              <a:t>: </a:t>
            </a:r>
            <a:r>
              <a:rPr lang="ko-KR" altLang="en-US" sz="1477" b="1" dirty="0"/>
              <a:t>김기태</a:t>
            </a:r>
            <a:endParaRPr lang="en-US" altLang="ko-KR" sz="1477" b="1" dirty="0"/>
          </a:p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77" b="1" dirty="0"/>
              <a:t>작 성 일 </a:t>
            </a:r>
            <a:r>
              <a:rPr lang="en-US" altLang="ko-KR" sz="1477" b="1" dirty="0"/>
              <a:t>: 2021.04.04.</a:t>
            </a:r>
            <a:endParaRPr lang="ko-KR" altLang="en-US" sz="1477" b="1" dirty="0"/>
          </a:p>
        </p:txBody>
      </p:sp>
    </p:spTree>
    <p:extLst>
      <p:ext uri="{BB962C8B-B14F-4D97-AF65-F5344CB8AC3E}">
        <p14:creationId xmlns:p14="http://schemas.microsoft.com/office/powerpoint/2010/main" val="18263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977806" y="1708827"/>
            <a:ext cx="2215662" cy="1053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60" tIns="65280" rIns="130560" bIns="65280" anchor="ctr"/>
          <a:lstStyle/>
          <a:p>
            <a:pPr algn="ctr" eaLnBrk="1" latinLnBrk="1" hangingPunct="1">
              <a:defRPr/>
            </a:pPr>
            <a:r>
              <a:rPr lang="ko-KR" altLang="en-US" sz="147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로보어드바이저</a:t>
            </a:r>
            <a:endParaRPr lang="ko-KR" altLang="en-US" sz="147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3231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주식 시장 현황</a:t>
            </a:r>
            <a:endParaRPr lang="ko-KR" altLang="en-US" sz="123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9846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</a:rPr>
              <a:t>기업 검색 및 주가 현황</a:t>
            </a:r>
          </a:p>
        </p:txBody>
      </p:sp>
      <p:cxnSp>
        <p:nvCxnSpPr>
          <p:cNvPr id="9" name="꺾인 연결선 8"/>
          <p:cNvCxnSpPr>
            <a:cxnSpLocks/>
            <a:stCxn id="3" idx="2"/>
            <a:endCxn id="5" idx="0"/>
          </p:cNvCxnSpPr>
          <p:nvPr/>
        </p:nvCxnSpPr>
        <p:spPr>
          <a:xfrm rot="5400000">
            <a:off x="4049251" y="1712210"/>
            <a:ext cx="986520" cy="30862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7146099" y="1701613"/>
            <a:ext cx="986520" cy="3107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306928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</a:rPr>
              <a:t>포트폴리오 추천 및 주가 예측</a:t>
            </a:r>
          </a:p>
        </p:txBody>
      </p:sp>
      <p:cxnSp>
        <p:nvCxnSpPr>
          <p:cNvPr id="18" name="직선 연결선 17"/>
          <p:cNvCxnSpPr>
            <a:cxnSpLocks/>
            <a:stCxn id="3" idx="2"/>
          </p:cNvCxnSpPr>
          <p:nvPr/>
        </p:nvCxnSpPr>
        <p:spPr>
          <a:xfrm>
            <a:off x="6085637" y="2762076"/>
            <a:ext cx="0" cy="986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"/>
          <p:cNvSpPr txBox="1">
            <a:spLocks/>
          </p:cNvSpPr>
          <p:nvPr/>
        </p:nvSpPr>
        <p:spPr>
          <a:xfrm>
            <a:off x="372251" y="514162"/>
            <a:ext cx="11458607" cy="427211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나눔고딕 ExtraBold" panose="020D0904000000000000" pitchFamily="50" charset="-127"/>
              <a:buNone/>
              <a:defRPr sz="1800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215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2215" dirty="0" err="1">
                <a:solidFill>
                  <a:sysClr val="windowText" lastClr="000000"/>
                </a:solidFill>
              </a:rPr>
              <a:t>메뉴구조도</a:t>
            </a:r>
            <a:endParaRPr lang="ko-KR" altLang="en-US" sz="2215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0725885-083D-4CC8-B60B-DF384680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" y="988433"/>
            <a:ext cx="9362815" cy="230417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BEADA-791C-4C45-B1B1-493DCF10E1D0}"/>
              </a:ext>
            </a:extLst>
          </p:cNvPr>
          <p:cNvSpPr/>
          <p:nvPr/>
        </p:nvSpPr>
        <p:spPr>
          <a:xfrm>
            <a:off x="1153436" y="647578"/>
            <a:ext cx="1040235" cy="3691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8DD279-D8C1-4AB9-879F-E02CF2AF42F4}"/>
              </a:ext>
            </a:extLst>
          </p:cNvPr>
          <p:cNvSpPr/>
          <p:nvPr/>
        </p:nvSpPr>
        <p:spPr>
          <a:xfrm>
            <a:off x="113201" y="647578"/>
            <a:ext cx="1040235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국내 주식 시장 현황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6D03ED-689F-419F-AA07-02B246F14A16}"/>
              </a:ext>
            </a:extLst>
          </p:cNvPr>
          <p:cNvSpPr/>
          <p:nvPr/>
        </p:nvSpPr>
        <p:spPr>
          <a:xfrm>
            <a:off x="971323" y="347557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D804E5-DF0A-488F-B48A-5D0EE1F49495}"/>
              </a:ext>
            </a:extLst>
          </p:cNvPr>
          <p:cNvSpPr/>
          <p:nvPr/>
        </p:nvSpPr>
        <p:spPr>
          <a:xfrm>
            <a:off x="115646" y="3475579"/>
            <a:ext cx="855677" cy="3089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3D56DD-4138-4135-89B4-16A1C586F67A}"/>
              </a:ext>
            </a:extLst>
          </p:cNvPr>
          <p:cNvSpPr/>
          <p:nvPr/>
        </p:nvSpPr>
        <p:spPr>
          <a:xfrm>
            <a:off x="1827000" y="347557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BA2E38-77B4-40FD-B0E4-769FE2375237}"/>
              </a:ext>
            </a:extLst>
          </p:cNvPr>
          <p:cNvSpPr/>
          <p:nvPr/>
        </p:nvSpPr>
        <p:spPr>
          <a:xfrm>
            <a:off x="4644744" y="3472932"/>
            <a:ext cx="3168013" cy="29119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 등락률 주요 순위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123501-D349-4175-89D4-B5BEDE6A4166}"/>
              </a:ext>
            </a:extLst>
          </p:cNvPr>
          <p:cNvSpPr/>
          <p:nvPr/>
        </p:nvSpPr>
        <p:spPr>
          <a:xfrm>
            <a:off x="7812755" y="3472932"/>
            <a:ext cx="1700353" cy="29119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 해당 종목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BD52B5-B518-4304-9637-0252CD74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78191"/>
              </p:ext>
            </p:extLst>
          </p:nvPr>
        </p:nvGraphicFramePr>
        <p:xfrm>
          <a:off x="117852" y="3771305"/>
          <a:ext cx="4513199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611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삼성전자</a:t>
                      </a:r>
                      <a:r>
                        <a:rPr lang="en-US" altLang="ko-KR" sz="1100" dirty="0"/>
                        <a:t>[005930]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현대차</a:t>
                      </a:r>
                      <a:r>
                        <a:rPr lang="en-US" altLang="ko-KR" sz="1100" dirty="0"/>
                        <a:t>[005380]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+6.62%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KODEX </a:t>
                      </a:r>
                      <a:r>
                        <a:rPr lang="ko-KR" altLang="en-US" sz="1100" dirty="0"/>
                        <a:t>레버리지</a:t>
                      </a:r>
                      <a:r>
                        <a:rPr lang="en-US" altLang="ko-KR" sz="1100" dirty="0"/>
                        <a:t>[112630]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기아차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+3.17%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3DA49B-8E51-4B5D-8978-8B86FF4C3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457"/>
              </p:ext>
            </p:extLst>
          </p:nvPr>
        </p:nvGraphicFramePr>
        <p:xfrm>
          <a:off x="4644742" y="3771305"/>
          <a:ext cx="3168016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78029">
                  <a:extLst>
                    <a:ext uri="{9D8B030D-6E8A-4147-A177-3AD203B41FA5}">
                      <a16:colId xmlns:a16="http://schemas.microsoft.com/office/drawing/2014/main" val="2848488444"/>
                    </a:ext>
                  </a:extLst>
                </a:gridCol>
                <a:gridCol w="678697">
                  <a:extLst>
                    <a:ext uri="{9D8B030D-6E8A-4147-A177-3AD203B41FA5}">
                      <a16:colId xmlns:a16="http://schemas.microsoft.com/office/drawing/2014/main" val="3214083128"/>
                    </a:ext>
                  </a:extLst>
                </a:gridCol>
                <a:gridCol w="1311290">
                  <a:extLst>
                    <a:ext uri="{9D8B030D-6E8A-4147-A177-3AD203B41FA5}">
                      <a16:colId xmlns:a16="http://schemas.microsoft.com/office/drawing/2014/main" val="1849063643"/>
                    </a:ext>
                  </a:extLst>
                </a:gridCol>
              </a:tblGrid>
              <a:tr h="222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거래대금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37342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운수장비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+4.0%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2,490,535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44458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전기전자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+1.66%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3,815,925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7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의료정밀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+1.31%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39,324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4254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제조업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+1.21%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9,921,807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2326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대형주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+1.03%</a:t>
                      </a:r>
                      <a:endParaRPr lang="ko-KR" altLang="en-US" sz="11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8,629,796</a:t>
                      </a:r>
                      <a:endParaRPr lang="ko-KR" altLang="en-US" sz="11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63555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은행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-0.6%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13,477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6441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코스피고배당</a:t>
                      </a:r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-0.68%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2,120,905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484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종이목재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-0.68%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57,950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09993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의약품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-0.77%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514,264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07441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변동성지수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-1.86%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07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F27A581-35C6-48FE-9B40-CD819A90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91140"/>
              </p:ext>
            </p:extLst>
          </p:nvPr>
        </p:nvGraphicFramePr>
        <p:xfrm>
          <a:off x="7812756" y="3771452"/>
          <a:ext cx="170035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4407">
                  <a:extLst>
                    <a:ext uri="{9D8B030D-6E8A-4147-A177-3AD203B41FA5}">
                      <a16:colId xmlns:a16="http://schemas.microsoft.com/office/drawing/2014/main" val="102963439"/>
                    </a:ext>
                  </a:extLst>
                </a:gridCol>
                <a:gridCol w="645951">
                  <a:extLst>
                    <a:ext uri="{9D8B030D-6E8A-4147-A177-3AD203B41FA5}">
                      <a16:colId xmlns:a16="http://schemas.microsoft.com/office/drawing/2014/main" val="200536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등락률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3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-1.3%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기아차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-2.87%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3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현대모비스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-3.78%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59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한국조선해양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-1.54%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7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삼성중공업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-0.53%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59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현대차</a:t>
                      </a:r>
                      <a:r>
                        <a:rPr lang="en-US" altLang="ko-KR" sz="1100" b="0" dirty="0"/>
                        <a:t>2</a:t>
                      </a:r>
                      <a:r>
                        <a:rPr lang="ko-KR" altLang="en-US" sz="1100" b="0" dirty="0"/>
                        <a:t>우</a:t>
                      </a:r>
                      <a:r>
                        <a:rPr lang="en-US" altLang="ko-KR" sz="1100" b="0" dirty="0"/>
                        <a:t>B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-0.95%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5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한국항공우주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-2.64%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만도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-0.91%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9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대우조선해양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-0.71%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8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현대차우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12528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4A0414-6E99-47BC-9B99-6BB501A8BC8D}"/>
              </a:ext>
            </a:extLst>
          </p:cNvPr>
          <p:cNvCxnSpPr/>
          <p:nvPr/>
        </p:nvCxnSpPr>
        <p:spPr>
          <a:xfrm>
            <a:off x="7812757" y="3472932"/>
            <a:ext cx="0" cy="31482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525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코스피와 코스닥 시장으로 나눠서 데이터를 볼 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선택한 시장에 따라 화면 전체 데이터가 달라진다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주식차트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위에는 주가 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아래는 거래량 세로 막대 그래프로 구성된다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.(opt20006,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opt20007,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opt20008)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일봉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월봉으로 나눠서 볼 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일봉은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주봉은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월봉은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 데이터 조회가 가능하다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 날짜 확대 축소 기능 구현 가능하면 좋을 듯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업종을 선택하는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드롭다운이다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선택한 업종에 해당하는 주식 차트를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.(sector)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거래대금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 페이지 참고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 등락률 주요 순위이다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업종별 등락률 상위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종류씩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.(opt20003)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 등락률 주요 순위에서 업종을 클릭했을 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 업종에 해당하는 종목들을 시가총액 역순으로 등락률과 함께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선택하면 해당 종목에 대한 주가 정보 화면으로 이동한다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.(opt20002)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C80DD6-D14F-4E18-A5F0-C67FEBB9FAB7}"/>
              </a:ext>
            </a:extLst>
          </p:cNvPr>
          <p:cNvGrpSpPr/>
          <p:nvPr/>
        </p:nvGrpSpPr>
        <p:grpSpPr>
          <a:xfrm>
            <a:off x="12533" y="466070"/>
            <a:ext cx="2235717" cy="550624"/>
            <a:chOff x="12533" y="466070"/>
            <a:chExt cx="2235717" cy="5506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6B271F-726B-4982-BE61-7B50F31411B1}"/>
                </a:ext>
              </a:extLst>
            </p:cNvPr>
            <p:cNvSpPr/>
            <p:nvPr/>
          </p:nvSpPr>
          <p:spPr>
            <a:xfrm>
              <a:off x="47390" y="578840"/>
              <a:ext cx="2200860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B0711CC-99ED-48F9-9C3F-7C0D5E11D7B5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472AA6-7DBA-404C-9D0E-663D40099707}"/>
              </a:ext>
            </a:extLst>
          </p:cNvPr>
          <p:cNvGrpSpPr/>
          <p:nvPr/>
        </p:nvGrpSpPr>
        <p:grpSpPr>
          <a:xfrm>
            <a:off x="7854710" y="3366238"/>
            <a:ext cx="1828747" cy="3365926"/>
            <a:chOff x="1627544" y="515256"/>
            <a:chExt cx="1828747" cy="33659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D75867D-1D31-466B-90E4-9379D9ACF212}"/>
                </a:ext>
              </a:extLst>
            </p:cNvPr>
            <p:cNvSpPr/>
            <p:nvPr/>
          </p:nvSpPr>
          <p:spPr>
            <a:xfrm>
              <a:off x="1627544" y="578839"/>
              <a:ext cx="1747346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ACED40-7667-4120-823B-01FB90F1D623}"/>
                </a:ext>
              </a:extLst>
            </p:cNvPr>
            <p:cNvSpPr/>
            <p:nvPr/>
          </p:nvSpPr>
          <p:spPr>
            <a:xfrm>
              <a:off x="3236377" y="515256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4FA1E0-315B-462B-ACBD-574C6A1EB095}"/>
              </a:ext>
            </a:extLst>
          </p:cNvPr>
          <p:cNvGrpSpPr/>
          <p:nvPr/>
        </p:nvGrpSpPr>
        <p:grpSpPr>
          <a:xfrm>
            <a:off x="8398021" y="1054955"/>
            <a:ext cx="1073791" cy="246221"/>
            <a:chOff x="7850456" y="1013002"/>
            <a:chExt cx="1073791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054D79-2FCB-4565-BD6B-7374540D0834}"/>
                </a:ext>
              </a:extLst>
            </p:cNvPr>
            <p:cNvSpPr/>
            <p:nvPr/>
          </p:nvSpPr>
          <p:spPr>
            <a:xfrm>
              <a:off x="7850456" y="1013002"/>
              <a:ext cx="1073791" cy="2462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코스피</a:t>
              </a: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BBC996E-22A0-4E77-A214-7496DC3CC6D1}"/>
                </a:ext>
              </a:extLst>
            </p:cNvPr>
            <p:cNvSpPr/>
            <p:nvPr/>
          </p:nvSpPr>
          <p:spPr>
            <a:xfrm rot="10800000">
              <a:off x="8720357" y="1082180"/>
              <a:ext cx="159390" cy="117153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5CD93A-53F2-4A99-96F1-7852ABA90068}"/>
              </a:ext>
            </a:extLst>
          </p:cNvPr>
          <p:cNvSpPr txBox="1"/>
          <p:nvPr/>
        </p:nvSpPr>
        <p:spPr>
          <a:xfrm>
            <a:off x="161297" y="1007551"/>
            <a:ext cx="116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코스피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09A6BC-00C0-4210-9813-6162E9FFBC13}"/>
              </a:ext>
            </a:extLst>
          </p:cNvPr>
          <p:cNvGrpSpPr/>
          <p:nvPr/>
        </p:nvGrpSpPr>
        <p:grpSpPr>
          <a:xfrm>
            <a:off x="12533" y="874400"/>
            <a:ext cx="9592861" cy="2487551"/>
            <a:chOff x="131147" y="617885"/>
            <a:chExt cx="10191078" cy="248755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2F6AC7-527E-49BC-B937-B24231C56DA8}"/>
                </a:ext>
              </a:extLst>
            </p:cNvPr>
            <p:cNvSpPr/>
            <p:nvPr/>
          </p:nvSpPr>
          <p:spPr>
            <a:xfrm>
              <a:off x="168178" y="693396"/>
              <a:ext cx="10154047" cy="2412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B74637-A202-416E-AD41-9DC33A6431F1}"/>
                </a:ext>
              </a:extLst>
            </p:cNvPr>
            <p:cNvSpPr/>
            <p:nvPr/>
          </p:nvSpPr>
          <p:spPr>
            <a:xfrm>
              <a:off x="131147" y="61788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FA880D-DF04-401F-920A-7311DDBC2E02}"/>
              </a:ext>
            </a:extLst>
          </p:cNvPr>
          <p:cNvGrpSpPr/>
          <p:nvPr/>
        </p:nvGrpSpPr>
        <p:grpSpPr>
          <a:xfrm>
            <a:off x="7892229" y="1172443"/>
            <a:ext cx="1643484" cy="567896"/>
            <a:chOff x="381731" y="448798"/>
            <a:chExt cx="1643484" cy="5678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AAF257-DCCE-4256-87D5-5A43A7D291F2}"/>
                </a:ext>
              </a:extLst>
            </p:cNvPr>
            <p:cNvSpPr/>
            <p:nvPr/>
          </p:nvSpPr>
          <p:spPr>
            <a:xfrm>
              <a:off x="486691" y="578840"/>
              <a:ext cx="1538524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7A973D-599D-444C-BB25-9325A400C332}"/>
                </a:ext>
              </a:extLst>
            </p:cNvPr>
            <p:cNvSpPr/>
            <p:nvPr/>
          </p:nvSpPr>
          <p:spPr>
            <a:xfrm>
              <a:off x="381731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3710A53-AEB4-4B6C-BF58-AAABE10349EC}"/>
              </a:ext>
            </a:extLst>
          </p:cNvPr>
          <p:cNvGrpSpPr/>
          <p:nvPr/>
        </p:nvGrpSpPr>
        <p:grpSpPr>
          <a:xfrm>
            <a:off x="8286148" y="892191"/>
            <a:ext cx="1264587" cy="510369"/>
            <a:chOff x="983662" y="506325"/>
            <a:chExt cx="1264587" cy="51036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ADCFA17-7F7A-4202-A9FD-64B028E40D2C}"/>
                </a:ext>
              </a:extLst>
            </p:cNvPr>
            <p:cNvSpPr/>
            <p:nvPr/>
          </p:nvSpPr>
          <p:spPr>
            <a:xfrm>
              <a:off x="1078258" y="578840"/>
              <a:ext cx="1169991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AC3E497-49A6-4004-960B-00AFCD8929AA}"/>
                </a:ext>
              </a:extLst>
            </p:cNvPr>
            <p:cNvSpPr/>
            <p:nvPr/>
          </p:nvSpPr>
          <p:spPr>
            <a:xfrm>
              <a:off x="983662" y="50632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D3CE665-5444-4CDA-8DDD-C092A41FE974}"/>
              </a:ext>
            </a:extLst>
          </p:cNvPr>
          <p:cNvCxnSpPr/>
          <p:nvPr/>
        </p:nvCxnSpPr>
        <p:spPr>
          <a:xfrm flipV="1">
            <a:off x="2136521" y="1045430"/>
            <a:ext cx="0" cy="347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A4E382-ECC2-4E3E-9A1C-023232C6E475}"/>
              </a:ext>
            </a:extLst>
          </p:cNvPr>
          <p:cNvGrpSpPr/>
          <p:nvPr/>
        </p:nvGrpSpPr>
        <p:grpSpPr>
          <a:xfrm>
            <a:off x="4586007" y="3299780"/>
            <a:ext cx="3193184" cy="3432384"/>
            <a:chOff x="181706" y="448798"/>
            <a:chExt cx="3193184" cy="34323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804F1F2-9B9E-43A3-97DE-9A18B18099BE}"/>
                </a:ext>
              </a:extLst>
            </p:cNvPr>
            <p:cNvSpPr/>
            <p:nvPr/>
          </p:nvSpPr>
          <p:spPr>
            <a:xfrm>
              <a:off x="285326" y="578839"/>
              <a:ext cx="3089564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02C1762-2051-47E7-85B1-CDBD74BDB59F}"/>
                </a:ext>
              </a:extLst>
            </p:cNvPr>
            <p:cNvSpPr/>
            <p:nvPr/>
          </p:nvSpPr>
          <p:spPr>
            <a:xfrm>
              <a:off x="181706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D1D1B40-FFE3-4A14-A38A-4A352484E33A}"/>
              </a:ext>
            </a:extLst>
          </p:cNvPr>
          <p:cNvGrpSpPr/>
          <p:nvPr/>
        </p:nvGrpSpPr>
        <p:grpSpPr>
          <a:xfrm>
            <a:off x="-5524" y="3299780"/>
            <a:ext cx="4616698" cy="3432384"/>
            <a:chOff x="181706" y="448798"/>
            <a:chExt cx="4616698" cy="343238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168B76-D47F-4F01-A6FD-0A393F618F92}"/>
                </a:ext>
              </a:extLst>
            </p:cNvPr>
            <p:cNvSpPr/>
            <p:nvPr/>
          </p:nvSpPr>
          <p:spPr>
            <a:xfrm>
              <a:off x="285326" y="578839"/>
              <a:ext cx="4513078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20AE791-3316-4C89-A0A8-83B49DAC9F23}"/>
                </a:ext>
              </a:extLst>
            </p:cNvPr>
            <p:cNvSpPr/>
            <p:nvPr/>
          </p:nvSpPr>
          <p:spPr>
            <a:xfrm>
              <a:off x="181706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국내 주식 시장 현황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6D03ED-689F-419F-AA07-02B246F14A16}"/>
              </a:ext>
            </a:extLst>
          </p:cNvPr>
          <p:cNvSpPr/>
          <p:nvPr/>
        </p:nvSpPr>
        <p:spPr>
          <a:xfrm>
            <a:off x="968878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D804E5-DF0A-488F-B48A-5D0EE1F49495}"/>
              </a:ext>
            </a:extLst>
          </p:cNvPr>
          <p:cNvSpPr/>
          <p:nvPr/>
        </p:nvSpPr>
        <p:spPr>
          <a:xfrm>
            <a:off x="113201" y="614933"/>
            <a:ext cx="855677" cy="3089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3D56DD-4138-4135-89B4-16A1C586F67A}"/>
              </a:ext>
            </a:extLst>
          </p:cNvPr>
          <p:cNvSpPr/>
          <p:nvPr/>
        </p:nvSpPr>
        <p:spPr>
          <a:xfrm>
            <a:off x="1824555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BD52B5-B518-4304-9637-0252CD74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0538"/>
              </p:ext>
            </p:extLst>
          </p:nvPr>
        </p:nvGraphicFramePr>
        <p:xfrm>
          <a:off x="115406" y="910659"/>
          <a:ext cx="458493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5978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70869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21463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32821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삼성전자</a:t>
                      </a:r>
                      <a:r>
                        <a:rPr lang="en-US" altLang="ko-KR" sz="1100" dirty="0"/>
                        <a:t>[005930]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현대차</a:t>
                      </a:r>
                      <a:r>
                        <a:rPr lang="en-US" altLang="ko-KR" sz="1100" dirty="0"/>
                        <a:t>[005380]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+6.62%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KODEX </a:t>
                      </a:r>
                      <a:r>
                        <a:rPr lang="ko-KR" altLang="en-US" sz="1100" dirty="0"/>
                        <a:t>레버리지</a:t>
                      </a:r>
                      <a:r>
                        <a:rPr lang="en-US" altLang="ko-KR" sz="1100" dirty="0"/>
                        <a:t>[112630]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기아차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+3.17%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131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거래금액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거래금액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(opt10030)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(opt10027)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(opt10033)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6083382-97C6-4C1B-9B24-995018D7C11B}"/>
              </a:ext>
            </a:extLst>
          </p:cNvPr>
          <p:cNvSpPr/>
          <p:nvPr/>
        </p:nvSpPr>
        <p:spPr>
          <a:xfrm>
            <a:off x="5623747" y="614933"/>
            <a:ext cx="855677" cy="308994"/>
          </a:xfrm>
          <a:prstGeom prst="round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9CAD7A-07B4-4C03-B1D5-80FA0EAC9F2A}"/>
              </a:ext>
            </a:extLst>
          </p:cNvPr>
          <p:cNvSpPr/>
          <p:nvPr/>
        </p:nvSpPr>
        <p:spPr>
          <a:xfrm>
            <a:off x="4768070" y="614933"/>
            <a:ext cx="855677" cy="308994"/>
          </a:xfrm>
          <a:prstGeom prst="roundRect">
            <a:avLst/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7867AD9-E2DB-44FD-BF10-FBF6C62BEE6B}"/>
              </a:ext>
            </a:extLst>
          </p:cNvPr>
          <p:cNvSpPr/>
          <p:nvPr/>
        </p:nvSpPr>
        <p:spPr>
          <a:xfrm>
            <a:off x="6479424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782CCE-798B-43DA-A229-2446AF0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20720"/>
              </p:ext>
            </p:extLst>
          </p:nvPr>
        </p:nvGraphicFramePr>
        <p:xfrm>
          <a:off x="4770276" y="910659"/>
          <a:ext cx="458493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0033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75940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698965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40000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SG</a:t>
                      </a:r>
                      <a:r>
                        <a:rPr lang="ko-KR" altLang="en-US" sz="1100" dirty="0" err="1"/>
                        <a:t>충방</a:t>
                      </a:r>
                      <a:r>
                        <a:rPr lang="en-US" altLang="ko-KR" sz="1100" dirty="0"/>
                        <a:t>[001380]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+29.92%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덕성우</a:t>
                      </a:r>
                      <a:r>
                        <a:rPr lang="en-US" altLang="ko-KR" sz="1100" dirty="0"/>
                        <a:t>[004835]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+23.95%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대한제당우</a:t>
                      </a:r>
                      <a:r>
                        <a:rPr lang="en-US" altLang="ko-KR" sz="1100" dirty="0"/>
                        <a:t>[001795]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+18.1%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이스타코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+17.52%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8F588D-9CF1-4B16-B7CF-46173C873696}"/>
              </a:ext>
            </a:extLst>
          </p:cNvPr>
          <p:cNvSpPr/>
          <p:nvPr/>
        </p:nvSpPr>
        <p:spPr>
          <a:xfrm>
            <a:off x="968878" y="358655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2A0E5E1-D05E-4CDE-AC33-E03D5597BF21}"/>
              </a:ext>
            </a:extLst>
          </p:cNvPr>
          <p:cNvSpPr/>
          <p:nvPr/>
        </p:nvSpPr>
        <p:spPr>
          <a:xfrm>
            <a:off x="113201" y="3586559"/>
            <a:ext cx="855677" cy="308994"/>
          </a:xfrm>
          <a:prstGeom prst="roundRect">
            <a:avLst/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A96BDAE-C351-46E4-8238-5C9315B317E5}"/>
              </a:ext>
            </a:extLst>
          </p:cNvPr>
          <p:cNvSpPr/>
          <p:nvPr/>
        </p:nvSpPr>
        <p:spPr>
          <a:xfrm>
            <a:off x="1824555" y="3586559"/>
            <a:ext cx="855677" cy="308994"/>
          </a:xfrm>
          <a:prstGeom prst="round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4D43DC1-1698-4F76-98BE-627D1BE90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24084"/>
              </p:ext>
            </p:extLst>
          </p:nvPr>
        </p:nvGraphicFramePr>
        <p:xfrm>
          <a:off x="115407" y="3882285"/>
          <a:ext cx="4584939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611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대성홀딩스</a:t>
                      </a:r>
                      <a:r>
                        <a:rPr lang="en-US" altLang="ko-KR" sz="1100" dirty="0"/>
                        <a:t>[016710]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13.32%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한솔로지스틱스</a:t>
                      </a:r>
                      <a:r>
                        <a:rPr lang="en-US" altLang="ko-KR" sz="1100" dirty="0"/>
                        <a:t>[009180]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11.06%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디피씨</a:t>
                      </a:r>
                      <a:r>
                        <a:rPr lang="en-US" altLang="ko-KR" sz="1100" dirty="0"/>
                        <a:t>[026890]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10.67%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수산중공업</a:t>
                      </a:r>
                      <a:r>
                        <a:rPr lang="en-US" altLang="ko-KR" sz="1100" dirty="0"/>
                        <a:t>[017550]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10.33%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83BA5A-CDCB-4A9A-B4D8-1BCDDFC9002E}"/>
              </a:ext>
            </a:extLst>
          </p:cNvPr>
          <p:cNvGrpSpPr/>
          <p:nvPr/>
        </p:nvGrpSpPr>
        <p:grpSpPr>
          <a:xfrm>
            <a:off x="12533" y="466070"/>
            <a:ext cx="4619794" cy="2962649"/>
            <a:chOff x="12533" y="466070"/>
            <a:chExt cx="4619794" cy="296264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481DC2-58E2-49E4-B6BA-D3A029A609FC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18BA8FC-6884-415C-91E4-8E135A85716B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1AF822-EBD8-45C6-835F-156CCC481AA9}"/>
              </a:ext>
            </a:extLst>
          </p:cNvPr>
          <p:cNvGrpSpPr/>
          <p:nvPr/>
        </p:nvGrpSpPr>
        <p:grpSpPr>
          <a:xfrm>
            <a:off x="4698139" y="453752"/>
            <a:ext cx="4619794" cy="2962649"/>
            <a:chOff x="12533" y="466070"/>
            <a:chExt cx="4619794" cy="29626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057C40-7E53-4FF6-BA10-8BC353755442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2EF29E2-3F03-4EE1-9886-89CB0EAE0656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1D2100-62FF-4E6D-A7F0-5B1B6512B621}"/>
              </a:ext>
            </a:extLst>
          </p:cNvPr>
          <p:cNvGrpSpPr/>
          <p:nvPr/>
        </p:nvGrpSpPr>
        <p:grpSpPr>
          <a:xfrm>
            <a:off x="45474" y="3429281"/>
            <a:ext cx="4619794" cy="2962649"/>
            <a:chOff x="12533" y="466070"/>
            <a:chExt cx="4619794" cy="29626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9870C3A-7D51-4A7F-B4A4-6FE5C08B4820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C85BFA-215A-4F3C-ACF0-3DB4EBB484D4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0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기업별 주가 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505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종목코드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시장구분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주요테마가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테마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opt90002, theme)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또는 코드로 검색할 수 있는 검색창이다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종목의 주식차트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위에는 주가 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아래는 거래량 세로 막대 그래프로 구성된다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.(opt10081,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opt10082,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opt10083)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기업의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보통주에만 표시되고 우선주에는 표시되지 않는다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개년의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표시되어야 할 컬럼목록은 아래와 같다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company_fs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매출액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영업이익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당기순이익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영업이익률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순이익률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ROE,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부채비율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자본유보율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EPS, PER, BPS, PBR,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현금배당률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보통주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액면가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현금배당성향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종목에 관련된 뉴스를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더보기를 누르면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modal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 뜨면서 추가로 뉴스 리스트를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현황이다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현재 날짜부터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일치의 개인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외국인의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추이를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(opt10086)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0B5BD-4FE3-4221-AAAE-B77C01BD32F7}"/>
              </a:ext>
            </a:extLst>
          </p:cNvPr>
          <p:cNvSpPr/>
          <p:nvPr/>
        </p:nvSpPr>
        <p:spPr>
          <a:xfrm>
            <a:off x="5340728" y="761126"/>
            <a:ext cx="3369578" cy="31878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종목명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종목코드를 입력해주세요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FC8C67-9FF7-4F2E-9B0C-8E71C022B7AC}"/>
              </a:ext>
            </a:extLst>
          </p:cNvPr>
          <p:cNvSpPr/>
          <p:nvPr/>
        </p:nvSpPr>
        <p:spPr>
          <a:xfrm>
            <a:off x="8780216" y="761126"/>
            <a:ext cx="595618" cy="318782"/>
          </a:xfrm>
          <a:prstGeom prst="rect">
            <a:avLst/>
          </a:prstGeom>
          <a:solidFill>
            <a:srgbClr val="37609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FEC2-68DC-4F67-B27A-6AF774ED4920}"/>
              </a:ext>
            </a:extLst>
          </p:cNvPr>
          <p:cNvSpPr txBox="1"/>
          <p:nvPr/>
        </p:nvSpPr>
        <p:spPr>
          <a:xfrm>
            <a:off x="104775" y="696016"/>
            <a:ext cx="237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[005930]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9D36B-EB03-4E13-B66B-620289959C59}"/>
              </a:ext>
            </a:extLst>
          </p:cNvPr>
          <p:cNvSpPr/>
          <p:nvPr/>
        </p:nvSpPr>
        <p:spPr>
          <a:xfrm>
            <a:off x="2309251" y="861532"/>
            <a:ext cx="590550" cy="24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01BF6CF-E804-47DF-AB20-B0111930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195782"/>
            <a:ext cx="5900738" cy="291901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E69A4E-2842-4735-994E-29DFCAD8B1A8}"/>
              </a:ext>
            </a:extLst>
          </p:cNvPr>
          <p:cNvCxnSpPr>
            <a:cxnSpLocks/>
          </p:cNvCxnSpPr>
          <p:nvPr/>
        </p:nvCxnSpPr>
        <p:spPr>
          <a:xfrm>
            <a:off x="6205756" y="1195781"/>
            <a:ext cx="0" cy="55174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1CC5E62-EA6D-4770-BCAD-83D11168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4114800"/>
            <a:ext cx="3267075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F4A6EC-A149-4114-B905-57A67E32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90" y="1516332"/>
            <a:ext cx="2953853" cy="5196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70D50-CF4D-4F2C-81FC-52E17AEBBF4A}"/>
              </a:ext>
            </a:extLst>
          </p:cNvPr>
          <p:cNvSpPr txBox="1"/>
          <p:nvPr/>
        </p:nvSpPr>
        <p:spPr>
          <a:xfrm>
            <a:off x="6256090" y="1208555"/>
            <a:ext cx="150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재무재표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EF10F3-DFF1-49A2-AB6F-E4A4ACE2049B}"/>
              </a:ext>
            </a:extLst>
          </p:cNvPr>
          <p:cNvCxnSpPr>
            <a:cxnSpLocks/>
          </p:cNvCxnSpPr>
          <p:nvPr/>
        </p:nvCxnSpPr>
        <p:spPr>
          <a:xfrm>
            <a:off x="3462338" y="4114800"/>
            <a:ext cx="0" cy="25984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BC1B2-B332-4068-9B18-465229CF298C}"/>
              </a:ext>
            </a:extLst>
          </p:cNvPr>
          <p:cNvSpPr txBox="1"/>
          <p:nvPr/>
        </p:nvSpPr>
        <p:spPr>
          <a:xfrm>
            <a:off x="3464652" y="4114800"/>
            <a:ext cx="1644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현황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5D8F20-4A3F-4591-B814-EB2CD5B454DF}"/>
              </a:ext>
            </a:extLst>
          </p:cNvPr>
          <p:cNvCxnSpPr/>
          <p:nvPr/>
        </p:nvCxnSpPr>
        <p:spPr>
          <a:xfrm>
            <a:off x="3531765" y="4384934"/>
            <a:ext cx="25642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0343EA7-CD8B-4592-A8DE-B29E00C206FD}"/>
              </a:ext>
            </a:extLst>
          </p:cNvPr>
          <p:cNvGrpSpPr/>
          <p:nvPr/>
        </p:nvGrpSpPr>
        <p:grpSpPr>
          <a:xfrm>
            <a:off x="12533" y="466070"/>
            <a:ext cx="4642190" cy="691610"/>
            <a:chOff x="12533" y="466070"/>
            <a:chExt cx="2957177" cy="6916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027547-9880-4FD4-A03A-F15274EFC5A0}"/>
                </a:ext>
              </a:extLst>
            </p:cNvPr>
            <p:cNvSpPr/>
            <p:nvPr/>
          </p:nvSpPr>
          <p:spPr>
            <a:xfrm>
              <a:off x="47389" y="578839"/>
              <a:ext cx="2922321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AEB45E1-852C-454E-8BCF-26F794C4B39C}"/>
                </a:ext>
              </a:extLst>
            </p:cNvPr>
            <p:cNvSpPr/>
            <p:nvPr/>
          </p:nvSpPr>
          <p:spPr>
            <a:xfrm>
              <a:off x="12533" y="466070"/>
              <a:ext cx="143396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B00B9A-CF91-4B75-9015-B89406786E6F}"/>
              </a:ext>
            </a:extLst>
          </p:cNvPr>
          <p:cNvGrpSpPr/>
          <p:nvPr/>
        </p:nvGrpSpPr>
        <p:grpSpPr>
          <a:xfrm>
            <a:off x="6937" y="1102541"/>
            <a:ext cx="6089063" cy="2953252"/>
            <a:chOff x="12533" y="466070"/>
            <a:chExt cx="6089063" cy="29532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B779D3-3617-4B95-BCAD-20FAE7F34A08}"/>
                </a:ext>
              </a:extLst>
            </p:cNvPr>
            <p:cNvSpPr/>
            <p:nvPr/>
          </p:nvSpPr>
          <p:spPr>
            <a:xfrm>
              <a:off x="47389" y="578839"/>
              <a:ext cx="6054207" cy="2840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921969C-E66F-48A3-BF46-1E5CF2215A2D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57A7CA2-9C39-4B29-95AF-3D6C55DC982C}"/>
              </a:ext>
            </a:extLst>
          </p:cNvPr>
          <p:cNvGrpSpPr/>
          <p:nvPr/>
        </p:nvGrpSpPr>
        <p:grpSpPr>
          <a:xfrm>
            <a:off x="5174186" y="484476"/>
            <a:ext cx="4322148" cy="691610"/>
            <a:chOff x="12533" y="466070"/>
            <a:chExt cx="4322148" cy="69161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F0FBB0-FAA2-48F9-AE8D-8BD08FA8EC42}"/>
                </a:ext>
              </a:extLst>
            </p:cNvPr>
            <p:cNvSpPr/>
            <p:nvPr/>
          </p:nvSpPr>
          <p:spPr>
            <a:xfrm>
              <a:off x="47389" y="578839"/>
              <a:ext cx="4287292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0B175E-3FE0-4B36-872F-3BD0D1F1EC8C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784FA2-34DD-4519-80EB-5893420E4BA5}"/>
              </a:ext>
            </a:extLst>
          </p:cNvPr>
          <p:cNvGrpSpPr/>
          <p:nvPr/>
        </p:nvGrpSpPr>
        <p:grpSpPr>
          <a:xfrm>
            <a:off x="6097310" y="1089419"/>
            <a:ext cx="3399010" cy="5682854"/>
            <a:chOff x="-4245" y="578839"/>
            <a:chExt cx="3399010" cy="568285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AF83AE6-7015-4648-87BA-A70958AA9A37}"/>
                </a:ext>
              </a:extLst>
            </p:cNvPr>
            <p:cNvSpPr/>
            <p:nvPr/>
          </p:nvSpPr>
          <p:spPr>
            <a:xfrm>
              <a:off x="47389" y="578839"/>
              <a:ext cx="3347376" cy="5682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550CFBD-9F20-4319-8A66-FC078061DC93}"/>
                </a:ext>
              </a:extLst>
            </p:cNvPr>
            <p:cNvSpPr/>
            <p:nvPr/>
          </p:nvSpPr>
          <p:spPr>
            <a:xfrm>
              <a:off x="-4245" y="59190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08233-905F-471D-9E1A-D4D60429679E}"/>
              </a:ext>
            </a:extLst>
          </p:cNvPr>
          <p:cNvGrpSpPr/>
          <p:nvPr/>
        </p:nvGrpSpPr>
        <p:grpSpPr>
          <a:xfrm>
            <a:off x="17723" y="3992608"/>
            <a:ext cx="3409340" cy="2720660"/>
            <a:chOff x="12533" y="466070"/>
            <a:chExt cx="3409340" cy="27206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C68EC99-4C55-48EC-AB0A-5055AF523D55}"/>
                </a:ext>
              </a:extLst>
            </p:cNvPr>
            <p:cNvSpPr/>
            <p:nvPr/>
          </p:nvSpPr>
          <p:spPr>
            <a:xfrm>
              <a:off x="47389" y="578839"/>
              <a:ext cx="3374484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C32921-57CF-4B0C-B2CD-C6777793F7A4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F6BFF1-EA4F-49AB-8F9C-DF8513368C5D}"/>
              </a:ext>
            </a:extLst>
          </p:cNvPr>
          <p:cNvGrpSpPr/>
          <p:nvPr/>
        </p:nvGrpSpPr>
        <p:grpSpPr>
          <a:xfrm>
            <a:off x="3439737" y="3992608"/>
            <a:ext cx="2645941" cy="2720660"/>
            <a:chOff x="775932" y="466070"/>
            <a:chExt cx="2645941" cy="272066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2EEC8D-47B8-429E-9BE6-9A41C355042D}"/>
                </a:ext>
              </a:extLst>
            </p:cNvPr>
            <p:cNvSpPr/>
            <p:nvPr/>
          </p:nvSpPr>
          <p:spPr>
            <a:xfrm>
              <a:off x="866561" y="578839"/>
              <a:ext cx="2555312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AB926EC-D51C-4FBC-9501-6C56D16C2A33}"/>
                </a:ext>
              </a:extLst>
            </p:cNvPr>
            <p:cNvSpPr/>
            <p:nvPr/>
          </p:nvSpPr>
          <p:spPr>
            <a:xfrm>
              <a:off x="775932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5306F4-F892-40B8-B979-180BA3B3296A}"/>
              </a:ext>
            </a:extLst>
          </p:cNvPr>
          <p:cNvSpPr txBox="1"/>
          <p:nvPr/>
        </p:nvSpPr>
        <p:spPr>
          <a:xfrm>
            <a:off x="2976107" y="851364"/>
            <a:ext cx="158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주요테마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반도체 생산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40C3E-02A0-4A4E-A3CA-FC57923C80E1}"/>
              </a:ext>
            </a:extLst>
          </p:cNvPr>
          <p:cNvSpPr txBox="1"/>
          <p:nvPr/>
        </p:nvSpPr>
        <p:spPr>
          <a:xfrm>
            <a:off x="3490971" y="4672668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C2229-B790-4EE9-95FE-597D51437496}"/>
              </a:ext>
            </a:extLst>
          </p:cNvPr>
          <p:cNvSpPr txBox="1"/>
          <p:nvPr/>
        </p:nvSpPr>
        <p:spPr>
          <a:xfrm>
            <a:off x="3485043" y="537807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0C30A-AD93-4233-8D67-5C43172E6FF3}"/>
              </a:ext>
            </a:extLst>
          </p:cNvPr>
          <p:cNvSpPr txBox="1"/>
          <p:nvPr/>
        </p:nvSpPr>
        <p:spPr>
          <a:xfrm>
            <a:off x="3485043" y="615612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외국인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55B46-D254-45A9-B6B2-31A71D2AF1B6}"/>
              </a:ext>
            </a:extLst>
          </p:cNvPr>
          <p:cNvSpPr/>
          <p:nvPr/>
        </p:nvSpPr>
        <p:spPr>
          <a:xfrm>
            <a:off x="4171080" y="4468225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73E641-66B6-4515-A28E-5FFC65FDC0FA}"/>
              </a:ext>
            </a:extLst>
          </p:cNvPr>
          <p:cNvSpPr/>
          <p:nvPr/>
        </p:nvSpPr>
        <p:spPr>
          <a:xfrm>
            <a:off x="4420862" y="460244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A8B00C-CFC5-4943-870E-0E567D3E413C}"/>
              </a:ext>
            </a:extLst>
          </p:cNvPr>
          <p:cNvSpPr/>
          <p:nvPr/>
        </p:nvSpPr>
        <p:spPr>
          <a:xfrm>
            <a:off x="4670644" y="4527232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0D94D6-3DE1-4109-9E16-2686A59BCD82}"/>
              </a:ext>
            </a:extLst>
          </p:cNvPr>
          <p:cNvSpPr/>
          <p:nvPr/>
        </p:nvSpPr>
        <p:spPr>
          <a:xfrm>
            <a:off x="4920426" y="467343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3998A3-843B-45DD-BB91-54C82C7A4A8A}"/>
              </a:ext>
            </a:extLst>
          </p:cNvPr>
          <p:cNvSpPr/>
          <p:nvPr/>
        </p:nvSpPr>
        <p:spPr>
          <a:xfrm>
            <a:off x="5170208" y="4793714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75E803-6AC8-4135-B9FD-DE1D6CE228CC}"/>
              </a:ext>
            </a:extLst>
          </p:cNvPr>
          <p:cNvSpPr/>
          <p:nvPr/>
        </p:nvSpPr>
        <p:spPr>
          <a:xfrm>
            <a:off x="5419990" y="479356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E43076-598F-4A51-81C2-6C41699001BC}"/>
              </a:ext>
            </a:extLst>
          </p:cNvPr>
          <p:cNvSpPr/>
          <p:nvPr/>
        </p:nvSpPr>
        <p:spPr>
          <a:xfrm>
            <a:off x="5669769" y="479371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56FBD7-F044-42FD-ADAE-3E3EC03C509D}"/>
              </a:ext>
            </a:extLst>
          </p:cNvPr>
          <p:cNvSpPr/>
          <p:nvPr/>
        </p:nvSpPr>
        <p:spPr>
          <a:xfrm>
            <a:off x="4171080" y="5169412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08EAF4-0201-48D6-87AC-0D491224A2D4}"/>
              </a:ext>
            </a:extLst>
          </p:cNvPr>
          <p:cNvSpPr/>
          <p:nvPr/>
        </p:nvSpPr>
        <p:spPr>
          <a:xfrm>
            <a:off x="4420862" y="530839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1F240B-D5AE-457C-A87E-6FED274FB653}"/>
              </a:ext>
            </a:extLst>
          </p:cNvPr>
          <p:cNvSpPr/>
          <p:nvPr/>
        </p:nvSpPr>
        <p:spPr>
          <a:xfrm>
            <a:off x="4670644" y="5228419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047226-00C2-4A39-BF4F-9625326CE1F6}"/>
              </a:ext>
            </a:extLst>
          </p:cNvPr>
          <p:cNvSpPr/>
          <p:nvPr/>
        </p:nvSpPr>
        <p:spPr>
          <a:xfrm>
            <a:off x="4920426" y="537938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3111E4-3A37-4238-8E50-41D040D63A60}"/>
              </a:ext>
            </a:extLst>
          </p:cNvPr>
          <p:cNvSpPr/>
          <p:nvPr/>
        </p:nvSpPr>
        <p:spPr>
          <a:xfrm>
            <a:off x="5170208" y="5502388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031833-2F67-4E43-A3E0-1DC34130B7A2}"/>
              </a:ext>
            </a:extLst>
          </p:cNvPr>
          <p:cNvSpPr/>
          <p:nvPr/>
        </p:nvSpPr>
        <p:spPr>
          <a:xfrm>
            <a:off x="5419990" y="550268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ED3B01-C5CE-40B0-9E58-323A5C7D098D}"/>
              </a:ext>
            </a:extLst>
          </p:cNvPr>
          <p:cNvSpPr/>
          <p:nvPr/>
        </p:nvSpPr>
        <p:spPr>
          <a:xfrm>
            <a:off x="5669769" y="5502387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27E638-07DA-4F3C-89E7-8806859E5B5B}"/>
              </a:ext>
            </a:extLst>
          </p:cNvPr>
          <p:cNvSpPr/>
          <p:nvPr/>
        </p:nvSpPr>
        <p:spPr>
          <a:xfrm>
            <a:off x="4171080" y="5949327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A6287E-4AB4-4647-AD46-6DCAB1E5556C}"/>
              </a:ext>
            </a:extLst>
          </p:cNvPr>
          <p:cNvSpPr/>
          <p:nvPr/>
        </p:nvSpPr>
        <p:spPr>
          <a:xfrm>
            <a:off x="4420862" y="6083551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DFA045-BB0B-49B0-B9C6-BAC923FB8C68}"/>
              </a:ext>
            </a:extLst>
          </p:cNvPr>
          <p:cNvSpPr/>
          <p:nvPr/>
        </p:nvSpPr>
        <p:spPr>
          <a:xfrm>
            <a:off x="4670644" y="6008334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DF1C0E-A62D-4BE4-A068-02A892B2D150}"/>
              </a:ext>
            </a:extLst>
          </p:cNvPr>
          <p:cNvSpPr/>
          <p:nvPr/>
        </p:nvSpPr>
        <p:spPr>
          <a:xfrm>
            <a:off x="4920426" y="6154534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FD58BC-BCB7-40DE-973A-76A68B1F2431}"/>
              </a:ext>
            </a:extLst>
          </p:cNvPr>
          <p:cNvSpPr/>
          <p:nvPr/>
        </p:nvSpPr>
        <p:spPr>
          <a:xfrm>
            <a:off x="5170208" y="6279579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785435-7027-4759-93A4-47D6482AC84C}"/>
              </a:ext>
            </a:extLst>
          </p:cNvPr>
          <p:cNvSpPr/>
          <p:nvPr/>
        </p:nvSpPr>
        <p:spPr>
          <a:xfrm>
            <a:off x="5419990" y="627942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C4B1B7-579D-410A-BD6E-6EEA0289A3D6}"/>
              </a:ext>
            </a:extLst>
          </p:cNvPr>
          <p:cNvSpPr/>
          <p:nvPr/>
        </p:nvSpPr>
        <p:spPr>
          <a:xfrm>
            <a:off x="5669769" y="627957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33210A-BD16-4073-ACE8-45A89F2901F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60257" y="4795779"/>
            <a:ext cx="1870802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04F9E8-F40B-4B63-828A-BB2A788BF8B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54329" y="550118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5347AF-7B8D-4B4B-9A0C-611A5CBD6478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054329" y="627923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기업별 주가 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5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종목코드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시장구분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주요테마가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테마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opt90002, theme)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또는 코드로 검색할 수 있는 검색창이다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종목의 주식차트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위에는 주가 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아래는 거래량 세로 막대 그래프로 구성된다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.(opt10081,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opt10082,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opt10083)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기업의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보통주에만 표시되고 우선주에는 표시되지 않는다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개년의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표시되어야 할 컬럼목록은 아래와 같다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</a:rPr>
              <a:t>(opt10001: </a:t>
            </a:r>
            <a:r>
              <a:rPr lang="ko-KR" altLang="en-US" sz="900" dirty="0">
                <a:latin typeface="맑은 고딕" pitchFamily="50" charset="-127"/>
              </a:rPr>
              <a:t>시가총액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</a:rPr>
              <a:t>매출액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</a:rPr>
              <a:t>영업이익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</a:rPr>
              <a:t>당기순이익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</a:rPr>
              <a:t>자본금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</a:rPr>
              <a:t>부채비율</a:t>
            </a:r>
            <a:r>
              <a:rPr lang="en-US" altLang="ko-KR" sz="900" dirty="0">
                <a:latin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</a:rPr>
              <a:t>company_fs</a:t>
            </a:r>
            <a:r>
              <a:rPr lang="en-US" altLang="ko-KR" sz="900" dirty="0">
                <a:latin typeface="맑은 고딕" pitchFamily="50" charset="-127"/>
              </a:rPr>
              <a:t>), </a:t>
            </a:r>
            <a:r>
              <a:rPr lang="ko-KR" altLang="en-US" sz="900" dirty="0">
                <a:latin typeface="맑은 고딕" pitchFamily="50" charset="-127"/>
              </a:rPr>
              <a:t>신용비율</a:t>
            </a:r>
            <a:r>
              <a:rPr lang="en-US" altLang="ko-KR" sz="900" dirty="0">
                <a:latin typeface="맑은 고딕" pitchFamily="50" charset="-127"/>
              </a:rPr>
              <a:t>, </a:t>
            </a:r>
            <a:r>
              <a:rPr lang="ko-KR" altLang="en-US" sz="900" dirty="0" err="1">
                <a:latin typeface="맑은 고딕" pitchFamily="50" charset="-127"/>
              </a:rPr>
              <a:t>외인소진률</a:t>
            </a:r>
            <a:r>
              <a:rPr lang="en-US" altLang="ko-KR" sz="900" dirty="0">
                <a:latin typeface="맑은 고딕" pitchFamily="50" charset="-127"/>
              </a:rPr>
              <a:t>, PER, EPS, ROE, PBR, EV, BPS, </a:t>
            </a:r>
            <a:r>
              <a:rPr lang="ko-KR" altLang="en-US" sz="900" dirty="0">
                <a:latin typeface="맑은 고딕" pitchFamily="50" charset="-127"/>
              </a:rPr>
              <a:t>현금배당률</a:t>
            </a:r>
            <a:r>
              <a:rPr lang="en-US" altLang="ko-KR" sz="900" dirty="0">
                <a:latin typeface="맑은 고딕" pitchFamily="50" charset="-127"/>
              </a:rPr>
              <a:t>_</a:t>
            </a:r>
            <a:r>
              <a:rPr lang="ko-KR" altLang="en-US" sz="900" dirty="0" err="1">
                <a:latin typeface="맑은 고딕" pitchFamily="50" charset="-127"/>
              </a:rPr>
              <a:t>보통주</a:t>
            </a:r>
            <a:r>
              <a:rPr lang="en-US" altLang="ko-KR" sz="900" dirty="0">
                <a:latin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</a:rPr>
              <a:t>연간</a:t>
            </a:r>
            <a:r>
              <a:rPr lang="en-US" altLang="ko-KR" sz="900" dirty="0">
                <a:latin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</a:rPr>
              <a:t>액면가 </a:t>
            </a:r>
            <a:r>
              <a:rPr lang="en-US" altLang="ko-KR" sz="900" dirty="0">
                <a:latin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</a:rPr>
              <a:t>company_fs</a:t>
            </a:r>
            <a:r>
              <a:rPr lang="en-US" altLang="ko-KR" sz="900" dirty="0">
                <a:latin typeface="맑은 고딕" pitchFamily="50" charset="-127"/>
              </a:rPr>
              <a:t>), </a:t>
            </a:r>
            <a:r>
              <a:rPr lang="ko-KR" altLang="en-US" sz="900" dirty="0">
                <a:latin typeface="맑은 고딕" pitchFamily="50" charset="-127"/>
              </a:rPr>
              <a:t>현금배당성향 </a:t>
            </a:r>
            <a:r>
              <a:rPr lang="en-US" altLang="ko-KR" sz="900" dirty="0">
                <a:latin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</a:rPr>
              <a:t>company_fs</a:t>
            </a:r>
            <a:r>
              <a:rPr lang="en-US" altLang="ko-KR" sz="900">
                <a:latin typeface="맑은 고딕" pitchFamily="50" charset="-127"/>
              </a:rPr>
              <a:t>))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종목에 관련된 뉴스를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더보기를 누르면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modal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 뜨면서 추가로 뉴스 리스트를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현황이다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현재 날짜부터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일치의 개인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외국인의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추이를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(opt10086)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0B5BD-4FE3-4221-AAAE-B77C01BD32F7}"/>
              </a:ext>
            </a:extLst>
          </p:cNvPr>
          <p:cNvSpPr/>
          <p:nvPr/>
        </p:nvSpPr>
        <p:spPr>
          <a:xfrm>
            <a:off x="5340728" y="761126"/>
            <a:ext cx="3369578" cy="31878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종목명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종목코드를 입력해주세요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FC8C67-9FF7-4F2E-9B0C-8E71C022B7AC}"/>
              </a:ext>
            </a:extLst>
          </p:cNvPr>
          <p:cNvSpPr/>
          <p:nvPr/>
        </p:nvSpPr>
        <p:spPr>
          <a:xfrm>
            <a:off x="8780216" y="761126"/>
            <a:ext cx="595618" cy="318782"/>
          </a:xfrm>
          <a:prstGeom prst="rect">
            <a:avLst/>
          </a:prstGeom>
          <a:solidFill>
            <a:srgbClr val="37609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FEC2-68DC-4F67-B27A-6AF774ED4920}"/>
              </a:ext>
            </a:extLst>
          </p:cNvPr>
          <p:cNvSpPr txBox="1"/>
          <p:nvPr/>
        </p:nvSpPr>
        <p:spPr>
          <a:xfrm>
            <a:off x="104775" y="696016"/>
            <a:ext cx="237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[005930]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9D36B-EB03-4E13-B66B-620289959C59}"/>
              </a:ext>
            </a:extLst>
          </p:cNvPr>
          <p:cNvSpPr/>
          <p:nvPr/>
        </p:nvSpPr>
        <p:spPr>
          <a:xfrm>
            <a:off x="2309251" y="861532"/>
            <a:ext cx="590550" cy="24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01BF6CF-E804-47DF-AB20-B0111930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195782"/>
            <a:ext cx="5900738" cy="291901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E69A4E-2842-4735-994E-29DFCAD8B1A8}"/>
              </a:ext>
            </a:extLst>
          </p:cNvPr>
          <p:cNvCxnSpPr>
            <a:cxnSpLocks/>
          </p:cNvCxnSpPr>
          <p:nvPr/>
        </p:nvCxnSpPr>
        <p:spPr>
          <a:xfrm>
            <a:off x="6205756" y="1195781"/>
            <a:ext cx="0" cy="55174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1CC5E62-EA6D-4770-BCAD-83D11168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4114800"/>
            <a:ext cx="3267075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F4A6EC-A149-4114-B905-57A67E32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90" y="1516332"/>
            <a:ext cx="2953853" cy="5196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70D50-CF4D-4F2C-81FC-52E17AEBBF4A}"/>
              </a:ext>
            </a:extLst>
          </p:cNvPr>
          <p:cNvSpPr txBox="1"/>
          <p:nvPr/>
        </p:nvSpPr>
        <p:spPr>
          <a:xfrm>
            <a:off x="6256090" y="1208555"/>
            <a:ext cx="150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재무재표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EF10F3-DFF1-49A2-AB6F-E4A4ACE2049B}"/>
              </a:ext>
            </a:extLst>
          </p:cNvPr>
          <p:cNvCxnSpPr>
            <a:cxnSpLocks/>
          </p:cNvCxnSpPr>
          <p:nvPr/>
        </p:nvCxnSpPr>
        <p:spPr>
          <a:xfrm>
            <a:off x="3462338" y="4114800"/>
            <a:ext cx="0" cy="25984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BC1B2-B332-4068-9B18-465229CF298C}"/>
              </a:ext>
            </a:extLst>
          </p:cNvPr>
          <p:cNvSpPr txBox="1"/>
          <p:nvPr/>
        </p:nvSpPr>
        <p:spPr>
          <a:xfrm>
            <a:off x="3464652" y="4114800"/>
            <a:ext cx="1644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현황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5D8F20-4A3F-4591-B814-EB2CD5B454DF}"/>
              </a:ext>
            </a:extLst>
          </p:cNvPr>
          <p:cNvCxnSpPr/>
          <p:nvPr/>
        </p:nvCxnSpPr>
        <p:spPr>
          <a:xfrm>
            <a:off x="3531765" y="4384934"/>
            <a:ext cx="25642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0343EA7-CD8B-4592-A8DE-B29E00C206FD}"/>
              </a:ext>
            </a:extLst>
          </p:cNvPr>
          <p:cNvGrpSpPr/>
          <p:nvPr/>
        </p:nvGrpSpPr>
        <p:grpSpPr>
          <a:xfrm>
            <a:off x="12533" y="466070"/>
            <a:ext cx="4642190" cy="691610"/>
            <a:chOff x="12533" y="466070"/>
            <a:chExt cx="2957177" cy="6916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027547-9880-4FD4-A03A-F15274EFC5A0}"/>
                </a:ext>
              </a:extLst>
            </p:cNvPr>
            <p:cNvSpPr/>
            <p:nvPr/>
          </p:nvSpPr>
          <p:spPr>
            <a:xfrm>
              <a:off x="47389" y="578839"/>
              <a:ext cx="2922321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AEB45E1-852C-454E-8BCF-26F794C4B39C}"/>
                </a:ext>
              </a:extLst>
            </p:cNvPr>
            <p:cNvSpPr/>
            <p:nvPr/>
          </p:nvSpPr>
          <p:spPr>
            <a:xfrm>
              <a:off x="12533" y="466070"/>
              <a:ext cx="143396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B00B9A-CF91-4B75-9015-B89406786E6F}"/>
              </a:ext>
            </a:extLst>
          </p:cNvPr>
          <p:cNvGrpSpPr/>
          <p:nvPr/>
        </p:nvGrpSpPr>
        <p:grpSpPr>
          <a:xfrm>
            <a:off x="6937" y="1102541"/>
            <a:ext cx="6089063" cy="2953252"/>
            <a:chOff x="12533" y="466070"/>
            <a:chExt cx="6089063" cy="29532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B779D3-3617-4B95-BCAD-20FAE7F34A08}"/>
                </a:ext>
              </a:extLst>
            </p:cNvPr>
            <p:cNvSpPr/>
            <p:nvPr/>
          </p:nvSpPr>
          <p:spPr>
            <a:xfrm>
              <a:off x="47389" y="578839"/>
              <a:ext cx="6054207" cy="2840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921969C-E66F-48A3-BF46-1E5CF2215A2D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57A7CA2-9C39-4B29-95AF-3D6C55DC982C}"/>
              </a:ext>
            </a:extLst>
          </p:cNvPr>
          <p:cNvGrpSpPr/>
          <p:nvPr/>
        </p:nvGrpSpPr>
        <p:grpSpPr>
          <a:xfrm>
            <a:off x="5174186" y="484476"/>
            <a:ext cx="4322148" cy="691610"/>
            <a:chOff x="12533" y="466070"/>
            <a:chExt cx="4322148" cy="69161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F0FBB0-FAA2-48F9-AE8D-8BD08FA8EC42}"/>
                </a:ext>
              </a:extLst>
            </p:cNvPr>
            <p:cNvSpPr/>
            <p:nvPr/>
          </p:nvSpPr>
          <p:spPr>
            <a:xfrm>
              <a:off x="47389" y="578839"/>
              <a:ext cx="4287292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0B175E-3FE0-4B36-872F-3BD0D1F1EC8C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784FA2-34DD-4519-80EB-5893420E4BA5}"/>
              </a:ext>
            </a:extLst>
          </p:cNvPr>
          <p:cNvGrpSpPr/>
          <p:nvPr/>
        </p:nvGrpSpPr>
        <p:grpSpPr>
          <a:xfrm>
            <a:off x="6097310" y="1089419"/>
            <a:ext cx="3399010" cy="5682854"/>
            <a:chOff x="-4245" y="578839"/>
            <a:chExt cx="3399010" cy="568285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AF83AE6-7015-4648-87BA-A70958AA9A37}"/>
                </a:ext>
              </a:extLst>
            </p:cNvPr>
            <p:cNvSpPr/>
            <p:nvPr/>
          </p:nvSpPr>
          <p:spPr>
            <a:xfrm>
              <a:off x="47389" y="578839"/>
              <a:ext cx="3347376" cy="5682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550CFBD-9F20-4319-8A66-FC078061DC93}"/>
                </a:ext>
              </a:extLst>
            </p:cNvPr>
            <p:cNvSpPr/>
            <p:nvPr/>
          </p:nvSpPr>
          <p:spPr>
            <a:xfrm>
              <a:off x="-4245" y="59190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08233-905F-471D-9E1A-D4D60429679E}"/>
              </a:ext>
            </a:extLst>
          </p:cNvPr>
          <p:cNvGrpSpPr/>
          <p:nvPr/>
        </p:nvGrpSpPr>
        <p:grpSpPr>
          <a:xfrm>
            <a:off x="17723" y="3992608"/>
            <a:ext cx="3409340" cy="2720660"/>
            <a:chOff x="12533" y="466070"/>
            <a:chExt cx="3409340" cy="27206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C68EC99-4C55-48EC-AB0A-5055AF523D55}"/>
                </a:ext>
              </a:extLst>
            </p:cNvPr>
            <p:cNvSpPr/>
            <p:nvPr/>
          </p:nvSpPr>
          <p:spPr>
            <a:xfrm>
              <a:off x="47389" y="578839"/>
              <a:ext cx="3374484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C32921-57CF-4B0C-B2CD-C6777793F7A4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F6BFF1-EA4F-49AB-8F9C-DF8513368C5D}"/>
              </a:ext>
            </a:extLst>
          </p:cNvPr>
          <p:cNvGrpSpPr/>
          <p:nvPr/>
        </p:nvGrpSpPr>
        <p:grpSpPr>
          <a:xfrm>
            <a:off x="3439737" y="3992608"/>
            <a:ext cx="2645941" cy="2720660"/>
            <a:chOff x="775932" y="466070"/>
            <a:chExt cx="2645941" cy="272066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2EEC8D-47B8-429E-9BE6-9A41C355042D}"/>
                </a:ext>
              </a:extLst>
            </p:cNvPr>
            <p:cNvSpPr/>
            <p:nvPr/>
          </p:nvSpPr>
          <p:spPr>
            <a:xfrm>
              <a:off x="866561" y="578839"/>
              <a:ext cx="2555312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AB926EC-D51C-4FBC-9501-6C56D16C2A33}"/>
                </a:ext>
              </a:extLst>
            </p:cNvPr>
            <p:cNvSpPr/>
            <p:nvPr/>
          </p:nvSpPr>
          <p:spPr>
            <a:xfrm>
              <a:off x="775932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5306F4-F892-40B8-B979-180BA3B3296A}"/>
              </a:ext>
            </a:extLst>
          </p:cNvPr>
          <p:cNvSpPr txBox="1"/>
          <p:nvPr/>
        </p:nvSpPr>
        <p:spPr>
          <a:xfrm>
            <a:off x="2976107" y="851364"/>
            <a:ext cx="158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주요테마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반도체 생산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40C3E-02A0-4A4E-A3CA-FC57923C80E1}"/>
              </a:ext>
            </a:extLst>
          </p:cNvPr>
          <p:cNvSpPr txBox="1"/>
          <p:nvPr/>
        </p:nvSpPr>
        <p:spPr>
          <a:xfrm>
            <a:off x="3490971" y="4672668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C2229-B790-4EE9-95FE-597D51437496}"/>
              </a:ext>
            </a:extLst>
          </p:cNvPr>
          <p:cNvSpPr txBox="1"/>
          <p:nvPr/>
        </p:nvSpPr>
        <p:spPr>
          <a:xfrm>
            <a:off x="3485043" y="537807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0C30A-AD93-4233-8D67-5C43172E6FF3}"/>
              </a:ext>
            </a:extLst>
          </p:cNvPr>
          <p:cNvSpPr txBox="1"/>
          <p:nvPr/>
        </p:nvSpPr>
        <p:spPr>
          <a:xfrm>
            <a:off x="3485043" y="615612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외국인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55B46-D254-45A9-B6B2-31A71D2AF1B6}"/>
              </a:ext>
            </a:extLst>
          </p:cNvPr>
          <p:cNvSpPr/>
          <p:nvPr/>
        </p:nvSpPr>
        <p:spPr>
          <a:xfrm>
            <a:off x="4171080" y="4468225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73E641-66B6-4515-A28E-5FFC65FDC0FA}"/>
              </a:ext>
            </a:extLst>
          </p:cNvPr>
          <p:cNvSpPr/>
          <p:nvPr/>
        </p:nvSpPr>
        <p:spPr>
          <a:xfrm>
            <a:off x="4420862" y="460244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A8B00C-CFC5-4943-870E-0E567D3E413C}"/>
              </a:ext>
            </a:extLst>
          </p:cNvPr>
          <p:cNvSpPr/>
          <p:nvPr/>
        </p:nvSpPr>
        <p:spPr>
          <a:xfrm>
            <a:off x="4670644" y="4527232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0D94D6-3DE1-4109-9E16-2686A59BCD82}"/>
              </a:ext>
            </a:extLst>
          </p:cNvPr>
          <p:cNvSpPr/>
          <p:nvPr/>
        </p:nvSpPr>
        <p:spPr>
          <a:xfrm>
            <a:off x="4920426" y="467343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3998A3-843B-45DD-BB91-54C82C7A4A8A}"/>
              </a:ext>
            </a:extLst>
          </p:cNvPr>
          <p:cNvSpPr/>
          <p:nvPr/>
        </p:nvSpPr>
        <p:spPr>
          <a:xfrm>
            <a:off x="5170208" y="4793714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75E803-6AC8-4135-B9FD-DE1D6CE228CC}"/>
              </a:ext>
            </a:extLst>
          </p:cNvPr>
          <p:cNvSpPr/>
          <p:nvPr/>
        </p:nvSpPr>
        <p:spPr>
          <a:xfrm>
            <a:off x="5419990" y="479356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E43076-598F-4A51-81C2-6C41699001BC}"/>
              </a:ext>
            </a:extLst>
          </p:cNvPr>
          <p:cNvSpPr/>
          <p:nvPr/>
        </p:nvSpPr>
        <p:spPr>
          <a:xfrm>
            <a:off x="5669769" y="479371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56FBD7-F044-42FD-ADAE-3E3EC03C509D}"/>
              </a:ext>
            </a:extLst>
          </p:cNvPr>
          <p:cNvSpPr/>
          <p:nvPr/>
        </p:nvSpPr>
        <p:spPr>
          <a:xfrm>
            <a:off x="4171080" y="5169412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08EAF4-0201-48D6-87AC-0D491224A2D4}"/>
              </a:ext>
            </a:extLst>
          </p:cNvPr>
          <p:cNvSpPr/>
          <p:nvPr/>
        </p:nvSpPr>
        <p:spPr>
          <a:xfrm>
            <a:off x="4420862" y="530839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1F240B-D5AE-457C-A87E-6FED274FB653}"/>
              </a:ext>
            </a:extLst>
          </p:cNvPr>
          <p:cNvSpPr/>
          <p:nvPr/>
        </p:nvSpPr>
        <p:spPr>
          <a:xfrm>
            <a:off x="4670644" y="5228419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047226-00C2-4A39-BF4F-9625326CE1F6}"/>
              </a:ext>
            </a:extLst>
          </p:cNvPr>
          <p:cNvSpPr/>
          <p:nvPr/>
        </p:nvSpPr>
        <p:spPr>
          <a:xfrm>
            <a:off x="4920426" y="537938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3111E4-3A37-4238-8E50-41D040D63A60}"/>
              </a:ext>
            </a:extLst>
          </p:cNvPr>
          <p:cNvSpPr/>
          <p:nvPr/>
        </p:nvSpPr>
        <p:spPr>
          <a:xfrm>
            <a:off x="5170208" y="5502388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031833-2F67-4E43-A3E0-1DC34130B7A2}"/>
              </a:ext>
            </a:extLst>
          </p:cNvPr>
          <p:cNvSpPr/>
          <p:nvPr/>
        </p:nvSpPr>
        <p:spPr>
          <a:xfrm>
            <a:off x="5419990" y="550268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ED3B01-C5CE-40B0-9E58-323A5C7D098D}"/>
              </a:ext>
            </a:extLst>
          </p:cNvPr>
          <p:cNvSpPr/>
          <p:nvPr/>
        </p:nvSpPr>
        <p:spPr>
          <a:xfrm>
            <a:off x="5669769" y="5502387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27E638-07DA-4F3C-89E7-8806859E5B5B}"/>
              </a:ext>
            </a:extLst>
          </p:cNvPr>
          <p:cNvSpPr/>
          <p:nvPr/>
        </p:nvSpPr>
        <p:spPr>
          <a:xfrm>
            <a:off x="4171080" y="5949327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A6287E-4AB4-4647-AD46-6DCAB1E5556C}"/>
              </a:ext>
            </a:extLst>
          </p:cNvPr>
          <p:cNvSpPr/>
          <p:nvPr/>
        </p:nvSpPr>
        <p:spPr>
          <a:xfrm>
            <a:off x="4420862" y="6083551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DFA045-BB0B-49B0-B9C6-BAC923FB8C68}"/>
              </a:ext>
            </a:extLst>
          </p:cNvPr>
          <p:cNvSpPr/>
          <p:nvPr/>
        </p:nvSpPr>
        <p:spPr>
          <a:xfrm>
            <a:off x="4670644" y="6008334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DF1C0E-A62D-4BE4-A068-02A892B2D150}"/>
              </a:ext>
            </a:extLst>
          </p:cNvPr>
          <p:cNvSpPr/>
          <p:nvPr/>
        </p:nvSpPr>
        <p:spPr>
          <a:xfrm>
            <a:off x="4920426" y="6154534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FD58BC-BCB7-40DE-973A-76A68B1F2431}"/>
              </a:ext>
            </a:extLst>
          </p:cNvPr>
          <p:cNvSpPr/>
          <p:nvPr/>
        </p:nvSpPr>
        <p:spPr>
          <a:xfrm>
            <a:off x="5170208" y="6279579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785435-7027-4759-93A4-47D6482AC84C}"/>
              </a:ext>
            </a:extLst>
          </p:cNvPr>
          <p:cNvSpPr/>
          <p:nvPr/>
        </p:nvSpPr>
        <p:spPr>
          <a:xfrm>
            <a:off x="5419990" y="627942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C4B1B7-579D-410A-BD6E-6EEA0289A3D6}"/>
              </a:ext>
            </a:extLst>
          </p:cNvPr>
          <p:cNvSpPr/>
          <p:nvPr/>
        </p:nvSpPr>
        <p:spPr>
          <a:xfrm>
            <a:off x="5669769" y="627957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33210A-BD16-4073-ACE8-45A89F2901F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60257" y="4795779"/>
            <a:ext cx="1870802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04F9E8-F40B-4B63-828A-BB2A788BF8B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54329" y="550118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5347AF-7B8D-4B4B-9A0C-611A5CBD6478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054329" y="627923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분석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98211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BDL-SB-230-사용자화면정의서_V0.4</Template>
  <TotalTime>29640</TotalTime>
  <Words>1007</Words>
  <Application>Microsoft Office PowerPoint</Application>
  <PresentationFormat>와이드스크린</PresentationFormat>
  <Paragraphs>328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 ExtraBold</vt:lpstr>
      <vt:lpstr>맑은 고딕</vt:lpstr>
      <vt:lpstr>Arial</vt:lpstr>
      <vt:lpstr>Calibri</vt:lpstr>
      <vt:lpstr>Calibri Light</vt:lpstr>
      <vt:lpstr>Cambria</vt:lpstr>
      <vt:lpstr>Wingdings</vt:lpstr>
      <vt:lpstr>1_디자인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김기태</cp:lastModifiedBy>
  <cp:revision>96</cp:revision>
  <cp:lastPrinted>2019-01-14T04:41:08Z</cp:lastPrinted>
  <dcterms:created xsi:type="dcterms:W3CDTF">2020-10-13T00:29:01Z</dcterms:created>
  <dcterms:modified xsi:type="dcterms:W3CDTF">2021-05-24T06:03:47Z</dcterms:modified>
</cp:coreProperties>
</file>