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13"/>
  </p:notesMasterIdLst>
  <p:handoutMasterIdLst>
    <p:handoutMasterId r:id="rId14"/>
  </p:handoutMasterIdLst>
  <p:sldIdLst>
    <p:sldId id="256" r:id="rId3"/>
    <p:sldId id="404" r:id="rId4"/>
    <p:sldId id="423" r:id="rId5"/>
    <p:sldId id="424" r:id="rId6"/>
    <p:sldId id="425" r:id="rId7"/>
    <p:sldId id="433" r:id="rId8"/>
    <p:sldId id="440" r:id="rId9"/>
    <p:sldId id="444" r:id="rId10"/>
    <p:sldId id="445" r:id="rId11"/>
    <p:sldId id="443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.jh" initials="s" lastIdx="5" clrIdx="0">
    <p:extLst>
      <p:ext uri="{19B8F6BF-5375-455C-9EA6-DF929625EA0E}">
        <p15:presenceInfo xmlns:p15="http://schemas.microsoft.com/office/powerpoint/2012/main" userId="suh.jh" providerId="None"/>
      </p:ext>
    </p:extLst>
  </p:cmAuthor>
  <p:cmAuthor id="2" name="user" initials="u" lastIdx="12" clrIdx="1">
    <p:extLst>
      <p:ext uri="{19B8F6BF-5375-455C-9EA6-DF929625EA0E}">
        <p15:presenceInfo xmlns:p15="http://schemas.microsoft.com/office/powerpoint/2012/main" userId="4915979d40377c49" providerId="Windows Live"/>
      </p:ext>
    </p:extLst>
  </p:cmAuthor>
  <p:cmAuthor id="3" name="lhk5019697" initials="l" lastIdx="14" clrIdx="2">
    <p:extLst>
      <p:ext uri="{19B8F6BF-5375-455C-9EA6-DF929625EA0E}">
        <p15:presenceInfo xmlns:p15="http://schemas.microsoft.com/office/powerpoint/2012/main" userId="lhk5019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1F2F6"/>
    <a:srgbClr val="8D8F92"/>
    <a:srgbClr val="FAFAFA"/>
    <a:srgbClr val="C6D9F1"/>
    <a:srgbClr val="546CAB"/>
    <a:srgbClr val="F2F4F6"/>
    <a:srgbClr val="C4CBD2"/>
    <a:srgbClr val="E7EAED"/>
    <a:srgbClr val="207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262" autoAdjust="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60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44221;&#51652;&#45824;&#54924;\&#50696;&#52769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tockChart>
        <c:ser>
          <c:idx val="0"/>
          <c:order val="0"/>
          <c:tx>
            <c:strRef>
              <c:f>'삼성전자 (2)'!$F$1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'삼성전자 (2)'!$E$2:$E$61</c:f>
              <c:strCache>
                <c:ptCount val="60"/>
                <c:pt idx="0">
                  <c:v>2021-03-30</c:v>
                </c:pt>
                <c:pt idx="1">
                  <c:v>2021-03-31</c:v>
                </c:pt>
                <c:pt idx="2">
                  <c:v>2021-04-01</c:v>
                </c:pt>
                <c:pt idx="3">
                  <c:v>2021-04-02</c:v>
                </c:pt>
                <c:pt idx="4">
                  <c:v>2021-04-05</c:v>
                </c:pt>
                <c:pt idx="5">
                  <c:v>2021-04-06</c:v>
                </c:pt>
                <c:pt idx="6">
                  <c:v>2021-04-07</c:v>
                </c:pt>
                <c:pt idx="7">
                  <c:v>2021-04-08</c:v>
                </c:pt>
                <c:pt idx="8">
                  <c:v>2021-04-09</c:v>
                </c:pt>
                <c:pt idx="9">
                  <c:v>2021-04-12</c:v>
                </c:pt>
                <c:pt idx="10">
                  <c:v>2021-04-13</c:v>
                </c:pt>
                <c:pt idx="11">
                  <c:v>2021-04-14</c:v>
                </c:pt>
                <c:pt idx="12">
                  <c:v>2021-04-15</c:v>
                </c:pt>
                <c:pt idx="13">
                  <c:v>2021-04-16</c:v>
                </c:pt>
                <c:pt idx="14">
                  <c:v>2021-04-19</c:v>
                </c:pt>
                <c:pt idx="15">
                  <c:v>2021-04-20</c:v>
                </c:pt>
                <c:pt idx="16">
                  <c:v>2021-04-21</c:v>
                </c:pt>
                <c:pt idx="17">
                  <c:v>2021-04-22</c:v>
                </c:pt>
                <c:pt idx="18">
                  <c:v>2021-04-23</c:v>
                </c:pt>
                <c:pt idx="19">
                  <c:v>2021-04-26</c:v>
                </c:pt>
                <c:pt idx="20">
                  <c:v>2021-04-27</c:v>
                </c:pt>
                <c:pt idx="21">
                  <c:v>2021-04-28</c:v>
                </c:pt>
                <c:pt idx="22">
                  <c:v>2021-04-29</c:v>
                </c:pt>
                <c:pt idx="23">
                  <c:v>2021-04-30</c:v>
                </c:pt>
                <c:pt idx="24">
                  <c:v>2021-05-03</c:v>
                </c:pt>
                <c:pt idx="25">
                  <c:v>2021-05-04</c:v>
                </c:pt>
                <c:pt idx="26">
                  <c:v>2021-05-06</c:v>
                </c:pt>
                <c:pt idx="27">
                  <c:v>2021-05-07</c:v>
                </c:pt>
                <c:pt idx="28">
                  <c:v>2021-05-10</c:v>
                </c:pt>
                <c:pt idx="29">
                  <c:v>2021-05-11</c:v>
                </c:pt>
                <c:pt idx="30">
                  <c:v>2021-05-12</c:v>
                </c:pt>
                <c:pt idx="31">
                  <c:v>2021-05-13</c:v>
                </c:pt>
                <c:pt idx="32">
                  <c:v>2021-05-14</c:v>
                </c:pt>
                <c:pt idx="33">
                  <c:v>2021-05-17</c:v>
                </c:pt>
                <c:pt idx="34">
                  <c:v>2021-05-18</c:v>
                </c:pt>
                <c:pt idx="35">
                  <c:v>2021-05-20</c:v>
                </c:pt>
                <c:pt idx="36">
                  <c:v>2021-05-21</c:v>
                </c:pt>
                <c:pt idx="37">
                  <c:v>2021-05-24</c:v>
                </c:pt>
                <c:pt idx="38">
                  <c:v>2021-05-25</c:v>
                </c:pt>
                <c:pt idx="39">
                  <c:v>2021-05-26</c:v>
                </c:pt>
                <c:pt idx="40">
                  <c:v>2021-05-27</c:v>
                </c:pt>
                <c:pt idx="41">
                  <c:v>2021-05-28</c:v>
                </c:pt>
                <c:pt idx="42">
                  <c:v>2021-05-31</c:v>
                </c:pt>
                <c:pt idx="43">
                  <c:v>2021-06-01</c:v>
                </c:pt>
                <c:pt idx="44">
                  <c:v>2021-06-02</c:v>
                </c:pt>
                <c:pt idx="45">
                  <c:v>2021-06-03</c:v>
                </c:pt>
                <c:pt idx="46">
                  <c:v>2021-06-04</c:v>
                </c:pt>
                <c:pt idx="47">
                  <c:v>2021-06-07</c:v>
                </c:pt>
                <c:pt idx="48">
                  <c:v>2021-06-08</c:v>
                </c:pt>
                <c:pt idx="49">
                  <c:v>2021-06-09</c:v>
                </c:pt>
                <c:pt idx="50">
                  <c:v>t+1</c:v>
                </c:pt>
                <c:pt idx="51">
                  <c:v>t+2</c:v>
                </c:pt>
                <c:pt idx="52">
                  <c:v>t+3</c:v>
                </c:pt>
                <c:pt idx="53">
                  <c:v>t+4</c:v>
                </c:pt>
                <c:pt idx="54">
                  <c:v>t+5</c:v>
                </c:pt>
                <c:pt idx="55">
                  <c:v>t+6</c:v>
                </c:pt>
                <c:pt idx="56">
                  <c:v>t+7</c:v>
                </c:pt>
                <c:pt idx="57">
                  <c:v>t+8</c:v>
                </c:pt>
                <c:pt idx="58">
                  <c:v>t+9</c:v>
                </c:pt>
                <c:pt idx="59">
                  <c:v>t+10</c:v>
                </c:pt>
              </c:strCache>
            </c:strRef>
          </c:cat>
          <c:val>
            <c:numRef>
              <c:f>'삼성전자 (2)'!$F$2:$F$61</c:f>
              <c:numCache>
                <c:formatCode>General</c:formatCode>
                <c:ptCount val="60"/>
                <c:pt idx="0">
                  <c:v>81600</c:v>
                </c:pt>
                <c:pt idx="1">
                  <c:v>82400</c:v>
                </c:pt>
                <c:pt idx="2">
                  <c:v>82500</c:v>
                </c:pt>
                <c:pt idx="3">
                  <c:v>84000</c:v>
                </c:pt>
                <c:pt idx="4">
                  <c:v>85800</c:v>
                </c:pt>
                <c:pt idx="5">
                  <c:v>86200</c:v>
                </c:pt>
                <c:pt idx="6">
                  <c:v>86100</c:v>
                </c:pt>
                <c:pt idx="7">
                  <c:v>85700</c:v>
                </c:pt>
                <c:pt idx="8">
                  <c:v>84700</c:v>
                </c:pt>
                <c:pt idx="9">
                  <c:v>84100</c:v>
                </c:pt>
                <c:pt idx="10">
                  <c:v>83000</c:v>
                </c:pt>
                <c:pt idx="11">
                  <c:v>84000</c:v>
                </c:pt>
                <c:pt idx="12">
                  <c:v>83700</c:v>
                </c:pt>
                <c:pt idx="13">
                  <c:v>84700</c:v>
                </c:pt>
                <c:pt idx="14">
                  <c:v>83800</c:v>
                </c:pt>
                <c:pt idx="15">
                  <c:v>83300</c:v>
                </c:pt>
                <c:pt idx="16">
                  <c:v>83300</c:v>
                </c:pt>
                <c:pt idx="17">
                  <c:v>82900</c:v>
                </c:pt>
                <c:pt idx="18">
                  <c:v>81900</c:v>
                </c:pt>
                <c:pt idx="19">
                  <c:v>82900</c:v>
                </c:pt>
                <c:pt idx="20">
                  <c:v>83200</c:v>
                </c:pt>
                <c:pt idx="21">
                  <c:v>83200</c:v>
                </c:pt>
                <c:pt idx="22">
                  <c:v>82400</c:v>
                </c:pt>
                <c:pt idx="23">
                  <c:v>81900</c:v>
                </c:pt>
                <c:pt idx="24">
                  <c:v>81000</c:v>
                </c:pt>
                <c:pt idx="25">
                  <c:v>81900</c:v>
                </c:pt>
                <c:pt idx="26">
                  <c:v>81700</c:v>
                </c:pt>
                <c:pt idx="27">
                  <c:v>81800</c:v>
                </c:pt>
                <c:pt idx="28">
                  <c:v>82300</c:v>
                </c:pt>
                <c:pt idx="29">
                  <c:v>82500</c:v>
                </c:pt>
                <c:pt idx="30">
                  <c:v>80800</c:v>
                </c:pt>
                <c:pt idx="31">
                  <c:v>78900</c:v>
                </c:pt>
                <c:pt idx="32">
                  <c:v>79000</c:v>
                </c:pt>
                <c:pt idx="33">
                  <c:v>80800</c:v>
                </c:pt>
                <c:pt idx="34">
                  <c:v>79600</c:v>
                </c:pt>
                <c:pt idx="35">
                  <c:v>79400</c:v>
                </c:pt>
                <c:pt idx="36">
                  <c:v>80100</c:v>
                </c:pt>
                <c:pt idx="37">
                  <c:v>80100</c:v>
                </c:pt>
                <c:pt idx="38">
                  <c:v>80000</c:v>
                </c:pt>
                <c:pt idx="39">
                  <c:v>80400</c:v>
                </c:pt>
                <c:pt idx="40">
                  <c:v>80000</c:v>
                </c:pt>
                <c:pt idx="41">
                  <c:v>79800</c:v>
                </c:pt>
                <c:pt idx="42">
                  <c:v>80300</c:v>
                </c:pt>
                <c:pt idx="43">
                  <c:v>80500</c:v>
                </c:pt>
                <c:pt idx="44">
                  <c:v>80400</c:v>
                </c:pt>
                <c:pt idx="45">
                  <c:v>81300</c:v>
                </c:pt>
                <c:pt idx="46">
                  <c:v>82700</c:v>
                </c:pt>
                <c:pt idx="47">
                  <c:v>82700</c:v>
                </c:pt>
                <c:pt idx="48">
                  <c:v>82300</c:v>
                </c:pt>
                <c:pt idx="49">
                  <c:v>81500</c:v>
                </c:pt>
                <c:pt idx="50">
                  <c:v>80959</c:v>
                </c:pt>
                <c:pt idx="51">
                  <c:v>81204</c:v>
                </c:pt>
                <c:pt idx="52">
                  <c:v>81109</c:v>
                </c:pt>
                <c:pt idx="53">
                  <c:v>81282</c:v>
                </c:pt>
                <c:pt idx="54">
                  <c:v>80959</c:v>
                </c:pt>
                <c:pt idx="55">
                  <c:v>81032</c:v>
                </c:pt>
                <c:pt idx="56">
                  <c:v>81139</c:v>
                </c:pt>
                <c:pt idx="57">
                  <c:v>81243</c:v>
                </c:pt>
                <c:pt idx="58">
                  <c:v>81324</c:v>
                </c:pt>
                <c:pt idx="59">
                  <c:v>81375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D3-42A3-8E49-9E2A497B871F}"/>
            </c:ext>
          </c:extLst>
        </c:ser>
        <c:ser>
          <c:idx val="1"/>
          <c:order val="1"/>
          <c:tx>
            <c:strRef>
              <c:f>'삼성전자 (2)'!$G$1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'삼성전자 (2)'!$E$2:$E$61</c:f>
              <c:strCache>
                <c:ptCount val="60"/>
                <c:pt idx="0">
                  <c:v>2021-03-30</c:v>
                </c:pt>
                <c:pt idx="1">
                  <c:v>2021-03-31</c:v>
                </c:pt>
                <c:pt idx="2">
                  <c:v>2021-04-01</c:v>
                </c:pt>
                <c:pt idx="3">
                  <c:v>2021-04-02</c:v>
                </c:pt>
                <c:pt idx="4">
                  <c:v>2021-04-05</c:v>
                </c:pt>
                <c:pt idx="5">
                  <c:v>2021-04-06</c:v>
                </c:pt>
                <c:pt idx="6">
                  <c:v>2021-04-07</c:v>
                </c:pt>
                <c:pt idx="7">
                  <c:v>2021-04-08</c:v>
                </c:pt>
                <c:pt idx="8">
                  <c:v>2021-04-09</c:v>
                </c:pt>
                <c:pt idx="9">
                  <c:v>2021-04-12</c:v>
                </c:pt>
                <c:pt idx="10">
                  <c:v>2021-04-13</c:v>
                </c:pt>
                <c:pt idx="11">
                  <c:v>2021-04-14</c:v>
                </c:pt>
                <c:pt idx="12">
                  <c:v>2021-04-15</c:v>
                </c:pt>
                <c:pt idx="13">
                  <c:v>2021-04-16</c:v>
                </c:pt>
                <c:pt idx="14">
                  <c:v>2021-04-19</c:v>
                </c:pt>
                <c:pt idx="15">
                  <c:v>2021-04-20</c:v>
                </c:pt>
                <c:pt idx="16">
                  <c:v>2021-04-21</c:v>
                </c:pt>
                <c:pt idx="17">
                  <c:v>2021-04-22</c:v>
                </c:pt>
                <c:pt idx="18">
                  <c:v>2021-04-23</c:v>
                </c:pt>
                <c:pt idx="19">
                  <c:v>2021-04-26</c:v>
                </c:pt>
                <c:pt idx="20">
                  <c:v>2021-04-27</c:v>
                </c:pt>
                <c:pt idx="21">
                  <c:v>2021-04-28</c:v>
                </c:pt>
                <c:pt idx="22">
                  <c:v>2021-04-29</c:v>
                </c:pt>
                <c:pt idx="23">
                  <c:v>2021-04-30</c:v>
                </c:pt>
                <c:pt idx="24">
                  <c:v>2021-05-03</c:v>
                </c:pt>
                <c:pt idx="25">
                  <c:v>2021-05-04</c:v>
                </c:pt>
                <c:pt idx="26">
                  <c:v>2021-05-06</c:v>
                </c:pt>
                <c:pt idx="27">
                  <c:v>2021-05-07</c:v>
                </c:pt>
                <c:pt idx="28">
                  <c:v>2021-05-10</c:v>
                </c:pt>
                <c:pt idx="29">
                  <c:v>2021-05-11</c:v>
                </c:pt>
                <c:pt idx="30">
                  <c:v>2021-05-12</c:v>
                </c:pt>
                <c:pt idx="31">
                  <c:v>2021-05-13</c:v>
                </c:pt>
                <c:pt idx="32">
                  <c:v>2021-05-14</c:v>
                </c:pt>
                <c:pt idx="33">
                  <c:v>2021-05-17</c:v>
                </c:pt>
                <c:pt idx="34">
                  <c:v>2021-05-18</c:v>
                </c:pt>
                <c:pt idx="35">
                  <c:v>2021-05-20</c:v>
                </c:pt>
                <c:pt idx="36">
                  <c:v>2021-05-21</c:v>
                </c:pt>
                <c:pt idx="37">
                  <c:v>2021-05-24</c:v>
                </c:pt>
                <c:pt idx="38">
                  <c:v>2021-05-25</c:v>
                </c:pt>
                <c:pt idx="39">
                  <c:v>2021-05-26</c:v>
                </c:pt>
                <c:pt idx="40">
                  <c:v>2021-05-27</c:v>
                </c:pt>
                <c:pt idx="41">
                  <c:v>2021-05-28</c:v>
                </c:pt>
                <c:pt idx="42">
                  <c:v>2021-05-31</c:v>
                </c:pt>
                <c:pt idx="43">
                  <c:v>2021-06-01</c:v>
                </c:pt>
                <c:pt idx="44">
                  <c:v>2021-06-02</c:v>
                </c:pt>
                <c:pt idx="45">
                  <c:v>2021-06-03</c:v>
                </c:pt>
                <c:pt idx="46">
                  <c:v>2021-06-04</c:v>
                </c:pt>
                <c:pt idx="47">
                  <c:v>2021-06-07</c:v>
                </c:pt>
                <c:pt idx="48">
                  <c:v>2021-06-08</c:v>
                </c:pt>
                <c:pt idx="49">
                  <c:v>2021-06-09</c:v>
                </c:pt>
                <c:pt idx="50">
                  <c:v>t+1</c:v>
                </c:pt>
                <c:pt idx="51">
                  <c:v>t+2</c:v>
                </c:pt>
                <c:pt idx="52">
                  <c:v>t+3</c:v>
                </c:pt>
                <c:pt idx="53">
                  <c:v>t+4</c:v>
                </c:pt>
                <c:pt idx="54">
                  <c:v>t+5</c:v>
                </c:pt>
                <c:pt idx="55">
                  <c:v>t+6</c:v>
                </c:pt>
                <c:pt idx="56">
                  <c:v>t+7</c:v>
                </c:pt>
                <c:pt idx="57">
                  <c:v>t+8</c:v>
                </c:pt>
                <c:pt idx="58">
                  <c:v>t+9</c:v>
                </c:pt>
                <c:pt idx="59">
                  <c:v>t+10</c:v>
                </c:pt>
              </c:strCache>
            </c:strRef>
          </c:cat>
          <c:val>
            <c:numRef>
              <c:f>'삼성전자 (2)'!$G$2:$G$61</c:f>
              <c:numCache>
                <c:formatCode>General</c:formatCode>
                <c:ptCount val="60"/>
                <c:pt idx="0">
                  <c:v>82300</c:v>
                </c:pt>
                <c:pt idx="1">
                  <c:v>82700</c:v>
                </c:pt>
                <c:pt idx="2">
                  <c:v>83000</c:v>
                </c:pt>
                <c:pt idx="3">
                  <c:v>85200</c:v>
                </c:pt>
                <c:pt idx="4">
                  <c:v>86000</c:v>
                </c:pt>
                <c:pt idx="5">
                  <c:v>86200</c:v>
                </c:pt>
                <c:pt idx="6">
                  <c:v>86200</c:v>
                </c:pt>
                <c:pt idx="7">
                  <c:v>85700</c:v>
                </c:pt>
                <c:pt idx="8">
                  <c:v>84900</c:v>
                </c:pt>
                <c:pt idx="9">
                  <c:v>84100</c:v>
                </c:pt>
                <c:pt idx="10">
                  <c:v>84500</c:v>
                </c:pt>
                <c:pt idx="11">
                  <c:v>84300</c:v>
                </c:pt>
                <c:pt idx="12">
                  <c:v>84500</c:v>
                </c:pt>
                <c:pt idx="13">
                  <c:v>84700</c:v>
                </c:pt>
                <c:pt idx="14">
                  <c:v>84000</c:v>
                </c:pt>
                <c:pt idx="15">
                  <c:v>84000</c:v>
                </c:pt>
                <c:pt idx="16">
                  <c:v>83500</c:v>
                </c:pt>
                <c:pt idx="17">
                  <c:v>83000</c:v>
                </c:pt>
                <c:pt idx="18">
                  <c:v>82900</c:v>
                </c:pt>
                <c:pt idx="19">
                  <c:v>83500</c:v>
                </c:pt>
                <c:pt idx="20">
                  <c:v>83300</c:v>
                </c:pt>
                <c:pt idx="21">
                  <c:v>83200</c:v>
                </c:pt>
                <c:pt idx="22">
                  <c:v>82500</c:v>
                </c:pt>
                <c:pt idx="23">
                  <c:v>82100</c:v>
                </c:pt>
                <c:pt idx="24">
                  <c:v>82400</c:v>
                </c:pt>
                <c:pt idx="25">
                  <c:v>82600</c:v>
                </c:pt>
                <c:pt idx="26">
                  <c:v>82300</c:v>
                </c:pt>
                <c:pt idx="27">
                  <c:v>82100</c:v>
                </c:pt>
                <c:pt idx="28">
                  <c:v>83500</c:v>
                </c:pt>
                <c:pt idx="29">
                  <c:v>82600</c:v>
                </c:pt>
                <c:pt idx="30">
                  <c:v>81200</c:v>
                </c:pt>
                <c:pt idx="31">
                  <c:v>79600</c:v>
                </c:pt>
                <c:pt idx="32">
                  <c:v>80300</c:v>
                </c:pt>
                <c:pt idx="33">
                  <c:v>80900</c:v>
                </c:pt>
                <c:pt idx="34">
                  <c:v>80000</c:v>
                </c:pt>
                <c:pt idx="35">
                  <c:v>79700</c:v>
                </c:pt>
                <c:pt idx="36">
                  <c:v>81500</c:v>
                </c:pt>
                <c:pt idx="37">
                  <c:v>80400</c:v>
                </c:pt>
                <c:pt idx="38">
                  <c:v>80400</c:v>
                </c:pt>
                <c:pt idx="39">
                  <c:v>80500</c:v>
                </c:pt>
                <c:pt idx="40">
                  <c:v>80000</c:v>
                </c:pt>
                <c:pt idx="41">
                  <c:v>80400</c:v>
                </c:pt>
                <c:pt idx="42">
                  <c:v>80600</c:v>
                </c:pt>
                <c:pt idx="43">
                  <c:v>81300</c:v>
                </c:pt>
                <c:pt idx="44">
                  <c:v>81400</c:v>
                </c:pt>
                <c:pt idx="45">
                  <c:v>83000</c:v>
                </c:pt>
                <c:pt idx="46">
                  <c:v>82700</c:v>
                </c:pt>
                <c:pt idx="47">
                  <c:v>82800</c:v>
                </c:pt>
                <c:pt idx="48">
                  <c:v>82600</c:v>
                </c:pt>
                <c:pt idx="49">
                  <c:v>82000</c:v>
                </c:pt>
                <c:pt idx="50">
                  <c:v>80959</c:v>
                </c:pt>
                <c:pt idx="51">
                  <c:v>81204</c:v>
                </c:pt>
                <c:pt idx="52">
                  <c:v>81109</c:v>
                </c:pt>
                <c:pt idx="53">
                  <c:v>81282</c:v>
                </c:pt>
                <c:pt idx="54">
                  <c:v>80959</c:v>
                </c:pt>
                <c:pt idx="55">
                  <c:v>81032</c:v>
                </c:pt>
                <c:pt idx="56">
                  <c:v>81139</c:v>
                </c:pt>
                <c:pt idx="57">
                  <c:v>81243</c:v>
                </c:pt>
                <c:pt idx="58">
                  <c:v>81324</c:v>
                </c:pt>
                <c:pt idx="59">
                  <c:v>81375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D3-42A3-8E49-9E2A497B871F}"/>
            </c:ext>
          </c:extLst>
        </c:ser>
        <c:ser>
          <c:idx val="2"/>
          <c:order val="2"/>
          <c:tx>
            <c:strRef>
              <c:f>'삼성전자 (2)'!$H$1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'삼성전자 (2)'!$E$2:$E$61</c:f>
              <c:strCache>
                <c:ptCount val="60"/>
                <c:pt idx="0">
                  <c:v>2021-03-30</c:v>
                </c:pt>
                <c:pt idx="1">
                  <c:v>2021-03-31</c:v>
                </c:pt>
                <c:pt idx="2">
                  <c:v>2021-04-01</c:v>
                </c:pt>
                <c:pt idx="3">
                  <c:v>2021-04-02</c:v>
                </c:pt>
                <c:pt idx="4">
                  <c:v>2021-04-05</c:v>
                </c:pt>
                <c:pt idx="5">
                  <c:v>2021-04-06</c:v>
                </c:pt>
                <c:pt idx="6">
                  <c:v>2021-04-07</c:v>
                </c:pt>
                <c:pt idx="7">
                  <c:v>2021-04-08</c:v>
                </c:pt>
                <c:pt idx="8">
                  <c:v>2021-04-09</c:v>
                </c:pt>
                <c:pt idx="9">
                  <c:v>2021-04-12</c:v>
                </c:pt>
                <c:pt idx="10">
                  <c:v>2021-04-13</c:v>
                </c:pt>
                <c:pt idx="11">
                  <c:v>2021-04-14</c:v>
                </c:pt>
                <c:pt idx="12">
                  <c:v>2021-04-15</c:v>
                </c:pt>
                <c:pt idx="13">
                  <c:v>2021-04-16</c:v>
                </c:pt>
                <c:pt idx="14">
                  <c:v>2021-04-19</c:v>
                </c:pt>
                <c:pt idx="15">
                  <c:v>2021-04-20</c:v>
                </c:pt>
                <c:pt idx="16">
                  <c:v>2021-04-21</c:v>
                </c:pt>
                <c:pt idx="17">
                  <c:v>2021-04-22</c:v>
                </c:pt>
                <c:pt idx="18">
                  <c:v>2021-04-23</c:v>
                </c:pt>
                <c:pt idx="19">
                  <c:v>2021-04-26</c:v>
                </c:pt>
                <c:pt idx="20">
                  <c:v>2021-04-27</c:v>
                </c:pt>
                <c:pt idx="21">
                  <c:v>2021-04-28</c:v>
                </c:pt>
                <c:pt idx="22">
                  <c:v>2021-04-29</c:v>
                </c:pt>
                <c:pt idx="23">
                  <c:v>2021-04-30</c:v>
                </c:pt>
                <c:pt idx="24">
                  <c:v>2021-05-03</c:v>
                </c:pt>
                <c:pt idx="25">
                  <c:v>2021-05-04</c:v>
                </c:pt>
                <c:pt idx="26">
                  <c:v>2021-05-06</c:v>
                </c:pt>
                <c:pt idx="27">
                  <c:v>2021-05-07</c:v>
                </c:pt>
                <c:pt idx="28">
                  <c:v>2021-05-10</c:v>
                </c:pt>
                <c:pt idx="29">
                  <c:v>2021-05-11</c:v>
                </c:pt>
                <c:pt idx="30">
                  <c:v>2021-05-12</c:v>
                </c:pt>
                <c:pt idx="31">
                  <c:v>2021-05-13</c:v>
                </c:pt>
                <c:pt idx="32">
                  <c:v>2021-05-14</c:v>
                </c:pt>
                <c:pt idx="33">
                  <c:v>2021-05-17</c:v>
                </c:pt>
                <c:pt idx="34">
                  <c:v>2021-05-18</c:v>
                </c:pt>
                <c:pt idx="35">
                  <c:v>2021-05-20</c:v>
                </c:pt>
                <c:pt idx="36">
                  <c:v>2021-05-21</c:v>
                </c:pt>
                <c:pt idx="37">
                  <c:v>2021-05-24</c:v>
                </c:pt>
                <c:pt idx="38">
                  <c:v>2021-05-25</c:v>
                </c:pt>
                <c:pt idx="39">
                  <c:v>2021-05-26</c:v>
                </c:pt>
                <c:pt idx="40">
                  <c:v>2021-05-27</c:v>
                </c:pt>
                <c:pt idx="41">
                  <c:v>2021-05-28</c:v>
                </c:pt>
                <c:pt idx="42">
                  <c:v>2021-05-31</c:v>
                </c:pt>
                <c:pt idx="43">
                  <c:v>2021-06-01</c:v>
                </c:pt>
                <c:pt idx="44">
                  <c:v>2021-06-02</c:v>
                </c:pt>
                <c:pt idx="45">
                  <c:v>2021-06-03</c:v>
                </c:pt>
                <c:pt idx="46">
                  <c:v>2021-06-04</c:v>
                </c:pt>
                <c:pt idx="47">
                  <c:v>2021-06-07</c:v>
                </c:pt>
                <c:pt idx="48">
                  <c:v>2021-06-08</c:v>
                </c:pt>
                <c:pt idx="49">
                  <c:v>2021-06-09</c:v>
                </c:pt>
                <c:pt idx="50">
                  <c:v>t+1</c:v>
                </c:pt>
                <c:pt idx="51">
                  <c:v>t+2</c:v>
                </c:pt>
                <c:pt idx="52">
                  <c:v>t+3</c:v>
                </c:pt>
                <c:pt idx="53">
                  <c:v>t+4</c:v>
                </c:pt>
                <c:pt idx="54">
                  <c:v>t+5</c:v>
                </c:pt>
                <c:pt idx="55">
                  <c:v>t+6</c:v>
                </c:pt>
                <c:pt idx="56">
                  <c:v>t+7</c:v>
                </c:pt>
                <c:pt idx="57">
                  <c:v>t+8</c:v>
                </c:pt>
                <c:pt idx="58">
                  <c:v>t+9</c:v>
                </c:pt>
                <c:pt idx="59">
                  <c:v>t+10</c:v>
                </c:pt>
              </c:strCache>
            </c:strRef>
          </c:cat>
          <c:val>
            <c:numRef>
              <c:f>'삼성전자 (2)'!$H$2:$H$61</c:f>
              <c:numCache>
                <c:formatCode>General</c:formatCode>
                <c:ptCount val="60"/>
                <c:pt idx="0">
                  <c:v>81300</c:v>
                </c:pt>
                <c:pt idx="1">
                  <c:v>81400</c:v>
                </c:pt>
                <c:pt idx="2">
                  <c:v>82000</c:v>
                </c:pt>
                <c:pt idx="3">
                  <c:v>83900</c:v>
                </c:pt>
                <c:pt idx="4">
                  <c:v>84800</c:v>
                </c:pt>
                <c:pt idx="5">
                  <c:v>85100</c:v>
                </c:pt>
                <c:pt idx="6">
                  <c:v>85400</c:v>
                </c:pt>
                <c:pt idx="7">
                  <c:v>84100</c:v>
                </c:pt>
                <c:pt idx="8">
                  <c:v>83400</c:v>
                </c:pt>
                <c:pt idx="9">
                  <c:v>83100</c:v>
                </c:pt>
                <c:pt idx="10">
                  <c:v>82800</c:v>
                </c:pt>
                <c:pt idx="11">
                  <c:v>83400</c:v>
                </c:pt>
                <c:pt idx="12">
                  <c:v>83400</c:v>
                </c:pt>
                <c:pt idx="13">
                  <c:v>83600</c:v>
                </c:pt>
                <c:pt idx="14">
                  <c:v>83300</c:v>
                </c:pt>
                <c:pt idx="15">
                  <c:v>83100</c:v>
                </c:pt>
                <c:pt idx="16">
                  <c:v>82500</c:v>
                </c:pt>
                <c:pt idx="17">
                  <c:v>82400</c:v>
                </c:pt>
                <c:pt idx="18">
                  <c:v>81600</c:v>
                </c:pt>
                <c:pt idx="19">
                  <c:v>82600</c:v>
                </c:pt>
                <c:pt idx="20">
                  <c:v>82500</c:v>
                </c:pt>
                <c:pt idx="21">
                  <c:v>82100</c:v>
                </c:pt>
                <c:pt idx="22">
                  <c:v>81500</c:v>
                </c:pt>
                <c:pt idx="23">
                  <c:v>81500</c:v>
                </c:pt>
                <c:pt idx="24">
                  <c:v>81000</c:v>
                </c:pt>
                <c:pt idx="25">
                  <c:v>81800</c:v>
                </c:pt>
                <c:pt idx="26">
                  <c:v>81700</c:v>
                </c:pt>
                <c:pt idx="27">
                  <c:v>81500</c:v>
                </c:pt>
                <c:pt idx="28">
                  <c:v>81800</c:v>
                </c:pt>
                <c:pt idx="29">
                  <c:v>81100</c:v>
                </c:pt>
                <c:pt idx="30">
                  <c:v>79800</c:v>
                </c:pt>
                <c:pt idx="31">
                  <c:v>78400</c:v>
                </c:pt>
                <c:pt idx="32">
                  <c:v>78900</c:v>
                </c:pt>
                <c:pt idx="33">
                  <c:v>79200</c:v>
                </c:pt>
                <c:pt idx="34">
                  <c:v>79100</c:v>
                </c:pt>
                <c:pt idx="35">
                  <c:v>79100</c:v>
                </c:pt>
                <c:pt idx="36">
                  <c:v>79800</c:v>
                </c:pt>
                <c:pt idx="37">
                  <c:v>79500</c:v>
                </c:pt>
                <c:pt idx="38">
                  <c:v>79800</c:v>
                </c:pt>
                <c:pt idx="39">
                  <c:v>79700</c:v>
                </c:pt>
                <c:pt idx="40">
                  <c:v>79100</c:v>
                </c:pt>
                <c:pt idx="41">
                  <c:v>79400</c:v>
                </c:pt>
                <c:pt idx="42">
                  <c:v>79600</c:v>
                </c:pt>
                <c:pt idx="43">
                  <c:v>80100</c:v>
                </c:pt>
                <c:pt idx="44">
                  <c:v>80300</c:v>
                </c:pt>
                <c:pt idx="45">
                  <c:v>81100</c:v>
                </c:pt>
                <c:pt idx="46">
                  <c:v>81500</c:v>
                </c:pt>
                <c:pt idx="47">
                  <c:v>81600</c:v>
                </c:pt>
                <c:pt idx="48">
                  <c:v>81800</c:v>
                </c:pt>
                <c:pt idx="49">
                  <c:v>81100</c:v>
                </c:pt>
                <c:pt idx="50">
                  <c:v>80959</c:v>
                </c:pt>
                <c:pt idx="51">
                  <c:v>81204</c:v>
                </c:pt>
                <c:pt idx="52">
                  <c:v>81109</c:v>
                </c:pt>
                <c:pt idx="53">
                  <c:v>81282</c:v>
                </c:pt>
                <c:pt idx="54">
                  <c:v>80959</c:v>
                </c:pt>
                <c:pt idx="55">
                  <c:v>81032</c:v>
                </c:pt>
                <c:pt idx="56">
                  <c:v>81139</c:v>
                </c:pt>
                <c:pt idx="57">
                  <c:v>81243</c:v>
                </c:pt>
                <c:pt idx="58">
                  <c:v>81324</c:v>
                </c:pt>
                <c:pt idx="59">
                  <c:v>81375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D3-42A3-8E49-9E2A497B871F}"/>
            </c:ext>
          </c:extLst>
        </c:ser>
        <c:ser>
          <c:idx val="3"/>
          <c:order val="3"/>
          <c:tx>
            <c:strRef>
              <c:f>'삼성전자 (2)'!$I$1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'삼성전자 (2)'!$E$2:$E$61</c:f>
              <c:strCache>
                <c:ptCount val="60"/>
                <c:pt idx="0">
                  <c:v>2021-03-30</c:v>
                </c:pt>
                <c:pt idx="1">
                  <c:v>2021-03-31</c:v>
                </c:pt>
                <c:pt idx="2">
                  <c:v>2021-04-01</c:v>
                </c:pt>
                <c:pt idx="3">
                  <c:v>2021-04-02</c:v>
                </c:pt>
                <c:pt idx="4">
                  <c:v>2021-04-05</c:v>
                </c:pt>
                <c:pt idx="5">
                  <c:v>2021-04-06</c:v>
                </c:pt>
                <c:pt idx="6">
                  <c:v>2021-04-07</c:v>
                </c:pt>
                <c:pt idx="7">
                  <c:v>2021-04-08</c:v>
                </c:pt>
                <c:pt idx="8">
                  <c:v>2021-04-09</c:v>
                </c:pt>
                <c:pt idx="9">
                  <c:v>2021-04-12</c:v>
                </c:pt>
                <c:pt idx="10">
                  <c:v>2021-04-13</c:v>
                </c:pt>
                <c:pt idx="11">
                  <c:v>2021-04-14</c:v>
                </c:pt>
                <c:pt idx="12">
                  <c:v>2021-04-15</c:v>
                </c:pt>
                <c:pt idx="13">
                  <c:v>2021-04-16</c:v>
                </c:pt>
                <c:pt idx="14">
                  <c:v>2021-04-19</c:v>
                </c:pt>
                <c:pt idx="15">
                  <c:v>2021-04-20</c:v>
                </c:pt>
                <c:pt idx="16">
                  <c:v>2021-04-21</c:v>
                </c:pt>
                <c:pt idx="17">
                  <c:v>2021-04-22</c:v>
                </c:pt>
                <c:pt idx="18">
                  <c:v>2021-04-23</c:v>
                </c:pt>
                <c:pt idx="19">
                  <c:v>2021-04-26</c:v>
                </c:pt>
                <c:pt idx="20">
                  <c:v>2021-04-27</c:v>
                </c:pt>
                <c:pt idx="21">
                  <c:v>2021-04-28</c:v>
                </c:pt>
                <c:pt idx="22">
                  <c:v>2021-04-29</c:v>
                </c:pt>
                <c:pt idx="23">
                  <c:v>2021-04-30</c:v>
                </c:pt>
                <c:pt idx="24">
                  <c:v>2021-05-03</c:v>
                </c:pt>
                <c:pt idx="25">
                  <c:v>2021-05-04</c:v>
                </c:pt>
                <c:pt idx="26">
                  <c:v>2021-05-06</c:v>
                </c:pt>
                <c:pt idx="27">
                  <c:v>2021-05-07</c:v>
                </c:pt>
                <c:pt idx="28">
                  <c:v>2021-05-10</c:v>
                </c:pt>
                <c:pt idx="29">
                  <c:v>2021-05-11</c:v>
                </c:pt>
                <c:pt idx="30">
                  <c:v>2021-05-12</c:v>
                </c:pt>
                <c:pt idx="31">
                  <c:v>2021-05-13</c:v>
                </c:pt>
                <c:pt idx="32">
                  <c:v>2021-05-14</c:v>
                </c:pt>
                <c:pt idx="33">
                  <c:v>2021-05-17</c:v>
                </c:pt>
                <c:pt idx="34">
                  <c:v>2021-05-18</c:v>
                </c:pt>
                <c:pt idx="35">
                  <c:v>2021-05-20</c:v>
                </c:pt>
                <c:pt idx="36">
                  <c:v>2021-05-21</c:v>
                </c:pt>
                <c:pt idx="37">
                  <c:v>2021-05-24</c:v>
                </c:pt>
                <c:pt idx="38">
                  <c:v>2021-05-25</c:v>
                </c:pt>
                <c:pt idx="39">
                  <c:v>2021-05-26</c:v>
                </c:pt>
                <c:pt idx="40">
                  <c:v>2021-05-27</c:v>
                </c:pt>
                <c:pt idx="41">
                  <c:v>2021-05-28</c:v>
                </c:pt>
                <c:pt idx="42">
                  <c:v>2021-05-31</c:v>
                </c:pt>
                <c:pt idx="43">
                  <c:v>2021-06-01</c:v>
                </c:pt>
                <c:pt idx="44">
                  <c:v>2021-06-02</c:v>
                </c:pt>
                <c:pt idx="45">
                  <c:v>2021-06-03</c:v>
                </c:pt>
                <c:pt idx="46">
                  <c:v>2021-06-04</c:v>
                </c:pt>
                <c:pt idx="47">
                  <c:v>2021-06-07</c:v>
                </c:pt>
                <c:pt idx="48">
                  <c:v>2021-06-08</c:v>
                </c:pt>
                <c:pt idx="49">
                  <c:v>2021-06-09</c:v>
                </c:pt>
                <c:pt idx="50">
                  <c:v>t+1</c:v>
                </c:pt>
                <c:pt idx="51">
                  <c:v>t+2</c:v>
                </c:pt>
                <c:pt idx="52">
                  <c:v>t+3</c:v>
                </c:pt>
                <c:pt idx="53">
                  <c:v>t+4</c:v>
                </c:pt>
                <c:pt idx="54">
                  <c:v>t+5</c:v>
                </c:pt>
                <c:pt idx="55">
                  <c:v>t+6</c:v>
                </c:pt>
                <c:pt idx="56">
                  <c:v>t+7</c:v>
                </c:pt>
                <c:pt idx="57">
                  <c:v>t+8</c:v>
                </c:pt>
                <c:pt idx="58">
                  <c:v>t+9</c:v>
                </c:pt>
                <c:pt idx="59">
                  <c:v>t+10</c:v>
                </c:pt>
              </c:strCache>
            </c:strRef>
          </c:cat>
          <c:val>
            <c:numRef>
              <c:f>'삼성전자 (2)'!$I$2:$I$61</c:f>
              <c:numCache>
                <c:formatCode>General</c:formatCode>
                <c:ptCount val="60"/>
                <c:pt idx="0">
                  <c:v>82200</c:v>
                </c:pt>
                <c:pt idx="1">
                  <c:v>81400</c:v>
                </c:pt>
                <c:pt idx="2">
                  <c:v>82900</c:v>
                </c:pt>
                <c:pt idx="3">
                  <c:v>84800</c:v>
                </c:pt>
                <c:pt idx="4">
                  <c:v>85400</c:v>
                </c:pt>
                <c:pt idx="5">
                  <c:v>86000</c:v>
                </c:pt>
                <c:pt idx="6">
                  <c:v>85600</c:v>
                </c:pt>
                <c:pt idx="7">
                  <c:v>84700</c:v>
                </c:pt>
                <c:pt idx="8">
                  <c:v>83600</c:v>
                </c:pt>
                <c:pt idx="9">
                  <c:v>83200</c:v>
                </c:pt>
                <c:pt idx="10">
                  <c:v>84000</c:v>
                </c:pt>
                <c:pt idx="11">
                  <c:v>84000</c:v>
                </c:pt>
                <c:pt idx="12">
                  <c:v>84100</c:v>
                </c:pt>
                <c:pt idx="13">
                  <c:v>83900</c:v>
                </c:pt>
                <c:pt idx="14">
                  <c:v>83300</c:v>
                </c:pt>
                <c:pt idx="15">
                  <c:v>83900</c:v>
                </c:pt>
                <c:pt idx="16">
                  <c:v>82600</c:v>
                </c:pt>
                <c:pt idx="17">
                  <c:v>82400</c:v>
                </c:pt>
                <c:pt idx="18">
                  <c:v>82800</c:v>
                </c:pt>
                <c:pt idx="19">
                  <c:v>83500</c:v>
                </c:pt>
                <c:pt idx="20">
                  <c:v>82900</c:v>
                </c:pt>
                <c:pt idx="21">
                  <c:v>82100</c:v>
                </c:pt>
                <c:pt idx="22">
                  <c:v>81700</c:v>
                </c:pt>
                <c:pt idx="23">
                  <c:v>81500</c:v>
                </c:pt>
                <c:pt idx="24">
                  <c:v>81700</c:v>
                </c:pt>
                <c:pt idx="25">
                  <c:v>82600</c:v>
                </c:pt>
                <c:pt idx="26">
                  <c:v>82300</c:v>
                </c:pt>
                <c:pt idx="27">
                  <c:v>81900</c:v>
                </c:pt>
                <c:pt idx="28">
                  <c:v>83200</c:v>
                </c:pt>
                <c:pt idx="29">
                  <c:v>81200</c:v>
                </c:pt>
                <c:pt idx="30">
                  <c:v>80000</c:v>
                </c:pt>
                <c:pt idx="31">
                  <c:v>78500</c:v>
                </c:pt>
                <c:pt idx="32">
                  <c:v>80100</c:v>
                </c:pt>
                <c:pt idx="33">
                  <c:v>79600</c:v>
                </c:pt>
                <c:pt idx="34">
                  <c:v>79600</c:v>
                </c:pt>
                <c:pt idx="35">
                  <c:v>79500</c:v>
                </c:pt>
                <c:pt idx="36">
                  <c:v>80100</c:v>
                </c:pt>
                <c:pt idx="37">
                  <c:v>79700</c:v>
                </c:pt>
                <c:pt idx="38">
                  <c:v>79900</c:v>
                </c:pt>
                <c:pt idx="39">
                  <c:v>79800</c:v>
                </c:pt>
                <c:pt idx="40">
                  <c:v>79600</c:v>
                </c:pt>
                <c:pt idx="41">
                  <c:v>80100</c:v>
                </c:pt>
                <c:pt idx="42">
                  <c:v>80500</c:v>
                </c:pt>
                <c:pt idx="43">
                  <c:v>80600</c:v>
                </c:pt>
                <c:pt idx="44">
                  <c:v>80800</c:v>
                </c:pt>
                <c:pt idx="45">
                  <c:v>82800</c:v>
                </c:pt>
                <c:pt idx="46">
                  <c:v>82200</c:v>
                </c:pt>
                <c:pt idx="47">
                  <c:v>81900</c:v>
                </c:pt>
                <c:pt idx="48">
                  <c:v>81900</c:v>
                </c:pt>
                <c:pt idx="49">
                  <c:v>81100</c:v>
                </c:pt>
                <c:pt idx="50">
                  <c:v>80959</c:v>
                </c:pt>
                <c:pt idx="51">
                  <c:v>81204</c:v>
                </c:pt>
                <c:pt idx="52">
                  <c:v>81109</c:v>
                </c:pt>
                <c:pt idx="53">
                  <c:v>81282</c:v>
                </c:pt>
                <c:pt idx="54">
                  <c:v>80959</c:v>
                </c:pt>
                <c:pt idx="55">
                  <c:v>81032</c:v>
                </c:pt>
                <c:pt idx="56">
                  <c:v>81139</c:v>
                </c:pt>
                <c:pt idx="57">
                  <c:v>81243</c:v>
                </c:pt>
                <c:pt idx="58">
                  <c:v>81324</c:v>
                </c:pt>
                <c:pt idx="59">
                  <c:v>81375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DD3-42A3-8E49-9E2A497B8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rgbClr val="0070C0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rgbClr val="FF0000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852355776"/>
        <c:axId val="852355360"/>
      </c:stockChart>
      <c:catAx>
        <c:axId val="85235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55360"/>
        <c:crosses val="autoZero"/>
        <c:auto val="1"/>
        <c:lblAlgn val="ctr"/>
        <c:lblOffset val="100"/>
        <c:noMultiLvlLbl val="0"/>
      </c:catAx>
      <c:valAx>
        <c:axId val="8523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5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전략1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-0.2</c:v>
                </c:pt>
                <c:pt idx="2">
                  <c:v>0.3</c:v>
                </c:pt>
                <c:pt idx="3">
                  <c:v>0.2</c:v>
                </c:pt>
                <c:pt idx="4">
                  <c:v>0.3</c:v>
                </c:pt>
                <c:pt idx="5">
                  <c:v>0.5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62-44F4-A08E-45140CB479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전략2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-0.25</c:v>
                </c:pt>
                <c:pt idx="2">
                  <c:v>0.2</c:v>
                </c:pt>
                <c:pt idx="3">
                  <c:v>0.1</c:v>
                </c:pt>
                <c:pt idx="4">
                  <c:v>0.25</c:v>
                </c:pt>
                <c:pt idx="5">
                  <c:v>0.3</c:v>
                </c:pt>
                <c:pt idx="6">
                  <c:v>0.4</c:v>
                </c:pt>
                <c:pt idx="7">
                  <c:v>0.5</c:v>
                </c:pt>
                <c:pt idx="8">
                  <c:v>0.55000000000000004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62-44F4-A08E-45140CB479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전략3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-0.1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0.3</c:v>
                </c:pt>
                <c:pt idx="7">
                  <c:v>0.5</c:v>
                </c:pt>
                <c:pt idx="8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62-44F4-A08E-45140CB479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전략4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-0.2</c:v>
                </c:pt>
                <c:pt idx="2">
                  <c:v>0.3</c:v>
                </c:pt>
                <c:pt idx="3">
                  <c:v>0.4</c:v>
                </c:pt>
                <c:pt idx="4">
                  <c:v>0.45</c:v>
                </c:pt>
                <c:pt idx="5">
                  <c:v>0.5</c:v>
                </c:pt>
                <c:pt idx="6">
                  <c:v>0.55000000000000004</c:v>
                </c:pt>
                <c:pt idx="7">
                  <c:v>0.6</c:v>
                </c:pt>
                <c:pt idx="8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62-44F4-A08E-45140CB479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전략5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0.3</c:v>
                </c:pt>
                <c:pt idx="4">
                  <c:v>0.35</c:v>
                </c:pt>
                <c:pt idx="5">
                  <c:v>0.6</c:v>
                </c:pt>
                <c:pt idx="6">
                  <c:v>0.5</c:v>
                </c:pt>
                <c:pt idx="7">
                  <c:v>0.55000000000000004</c:v>
                </c:pt>
                <c:pt idx="8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62-44F4-A08E-45140CB47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8256671"/>
        <c:axId val="1853060367"/>
      </c:lineChart>
      <c:catAx>
        <c:axId val="184825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3060367"/>
        <c:crosses val="autoZero"/>
        <c:auto val="1"/>
        <c:lblAlgn val="ctr"/>
        <c:lblOffset val="100"/>
        <c:noMultiLvlLbl val="0"/>
      </c:catAx>
      <c:valAx>
        <c:axId val="185306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25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90788186285271344"/>
          <c:y val="5.648170014077742E-2"/>
          <c:w val="8.2617295594927379E-2"/>
          <c:h val="0.62499008017145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전략1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-0.2</c:v>
                </c:pt>
                <c:pt idx="2">
                  <c:v>0.3</c:v>
                </c:pt>
                <c:pt idx="3">
                  <c:v>0.2</c:v>
                </c:pt>
                <c:pt idx="4">
                  <c:v>0.3</c:v>
                </c:pt>
                <c:pt idx="5">
                  <c:v>0.5</c:v>
                </c:pt>
                <c:pt idx="6">
                  <c:v>0.6</c:v>
                </c:pt>
                <c:pt idx="7">
                  <c:v>0.65</c:v>
                </c:pt>
                <c:pt idx="8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38-4034-A54F-E58D81314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8256671"/>
        <c:axId val="1853060367"/>
      </c:lineChart>
      <c:catAx>
        <c:axId val="184825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3060367"/>
        <c:crosses val="autoZero"/>
        <c:auto val="1"/>
        <c:lblAlgn val="ctr"/>
        <c:lblOffset val="100"/>
        <c:noMultiLvlLbl val="0"/>
      </c:catAx>
      <c:valAx>
        <c:axId val="185306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4825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90788186285271344"/>
          <c:y val="5.648170014077742E-2"/>
          <c:w val="8.2617295594927379E-2"/>
          <c:h val="0.62499008017145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950F-00DE-496C-B546-B40C6702C3C9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A1CEE-7C34-40F0-A66E-194D9CB2B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2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49F5-2764-4D6E-A125-5EF7CA83B551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B1E0-591A-40C0-81EA-1D43C707D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9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841" y="2130428"/>
            <a:ext cx="10362321" cy="1470025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9681" y="3886200"/>
            <a:ext cx="8532640" cy="1752600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1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3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4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6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7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A802076-2387-4DD3-962E-7A40D605FE3E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EC0B715-453A-48BF-ACFD-C3FDFB43A9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895" y="1600202"/>
            <a:ext cx="10972213" cy="4525963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2FF139D-EB67-4997-B1C4-018C2AC5E5FD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6B180CF-EE76-407A-8D5C-BF8D5D98FD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1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545" y="274640"/>
            <a:ext cx="2742565" cy="5851525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895" y="274640"/>
            <a:ext cx="8041989" cy="5851525"/>
          </a:xfrm>
          <a:prstGeom prst="rect">
            <a:avLst/>
          </a:prstGeom>
        </p:spPr>
        <p:txBody>
          <a:bodyPr vert="eaVert"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415C71D2-0B6B-4A85-8312-97723DA67913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685033E-5DE8-4602-93DF-0463650C0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91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1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7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7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6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895" y="1600202"/>
            <a:ext cx="10972213" cy="4525963"/>
          </a:xfrm>
          <a:prstGeom prst="rect">
            <a:avLst/>
          </a:prstGeom>
        </p:spPr>
        <p:txBody>
          <a:bodyPr lIns="106080" tIns="53040" rIns="106080" bIns="5304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0D5140C5-26BB-44D2-8676-8573743128E6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6BA3D21-C082-40EF-B6CF-1F5732F643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964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26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83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5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8276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9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711" y="4406903"/>
            <a:ext cx="10362321" cy="1362075"/>
          </a:xfrm>
          <a:prstGeom prst="rect">
            <a:avLst/>
          </a:prstGeom>
        </p:spPr>
        <p:txBody>
          <a:bodyPr lIns="106080" tIns="53040" rIns="106080" bIns="53040" anchor="t"/>
          <a:lstStyle>
            <a:lvl1pPr algn="l">
              <a:defRPr sz="486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711" y="2906716"/>
            <a:ext cx="10362321" cy="1500187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433">
                <a:solidFill>
                  <a:schemeClr val="tx1">
                    <a:tint val="75000"/>
                  </a:schemeClr>
                </a:solidFill>
              </a:defRPr>
            </a:lvl1pPr>
            <a:lvl2pPr marL="561224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122447" indent="0">
              <a:buNone/>
              <a:defRPr sz="2010">
                <a:solidFill>
                  <a:schemeClr val="tx1">
                    <a:tint val="75000"/>
                  </a:schemeClr>
                </a:solidFill>
              </a:defRPr>
            </a:lvl3pPr>
            <a:lvl4pPr marL="1683672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4pPr>
            <a:lvl5pPr marL="2244896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5pPr>
            <a:lvl6pPr marL="2806119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6pPr>
            <a:lvl7pPr marL="3367342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7pPr>
            <a:lvl8pPr marL="3928566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8pPr>
            <a:lvl9pPr marL="4489791" indent="0">
              <a:buNone/>
              <a:defRPr sz="16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7C64DD0-CF2A-4A93-8D35-E83234D58B4E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469A8B-018D-4D83-B828-AE4AC3B9C6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3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895" y="1600202"/>
            <a:ext cx="5391300" cy="452596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386"/>
            </a:lvl1pPr>
            <a:lvl2pPr>
              <a:defRPr sz="2963"/>
            </a:lvl2pPr>
            <a:lvl3pPr>
              <a:defRPr sz="2433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8854" y="1600202"/>
            <a:ext cx="5393255" cy="452596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386"/>
            </a:lvl1pPr>
            <a:lvl2pPr>
              <a:defRPr sz="2963"/>
            </a:lvl2pPr>
            <a:lvl3pPr>
              <a:defRPr sz="2433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AD892F4-EFB3-471B-A15D-52054D6F38EB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94898E8-550E-4B44-B846-BF0FD420C8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894" y="1535113"/>
            <a:ext cx="5387390" cy="639762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963" b="1"/>
            </a:lvl1pPr>
            <a:lvl2pPr marL="561224" indent="0">
              <a:buNone/>
              <a:defRPr sz="2433" b="1"/>
            </a:lvl2pPr>
            <a:lvl3pPr marL="1122447" indent="0">
              <a:buNone/>
              <a:defRPr sz="2222" b="1"/>
            </a:lvl3pPr>
            <a:lvl4pPr marL="1683672" indent="0">
              <a:buNone/>
              <a:defRPr sz="2010" b="1"/>
            </a:lvl4pPr>
            <a:lvl5pPr marL="2244896" indent="0">
              <a:buNone/>
              <a:defRPr sz="2010" b="1"/>
            </a:lvl5pPr>
            <a:lvl6pPr marL="2806119" indent="0">
              <a:buNone/>
              <a:defRPr sz="2010" b="1"/>
            </a:lvl6pPr>
            <a:lvl7pPr marL="3367342" indent="0">
              <a:buNone/>
              <a:defRPr sz="2010" b="1"/>
            </a:lvl7pPr>
            <a:lvl8pPr marL="3928566" indent="0">
              <a:buNone/>
              <a:defRPr sz="2010" b="1"/>
            </a:lvl8pPr>
            <a:lvl9pPr marL="4489791" indent="0">
              <a:buNone/>
              <a:defRPr sz="201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894" y="2174875"/>
            <a:ext cx="5387390" cy="3951288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2963"/>
            </a:lvl1pPr>
            <a:lvl2pPr>
              <a:defRPr sz="2433"/>
            </a:lvl2pPr>
            <a:lvl3pPr>
              <a:defRPr sz="222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763" y="1535113"/>
            <a:ext cx="5389345" cy="639762"/>
          </a:xfrm>
          <a:prstGeom prst="rect">
            <a:avLst/>
          </a:prstGeom>
        </p:spPr>
        <p:txBody>
          <a:bodyPr lIns="106080" tIns="53040" rIns="106080" bIns="53040" anchor="b"/>
          <a:lstStyle>
            <a:lvl1pPr marL="0" indent="0">
              <a:buNone/>
              <a:defRPr sz="2963" b="1"/>
            </a:lvl1pPr>
            <a:lvl2pPr marL="561224" indent="0">
              <a:buNone/>
              <a:defRPr sz="2433" b="1"/>
            </a:lvl2pPr>
            <a:lvl3pPr marL="1122447" indent="0">
              <a:buNone/>
              <a:defRPr sz="2222" b="1"/>
            </a:lvl3pPr>
            <a:lvl4pPr marL="1683672" indent="0">
              <a:buNone/>
              <a:defRPr sz="2010" b="1"/>
            </a:lvl4pPr>
            <a:lvl5pPr marL="2244896" indent="0">
              <a:buNone/>
              <a:defRPr sz="2010" b="1"/>
            </a:lvl5pPr>
            <a:lvl6pPr marL="2806119" indent="0">
              <a:buNone/>
              <a:defRPr sz="2010" b="1"/>
            </a:lvl6pPr>
            <a:lvl7pPr marL="3367342" indent="0">
              <a:buNone/>
              <a:defRPr sz="2010" b="1"/>
            </a:lvl7pPr>
            <a:lvl8pPr marL="3928566" indent="0">
              <a:buNone/>
              <a:defRPr sz="2010" b="1"/>
            </a:lvl8pPr>
            <a:lvl9pPr marL="4489791" indent="0">
              <a:buNone/>
              <a:defRPr sz="201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763" y="2174875"/>
            <a:ext cx="5389345" cy="3951288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2963"/>
            </a:lvl1pPr>
            <a:lvl2pPr>
              <a:defRPr sz="2433"/>
            </a:lvl2pPr>
            <a:lvl3pPr>
              <a:defRPr sz="2222"/>
            </a:lvl3pPr>
            <a:lvl4pPr>
              <a:defRPr sz="2010"/>
            </a:lvl4pPr>
            <a:lvl5pPr>
              <a:defRPr sz="2010"/>
            </a:lvl5pPr>
            <a:lvl6pPr>
              <a:defRPr sz="2010"/>
            </a:lvl6pPr>
            <a:lvl7pPr>
              <a:defRPr sz="2010"/>
            </a:lvl7pPr>
            <a:lvl8pPr>
              <a:defRPr sz="2010"/>
            </a:lvl8pPr>
            <a:lvl9pPr>
              <a:defRPr sz="201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F527039-BAFA-4111-9FB6-60D55F751B57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1574D2A-FA98-4AEB-8573-13BE8A41B9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5" y="274638"/>
            <a:ext cx="10972213" cy="1143000"/>
          </a:xfrm>
          <a:prstGeom prst="rect">
            <a:avLst/>
          </a:prstGeom>
        </p:spPr>
        <p:txBody>
          <a:bodyPr lIns="106080" tIns="53040" rIns="106080" bIns="53040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24BAE7B-4150-4032-8857-B56590630479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F609A1A-F82B-4C25-AA6C-6CFF4FD4BBD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11696459" y="133312"/>
            <a:ext cx="380575" cy="2599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2247" tIns="56124" rIns="112247" bIns="5612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D47035FF-3EDF-41A6-B83F-1A2A7CE431B8}" type="slidenum">
              <a:rPr kumimoji="0" lang="en-US" altLang="ko-KR" sz="953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kumimoji="0" lang="en-US" altLang="ko-KR" sz="953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FE7CF894-2113-41C1-9796-89CADC47B39A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6900BBE-31B3-4023-BC4C-B227A8D2B3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893" y="273050"/>
            <a:ext cx="4011222" cy="1162050"/>
          </a:xfrm>
          <a:prstGeom prst="rect">
            <a:avLst/>
          </a:prstGeom>
        </p:spPr>
        <p:txBody>
          <a:bodyPr lIns="106080" tIns="53040" rIns="106080" bIns="53040" anchor="b"/>
          <a:lstStyle>
            <a:lvl1pPr algn="l">
              <a:defRPr sz="243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5768" y="273053"/>
            <a:ext cx="6816340" cy="5853113"/>
          </a:xfrm>
          <a:prstGeom prst="rect">
            <a:avLst/>
          </a:prstGeom>
        </p:spPr>
        <p:txBody>
          <a:bodyPr lIns="106080" tIns="53040" rIns="106080" bIns="53040"/>
          <a:lstStyle>
            <a:lvl1pPr>
              <a:defRPr sz="3915"/>
            </a:lvl1pPr>
            <a:lvl2pPr>
              <a:defRPr sz="3386"/>
            </a:lvl2pPr>
            <a:lvl3pPr>
              <a:defRPr sz="2963"/>
            </a:lvl3pPr>
            <a:lvl4pPr>
              <a:defRPr sz="2433"/>
            </a:lvl4pPr>
            <a:lvl5pPr>
              <a:defRPr sz="2433"/>
            </a:lvl5pPr>
            <a:lvl6pPr>
              <a:defRPr sz="2433"/>
            </a:lvl6pPr>
            <a:lvl7pPr>
              <a:defRPr sz="2433"/>
            </a:lvl7pPr>
            <a:lvl8pPr>
              <a:defRPr sz="2433"/>
            </a:lvl8pPr>
            <a:lvl9pPr>
              <a:defRPr sz="24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893" y="1435102"/>
            <a:ext cx="4011222" cy="4691063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1694"/>
            </a:lvl1pPr>
            <a:lvl2pPr marL="561224" indent="0">
              <a:buNone/>
              <a:defRPr sz="1482"/>
            </a:lvl2pPr>
            <a:lvl3pPr marL="1122447" indent="0">
              <a:buNone/>
              <a:defRPr sz="1270"/>
            </a:lvl3pPr>
            <a:lvl4pPr marL="1683672" indent="0">
              <a:buNone/>
              <a:defRPr sz="1058"/>
            </a:lvl4pPr>
            <a:lvl5pPr marL="2244896" indent="0">
              <a:buNone/>
              <a:defRPr sz="1058"/>
            </a:lvl5pPr>
            <a:lvl6pPr marL="2806119" indent="0">
              <a:buNone/>
              <a:defRPr sz="1058"/>
            </a:lvl6pPr>
            <a:lvl7pPr marL="3367342" indent="0">
              <a:buNone/>
              <a:defRPr sz="1058"/>
            </a:lvl7pPr>
            <a:lvl8pPr marL="3928566" indent="0">
              <a:buNone/>
              <a:defRPr sz="1058"/>
            </a:lvl8pPr>
            <a:lvl9pPr marL="4489791" indent="0">
              <a:buNone/>
              <a:defRPr sz="10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BFA4D75-E51F-4F36-9F45-8AE9D8722D8F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B193CF6-C802-428B-BF1C-950A48334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8750" y="4800600"/>
            <a:ext cx="7316764" cy="566738"/>
          </a:xfrm>
          <a:prstGeom prst="rect">
            <a:avLst/>
          </a:prstGeom>
        </p:spPr>
        <p:txBody>
          <a:bodyPr lIns="106080" tIns="53040" rIns="106080" bIns="53040" anchor="b"/>
          <a:lstStyle>
            <a:lvl1pPr algn="l">
              <a:defRPr sz="243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8750" y="612776"/>
            <a:ext cx="7316764" cy="4114800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3915"/>
            </a:lvl1pPr>
            <a:lvl2pPr marL="561224" indent="0">
              <a:buNone/>
              <a:defRPr sz="3386"/>
            </a:lvl2pPr>
            <a:lvl3pPr marL="1122447" indent="0">
              <a:buNone/>
              <a:defRPr sz="2963"/>
            </a:lvl3pPr>
            <a:lvl4pPr marL="1683672" indent="0">
              <a:buNone/>
              <a:defRPr sz="2433"/>
            </a:lvl4pPr>
            <a:lvl5pPr marL="2244896" indent="0">
              <a:buNone/>
              <a:defRPr sz="2433"/>
            </a:lvl5pPr>
            <a:lvl6pPr marL="2806119" indent="0">
              <a:buNone/>
              <a:defRPr sz="2433"/>
            </a:lvl6pPr>
            <a:lvl7pPr marL="3367342" indent="0">
              <a:buNone/>
              <a:defRPr sz="2433"/>
            </a:lvl7pPr>
            <a:lvl8pPr marL="3928566" indent="0">
              <a:buNone/>
              <a:defRPr sz="2433"/>
            </a:lvl8pPr>
            <a:lvl9pPr marL="4489791" indent="0">
              <a:buNone/>
              <a:defRPr sz="2433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8750" y="5367338"/>
            <a:ext cx="7316764" cy="804862"/>
          </a:xfrm>
          <a:prstGeom prst="rect">
            <a:avLst/>
          </a:prstGeom>
        </p:spPr>
        <p:txBody>
          <a:bodyPr lIns="106080" tIns="53040" rIns="106080" bIns="53040"/>
          <a:lstStyle>
            <a:lvl1pPr marL="0" indent="0">
              <a:buNone/>
              <a:defRPr sz="1694"/>
            </a:lvl1pPr>
            <a:lvl2pPr marL="561224" indent="0">
              <a:buNone/>
              <a:defRPr sz="1482"/>
            </a:lvl2pPr>
            <a:lvl3pPr marL="1122447" indent="0">
              <a:buNone/>
              <a:defRPr sz="1270"/>
            </a:lvl3pPr>
            <a:lvl4pPr marL="1683672" indent="0">
              <a:buNone/>
              <a:defRPr sz="1058"/>
            </a:lvl4pPr>
            <a:lvl5pPr marL="2244896" indent="0">
              <a:buNone/>
              <a:defRPr sz="1058"/>
            </a:lvl5pPr>
            <a:lvl6pPr marL="2806119" indent="0">
              <a:buNone/>
              <a:defRPr sz="1058"/>
            </a:lvl6pPr>
            <a:lvl7pPr marL="3367342" indent="0">
              <a:buNone/>
              <a:defRPr sz="1058"/>
            </a:lvl7pPr>
            <a:lvl8pPr marL="3928566" indent="0">
              <a:buNone/>
              <a:defRPr sz="1058"/>
            </a:lvl8pPr>
            <a:lvl9pPr marL="4489791" indent="0">
              <a:buNone/>
              <a:defRPr sz="105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769" y="6356364"/>
            <a:ext cx="2843904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CAD28FA-E918-4101-91C1-7680B436397D}" type="datetimeFigureOut">
              <a:rPr lang="ko-KR" altLang="en-US"/>
              <a:pPr>
                <a:defRPr/>
              </a:pPr>
              <a:t>2021-06-18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908" y="6356364"/>
            <a:ext cx="3860185" cy="365577"/>
          </a:xfrm>
          <a:prstGeom prst="rect">
            <a:avLst/>
          </a:prstGeom>
        </p:spPr>
        <p:txBody>
          <a:bodyPr lIns="106080" tIns="53040" rIns="106080" bIns="53040"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8328" y="6356364"/>
            <a:ext cx="2843905" cy="365577"/>
          </a:xfrm>
          <a:prstGeom prst="rect">
            <a:avLst/>
          </a:prstGeom>
        </p:spPr>
        <p:txBody>
          <a:bodyPr vert="horz" wrap="square" lIns="106080" tIns="53040" rIns="106080" bIns="5304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C5C88CF-E0C5-4AE2-A482-9CC7462794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0315" y="555237"/>
            <a:ext cx="9569198" cy="623267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47" tIns="56124" rIns="112247" bIns="56124" anchor="ctr"/>
          <a:lstStyle/>
          <a:p>
            <a:pPr algn="ctr" eaLnBrk="1" latinLnBrk="1" hangingPunct="1">
              <a:defRPr/>
            </a:pPr>
            <a:endParaRPr lang="ko-KR" altLang="en-US" sz="1904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676014" y="555237"/>
            <a:ext cx="2440395" cy="623267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47" tIns="56124" rIns="112247" bIns="56124" anchor="ctr"/>
          <a:lstStyle/>
          <a:p>
            <a:pPr algn="ctr" eaLnBrk="1" latinLnBrk="1" hangingPunct="1">
              <a:defRPr/>
            </a:pPr>
            <a:endParaRPr lang="ko-KR" altLang="en-US" sz="1904"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4795834" y="108576"/>
            <a:ext cx="952447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화면경로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6956" y="108576"/>
            <a:ext cx="952448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Page ID</a:t>
            </a:r>
            <a:endParaRPr lang="ko-KR" altLang="en-US" sz="1058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0403012" y="108576"/>
            <a:ext cx="952447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Page</a:t>
            </a:r>
            <a:endParaRPr lang="ko-KR" altLang="en-US" sz="1058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676014" y="553865"/>
            <a:ext cx="2440396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Description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11353780" y="108576"/>
            <a:ext cx="762630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89405" y="108576"/>
            <a:ext cx="1333762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5748282" y="108576"/>
            <a:ext cx="4654731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2321487" y="108576"/>
            <a:ext cx="952448" cy="25013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8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화면명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3273934" y="108576"/>
            <a:ext cx="1523579" cy="2501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058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0315" y="442540"/>
            <a:ext cx="12074414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539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Cambria" panose="02040503050406030204" pitchFamily="18" charset="0"/>
          <a:ea typeface="맑은 고딕" pitchFamily="50" charset="-127"/>
        </a:defRPr>
      </a:lvl5pPr>
      <a:lvl6pPr marL="561224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2447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3672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44896" algn="ctr" rtl="0" eaLnBrk="1" fontAlgn="base" latinLnBrk="1" hangingPunct="1">
        <a:spcBef>
          <a:spcPct val="0"/>
        </a:spcBef>
        <a:spcAft>
          <a:spcPct val="0"/>
        </a:spcAft>
        <a:defRPr sz="5396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19940" indent="-41994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15" kern="1200">
          <a:solidFill>
            <a:schemeClr val="tx1"/>
          </a:solidFill>
          <a:latin typeface="+mn-lt"/>
          <a:ea typeface="+mn-ea"/>
          <a:cs typeface="+mn-cs"/>
        </a:defRPr>
      </a:lvl1pPr>
      <a:lvl2pPr marL="910431" indent="-34939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86" kern="1200">
          <a:solidFill>
            <a:schemeClr val="tx1"/>
          </a:solidFill>
          <a:latin typeface="+mn-lt"/>
          <a:ea typeface="+mn-ea"/>
          <a:cs typeface="+mn-cs"/>
        </a:defRPr>
      </a:lvl2pPr>
      <a:lvl3pPr marL="1402604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63" kern="1200">
          <a:solidFill>
            <a:schemeClr val="tx1"/>
          </a:solidFill>
          <a:latin typeface="+mn-lt"/>
          <a:ea typeface="+mn-ea"/>
          <a:cs typeface="+mn-cs"/>
        </a:defRPr>
      </a:lvl3pPr>
      <a:lvl4pPr marL="1963644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33" kern="1200">
          <a:solidFill>
            <a:schemeClr val="tx1"/>
          </a:solidFill>
          <a:latin typeface="+mn-lt"/>
          <a:ea typeface="+mn-ea"/>
          <a:cs typeface="+mn-cs"/>
        </a:defRPr>
      </a:lvl4pPr>
      <a:lvl5pPr marL="2524685" indent="-280521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33" kern="1200">
          <a:solidFill>
            <a:schemeClr val="tx1"/>
          </a:solidFill>
          <a:latin typeface="+mn-lt"/>
          <a:ea typeface="+mn-ea"/>
          <a:cs typeface="+mn-cs"/>
        </a:defRPr>
      </a:lvl5pPr>
      <a:lvl6pPr marL="3086731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6pPr>
      <a:lvl7pPr marL="3647955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7pPr>
      <a:lvl8pPr marL="4209178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8pPr>
      <a:lvl9pPr marL="4770402" indent="-280613" algn="l" defTabSz="1122447" rtl="0" eaLnBrk="1" latinLnBrk="1" hangingPunct="1">
        <a:spcBef>
          <a:spcPct val="20000"/>
        </a:spcBef>
        <a:buFont typeface="Arial" pitchFamily="34" charset="0"/>
        <a:buChar char="•"/>
        <a:defRPr sz="2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61224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2pPr>
      <a:lvl3pPr marL="1122447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683672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44896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806119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67342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928566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489791" algn="l" defTabSz="1122447" rtl="0" eaLnBrk="1" latinLnBrk="1" hangingPunct="1"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Line 50"/>
          <p:cNvSpPr>
            <a:spLocks noChangeShapeType="1"/>
          </p:cNvSpPr>
          <p:nvPr userDrawn="1"/>
        </p:nvSpPr>
        <p:spPr bwMode="auto">
          <a:xfrm>
            <a:off x="336062" y="404664"/>
            <a:ext cx="1151987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2215"/>
          </a:p>
        </p:txBody>
      </p:sp>
      <p:sp>
        <p:nvSpPr>
          <p:cNvPr id="8" name="TextBox 18"/>
          <p:cNvSpPr txBox="1">
            <a:spLocks noChangeArrowheads="1"/>
          </p:cNvSpPr>
          <p:nvPr userDrawn="1"/>
        </p:nvSpPr>
        <p:spPr bwMode="auto">
          <a:xfrm>
            <a:off x="335360" y="85770"/>
            <a:ext cx="514446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77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로보어드바이저</a:t>
            </a:r>
            <a:endParaRPr kumimoji="1" lang="ko-KR" altLang="en-US" sz="1477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1" y="1348"/>
            <a:ext cx="227347" cy="45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2542" tIns="56271" rIns="112542" bIns="5627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215"/>
          </a:p>
        </p:txBody>
      </p:sp>
      <p:sp>
        <p:nvSpPr>
          <p:cNvPr id="10" name="TextBox 18"/>
          <p:cNvSpPr txBox="1">
            <a:spLocks noChangeArrowheads="1"/>
          </p:cNvSpPr>
          <p:nvPr userDrawn="1"/>
        </p:nvSpPr>
        <p:spPr bwMode="auto">
          <a:xfrm>
            <a:off x="6450501" y="85770"/>
            <a:ext cx="54054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r" defTabSz="1125444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77" b="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사용자화면정의서</a:t>
            </a:r>
          </a:p>
        </p:txBody>
      </p:sp>
      <p:sp>
        <p:nvSpPr>
          <p:cNvPr id="11" name="Line 31"/>
          <p:cNvSpPr>
            <a:spLocks noChangeShapeType="1"/>
          </p:cNvSpPr>
          <p:nvPr userDrawn="1"/>
        </p:nvSpPr>
        <p:spPr bwMode="auto">
          <a:xfrm>
            <a:off x="336062" y="6464301"/>
            <a:ext cx="11519877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215"/>
          </a:p>
        </p:txBody>
      </p:sp>
      <p:sp>
        <p:nvSpPr>
          <p:cNvPr id="12" name="Text Box 34"/>
          <p:cNvSpPr txBox="1">
            <a:spLocks noChangeArrowheads="1"/>
          </p:cNvSpPr>
          <p:nvPr userDrawn="1"/>
        </p:nvSpPr>
        <p:spPr bwMode="auto">
          <a:xfrm>
            <a:off x="5883031" y="6546048"/>
            <a:ext cx="383438" cy="28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fld id="{3415605B-882F-4018-AD23-436CE46AE4E9}" type="slidenum">
              <a:rPr kumimoji="0" lang="en-US" altLang="ko-KR" sz="123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>
                <a:defRPr/>
              </a:pPr>
              <a:t>‹#›</a:t>
            </a:fld>
            <a:endParaRPr kumimoji="0" lang="en-US" altLang="ko-KR" sz="123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3" b="38216"/>
          <a:stretch/>
        </p:blipFill>
        <p:spPr>
          <a:xfrm>
            <a:off x="10585494" y="6585404"/>
            <a:ext cx="1262410" cy="1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165961" y="2064566"/>
            <a:ext cx="8602209" cy="47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62" dirty="0" err="1">
                <a:latin typeface="+mj-ea"/>
                <a:ea typeface="+mj-ea"/>
              </a:rPr>
              <a:t>로보어드바이저</a:t>
            </a:r>
            <a:endParaRPr lang="ko-KR" altLang="en-US" sz="1477" dirty="0">
              <a:latin typeface="+mj-ea"/>
              <a:ea typeface="+mj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01700" y="2589674"/>
            <a:ext cx="10273580" cy="62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r>
              <a:rPr lang="ko-KR" altLang="en-US" sz="3446" b="1" dirty="0">
                <a:latin typeface="+mn-ea"/>
                <a:ea typeface="+mn-ea"/>
              </a:rPr>
              <a:t>사용자화면정의서</a:t>
            </a:r>
            <a:endParaRPr lang="en-US" altLang="ko-KR" sz="3446" b="1" dirty="0">
              <a:latin typeface="+mn-ea"/>
              <a:ea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215280" y="3317931"/>
            <a:ext cx="11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20"/>
          <p:cNvSpPr>
            <a:spLocks noChangeArrowheads="1"/>
          </p:cNvSpPr>
          <p:nvPr/>
        </p:nvSpPr>
        <p:spPr bwMode="auto">
          <a:xfrm>
            <a:off x="8577507" y="4408473"/>
            <a:ext cx="3190508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algn="just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Char char="q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just">
              <a:lnSpc>
                <a:spcPct val="120000"/>
              </a:lnSpc>
              <a:spcBef>
                <a:spcPct val="35000"/>
              </a:spcBef>
              <a:buChar char="-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just">
              <a:lnSpc>
                <a:spcPct val="120000"/>
              </a:lnSpc>
              <a:spcBef>
                <a:spcPct val="35000"/>
              </a:spcBef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77" b="1" dirty="0"/>
              <a:t>버     전 </a:t>
            </a:r>
            <a:r>
              <a:rPr lang="en-US" altLang="ko-KR" sz="1477" b="1" dirty="0"/>
              <a:t>: V1.0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ko-KR" altLang="en-US" sz="1477" b="1" dirty="0"/>
              <a:t>작 성 자 </a:t>
            </a:r>
            <a:r>
              <a:rPr lang="en-US" altLang="ko-KR" sz="1477" b="1" dirty="0"/>
              <a:t>: </a:t>
            </a:r>
            <a:r>
              <a:rPr lang="ko-KR" altLang="en-US" sz="1477" b="1" dirty="0"/>
              <a:t>김기태</a:t>
            </a:r>
            <a:endParaRPr lang="en-US" altLang="ko-KR" sz="1477" b="1" dirty="0"/>
          </a:p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77" b="1" dirty="0"/>
              <a:t>작 성 일 </a:t>
            </a:r>
            <a:r>
              <a:rPr lang="en-US" altLang="ko-KR" sz="1477" b="1" dirty="0"/>
              <a:t>: 2021.04.04.</a:t>
            </a:r>
            <a:endParaRPr lang="ko-KR" altLang="en-US" sz="1477" b="1" dirty="0"/>
          </a:p>
        </p:txBody>
      </p:sp>
    </p:spTree>
    <p:extLst>
      <p:ext uri="{BB962C8B-B14F-4D97-AF65-F5344CB8AC3E}">
        <p14:creationId xmlns:p14="http://schemas.microsoft.com/office/powerpoint/2010/main" val="182636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33F09A-DFD2-4B02-9D08-28D7C414E425}"/>
              </a:ext>
            </a:extLst>
          </p:cNvPr>
          <p:cNvSpPr/>
          <p:nvPr/>
        </p:nvSpPr>
        <p:spPr>
          <a:xfrm>
            <a:off x="38500" y="535271"/>
            <a:ext cx="9576000" cy="6264000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671FA8-1F24-40F5-8C73-9A871BDBC184}"/>
              </a:ext>
            </a:extLst>
          </p:cNvPr>
          <p:cNvSpPr/>
          <p:nvPr/>
        </p:nvSpPr>
        <p:spPr>
          <a:xfrm>
            <a:off x="3270984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STOCK PREDICTION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82332-CBEE-4055-976E-8784FD07C22E}"/>
              </a:ext>
            </a:extLst>
          </p:cNvPr>
          <p:cNvSpPr/>
          <p:nvPr/>
        </p:nvSpPr>
        <p:spPr>
          <a:xfrm>
            <a:off x="6407216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1400" b="1" dirty="0">
              <a:solidFill>
                <a:srgbClr val="3468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5C2225-5153-4C8E-B9AD-A48268A463FB}"/>
              </a:ext>
            </a:extLst>
          </p:cNvPr>
          <p:cNvSpPr/>
          <p:nvPr/>
        </p:nvSpPr>
        <p:spPr>
          <a:xfrm>
            <a:off x="147138" y="2358354"/>
            <a:ext cx="9364844" cy="21578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3523AF-8D3D-4BC9-B00F-4FE15F6981A1}"/>
              </a:ext>
            </a:extLst>
          </p:cNvPr>
          <p:cNvSpPr/>
          <p:nvPr/>
        </p:nvSpPr>
        <p:spPr>
          <a:xfrm>
            <a:off x="147138" y="4582960"/>
            <a:ext cx="9364844" cy="21578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042DDA3-5BD2-431E-971F-69E01F2AFE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601" y="4740560"/>
          <a:ext cx="9026526" cy="18764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76814">
                  <a:extLst>
                    <a:ext uri="{9D8B030D-6E8A-4147-A177-3AD203B41FA5}">
                      <a16:colId xmlns:a16="http://schemas.microsoft.com/office/drawing/2014/main" val="2527365853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2278103649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1596488013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3098193714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1262106990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992598582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961107104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1316841311"/>
                    </a:ext>
                  </a:extLst>
                </a:gridCol>
                <a:gridCol w="1068714">
                  <a:extLst>
                    <a:ext uri="{9D8B030D-6E8A-4147-A177-3AD203B41FA5}">
                      <a16:colId xmlns:a16="http://schemas.microsoft.com/office/drawing/2014/main" val="3390633754"/>
                    </a:ext>
                  </a:extLst>
                </a:gridCol>
              </a:tblGrid>
              <a:tr h="400184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2014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2015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2016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2018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2020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72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5686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14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2209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0747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2A435-7217-4A2B-843F-1BE89E41C40A}"/>
              </a:ext>
            </a:extLst>
          </p:cNvPr>
          <p:cNvSpPr/>
          <p:nvPr/>
        </p:nvSpPr>
        <p:spPr>
          <a:xfrm>
            <a:off x="134753" y="1975194"/>
            <a:ext cx="9377229" cy="47655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AB3CD-13D2-4DCF-8894-EF474BA042C6}"/>
              </a:ext>
            </a:extLst>
          </p:cNvPr>
          <p:cNvSpPr txBox="1"/>
          <p:nvPr/>
        </p:nvSpPr>
        <p:spPr>
          <a:xfrm>
            <a:off x="173253" y="2064297"/>
            <a:ext cx="4356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대한 공식 및 설명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1537FBE-9431-440C-A6B8-FDDE101AD83E}"/>
              </a:ext>
            </a:extLst>
          </p:cNvPr>
          <p:cNvGrpSpPr/>
          <p:nvPr/>
        </p:nvGrpSpPr>
        <p:grpSpPr>
          <a:xfrm>
            <a:off x="-123621" y="2012685"/>
            <a:ext cx="4503116" cy="369332"/>
            <a:chOff x="-87374" y="2129738"/>
            <a:chExt cx="4503116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8C5C5-0604-450B-82A2-6A1A854C9CA8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1C97AF-0E8A-425A-B39C-4A4F0D9A181E}"/>
                </a:ext>
              </a:extLst>
            </p:cNvPr>
            <p:cNvSpPr/>
            <p:nvPr/>
          </p:nvSpPr>
          <p:spPr>
            <a:xfrm>
              <a:off x="220241" y="2162975"/>
              <a:ext cx="4195501" cy="261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B98D9D1-41D3-448F-867A-CD336738BF56}"/>
              </a:ext>
            </a:extLst>
          </p:cNvPr>
          <p:cNvGrpSpPr/>
          <p:nvPr/>
        </p:nvGrpSpPr>
        <p:grpSpPr>
          <a:xfrm>
            <a:off x="-236130" y="2339195"/>
            <a:ext cx="7023156" cy="2119993"/>
            <a:chOff x="-87374" y="2129738"/>
            <a:chExt cx="9636142" cy="211999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4BBF5A-14A3-4E56-8888-6DA1DBF5587D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70B582D-682A-4AC8-BCDA-9180FCFC6C1F}"/>
                </a:ext>
              </a:extLst>
            </p:cNvPr>
            <p:cNvSpPr/>
            <p:nvPr/>
          </p:nvSpPr>
          <p:spPr>
            <a:xfrm>
              <a:off x="220241" y="2162974"/>
              <a:ext cx="9328527" cy="20867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4F2076-1429-4EF7-9B1A-014D7BF83A1D}"/>
              </a:ext>
            </a:extLst>
          </p:cNvPr>
          <p:cNvGrpSpPr/>
          <p:nvPr/>
        </p:nvGrpSpPr>
        <p:grpSpPr>
          <a:xfrm>
            <a:off x="-132926" y="4618790"/>
            <a:ext cx="9636142" cy="2119993"/>
            <a:chOff x="-87374" y="2129738"/>
            <a:chExt cx="9636142" cy="211999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74CC3C-B934-415B-B331-B78D6F895981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9F716CB-1448-475F-8C6A-7C4B1EC33D9F}"/>
                </a:ext>
              </a:extLst>
            </p:cNvPr>
            <p:cNvSpPr/>
            <p:nvPr/>
          </p:nvSpPr>
          <p:spPr>
            <a:xfrm>
              <a:off x="220241" y="2162974"/>
              <a:ext cx="9328527" cy="20867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F1C35FA-80C7-4394-B7E7-DA99ED1FD906}"/>
              </a:ext>
            </a:extLst>
          </p:cNvPr>
          <p:cNvSpPr txBox="1"/>
          <p:nvPr/>
        </p:nvSpPr>
        <p:spPr>
          <a:xfrm>
            <a:off x="9710753" y="850371"/>
            <a:ext cx="23420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전체보기 및 각 전략을 선택할 수 있는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대한 설명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추후 작성하여 제공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 종목 수 선택하는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드롭박스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</a:rPr>
              <a:t>종목 수 선택에 따라 모든 탭</a:t>
            </a:r>
            <a:r>
              <a:rPr lang="en-US" altLang="ko-KR" sz="1000" dirty="0">
                <a:latin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</a:rPr>
              <a:t>의 그래프와 표가 달라진다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종목 추천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</a:rPr>
              <a:t>&lt;1.port_strategy.csv&gt; 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탭에 해당하는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개년 수익률 그래프를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</a:rPr>
              <a:t>&lt;2.strategy_stocks.csv&gt; 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전략의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개년 추천 종목들을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전략별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count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순위를 보여준다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count&gt;1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기본이고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동순위인 경우 시가 총액 순으로 나열한다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개수가 많아 스크롤 필요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쿼리문은 따로 첨부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b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전략별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연도별 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 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46C48F9-FE17-4FA7-B54F-069B7E2F5E0F}"/>
              </a:ext>
            </a:extLst>
          </p:cNvPr>
          <p:cNvGrpSpPr/>
          <p:nvPr/>
        </p:nvGrpSpPr>
        <p:grpSpPr>
          <a:xfrm>
            <a:off x="8326354" y="1627276"/>
            <a:ext cx="1176862" cy="324000"/>
            <a:chOff x="850177" y="3052710"/>
            <a:chExt cx="1176862" cy="32400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9C1F952-C481-4714-9BAE-ABE2CF587938}"/>
                </a:ext>
              </a:extLst>
            </p:cNvPr>
            <p:cNvSpPr/>
            <p:nvPr/>
          </p:nvSpPr>
          <p:spPr>
            <a:xfrm>
              <a:off x="850177" y="3052710"/>
              <a:ext cx="1176862" cy="324000"/>
            </a:xfrm>
            <a:prstGeom prst="roundRect">
              <a:avLst/>
            </a:prstGeom>
            <a:solidFill>
              <a:srgbClr val="265DF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추천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4C982F4-A2BC-448A-8E33-B982826D22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84" t="32424" r="8622" b="24696"/>
            <a:stretch/>
          </p:blipFill>
          <p:spPr>
            <a:xfrm>
              <a:off x="1747233" y="3113904"/>
              <a:ext cx="217028" cy="201612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F9BE7D1-8271-401F-9F87-31D1FC893596}"/>
              </a:ext>
            </a:extLst>
          </p:cNvPr>
          <p:cNvGrpSpPr/>
          <p:nvPr/>
        </p:nvGrpSpPr>
        <p:grpSpPr>
          <a:xfrm>
            <a:off x="7988348" y="1537864"/>
            <a:ext cx="1555098" cy="474607"/>
            <a:chOff x="-87374" y="2129738"/>
            <a:chExt cx="1555098" cy="47460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46F1CF-42A8-42B5-8CB0-A24F9764BAC5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0782A20-DCC8-4642-AA24-E0803A03CDC4}"/>
                </a:ext>
              </a:extLst>
            </p:cNvPr>
            <p:cNvSpPr/>
            <p:nvPr/>
          </p:nvSpPr>
          <p:spPr>
            <a:xfrm>
              <a:off x="220241" y="2162975"/>
              <a:ext cx="1247483" cy="441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9" name="차트 38">
            <a:extLst>
              <a:ext uri="{FF2B5EF4-FFF2-40B4-BE49-F238E27FC236}">
                <a16:creationId xmlns:a16="http://schemas.microsoft.com/office/drawing/2014/main" id="{F0365225-1998-4F8C-9A57-0482E40FB76D}"/>
              </a:ext>
            </a:extLst>
          </p:cNvPr>
          <p:cNvGraphicFramePr/>
          <p:nvPr>
            <p:extLst/>
          </p:nvPr>
        </p:nvGraphicFramePr>
        <p:xfrm>
          <a:off x="175988" y="2397681"/>
          <a:ext cx="6446489" cy="2079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사각형: 둥근 위쪽 모서리 16">
            <a:extLst>
              <a:ext uri="{FF2B5EF4-FFF2-40B4-BE49-F238E27FC236}">
                <a16:creationId xmlns:a16="http://schemas.microsoft.com/office/drawing/2014/main" id="{EFFE6F33-DE17-438A-A01D-5422754BE841}"/>
              </a:ext>
            </a:extLst>
          </p:cNvPr>
          <p:cNvSpPr/>
          <p:nvPr/>
        </p:nvSpPr>
        <p:spPr>
          <a:xfrm>
            <a:off x="137513" y="1651194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D8F92"/>
                </a:solidFill>
                <a:latin typeface="맑은 고딕" panose="020B0503020000020004" pitchFamily="50" charset="-127"/>
              </a:rPr>
              <a:t>전체보기</a:t>
            </a:r>
          </a:p>
        </p:txBody>
      </p:sp>
      <p:sp>
        <p:nvSpPr>
          <p:cNvPr id="41" name="사각형: 둥근 위쪽 모서리 55">
            <a:extLst>
              <a:ext uri="{FF2B5EF4-FFF2-40B4-BE49-F238E27FC236}">
                <a16:creationId xmlns:a16="http://schemas.microsoft.com/office/drawing/2014/main" id="{1DFB3FE0-E301-4164-AC51-2F0637E32729}"/>
              </a:ext>
            </a:extLst>
          </p:cNvPr>
          <p:cNvSpPr/>
          <p:nvPr/>
        </p:nvSpPr>
        <p:spPr>
          <a:xfrm>
            <a:off x="1148166" y="1650443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rgbClr val="265D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UnderStocks</a:t>
            </a:r>
            <a:endParaRPr lang="en-US" altLang="ko-KR" sz="900" b="1" dirty="0">
              <a:solidFill>
                <a:srgbClr val="265D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사각형: 둥근 위쪽 모서리 56">
            <a:extLst>
              <a:ext uri="{FF2B5EF4-FFF2-40B4-BE49-F238E27FC236}">
                <a16:creationId xmlns:a16="http://schemas.microsoft.com/office/drawing/2014/main" id="{D611AB6B-5B91-4246-8EC5-3A2697125691}"/>
              </a:ext>
            </a:extLst>
          </p:cNvPr>
          <p:cNvSpPr/>
          <p:nvPr/>
        </p:nvSpPr>
        <p:spPr>
          <a:xfrm>
            <a:off x="2158819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8D8F92"/>
                </a:solidFill>
                <a:latin typeface="맑은 고딕" panose="020B0503020000020004" pitchFamily="50" charset="-127"/>
              </a:rPr>
              <a:t>magic</a:t>
            </a:r>
          </a:p>
        </p:txBody>
      </p:sp>
      <p:sp>
        <p:nvSpPr>
          <p:cNvPr id="44" name="사각형: 둥근 위쪽 모서리 59">
            <a:extLst>
              <a:ext uri="{FF2B5EF4-FFF2-40B4-BE49-F238E27FC236}">
                <a16:creationId xmlns:a16="http://schemas.microsoft.com/office/drawing/2014/main" id="{6B54CAB6-028C-40CF-87D7-7A8BFE523263}"/>
              </a:ext>
            </a:extLst>
          </p:cNvPr>
          <p:cNvSpPr/>
          <p:nvPr/>
        </p:nvSpPr>
        <p:spPr>
          <a:xfrm>
            <a:off x="3169472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8D8F92"/>
                </a:solidFill>
                <a:latin typeface="맑은 고딕" panose="020B0503020000020004" pitchFamily="50" charset="-127"/>
              </a:rPr>
              <a:t>momentum</a:t>
            </a:r>
          </a:p>
        </p:txBody>
      </p:sp>
      <p:sp>
        <p:nvSpPr>
          <p:cNvPr id="46" name="사각형: 둥근 위쪽 모서리 62">
            <a:extLst>
              <a:ext uri="{FF2B5EF4-FFF2-40B4-BE49-F238E27FC236}">
                <a16:creationId xmlns:a16="http://schemas.microsoft.com/office/drawing/2014/main" id="{C2F49EF3-3B4F-4D25-AD43-AC8D4DFA140E}"/>
              </a:ext>
            </a:extLst>
          </p:cNvPr>
          <p:cNvSpPr/>
          <p:nvPr/>
        </p:nvSpPr>
        <p:spPr>
          <a:xfrm>
            <a:off x="4180125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F-score</a:t>
            </a:r>
            <a:endParaRPr lang="ko-KR" altLang="en-US" sz="1200" b="1" dirty="0">
              <a:solidFill>
                <a:srgbClr val="8D8F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위쪽 모서리 63">
            <a:extLst>
              <a:ext uri="{FF2B5EF4-FFF2-40B4-BE49-F238E27FC236}">
                <a16:creationId xmlns:a16="http://schemas.microsoft.com/office/drawing/2014/main" id="{EC1B4E4C-738C-4F07-8B43-B7DAF6885BA6}"/>
              </a:ext>
            </a:extLst>
          </p:cNvPr>
          <p:cNvSpPr/>
          <p:nvPr/>
        </p:nvSpPr>
        <p:spPr>
          <a:xfrm>
            <a:off x="5190778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F-score + </a:t>
            </a:r>
            <a:r>
              <a:rPr lang="en-US" altLang="ko-KR" sz="900" b="1" dirty="0" err="1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UnderStocks</a:t>
            </a:r>
            <a:endParaRPr lang="ko-KR" altLang="en-US" sz="900" b="1" dirty="0">
              <a:solidFill>
                <a:srgbClr val="8D8F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E2EEC9-1CCF-4BA9-BF32-0BAE27B8583C}"/>
              </a:ext>
            </a:extLst>
          </p:cNvPr>
          <p:cNvSpPr/>
          <p:nvPr/>
        </p:nvSpPr>
        <p:spPr>
          <a:xfrm>
            <a:off x="134753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INVESTING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1286D7-EF0C-4378-91D8-515E028B9869}"/>
              </a:ext>
            </a:extLst>
          </p:cNvPr>
          <p:cNvCxnSpPr/>
          <p:nvPr/>
        </p:nvCxnSpPr>
        <p:spPr>
          <a:xfrm>
            <a:off x="6409868" y="1606379"/>
            <a:ext cx="3096000" cy="0"/>
          </a:xfrm>
          <a:prstGeom prst="line">
            <a:avLst/>
          </a:prstGeom>
          <a:ln>
            <a:solidFill>
              <a:srgbClr val="3468F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52F39C3-D43C-4CD9-8AFD-66F8BEE695DD}"/>
              </a:ext>
            </a:extLst>
          </p:cNvPr>
          <p:cNvSpPr/>
          <p:nvPr/>
        </p:nvSpPr>
        <p:spPr>
          <a:xfrm>
            <a:off x="7277457" y="2384132"/>
            <a:ext cx="1838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연도별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COUNT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7DD2B8-8A3D-450B-B45B-4F1FBB72EE44}"/>
              </a:ext>
            </a:extLst>
          </p:cNvPr>
          <p:cNvSpPr txBox="1"/>
          <p:nvPr/>
        </p:nvSpPr>
        <p:spPr>
          <a:xfrm>
            <a:off x="7012196" y="2708527"/>
            <a:ext cx="23687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순위   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종목명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시가총액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삼성전자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7       178000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하이닉스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7       150000</a:t>
            </a: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넷마블     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키움증권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88D0197-FAD5-4C50-A707-EAC4F3C9E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13" t="26001" r="15509" b="27852"/>
          <a:stretch/>
        </p:blipFill>
        <p:spPr>
          <a:xfrm flipV="1">
            <a:off x="9080595" y="2727520"/>
            <a:ext cx="196850" cy="11430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07099D0E-37B7-4772-92B1-5C68EF507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13" t="26001" r="15509" b="27852"/>
          <a:stretch/>
        </p:blipFill>
        <p:spPr>
          <a:xfrm>
            <a:off x="9059080" y="4234419"/>
            <a:ext cx="196850" cy="114301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127567-E09A-40E7-9E53-818094646E9F}"/>
              </a:ext>
            </a:extLst>
          </p:cNvPr>
          <p:cNvSpPr/>
          <p:nvPr/>
        </p:nvSpPr>
        <p:spPr>
          <a:xfrm>
            <a:off x="9066632" y="2827748"/>
            <a:ext cx="203957" cy="1358251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7180257-3CCA-4519-8DE5-94595D8A860D}"/>
              </a:ext>
            </a:extLst>
          </p:cNvPr>
          <p:cNvGrpSpPr/>
          <p:nvPr/>
        </p:nvGrpSpPr>
        <p:grpSpPr>
          <a:xfrm>
            <a:off x="6918093" y="2279783"/>
            <a:ext cx="2398030" cy="2157825"/>
            <a:chOff x="-137971" y="2129738"/>
            <a:chExt cx="1605696" cy="15046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5E67B0-7726-45D1-B7FE-347E3BC94652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4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함초롬돋움" panose="020B0604000101010101" pitchFamily="50" charset="-127"/>
                </a:rPr>
                <a:t>6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91E48C9-A5C7-4355-BD45-257954E74A6B}"/>
                </a:ext>
              </a:extLst>
            </p:cNvPr>
            <p:cNvSpPr/>
            <p:nvPr/>
          </p:nvSpPr>
          <p:spPr>
            <a:xfrm>
              <a:off x="-137971" y="2162974"/>
              <a:ext cx="1605696" cy="14714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A0B1B0F-3229-4C6A-B825-42ADAB38EBE5}"/>
              </a:ext>
            </a:extLst>
          </p:cNvPr>
          <p:cNvGrpSpPr/>
          <p:nvPr/>
        </p:nvGrpSpPr>
        <p:grpSpPr>
          <a:xfrm>
            <a:off x="-263497" y="1404369"/>
            <a:ext cx="6568194" cy="620599"/>
            <a:chOff x="-71670" y="1992832"/>
            <a:chExt cx="6568194" cy="6205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661DF6-9830-47CC-A4E3-A670DBB2EA92}"/>
                </a:ext>
              </a:extLst>
            </p:cNvPr>
            <p:cNvSpPr txBox="1"/>
            <p:nvPr/>
          </p:nvSpPr>
          <p:spPr>
            <a:xfrm>
              <a:off x="-71670" y="1992832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DE4A0D-595B-433E-89F7-0F5C8382E3AC}"/>
                </a:ext>
              </a:extLst>
            </p:cNvPr>
            <p:cNvSpPr/>
            <p:nvPr/>
          </p:nvSpPr>
          <p:spPr>
            <a:xfrm>
              <a:off x="220241" y="2162975"/>
              <a:ext cx="6276283" cy="450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8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977806" y="1708827"/>
            <a:ext cx="2215662" cy="10532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560" tIns="65280" rIns="130560" bIns="65280" anchor="ctr"/>
          <a:lstStyle/>
          <a:p>
            <a:pPr algn="ctr" eaLnBrk="1" latinLnBrk="1" hangingPunct="1">
              <a:defRPr/>
            </a:pPr>
            <a:r>
              <a:rPr lang="ko-KR" altLang="en-US" sz="1477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로보어드바이저</a:t>
            </a:r>
            <a:endParaRPr lang="ko-KR" altLang="en-US" sz="1477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3231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주식 시장 현황</a:t>
            </a:r>
            <a:endParaRPr lang="ko-KR" altLang="en-US" sz="123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09846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</a:rPr>
              <a:t>기업 검색 및 주가 현황</a:t>
            </a:r>
          </a:p>
        </p:txBody>
      </p:sp>
      <p:cxnSp>
        <p:nvCxnSpPr>
          <p:cNvPr id="9" name="꺾인 연결선 8"/>
          <p:cNvCxnSpPr>
            <a:cxnSpLocks/>
            <a:stCxn id="3" idx="2"/>
            <a:endCxn id="5" idx="0"/>
          </p:cNvCxnSpPr>
          <p:nvPr/>
        </p:nvCxnSpPr>
        <p:spPr>
          <a:xfrm rot="5400000">
            <a:off x="4049251" y="1712210"/>
            <a:ext cx="986520" cy="30862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cxnSpLocks/>
            <a:stCxn id="3" idx="2"/>
            <a:endCxn id="14" idx="0"/>
          </p:cNvCxnSpPr>
          <p:nvPr/>
        </p:nvCxnSpPr>
        <p:spPr>
          <a:xfrm rot="16200000" flipH="1">
            <a:off x="7146099" y="1701613"/>
            <a:ext cx="986520" cy="3107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306928" y="3748596"/>
            <a:ext cx="1772308" cy="1052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31" dirty="0">
                <a:solidFill>
                  <a:schemeClr val="tx1"/>
                </a:solidFill>
                <a:latin typeface="맑은 고딕" panose="020B0503020000020004" pitchFamily="50" charset="-127"/>
              </a:rPr>
              <a:t>포트폴리오 추천 및 주가 예측</a:t>
            </a:r>
          </a:p>
        </p:txBody>
      </p:sp>
      <p:cxnSp>
        <p:nvCxnSpPr>
          <p:cNvPr id="18" name="직선 연결선 17"/>
          <p:cNvCxnSpPr>
            <a:cxnSpLocks/>
            <a:stCxn id="3" idx="2"/>
          </p:cNvCxnSpPr>
          <p:nvPr/>
        </p:nvCxnSpPr>
        <p:spPr>
          <a:xfrm>
            <a:off x="6085637" y="2762076"/>
            <a:ext cx="0" cy="986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2"/>
          <p:cNvSpPr txBox="1">
            <a:spLocks/>
          </p:cNvSpPr>
          <p:nvPr/>
        </p:nvSpPr>
        <p:spPr>
          <a:xfrm>
            <a:off x="372251" y="514162"/>
            <a:ext cx="11458607" cy="427211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나눔고딕 ExtraBold" panose="020D0904000000000000" pitchFamily="50" charset="-127"/>
              <a:buNone/>
              <a:defRPr sz="1800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215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2215" dirty="0" err="1">
                <a:solidFill>
                  <a:sysClr val="windowText" lastClr="000000"/>
                </a:solidFill>
              </a:rPr>
              <a:t>메뉴구조도</a:t>
            </a:r>
            <a:endParaRPr lang="ko-KR" altLang="en-US" sz="2215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0725885-083D-4CC8-B60B-DF384680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" y="988433"/>
            <a:ext cx="9362815" cy="230417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BEADA-791C-4C45-B1B1-493DCF10E1D0}"/>
              </a:ext>
            </a:extLst>
          </p:cNvPr>
          <p:cNvSpPr/>
          <p:nvPr/>
        </p:nvSpPr>
        <p:spPr>
          <a:xfrm>
            <a:off x="1153436" y="647578"/>
            <a:ext cx="1040235" cy="36911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8DD279-D8C1-4AB9-879F-E02CF2AF42F4}"/>
              </a:ext>
            </a:extLst>
          </p:cNvPr>
          <p:cNvSpPr/>
          <p:nvPr/>
        </p:nvSpPr>
        <p:spPr>
          <a:xfrm>
            <a:off x="113201" y="647578"/>
            <a:ext cx="1040235" cy="3691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국내 주식 시장 현황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6D03ED-689F-419F-AA07-02B246F14A16}"/>
              </a:ext>
            </a:extLst>
          </p:cNvPr>
          <p:cNvSpPr/>
          <p:nvPr/>
        </p:nvSpPr>
        <p:spPr>
          <a:xfrm>
            <a:off x="971323" y="347557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D804E5-DF0A-488F-B48A-5D0EE1F49495}"/>
              </a:ext>
            </a:extLst>
          </p:cNvPr>
          <p:cNvSpPr/>
          <p:nvPr/>
        </p:nvSpPr>
        <p:spPr>
          <a:xfrm>
            <a:off x="115646" y="3475579"/>
            <a:ext cx="855677" cy="3089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3D56DD-4138-4135-89B4-16A1C586F67A}"/>
              </a:ext>
            </a:extLst>
          </p:cNvPr>
          <p:cNvSpPr/>
          <p:nvPr/>
        </p:nvSpPr>
        <p:spPr>
          <a:xfrm>
            <a:off x="1827000" y="347557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BA2E38-77B4-40FD-B0E4-769FE2375237}"/>
              </a:ext>
            </a:extLst>
          </p:cNvPr>
          <p:cNvSpPr/>
          <p:nvPr/>
        </p:nvSpPr>
        <p:spPr>
          <a:xfrm>
            <a:off x="4644744" y="3472932"/>
            <a:ext cx="3168013" cy="29119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 등락률 주요 순위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123501-D349-4175-89D4-B5BEDE6A4166}"/>
              </a:ext>
            </a:extLst>
          </p:cNvPr>
          <p:cNvSpPr/>
          <p:nvPr/>
        </p:nvSpPr>
        <p:spPr>
          <a:xfrm>
            <a:off x="7812755" y="3472932"/>
            <a:ext cx="1700353" cy="291199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업종 해당 종목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BD52B5-B518-4304-9637-0252CD74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78191"/>
              </p:ext>
            </p:extLst>
          </p:nvPr>
        </p:nvGraphicFramePr>
        <p:xfrm>
          <a:off x="117852" y="3771305"/>
          <a:ext cx="4513199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611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삼성전자</a:t>
                      </a:r>
                      <a:r>
                        <a:rPr lang="en-US" altLang="ko-KR" sz="1100" dirty="0"/>
                        <a:t>[005930]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현대차</a:t>
                      </a:r>
                      <a:r>
                        <a:rPr lang="en-US" altLang="ko-KR" sz="1100" dirty="0"/>
                        <a:t>[005380]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+6.62%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KODEX </a:t>
                      </a:r>
                      <a:r>
                        <a:rPr lang="ko-KR" altLang="en-US" sz="1100" dirty="0"/>
                        <a:t>레버리지</a:t>
                      </a:r>
                      <a:r>
                        <a:rPr lang="en-US" altLang="ko-KR" sz="1100" dirty="0"/>
                        <a:t>[112630]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기아차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+3.17%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23DA49B-8E51-4B5D-8978-8B86FF4C3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79457"/>
              </p:ext>
            </p:extLst>
          </p:nvPr>
        </p:nvGraphicFramePr>
        <p:xfrm>
          <a:off x="4644742" y="3771305"/>
          <a:ext cx="3168016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78029">
                  <a:extLst>
                    <a:ext uri="{9D8B030D-6E8A-4147-A177-3AD203B41FA5}">
                      <a16:colId xmlns:a16="http://schemas.microsoft.com/office/drawing/2014/main" val="2848488444"/>
                    </a:ext>
                  </a:extLst>
                </a:gridCol>
                <a:gridCol w="678697">
                  <a:extLst>
                    <a:ext uri="{9D8B030D-6E8A-4147-A177-3AD203B41FA5}">
                      <a16:colId xmlns:a16="http://schemas.microsoft.com/office/drawing/2014/main" val="3214083128"/>
                    </a:ext>
                  </a:extLst>
                </a:gridCol>
                <a:gridCol w="1311290">
                  <a:extLst>
                    <a:ext uri="{9D8B030D-6E8A-4147-A177-3AD203B41FA5}">
                      <a16:colId xmlns:a16="http://schemas.microsoft.com/office/drawing/2014/main" val="1849063643"/>
                    </a:ext>
                  </a:extLst>
                </a:gridCol>
              </a:tblGrid>
              <a:tr h="222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업종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거래대금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637342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운수장비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+4.0%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/>
                        <a:t>2,490,535</a:t>
                      </a:r>
                      <a:endParaRPr lang="ko-KR" altLang="en-US" sz="1100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44458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전기전자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+1.66%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3,815,925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7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의료정밀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+1.31%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39,324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4254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제조업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+1.21%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9,921,807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42326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대형주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+1.03%</a:t>
                      </a:r>
                      <a:endParaRPr lang="ko-KR" altLang="en-US" sz="11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8,629,796</a:t>
                      </a:r>
                      <a:endParaRPr lang="ko-KR" altLang="en-US" sz="11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63555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은행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-0.6%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13,477</a:t>
                      </a:r>
                      <a:endParaRPr lang="ko-KR" altLang="en-US" sz="11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6441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코스피고배당</a:t>
                      </a:r>
                      <a:r>
                        <a:rPr lang="en-US" altLang="ko-KR" sz="1100" dirty="0"/>
                        <a:t>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-0.68%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2,120,905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64847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종이목재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-0.68%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57,950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09993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의약품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-0.77%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514,264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07441"/>
                  </a:ext>
                </a:extLst>
              </a:tr>
              <a:tr h="2227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변동성지수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-1.86%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50716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F27A581-35C6-48FE-9B40-CD819A90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391140"/>
              </p:ext>
            </p:extLst>
          </p:nvPr>
        </p:nvGraphicFramePr>
        <p:xfrm>
          <a:off x="7812756" y="3771452"/>
          <a:ext cx="170035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4407">
                  <a:extLst>
                    <a:ext uri="{9D8B030D-6E8A-4147-A177-3AD203B41FA5}">
                      <a16:colId xmlns:a16="http://schemas.microsoft.com/office/drawing/2014/main" val="102963439"/>
                    </a:ext>
                  </a:extLst>
                </a:gridCol>
                <a:gridCol w="645951">
                  <a:extLst>
                    <a:ext uri="{9D8B030D-6E8A-4147-A177-3AD203B41FA5}">
                      <a16:colId xmlns:a16="http://schemas.microsoft.com/office/drawing/2014/main" val="200536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등락률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3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-1.3%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1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기아차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-2.87%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3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현대모비스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-3.78%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59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한국조선해양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-1.54%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7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삼성중공업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-0.53%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959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현대차</a:t>
                      </a:r>
                      <a:r>
                        <a:rPr lang="en-US" altLang="ko-KR" sz="1100" b="0" dirty="0"/>
                        <a:t>2</a:t>
                      </a:r>
                      <a:r>
                        <a:rPr lang="ko-KR" altLang="en-US" sz="1100" b="0" dirty="0"/>
                        <a:t>우</a:t>
                      </a:r>
                      <a:r>
                        <a:rPr lang="en-US" altLang="ko-KR" sz="1100" b="0" dirty="0"/>
                        <a:t>B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-0.95%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5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한국항공우주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-2.64%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4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만도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-0.91%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9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/>
                        <a:t>대우조선해양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-0.71%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8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/>
                        <a:t>현대차우</a:t>
                      </a:r>
                      <a:endParaRPr lang="ko-KR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-0.94%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12528"/>
                  </a:ext>
                </a:extLst>
              </a:tr>
            </a:tbl>
          </a:graphicData>
        </a:graphic>
      </p:graphicFrame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4A0414-6E99-47BC-9B99-6BB501A8BC8D}"/>
              </a:ext>
            </a:extLst>
          </p:cNvPr>
          <p:cNvCxnSpPr/>
          <p:nvPr/>
        </p:nvCxnSpPr>
        <p:spPr>
          <a:xfrm>
            <a:off x="7812757" y="3472932"/>
            <a:ext cx="0" cy="31482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525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코스피와 코스닥 시장으로 나눠서 데이터를 볼 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선택한 시장에 따라 화면 전체 데이터가 달라진다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주식차트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위에는 주가 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아래는 거래량 세로 막대 그래프로 구성된다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.(opt20006,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opt20007,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opt20008)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일봉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월봉으로 나눠서 볼 수 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일봉은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주봉은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월봉은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년치 데이터 조회가 가능하다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그래프 날짜 확대 축소 기능 구현 가능하면 좋을 듯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업종을 선택하는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드롭다운이다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선택한 업종에 해당하는 주식 차트를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.(sector)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거래대금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 페이지 참고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 등락률 주요 순위이다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업종별 등락률 상위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하위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종류씩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.(opt20003)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업종 등락률 주요 순위에서 업종을 클릭했을 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그 업종에 해당하는 종목들을 시가총액 역순으로 등락률과 함께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선택하면 해당 종목에 대한 주가 정보 화면으로 이동한다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.(opt20002)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8C80DD6-D14F-4E18-A5F0-C67FEBB9FAB7}"/>
              </a:ext>
            </a:extLst>
          </p:cNvPr>
          <p:cNvGrpSpPr/>
          <p:nvPr/>
        </p:nvGrpSpPr>
        <p:grpSpPr>
          <a:xfrm>
            <a:off x="12533" y="466070"/>
            <a:ext cx="2235717" cy="550624"/>
            <a:chOff x="12533" y="466070"/>
            <a:chExt cx="2235717" cy="5506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6B271F-726B-4982-BE61-7B50F31411B1}"/>
                </a:ext>
              </a:extLst>
            </p:cNvPr>
            <p:cNvSpPr/>
            <p:nvPr/>
          </p:nvSpPr>
          <p:spPr>
            <a:xfrm>
              <a:off x="47390" y="578840"/>
              <a:ext cx="2200860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B0711CC-99ED-48F9-9C3F-7C0D5E11D7B5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2472AA6-7DBA-404C-9D0E-663D40099707}"/>
              </a:ext>
            </a:extLst>
          </p:cNvPr>
          <p:cNvGrpSpPr/>
          <p:nvPr/>
        </p:nvGrpSpPr>
        <p:grpSpPr>
          <a:xfrm>
            <a:off x="7854710" y="3366238"/>
            <a:ext cx="1828747" cy="3365926"/>
            <a:chOff x="1627544" y="515256"/>
            <a:chExt cx="1828747" cy="33659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D75867D-1D31-466B-90E4-9379D9ACF212}"/>
                </a:ext>
              </a:extLst>
            </p:cNvPr>
            <p:cNvSpPr/>
            <p:nvPr/>
          </p:nvSpPr>
          <p:spPr>
            <a:xfrm>
              <a:off x="1627544" y="578839"/>
              <a:ext cx="1747346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ACED40-7667-4120-823B-01FB90F1D623}"/>
                </a:ext>
              </a:extLst>
            </p:cNvPr>
            <p:cNvSpPr/>
            <p:nvPr/>
          </p:nvSpPr>
          <p:spPr>
            <a:xfrm>
              <a:off x="3236377" y="515256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4FA1E0-315B-462B-ACBD-574C6A1EB095}"/>
              </a:ext>
            </a:extLst>
          </p:cNvPr>
          <p:cNvGrpSpPr/>
          <p:nvPr/>
        </p:nvGrpSpPr>
        <p:grpSpPr>
          <a:xfrm>
            <a:off x="8398021" y="1054955"/>
            <a:ext cx="1073791" cy="246221"/>
            <a:chOff x="7850456" y="1013002"/>
            <a:chExt cx="1073791" cy="2462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054D79-2FCB-4565-BD6B-7374540D0834}"/>
                </a:ext>
              </a:extLst>
            </p:cNvPr>
            <p:cNvSpPr/>
            <p:nvPr/>
          </p:nvSpPr>
          <p:spPr>
            <a:xfrm>
              <a:off x="7850456" y="1013002"/>
              <a:ext cx="1073791" cy="24622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코스피</a:t>
              </a: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EBBC996E-22A0-4E77-A214-7496DC3CC6D1}"/>
                </a:ext>
              </a:extLst>
            </p:cNvPr>
            <p:cNvSpPr/>
            <p:nvPr/>
          </p:nvSpPr>
          <p:spPr>
            <a:xfrm rot="10800000">
              <a:off x="8720357" y="1082180"/>
              <a:ext cx="159390" cy="117153"/>
            </a:xfrm>
            <a:prstGeom prst="triangle">
              <a:avLst/>
            </a:prstGeom>
            <a:solidFill>
              <a:schemeClr val="tx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A5CD93A-53F2-4A99-96F1-7852ABA90068}"/>
              </a:ext>
            </a:extLst>
          </p:cNvPr>
          <p:cNvSpPr txBox="1"/>
          <p:nvPr/>
        </p:nvSpPr>
        <p:spPr>
          <a:xfrm>
            <a:off x="161297" y="1007551"/>
            <a:ext cx="116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코스피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09A6BC-00C0-4210-9813-6162E9FFBC13}"/>
              </a:ext>
            </a:extLst>
          </p:cNvPr>
          <p:cNvGrpSpPr/>
          <p:nvPr/>
        </p:nvGrpSpPr>
        <p:grpSpPr>
          <a:xfrm>
            <a:off x="12533" y="874400"/>
            <a:ext cx="9592861" cy="2487551"/>
            <a:chOff x="131147" y="617885"/>
            <a:chExt cx="10191078" cy="248755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2F6AC7-527E-49BC-B937-B24231C56DA8}"/>
                </a:ext>
              </a:extLst>
            </p:cNvPr>
            <p:cNvSpPr/>
            <p:nvPr/>
          </p:nvSpPr>
          <p:spPr>
            <a:xfrm>
              <a:off x="168178" y="693396"/>
              <a:ext cx="10154047" cy="2412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B74637-A202-416E-AD41-9DC33A6431F1}"/>
                </a:ext>
              </a:extLst>
            </p:cNvPr>
            <p:cNvSpPr/>
            <p:nvPr/>
          </p:nvSpPr>
          <p:spPr>
            <a:xfrm>
              <a:off x="131147" y="61788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FA880D-DF04-401F-920A-7311DDBC2E02}"/>
              </a:ext>
            </a:extLst>
          </p:cNvPr>
          <p:cNvGrpSpPr/>
          <p:nvPr/>
        </p:nvGrpSpPr>
        <p:grpSpPr>
          <a:xfrm>
            <a:off x="7892229" y="1172443"/>
            <a:ext cx="1643484" cy="567896"/>
            <a:chOff x="381731" y="448798"/>
            <a:chExt cx="1643484" cy="5678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9AAF257-DCCE-4256-87D5-5A43A7D291F2}"/>
                </a:ext>
              </a:extLst>
            </p:cNvPr>
            <p:cNvSpPr/>
            <p:nvPr/>
          </p:nvSpPr>
          <p:spPr>
            <a:xfrm>
              <a:off x="486691" y="578840"/>
              <a:ext cx="1538524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57A973D-599D-444C-BB25-9325A400C332}"/>
                </a:ext>
              </a:extLst>
            </p:cNvPr>
            <p:cNvSpPr/>
            <p:nvPr/>
          </p:nvSpPr>
          <p:spPr>
            <a:xfrm>
              <a:off x="381731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3710A53-AEB4-4B6C-BF58-AAABE10349EC}"/>
              </a:ext>
            </a:extLst>
          </p:cNvPr>
          <p:cNvGrpSpPr/>
          <p:nvPr/>
        </p:nvGrpSpPr>
        <p:grpSpPr>
          <a:xfrm>
            <a:off x="8286148" y="892191"/>
            <a:ext cx="1264587" cy="510369"/>
            <a:chOff x="983662" y="506325"/>
            <a:chExt cx="1264587" cy="51036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ADCFA17-7F7A-4202-A9FD-64B028E40D2C}"/>
                </a:ext>
              </a:extLst>
            </p:cNvPr>
            <p:cNvSpPr/>
            <p:nvPr/>
          </p:nvSpPr>
          <p:spPr>
            <a:xfrm>
              <a:off x="1078258" y="578840"/>
              <a:ext cx="1169991" cy="437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AC3E497-49A6-4004-960B-00AFCD8929AA}"/>
                </a:ext>
              </a:extLst>
            </p:cNvPr>
            <p:cNvSpPr/>
            <p:nvPr/>
          </p:nvSpPr>
          <p:spPr>
            <a:xfrm>
              <a:off x="983662" y="50632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D3CE665-5444-4CDA-8DDD-C092A41FE974}"/>
              </a:ext>
            </a:extLst>
          </p:cNvPr>
          <p:cNvCxnSpPr/>
          <p:nvPr/>
        </p:nvCxnSpPr>
        <p:spPr>
          <a:xfrm flipV="1">
            <a:off x="2136521" y="1045430"/>
            <a:ext cx="0" cy="3476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A4E382-ECC2-4E3E-9A1C-023232C6E475}"/>
              </a:ext>
            </a:extLst>
          </p:cNvPr>
          <p:cNvGrpSpPr/>
          <p:nvPr/>
        </p:nvGrpSpPr>
        <p:grpSpPr>
          <a:xfrm>
            <a:off x="4586007" y="3299780"/>
            <a:ext cx="3193184" cy="3432384"/>
            <a:chOff x="181706" y="448798"/>
            <a:chExt cx="3193184" cy="343238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804F1F2-9B9E-43A3-97DE-9A18B18099BE}"/>
                </a:ext>
              </a:extLst>
            </p:cNvPr>
            <p:cNvSpPr/>
            <p:nvPr/>
          </p:nvSpPr>
          <p:spPr>
            <a:xfrm>
              <a:off x="285326" y="578839"/>
              <a:ext cx="3089564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02C1762-2051-47E7-85B1-CDBD74BDB59F}"/>
                </a:ext>
              </a:extLst>
            </p:cNvPr>
            <p:cNvSpPr/>
            <p:nvPr/>
          </p:nvSpPr>
          <p:spPr>
            <a:xfrm>
              <a:off x="181706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D1D1B40-FFE3-4A14-A38A-4A352484E33A}"/>
              </a:ext>
            </a:extLst>
          </p:cNvPr>
          <p:cNvGrpSpPr/>
          <p:nvPr/>
        </p:nvGrpSpPr>
        <p:grpSpPr>
          <a:xfrm>
            <a:off x="-5524" y="3299780"/>
            <a:ext cx="4616698" cy="3432384"/>
            <a:chOff x="181706" y="448798"/>
            <a:chExt cx="4616698" cy="343238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9168B76-D47F-4F01-A6FD-0A393F618F92}"/>
                </a:ext>
              </a:extLst>
            </p:cNvPr>
            <p:cNvSpPr/>
            <p:nvPr/>
          </p:nvSpPr>
          <p:spPr>
            <a:xfrm>
              <a:off x="285326" y="578839"/>
              <a:ext cx="4513078" cy="330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20AE791-3316-4C89-A0A8-83B49DAC9F23}"/>
                </a:ext>
              </a:extLst>
            </p:cNvPr>
            <p:cNvSpPr/>
            <p:nvPr/>
          </p:nvSpPr>
          <p:spPr>
            <a:xfrm>
              <a:off x="181706" y="448798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4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국내 주식 시장 현황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메인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D6D03ED-689F-419F-AA07-02B246F14A16}"/>
              </a:ext>
            </a:extLst>
          </p:cNvPr>
          <p:cNvSpPr/>
          <p:nvPr/>
        </p:nvSpPr>
        <p:spPr>
          <a:xfrm>
            <a:off x="968878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D804E5-DF0A-488F-B48A-5D0EE1F49495}"/>
              </a:ext>
            </a:extLst>
          </p:cNvPr>
          <p:cNvSpPr/>
          <p:nvPr/>
        </p:nvSpPr>
        <p:spPr>
          <a:xfrm>
            <a:off x="113201" y="614933"/>
            <a:ext cx="855677" cy="30899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63D56DD-4138-4135-89B4-16A1C586F67A}"/>
              </a:ext>
            </a:extLst>
          </p:cNvPr>
          <p:cNvSpPr/>
          <p:nvPr/>
        </p:nvSpPr>
        <p:spPr>
          <a:xfrm>
            <a:off x="1824555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BD52B5-B518-4304-9637-0252CD748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0538"/>
              </p:ext>
            </p:extLst>
          </p:nvPr>
        </p:nvGraphicFramePr>
        <p:xfrm>
          <a:off x="115406" y="910659"/>
          <a:ext cx="458493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5978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70869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21463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32821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삼성전자</a:t>
                      </a:r>
                      <a:r>
                        <a:rPr lang="en-US" altLang="ko-KR" sz="1100" dirty="0"/>
                        <a:t>[005930]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현대차</a:t>
                      </a:r>
                      <a:r>
                        <a:rPr lang="en-US" altLang="ko-KR" sz="1100" dirty="0"/>
                        <a:t>[005380]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+6.62%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KODEX </a:t>
                      </a:r>
                      <a:r>
                        <a:rPr lang="ko-KR" altLang="en-US" sz="1100" dirty="0"/>
                        <a:t>레버리지</a:t>
                      </a:r>
                      <a:r>
                        <a:rPr lang="en-US" altLang="ko-KR" sz="1100" dirty="0"/>
                        <a:t>[112630]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+2.29%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기아차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+3.17%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131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거래금액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거래금액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(opt10030)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등락률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(opt10027)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 상위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종목을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신용비율 정렬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(opt10033)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6083382-97C6-4C1B-9B24-995018D7C11B}"/>
              </a:ext>
            </a:extLst>
          </p:cNvPr>
          <p:cNvSpPr/>
          <p:nvPr/>
        </p:nvSpPr>
        <p:spPr>
          <a:xfrm>
            <a:off x="5623747" y="614933"/>
            <a:ext cx="855677" cy="308994"/>
          </a:xfrm>
          <a:prstGeom prst="round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9CAD7A-07B4-4C03-B1D5-80FA0EAC9F2A}"/>
              </a:ext>
            </a:extLst>
          </p:cNvPr>
          <p:cNvSpPr/>
          <p:nvPr/>
        </p:nvSpPr>
        <p:spPr>
          <a:xfrm>
            <a:off x="4768070" y="614933"/>
            <a:ext cx="855677" cy="308994"/>
          </a:xfrm>
          <a:prstGeom prst="roundRect">
            <a:avLst/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7867AD9-E2DB-44FD-BF10-FBF6C62BEE6B}"/>
              </a:ext>
            </a:extLst>
          </p:cNvPr>
          <p:cNvSpPr/>
          <p:nvPr/>
        </p:nvSpPr>
        <p:spPr>
          <a:xfrm>
            <a:off x="6479424" y="614933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3782CCE-798B-43DA-A229-2446AF0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20720"/>
              </p:ext>
            </p:extLst>
          </p:nvPr>
        </p:nvGraphicFramePr>
        <p:xfrm>
          <a:off x="4770276" y="910659"/>
          <a:ext cx="4584938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0033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75940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698965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40000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등락률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SG</a:t>
                      </a:r>
                      <a:r>
                        <a:rPr lang="ko-KR" altLang="en-US" sz="1100" dirty="0" err="1"/>
                        <a:t>충방</a:t>
                      </a:r>
                      <a:r>
                        <a:rPr lang="en-US" altLang="ko-KR" sz="1100" dirty="0"/>
                        <a:t>[001380]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+29.92%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덕성우</a:t>
                      </a:r>
                      <a:r>
                        <a:rPr lang="en-US" altLang="ko-KR" sz="1100" dirty="0"/>
                        <a:t>[004835]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+23.95%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대한제당우</a:t>
                      </a:r>
                      <a:r>
                        <a:rPr lang="en-US" altLang="ko-KR" sz="1100" dirty="0"/>
                        <a:t>[001795]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+18.1%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이스타코</a:t>
                      </a:r>
                      <a:r>
                        <a:rPr lang="en-US" altLang="ko-KR" sz="1100" dirty="0"/>
                        <a:t>[000270]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+17.52%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8F588D-9CF1-4B16-B7CF-46173C873696}"/>
              </a:ext>
            </a:extLst>
          </p:cNvPr>
          <p:cNvSpPr/>
          <p:nvPr/>
        </p:nvSpPr>
        <p:spPr>
          <a:xfrm>
            <a:off x="968878" y="3586559"/>
            <a:ext cx="855677" cy="30899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등락률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2A0E5E1-D05E-4CDE-AC33-E03D5597BF21}"/>
              </a:ext>
            </a:extLst>
          </p:cNvPr>
          <p:cNvSpPr/>
          <p:nvPr/>
        </p:nvSpPr>
        <p:spPr>
          <a:xfrm>
            <a:off x="113201" y="3586559"/>
            <a:ext cx="855677" cy="308994"/>
          </a:xfrm>
          <a:prstGeom prst="roundRect">
            <a:avLst/>
          </a:prstGeom>
          <a:solidFill>
            <a:srgbClr val="C6D9F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A96BDAE-C351-46E4-8238-5C9315B317E5}"/>
              </a:ext>
            </a:extLst>
          </p:cNvPr>
          <p:cNvSpPr/>
          <p:nvPr/>
        </p:nvSpPr>
        <p:spPr>
          <a:xfrm>
            <a:off x="1824555" y="3586559"/>
            <a:ext cx="855677" cy="308994"/>
          </a:xfrm>
          <a:prstGeom prst="round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신용비율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4D43DC1-1698-4F76-98BE-627D1BE90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24084"/>
              </p:ext>
            </p:extLst>
          </p:nvPr>
        </p:nvGraphicFramePr>
        <p:xfrm>
          <a:off x="115407" y="3882285"/>
          <a:ext cx="4584939" cy="2849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36115">
                  <a:extLst>
                    <a:ext uri="{9D8B030D-6E8A-4147-A177-3AD203B41FA5}">
                      <a16:colId xmlns:a16="http://schemas.microsoft.com/office/drawing/2014/main" val="3342377985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1760015096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642464840"/>
                    </a:ext>
                  </a:extLst>
                </a:gridCol>
              </a:tblGrid>
              <a:tr h="1945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현재가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신용비율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거래금액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백만원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대성홀딩스</a:t>
                      </a:r>
                      <a:r>
                        <a:rPr lang="en-US" altLang="ko-KR" sz="1100" dirty="0"/>
                        <a:t>[016710]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84,800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13.32%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1,947,587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420686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한솔로지스틱스</a:t>
                      </a:r>
                      <a:r>
                        <a:rPr lang="en-US" altLang="ko-KR" sz="1100" dirty="0"/>
                        <a:t>[009180]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233,500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11.06%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850,019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158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디피씨</a:t>
                      </a:r>
                      <a:r>
                        <a:rPr lang="en-US" altLang="ko-KR" sz="1100" dirty="0"/>
                        <a:t>[026890]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27,485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10.67%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663,287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수산중공업</a:t>
                      </a:r>
                      <a:r>
                        <a:rPr lang="en-US" altLang="ko-KR" sz="1100" dirty="0"/>
                        <a:t>[017550]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86,600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10.33%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608,533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437828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05719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29690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042587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8143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26754"/>
                  </a:ext>
                </a:extLst>
              </a:tr>
              <a:tr h="194584"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224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0838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83BA5A-CDCB-4A9A-B4D8-1BCDDFC9002E}"/>
              </a:ext>
            </a:extLst>
          </p:cNvPr>
          <p:cNvGrpSpPr/>
          <p:nvPr/>
        </p:nvGrpSpPr>
        <p:grpSpPr>
          <a:xfrm>
            <a:off x="12533" y="466070"/>
            <a:ext cx="4619794" cy="2962649"/>
            <a:chOff x="12533" y="466070"/>
            <a:chExt cx="4619794" cy="296264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481DC2-58E2-49E4-B6BA-D3A029A609FC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18BA8FC-6884-415C-91E4-8E135A85716B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1AF822-EBD8-45C6-835F-156CCC481AA9}"/>
              </a:ext>
            </a:extLst>
          </p:cNvPr>
          <p:cNvGrpSpPr/>
          <p:nvPr/>
        </p:nvGrpSpPr>
        <p:grpSpPr>
          <a:xfrm>
            <a:off x="4698139" y="453752"/>
            <a:ext cx="4619794" cy="2962649"/>
            <a:chOff x="12533" y="466070"/>
            <a:chExt cx="4619794" cy="296264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057C40-7E53-4FF6-BA10-8BC353755442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2EF29E2-3F03-4EE1-9886-89CB0EAE0656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1D2100-62FF-4E6D-A7F0-5B1B6512B621}"/>
              </a:ext>
            </a:extLst>
          </p:cNvPr>
          <p:cNvGrpSpPr/>
          <p:nvPr/>
        </p:nvGrpSpPr>
        <p:grpSpPr>
          <a:xfrm>
            <a:off x="45474" y="3429281"/>
            <a:ext cx="4619794" cy="2962649"/>
            <a:chOff x="12533" y="466070"/>
            <a:chExt cx="4619794" cy="29626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9870C3A-7D51-4A7F-B4A4-6FE5C08B4820}"/>
                </a:ext>
              </a:extLst>
            </p:cNvPr>
            <p:cNvSpPr/>
            <p:nvPr/>
          </p:nvSpPr>
          <p:spPr>
            <a:xfrm>
              <a:off x="47389" y="578839"/>
              <a:ext cx="4584938" cy="2849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5C85BFA-215A-4F3C-ACF0-3DB4EBB484D4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0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691BF-0D6C-497C-B3FD-F5C7B3A2B625}"/>
              </a:ext>
            </a:extLst>
          </p:cNvPr>
          <p:cNvSpPr txBox="1"/>
          <p:nvPr/>
        </p:nvSpPr>
        <p:spPr>
          <a:xfrm>
            <a:off x="3212983" y="12583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기업별 주가 현황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92AC34-1435-4926-9764-1071E9503222}"/>
              </a:ext>
            </a:extLst>
          </p:cNvPr>
          <p:cNvSpPr txBox="1"/>
          <p:nvPr/>
        </p:nvSpPr>
        <p:spPr>
          <a:xfrm>
            <a:off x="9706062" y="838899"/>
            <a:ext cx="2372737" cy="505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종목코드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시장구분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주요테마가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테마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opt90002, theme)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종목명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또는 코드로 검색할 수 있는 검색창이다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종목의 주식차트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위에는 주가 그래프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아래는 거래량 세로 막대 그래프로 구성된다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.(opt10081,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opt10082,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opt10083)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기업의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보통주에만 표시되고 우선주에는 표시되지 않는다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개년의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재무재표가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표시된다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표시되어야 할 컬럼목록은 아래와 같다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company_fs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매출액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영업이익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당기순이익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영업이익률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순이익률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ROE,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부채비율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자본유보율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EPS, PER, BPS, PBR,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현금배당률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보통주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연간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액면가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현금배당성향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해당 종목에 관련된 뉴스를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더보기를 누르면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modal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 뜨면서 추가로 뉴스 리스트를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현황이다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현재 날짜부터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일치의 개인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기관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외국인의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추이를 보여준다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(opt10086)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20B5BD-4FE3-4221-AAAE-B77C01BD32F7}"/>
              </a:ext>
            </a:extLst>
          </p:cNvPr>
          <p:cNvSpPr/>
          <p:nvPr/>
        </p:nvSpPr>
        <p:spPr>
          <a:xfrm>
            <a:off x="5340728" y="761126"/>
            <a:ext cx="3369578" cy="31878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종목명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또는 종목코드를 입력해주세요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FC8C67-9FF7-4F2E-9B0C-8E71C022B7AC}"/>
              </a:ext>
            </a:extLst>
          </p:cNvPr>
          <p:cNvSpPr/>
          <p:nvPr/>
        </p:nvSpPr>
        <p:spPr>
          <a:xfrm>
            <a:off x="8780216" y="761126"/>
            <a:ext cx="595618" cy="318782"/>
          </a:xfrm>
          <a:prstGeom prst="rect">
            <a:avLst/>
          </a:prstGeom>
          <a:solidFill>
            <a:srgbClr val="37609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FEC2-68DC-4F67-B27A-6AF774ED4920}"/>
              </a:ext>
            </a:extLst>
          </p:cNvPr>
          <p:cNvSpPr txBox="1"/>
          <p:nvPr/>
        </p:nvSpPr>
        <p:spPr>
          <a:xfrm>
            <a:off x="104775" y="696016"/>
            <a:ext cx="237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삼성전자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[005930]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19D36B-EB03-4E13-B66B-620289959C59}"/>
              </a:ext>
            </a:extLst>
          </p:cNvPr>
          <p:cNvSpPr/>
          <p:nvPr/>
        </p:nvSpPr>
        <p:spPr>
          <a:xfrm>
            <a:off x="2309251" y="861532"/>
            <a:ext cx="590550" cy="2410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코스피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01BF6CF-E804-47DF-AB20-B0111930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1195782"/>
            <a:ext cx="5900738" cy="2919018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E69A4E-2842-4735-994E-29DFCAD8B1A8}"/>
              </a:ext>
            </a:extLst>
          </p:cNvPr>
          <p:cNvCxnSpPr>
            <a:cxnSpLocks/>
          </p:cNvCxnSpPr>
          <p:nvPr/>
        </p:nvCxnSpPr>
        <p:spPr>
          <a:xfrm>
            <a:off x="6205756" y="1195781"/>
            <a:ext cx="0" cy="55174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41CC5E62-EA6D-4770-BCAD-83D11168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4114800"/>
            <a:ext cx="3267075" cy="26574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F4A6EC-A149-4114-B905-57A67E320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90" y="1516332"/>
            <a:ext cx="2953853" cy="51969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70D50-CF4D-4F2C-81FC-52E17AEBBF4A}"/>
              </a:ext>
            </a:extLst>
          </p:cNvPr>
          <p:cNvSpPr txBox="1"/>
          <p:nvPr/>
        </p:nvSpPr>
        <p:spPr>
          <a:xfrm>
            <a:off x="6256090" y="1208555"/>
            <a:ext cx="1503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 </a:t>
            </a:r>
            <a:r>
              <a:rPr lang="ko-KR" altLang="en-US" sz="1400" b="1" dirty="0" err="1">
                <a:latin typeface="맑은 고딕" pitchFamily="50" charset="-127"/>
                <a:ea typeface="맑은 고딕" pitchFamily="50" charset="-127"/>
              </a:rPr>
              <a:t>재무재표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EF10F3-DFF1-49A2-AB6F-E4A4ACE2049B}"/>
              </a:ext>
            </a:extLst>
          </p:cNvPr>
          <p:cNvCxnSpPr>
            <a:cxnSpLocks/>
          </p:cNvCxnSpPr>
          <p:nvPr/>
        </p:nvCxnSpPr>
        <p:spPr>
          <a:xfrm>
            <a:off x="3462338" y="4114800"/>
            <a:ext cx="0" cy="25984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DBC1B2-B332-4068-9B18-465229CF298C}"/>
              </a:ext>
            </a:extLst>
          </p:cNvPr>
          <p:cNvSpPr txBox="1"/>
          <p:nvPr/>
        </p:nvSpPr>
        <p:spPr>
          <a:xfrm>
            <a:off x="3464652" y="4114800"/>
            <a:ext cx="1644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투자자별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순매매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현황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5D8F20-4A3F-4591-B814-EB2CD5B454DF}"/>
              </a:ext>
            </a:extLst>
          </p:cNvPr>
          <p:cNvCxnSpPr/>
          <p:nvPr/>
        </p:nvCxnSpPr>
        <p:spPr>
          <a:xfrm>
            <a:off x="3531765" y="4384934"/>
            <a:ext cx="25642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0343EA7-CD8B-4592-A8DE-B29E00C206FD}"/>
              </a:ext>
            </a:extLst>
          </p:cNvPr>
          <p:cNvGrpSpPr/>
          <p:nvPr/>
        </p:nvGrpSpPr>
        <p:grpSpPr>
          <a:xfrm>
            <a:off x="12533" y="466070"/>
            <a:ext cx="4642190" cy="691610"/>
            <a:chOff x="12533" y="466070"/>
            <a:chExt cx="2957177" cy="6916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4027547-9880-4FD4-A03A-F15274EFC5A0}"/>
                </a:ext>
              </a:extLst>
            </p:cNvPr>
            <p:cNvSpPr/>
            <p:nvPr/>
          </p:nvSpPr>
          <p:spPr>
            <a:xfrm>
              <a:off x="47389" y="578839"/>
              <a:ext cx="2922321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AEB45E1-852C-454E-8BCF-26F794C4B39C}"/>
                </a:ext>
              </a:extLst>
            </p:cNvPr>
            <p:cNvSpPr/>
            <p:nvPr/>
          </p:nvSpPr>
          <p:spPr>
            <a:xfrm>
              <a:off x="12533" y="466070"/>
              <a:ext cx="143396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B00B9A-CF91-4B75-9015-B89406786E6F}"/>
              </a:ext>
            </a:extLst>
          </p:cNvPr>
          <p:cNvGrpSpPr/>
          <p:nvPr/>
        </p:nvGrpSpPr>
        <p:grpSpPr>
          <a:xfrm>
            <a:off x="6937" y="1102541"/>
            <a:ext cx="6089063" cy="2953252"/>
            <a:chOff x="12533" y="466070"/>
            <a:chExt cx="6089063" cy="295325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EB779D3-3617-4B95-BCAD-20FAE7F34A08}"/>
                </a:ext>
              </a:extLst>
            </p:cNvPr>
            <p:cNvSpPr/>
            <p:nvPr/>
          </p:nvSpPr>
          <p:spPr>
            <a:xfrm>
              <a:off x="47389" y="578839"/>
              <a:ext cx="6054207" cy="2840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921969C-E66F-48A3-BF46-1E5CF2215A2D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57A7CA2-9C39-4B29-95AF-3D6C55DC982C}"/>
              </a:ext>
            </a:extLst>
          </p:cNvPr>
          <p:cNvGrpSpPr/>
          <p:nvPr/>
        </p:nvGrpSpPr>
        <p:grpSpPr>
          <a:xfrm>
            <a:off x="5174186" y="484476"/>
            <a:ext cx="4322148" cy="691610"/>
            <a:chOff x="12533" y="466070"/>
            <a:chExt cx="4322148" cy="69161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EF0FBB0-FAA2-48F9-AE8D-8BD08FA8EC42}"/>
                </a:ext>
              </a:extLst>
            </p:cNvPr>
            <p:cNvSpPr/>
            <p:nvPr/>
          </p:nvSpPr>
          <p:spPr>
            <a:xfrm>
              <a:off x="47389" y="578839"/>
              <a:ext cx="4287292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0B175E-3FE0-4B36-872F-3BD0D1F1EC8C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784FA2-34DD-4519-80EB-5893420E4BA5}"/>
              </a:ext>
            </a:extLst>
          </p:cNvPr>
          <p:cNvGrpSpPr/>
          <p:nvPr/>
        </p:nvGrpSpPr>
        <p:grpSpPr>
          <a:xfrm>
            <a:off x="6097310" y="1089419"/>
            <a:ext cx="3399010" cy="5682854"/>
            <a:chOff x="-4245" y="578839"/>
            <a:chExt cx="3399010" cy="568285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AF83AE6-7015-4648-87BA-A70958AA9A37}"/>
                </a:ext>
              </a:extLst>
            </p:cNvPr>
            <p:cNvSpPr/>
            <p:nvPr/>
          </p:nvSpPr>
          <p:spPr>
            <a:xfrm>
              <a:off x="47389" y="578839"/>
              <a:ext cx="3347376" cy="56828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550CFBD-9F20-4319-8A66-FC078061DC93}"/>
                </a:ext>
              </a:extLst>
            </p:cNvPr>
            <p:cNvSpPr/>
            <p:nvPr/>
          </p:nvSpPr>
          <p:spPr>
            <a:xfrm>
              <a:off x="-4245" y="591905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D808233-905F-471D-9E1A-D4D60429679E}"/>
              </a:ext>
            </a:extLst>
          </p:cNvPr>
          <p:cNvGrpSpPr/>
          <p:nvPr/>
        </p:nvGrpSpPr>
        <p:grpSpPr>
          <a:xfrm>
            <a:off x="17723" y="3992608"/>
            <a:ext cx="3409340" cy="2720660"/>
            <a:chOff x="12533" y="466070"/>
            <a:chExt cx="3409340" cy="272066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C68EC99-4C55-48EC-AB0A-5055AF523D55}"/>
                </a:ext>
              </a:extLst>
            </p:cNvPr>
            <p:cNvSpPr/>
            <p:nvPr/>
          </p:nvSpPr>
          <p:spPr>
            <a:xfrm>
              <a:off x="47389" y="578839"/>
              <a:ext cx="3374484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EC32921-57CF-4B0C-B2CD-C6777793F7A4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F6BFF1-EA4F-49AB-8F9C-DF8513368C5D}"/>
              </a:ext>
            </a:extLst>
          </p:cNvPr>
          <p:cNvGrpSpPr/>
          <p:nvPr/>
        </p:nvGrpSpPr>
        <p:grpSpPr>
          <a:xfrm>
            <a:off x="3439737" y="3992608"/>
            <a:ext cx="2645941" cy="2720660"/>
            <a:chOff x="775932" y="466070"/>
            <a:chExt cx="2645941" cy="272066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2EEC8D-47B8-429E-9BE6-9A41C355042D}"/>
                </a:ext>
              </a:extLst>
            </p:cNvPr>
            <p:cNvSpPr/>
            <p:nvPr/>
          </p:nvSpPr>
          <p:spPr>
            <a:xfrm>
              <a:off x="866561" y="578839"/>
              <a:ext cx="2555312" cy="2607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AB926EC-D51C-4FBC-9501-6C56D16C2A33}"/>
                </a:ext>
              </a:extLst>
            </p:cNvPr>
            <p:cNvSpPr/>
            <p:nvPr/>
          </p:nvSpPr>
          <p:spPr>
            <a:xfrm>
              <a:off x="775932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5306F4-F892-40B8-B979-180BA3B3296A}"/>
              </a:ext>
            </a:extLst>
          </p:cNvPr>
          <p:cNvSpPr txBox="1"/>
          <p:nvPr/>
        </p:nvSpPr>
        <p:spPr>
          <a:xfrm>
            <a:off x="2976107" y="851364"/>
            <a:ext cx="1581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주요테마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반도체 생산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40C3E-02A0-4A4E-A3CA-FC57923C80E1}"/>
              </a:ext>
            </a:extLst>
          </p:cNvPr>
          <p:cNvSpPr txBox="1"/>
          <p:nvPr/>
        </p:nvSpPr>
        <p:spPr>
          <a:xfrm>
            <a:off x="3490971" y="4672668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9C2229-B790-4EE9-95FE-597D51437496}"/>
              </a:ext>
            </a:extLst>
          </p:cNvPr>
          <p:cNvSpPr txBox="1"/>
          <p:nvPr/>
        </p:nvSpPr>
        <p:spPr>
          <a:xfrm>
            <a:off x="3485043" y="537807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30C30A-AD93-4233-8D67-5C43172E6FF3}"/>
              </a:ext>
            </a:extLst>
          </p:cNvPr>
          <p:cNvSpPr txBox="1"/>
          <p:nvPr/>
        </p:nvSpPr>
        <p:spPr>
          <a:xfrm>
            <a:off x="3485043" y="6156122"/>
            <a:ext cx="569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외국인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055B46-D254-45A9-B6B2-31A71D2AF1B6}"/>
              </a:ext>
            </a:extLst>
          </p:cNvPr>
          <p:cNvSpPr/>
          <p:nvPr/>
        </p:nvSpPr>
        <p:spPr>
          <a:xfrm>
            <a:off x="4171080" y="4468225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73E641-66B6-4515-A28E-5FFC65FDC0FA}"/>
              </a:ext>
            </a:extLst>
          </p:cNvPr>
          <p:cNvSpPr/>
          <p:nvPr/>
        </p:nvSpPr>
        <p:spPr>
          <a:xfrm>
            <a:off x="4420862" y="460244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A8B00C-CFC5-4943-870E-0E567D3E413C}"/>
              </a:ext>
            </a:extLst>
          </p:cNvPr>
          <p:cNvSpPr/>
          <p:nvPr/>
        </p:nvSpPr>
        <p:spPr>
          <a:xfrm>
            <a:off x="4670644" y="4527232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0D94D6-3DE1-4109-9E16-2686A59BCD82}"/>
              </a:ext>
            </a:extLst>
          </p:cNvPr>
          <p:cNvSpPr/>
          <p:nvPr/>
        </p:nvSpPr>
        <p:spPr>
          <a:xfrm>
            <a:off x="4920426" y="467343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3998A3-843B-45DD-BB91-54C82C7A4A8A}"/>
              </a:ext>
            </a:extLst>
          </p:cNvPr>
          <p:cNvSpPr/>
          <p:nvPr/>
        </p:nvSpPr>
        <p:spPr>
          <a:xfrm>
            <a:off x="5170208" y="4793714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75E803-6AC8-4135-B9FD-DE1D6CE228CC}"/>
              </a:ext>
            </a:extLst>
          </p:cNvPr>
          <p:cNvSpPr/>
          <p:nvPr/>
        </p:nvSpPr>
        <p:spPr>
          <a:xfrm>
            <a:off x="5419990" y="479356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7E43076-598F-4A51-81C2-6C41699001BC}"/>
              </a:ext>
            </a:extLst>
          </p:cNvPr>
          <p:cNvSpPr/>
          <p:nvPr/>
        </p:nvSpPr>
        <p:spPr>
          <a:xfrm>
            <a:off x="5669769" y="4793713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56FBD7-F044-42FD-ADAE-3E3EC03C509D}"/>
              </a:ext>
            </a:extLst>
          </p:cNvPr>
          <p:cNvSpPr/>
          <p:nvPr/>
        </p:nvSpPr>
        <p:spPr>
          <a:xfrm>
            <a:off x="4171080" y="5169412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08EAF4-0201-48D6-87AC-0D491224A2D4}"/>
              </a:ext>
            </a:extLst>
          </p:cNvPr>
          <p:cNvSpPr/>
          <p:nvPr/>
        </p:nvSpPr>
        <p:spPr>
          <a:xfrm>
            <a:off x="4420862" y="5308399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91F240B-D5AE-457C-A87E-6FED274FB653}"/>
              </a:ext>
            </a:extLst>
          </p:cNvPr>
          <p:cNvSpPr/>
          <p:nvPr/>
        </p:nvSpPr>
        <p:spPr>
          <a:xfrm>
            <a:off x="4670644" y="5228419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047226-00C2-4A39-BF4F-9625326CE1F6}"/>
              </a:ext>
            </a:extLst>
          </p:cNvPr>
          <p:cNvSpPr/>
          <p:nvPr/>
        </p:nvSpPr>
        <p:spPr>
          <a:xfrm>
            <a:off x="4920426" y="5379382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3111E4-3A37-4238-8E50-41D040D63A60}"/>
              </a:ext>
            </a:extLst>
          </p:cNvPr>
          <p:cNvSpPr/>
          <p:nvPr/>
        </p:nvSpPr>
        <p:spPr>
          <a:xfrm>
            <a:off x="5170208" y="5502388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031833-2F67-4E43-A3E0-1DC34130B7A2}"/>
              </a:ext>
            </a:extLst>
          </p:cNvPr>
          <p:cNvSpPr/>
          <p:nvPr/>
        </p:nvSpPr>
        <p:spPr>
          <a:xfrm>
            <a:off x="5419990" y="550268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ED3B01-C5CE-40B0-9E58-323A5C7D098D}"/>
              </a:ext>
            </a:extLst>
          </p:cNvPr>
          <p:cNvSpPr/>
          <p:nvPr/>
        </p:nvSpPr>
        <p:spPr>
          <a:xfrm>
            <a:off x="5669769" y="5502387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227E638-07DA-4F3C-89E7-8806859E5B5B}"/>
              </a:ext>
            </a:extLst>
          </p:cNvPr>
          <p:cNvSpPr/>
          <p:nvPr/>
        </p:nvSpPr>
        <p:spPr>
          <a:xfrm>
            <a:off x="4171080" y="5949327"/>
            <a:ext cx="132461" cy="32914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BA6287E-4AB4-4647-AD46-6DCAB1E5556C}"/>
              </a:ext>
            </a:extLst>
          </p:cNvPr>
          <p:cNvSpPr/>
          <p:nvPr/>
        </p:nvSpPr>
        <p:spPr>
          <a:xfrm>
            <a:off x="4420862" y="6083551"/>
            <a:ext cx="132461" cy="194371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8DFA045-BB0B-49B0-B9C6-BAC923FB8C68}"/>
              </a:ext>
            </a:extLst>
          </p:cNvPr>
          <p:cNvSpPr/>
          <p:nvPr/>
        </p:nvSpPr>
        <p:spPr>
          <a:xfrm>
            <a:off x="4670644" y="6008334"/>
            <a:ext cx="132461" cy="270134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CDF1C0E-A62D-4BE4-A068-02A892B2D150}"/>
              </a:ext>
            </a:extLst>
          </p:cNvPr>
          <p:cNvSpPr/>
          <p:nvPr/>
        </p:nvSpPr>
        <p:spPr>
          <a:xfrm>
            <a:off x="4920426" y="6154534"/>
            <a:ext cx="132461" cy="123389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FD58BC-BCB7-40DE-973A-76A68B1F2431}"/>
              </a:ext>
            </a:extLst>
          </p:cNvPr>
          <p:cNvSpPr/>
          <p:nvPr/>
        </p:nvSpPr>
        <p:spPr>
          <a:xfrm>
            <a:off x="5170208" y="6279579"/>
            <a:ext cx="132461" cy="165578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A785435-7027-4759-93A4-47D6482AC84C}"/>
              </a:ext>
            </a:extLst>
          </p:cNvPr>
          <p:cNvSpPr/>
          <p:nvPr/>
        </p:nvSpPr>
        <p:spPr>
          <a:xfrm>
            <a:off x="5419990" y="627942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C4B1B7-579D-410A-BD6E-6EEA0289A3D6}"/>
              </a:ext>
            </a:extLst>
          </p:cNvPr>
          <p:cNvSpPr/>
          <p:nvPr/>
        </p:nvSpPr>
        <p:spPr>
          <a:xfrm>
            <a:off x="5669769" y="6279578"/>
            <a:ext cx="132461" cy="329141"/>
          </a:xfrm>
          <a:prstGeom prst="rect">
            <a:avLst/>
          </a:prstGeom>
          <a:solidFill>
            <a:srgbClr val="37609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33210A-BD16-4073-ACE8-45A89F2901F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60257" y="4795779"/>
            <a:ext cx="1870802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C04F9E8-F40B-4B63-828A-BB2A788BF8B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54329" y="550118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A5347AF-7B8D-4B4B-9A0C-611A5CBD6478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054329" y="6279233"/>
            <a:ext cx="1876730" cy="0"/>
          </a:xfrm>
          <a:prstGeom prst="line">
            <a:avLst/>
          </a:prstGeom>
          <a:ln w="6350">
            <a:solidFill>
              <a:srgbClr val="8D8F9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33F09A-DFD2-4B02-9D08-28D7C414E425}"/>
              </a:ext>
            </a:extLst>
          </p:cNvPr>
          <p:cNvSpPr/>
          <p:nvPr/>
        </p:nvSpPr>
        <p:spPr>
          <a:xfrm>
            <a:off x="41560" y="532183"/>
            <a:ext cx="9576000" cy="6264000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4C4D5-96D6-4504-BEB2-059A2154734B}"/>
              </a:ext>
            </a:extLst>
          </p:cNvPr>
          <p:cNvSpPr/>
          <p:nvPr/>
        </p:nvSpPr>
        <p:spPr>
          <a:xfrm>
            <a:off x="3270984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STOCK PREDICTION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82332-CBEE-4055-976E-8784FD07C22E}"/>
              </a:ext>
            </a:extLst>
          </p:cNvPr>
          <p:cNvSpPr/>
          <p:nvPr/>
        </p:nvSpPr>
        <p:spPr>
          <a:xfrm>
            <a:off x="6407216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DF45694-454F-414A-87E4-63DF22DA16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4753" y="5463777"/>
          <a:ext cx="9364847" cy="121473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364847">
                  <a:extLst>
                    <a:ext uri="{9D8B030D-6E8A-4147-A177-3AD203B41FA5}">
                      <a16:colId xmlns:a16="http://schemas.microsoft.com/office/drawing/2014/main" val="3098193714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워렌버핏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altLang="ko-KR" sz="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최근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년간 </a:t>
                      </a:r>
                      <a:r>
                        <a:rPr 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ROE(Return On Equity,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자기자본이익률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15%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이상인가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? </a:t>
                      </a:r>
                    </a:p>
                    <a:p>
                      <a:pPr algn="l" fontAlgn="ctr"/>
                      <a:r>
                        <a:rPr 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EPS(Earning Per Share,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주당순이익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가 꾸준히 증가했는가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?</a:t>
                      </a:r>
                      <a:endParaRPr lang="en-US" sz="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marL="137160" marR="137160" marT="137160" marB="13716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148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피터린치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22096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케네스피셔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3835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024BBD74-4A78-4F3D-A066-1BD5125F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3" t="26001" r="15509" b="27852"/>
          <a:stretch/>
        </p:blipFill>
        <p:spPr>
          <a:xfrm flipV="1">
            <a:off x="9215208" y="5664551"/>
            <a:ext cx="196850" cy="1143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06281C-E75D-4348-9A6A-8B2BFB79A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3" t="26001" r="15509" b="27852"/>
          <a:stretch/>
        </p:blipFill>
        <p:spPr>
          <a:xfrm>
            <a:off x="9215208" y="6250016"/>
            <a:ext cx="196850" cy="1143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31D9F1-D2EC-490F-9021-123CE80D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3" t="26001" r="15509" b="27852"/>
          <a:stretch/>
        </p:blipFill>
        <p:spPr>
          <a:xfrm>
            <a:off x="9215208" y="6496278"/>
            <a:ext cx="196850" cy="1143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7ADC6-034D-4378-AA97-36BAC55FABA1}"/>
              </a:ext>
            </a:extLst>
          </p:cNvPr>
          <p:cNvSpPr/>
          <p:nvPr/>
        </p:nvSpPr>
        <p:spPr>
          <a:xfrm>
            <a:off x="134756" y="1734568"/>
            <a:ext cx="9364844" cy="241598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096154-2682-4CFE-A64E-11EC30B5C9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242" y="2236664"/>
          <a:ext cx="9142084" cy="18194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54831">
                  <a:extLst>
                    <a:ext uri="{9D8B030D-6E8A-4147-A177-3AD203B41FA5}">
                      <a16:colId xmlns:a16="http://schemas.microsoft.com/office/drawing/2014/main" val="4208288738"/>
                    </a:ext>
                  </a:extLst>
                </a:gridCol>
                <a:gridCol w="1091592">
                  <a:extLst>
                    <a:ext uri="{9D8B030D-6E8A-4147-A177-3AD203B41FA5}">
                      <a16:colId xmlns:a16="http://schemas.microsoft.com/office/drawing/2014/main" val="3098193714"/>
                    </a:ext>
                  </a:extLst>
                </a:gridCol>
                <a:gridCol w="909660">
                  <a:extLst>
                    <a:ext uri="{9D8B030D-6E8A-4147-A177-3AD203B41FA5}">
                      <a16:colId xmlns:a16="http://schemas.microsoft.com/office/drawing/2014/main" val="1262106990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2880286732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782582564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1569356120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905025615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1582656777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1764386758"/>
                    </a:ext>
                  </a:extLst>
                </a:gridCol>
                <a:gridCol w="955143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</a:tblGrid>
              <a:tr h="247368"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종목명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종합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점수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시가총액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ROE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PSR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EPS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증가율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년평균순이익률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21.088090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9.985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2.323440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-1.943430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21.324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7201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18.142260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9.528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2.704300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-0.770420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137.047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14.918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56864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10.499470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7.500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2.320340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-0.694860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35.717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23.230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148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36.053720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4.540890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-16.455490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100.059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13.605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22096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유한양행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27.721645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11.058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3.298831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1.386051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381.828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11.754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3835"/>
                  </a:ext>
                </a:extLst>
              </a:tr>
              <a:tr h="2473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4.569860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27.634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0.711180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0.125010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93.757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15.624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0747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C2407C-FB56-468A-9A5D-EC44B9616230}"/>
              </a:ext>
            </a:extLst>
          </p:cNvPr>
          <p:cNvGrpSpPr/>
          <p:nvPr/>
        </p:nvGrpSpPr>
        <p:grpSpPr>
          <a:xfrm>
            <a:off x="8248245" y="1818064"/>
            <a:ext cx="1176862" cy="324000"/>
            <a:chOff x="850177" y="3052710"/>
            <a:chExt cx="1176862" cy="324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BF6AA2C-8828-4631-9705-AD165B0F5D1A}"/>
                </a:ext>
              </a:extLst>
            </p:cNvPr>
            <p:cNvSpPr/>
            <p:nvPr/>
          </p:nvSpPr>
          <p:spPr>
            <a:xfrm>
              <a:off x="850177" y="3052710"/>
              <a:ext cx="1176862" cy="324000"/>
            </a:xfrm>
            <a:prstGeom prst="roundRect">
              <a:avLst/>
            </a:prstGeom>
            <a:solidFill>
              <a:srgbClr val="265DF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대형주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C099DB3-12B6-4661-9AE0-568723FB2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384" t="32424" r="8622" b="24696"/>
            <a:stretch/>
          </p:blipFill>
          <p:spPr>
            <a:xfrm>
              <a:off x="1747233" y="3113904"/>
              <a:ext cx="217028" cy="201612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5F0B4A-7563-42E6-B55A-03F89DDA9200}"/>
              </a:ext>
            </a:extLst>
          </p:cNvPr>
          <p:cNvSpPr/>
          <p:nvPr/>
        </p:nvSpPr>
        <p:spPr>
          <a:xfrm>
            <a:off x="220242" y="17953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DB89D20-0925-4F61-B48D-AF99CA06B7D4}"/>
              </a:ext>
            </a:extLst>
          </p:cNvPr>
          <p:cNvGrpSpPr/>
          <p:nvPr/>
        </p:nvGrpSpPr>
        <p:grpSpPr>
          <a:xfrm>
            <a:off x="134753" y="4579974"/>
            <a:ext cx="1476000" cy="714073"/>
            <a:chOff x="134753" y="4265589"/>
            <a:chExt cx="1847850" cy="9848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BB564A-167A-4892-AAFE-B1D79F88FCF1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</a:t>
              </a: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E727214-B21C-4E8E-90F7-C8B5763C1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1D202C-D104-4C93-B1B2-25BE85691555}"/>
              </a:ext>
            </a:extLst>
          </p:cNvPr>
          <p:cNvGrpSpPr/>
          <p:nvPr/>
        </p:nvGrpSpPr>
        <p:grpSpPr>
          <a:xfrm>
            <a:off x="1712522" y="4579974"/>
            <a:ext cx="1476000" cy="714073"/>
            <a:chOff x="134753" y="4265589"/>
            <a:chExt cx="1847850" cy="98485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4DE826F-7C9F-4FAE-AD93-CCAF76EACF5A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ROE</a:t>
              </a: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28EA518-6DAE-4422-9FA7-2465D6330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B79DA2-3354-4F75-BABE-53F9DF3DCFAF}"/>
              </a:ext>
            </a:extLst>
          </p:cNvPr>
          <p:cNvGrpSpPr/>
          <p:nvPr/>
        </p:nvGrpSpPr>
        <p:grpSpPr>
          <a:xfrm>
            <a:off x="3290291" y="4579974"/>
            <a:ext cx="1476000" cy="714073"/>
            <a:chOff x="134753" y="4265589"/>
            <a:chExt cx="1847850" cy="98485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FCDA557-73A0-4255-9B0D-92584D8F450A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PSR</a:t>
              </a: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CFE4A9F-0634-4ABF-9C62-E5DDE4DB4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96A0DCE-6BDC-475A-8558-D6F6BF5E50B5}"/>
              </a:ext>
            </a:extLst>
          </p:cNvPr>
          <p:cNvGrpSpPr/>
          <p:nvPr/>
        </p:nvGrpSpPr>
        <p:grpSpPr>
          <a:xfrm>
            <a:off x="4868060" y="4579974"/>
            <a:ext cx="1476000" cy="714073"/>
            <a:chOff x="134753" y="4265589"/>
            <a:chExt cx="1847850" cy="98485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00D997-C2FB-465F-8A3E-BBDE9039741E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PEG</a:t>
              </a: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DAAEF2B-E7DD-46BF-A8DB-0E651C375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2F9CBF4-A3CE-49AD-B899-DEF9683D442A}"/>
              </a:ext>
            </a:extLst>
          </p:cNvPr>
          <p:cNvGrpSpPr/>
          <p:nvPr/>
        </p:nvGrpSpPr>
        <p:grpSpPr>
          <a:xfrm>
            <a:off x="6445829" y="4579974"/>
            <a:ext cx="1476000" cy="714073"/>
            <a:chOff x="134753" y="4265589"/>
            <a:chExt cx="1847850" cy="98485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7BAC37-D3B6-469D-A44E-912A86291905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EPS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증가율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4048738-4C64-41FE-A3D2-64D4AFE2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ABEE862-5334-4750-9B57-4642A61A0739}"/>
              </a:ext>
            </a:extLst>
          </p:cNvPr>
          <p:cNvGrpSpPr/>
          <p:nvPr/>
        </p:nvGrpSpPr>
        <p:grpSpPr>
          <a:xfrm>
            <a:off x="8023600" y="4579974"/>
            <a:ext cx="1476000" cy="714073"/>
            <a:chOff x="134753" y="4265589"/>
            <a:chExt cx="1847850" cy="98485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CBC4415-1630-40C8-84F1-97DBA8ABE2CF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년평균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순이익률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9.985(+##)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160EBAF-8975-4340-8EFC-44FE34732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47E500-3254-42DF-8877-01AA6C2618EE}"/>
              </a:ext>
            </a:extLst>
          </p:cNvPr>
          <p:cNvSpPr/>
          <p:nvPr/>
        </p:nvSpPr>
        <p:spPr>
          <a:xfrm>
            <a:off x="45530" y="424332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삼성전자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75EC5C-EEB2-4175-9E86-2EB082C850FE}"/>
              </a:ext>
            </a:extLst>
          </p:cNvPr>
          <p:cNvSpPr/>
          <p:nvPr/>
        </p:nvSpPr>
        <p:spPr>
          <a:xfrm>
            <a:off x="134753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265D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INVESTING</a:t>
            </a:r>
            <a:endParaRPr lang="ko-KR" altLang="en-US" sz="1400" b="1" dirty="0">
              <a:solidFill>
                <a:srgbClr val="265DF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4FA8C-1300-4EC8-AB42-64B0E445D868}"/>
              </a:ext>
            </a:extLst>
          </p:cNvPr>
          <p:cNvCxnSpPr/>
          <p:nvPr/>
        </p:nvCxnSpPr>
        <p:spPr>
          <a:xfrm>
            <a:off x="134753" y="1602607"/>
            <a:ext cx="3096000" cy="0"/>
          </a:xfrm>
          <a:prstGeom prst="line">
            <a:avLst/>
          </a:prstGeom>
          <a:ln>
            <a:solidFill>
              <a:srgbClr val="3468F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BA5F-33B7-4E72-9B8E-CE063E4D65F1}"/>
              </a:ext>
            </a:extLst>
          </p:cNvPr>
          <p:cNvSpPr/>
          <p:nvPr/>
        </p:nvSpPr>
        <p:spPr>
          <a:xfrm>
            <a:off x="134756" y="1821596"/>
            <a:ext cx="2723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Fundamental Analysis Results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726AC44-A642-4444-BFF9-4E894BF02826}"/>
              </a:ext>
            </a:extLst>
          </p:cNvPr>
          <p:cNvGrpSpPr/>
          <p:nvPr/>
        </p:nvGrpSpPr>
        <p:grpSpPr>
          <a:xfrm>
            <a:off x="138361" y="1602602"/>
            <a:ext cx="6358284" cy="691610"/>
            <a:chOff x="12533" y="466070"/>
            <a:chExt cx="6358284" cy="6916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FAC4D8B-E508-4307-859E-EBB0F813E855}"/>
                </a:ext>
              </a:extLst>
            </p:cNvPr>
            <p:cNvSpPr/>
            <p:nvPr/>
          </p:nvSpPr>
          <p:spPr>
            <a:xfrm>
              <a:off x="47388" y="578839"/>
              <a:ext cx="6323429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4CEEB78-587B-438A-9375-D3DF28F1B533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69F9EE-85DA-4180-B7CE-BD5A7061546D}"/>
              </a:ext>
            </a:extLst>
          </p:cNvPr>
          <p:cNvSpPr txBox="1"/>
          <p:nvPr/>
        </p:nvSpPr>
        <p:spPr>
          <a:xfrm>
            <a:off x="9710753" y="850371"/>
            <a:ext cx="2342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주식 가치 분석 결과 데이터에서 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 컬럼을 표출한다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</a:rPr>
              <a:t>가치분석결과</a:t>
            </a:r>
            <a:r>
              <a:rPr lang="en-US" altLang="ko-KR" sz="1000" dirty="0">
                <a:latin typeface="맑은 고딕" pitchFamily="50" charset="-127"/>
              </a:rPr>
              <a:t>.csv)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</a:rPr>
              <a:t>드롭다운하여</a:t>
            </a:r>
            <a:r>
              <a:rPr lang="ko-KR" altLang="en-US" sz="1000" dirty="0">
                <a:latin typeface="맑은 고딕" pitchFamily="50" charset="-127"/>
              </a:rPr>
              <a:t> 업종을 선택한다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</a:rPr>
              <a:t>★업종명은 업종코드 순으로 정렬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</a:rPr>
              <a:t>1</a:t>
            </a:r>
            <a:r>
              <a:rPr lang="ko-KR" altLang="en-US" sz="1000" dirty="0">
                <a:latin typeface="맑은 고딕" pitchFamily="50" charset="-127"/>
              </a:rPr>
              <a:t>번에서 선택한 종목의 </a:t>
            </a:r>
            <a:r>
              <a:rPr lang="en-US" altLang="ko-KR" sz="1000" dirty="0">
                <a:latin typeface="맑은 고딕" pitchFamily="50" charset="-127"/>
              </a:rPr>
              <a:t>6</a:t>
            </a:r>
            <a:r>
              <a:rPr lang="ko-KR" altLang="en-US" sz="1000" dirty="0">
                <a:latin typeface="맑은 고딕" pitchFamily="50" charset="-127"/>
              </a:rPr>
              <a:t>개 지표</a:t>
            </a:r>
            <a:r>
              <a:rPr lang="en-US" altLang="ko-KR" sz="1000" dirty="0">
                <a:latin typeface="맑은 고딕" pitchFamily="50" charset="-127"/>
              </a:rPr>
              <a:t>(PER, ROE, PSR, PEG, EPS</a:t>
            </a:r>
            <a:r>
              <a:rPr lang="ko-KR" altLang="en-US" sz="1000" dirty="0">
                <a:latin typeface="맑은 고딕" pitchFamily="50" charset="-127"/>
              </a:rPr>
              <a:t>증가율</a:t>
            </a:r>
            <a:r>
              <a:rPr lang="en-US" altLang="ko-KR" sz="1000" dirty="0">
                <a:latin typeface="맑은 고딕" pitchFamily="50" charset="-127"/>
              </a:rPr>
              <a:t>, 3</a:t>
            </a:r>
            <a:r>
              <a:rPr lang="ko-KR" altLang="en-US" sz="1000" dirty="0" err="1">
                <a:latin typeface="맑은 고딕" pitchFamily="50" charset="-127"/>
              </a:rPr>
              <a:t>년평균순이익률</a:t>
            </a:r>
            <a:r>
              <a:rPr lang="en-US" altLang="ko-KR" sz="1000" dirty="0">
                <a:latin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</a:rPr>
              <a:t>의 연도별 추이를 라인 그래프로 보여준다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</a:rPr>
              <a:t>파일</a:t>
            </a:r>
            <a:r>
              <a:rPr lang="en-US" altLang="ko-KR" sz="1000" dirty="0">
                <a:latin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</a:rPr>
              <a:t>가치분석결과</a:t>
            </a:r>
            <a:r>
              <a:rPr lang="en-US" altLang="ko-KR" sz="1000" dirty="0">
                <a:latin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</a:rPr>
              <a:t>그래프용</a:t>
            </a:r>
            <a:r>
              <a:rPr lang="en-US" altLang="ko-KR" sz="1000" dirty="0">
                <a:latin typeface="맑은 고딕" pitchFamily="50" charset="-127"/>
              </a:rPr>
              <a:t>.csv)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</a:rPr>
              <a:t>※ 1</a:t>
            </a:r>
            <a:r>
              <a:rPr lang="ko-KR" altLang="en-US" sz="1000" dirty="0">
                <a:latin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</a:rPr>
              <a:t>-3</a:t>
            </a:r>
            <a:r>
              <a:rPr lang="ko-KR" altLang="en-US" sz="1000" dirty="0">
                <a:latin typeface="맑은 고딕" pitchFamily="50" charset="-127"/>
              </a:rPr>
              <a:t>번 종목코드로 </a:t>
            </a:r>
            <a:r>
              <a:rPr lang="en-US" altLang="ko-KR" sz="1000" dirty="0">
                <a:latin typeface="맑은 고딕" pitchFamily="50" charset="-127"/>
              </a:rPr>
              <a:t>join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</a:rPr>
              <a:t>스코어 모델에 활용한 투자대가들의 투자 지표 내용을 텍스트 표현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B58E4A-E21A-40CB-8376-0A756DD4CDA0}"/>
              </a:ext>
            </a:extLst>
          </p:cNvPr>
          <p:cNvGrpSpPr/>
          <p:nvPr/>
        </p:nvGrpSpPr>
        <p:grpSpPr>
          <a:xfrm>
            <a:off x="8118584" y="1602602"/>
            <a:ext cx="1381016" cy="691610"/>
            <a:chOff x="12533" y="466070"/>
            <a:chExt cx="1381016" cy="69161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B510F39-5327-4C32-A30C-77298B2CA03F}"/>
                </a:ext>
              </a:extLst>
            </p:cNvPr>
            <p:cNvSpPr/>
            <p:nvPr/>
          </p:nvSpPr>
          <p:spPr>
            <a:xfrm>
              <a:off x="47389" y="578839"/>
              <a:ext cx="1346160" cy="5788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0BDEAE-7087-47CE-A16D-6BFFD3269C01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08CEB05-3141-4DDE-B910-15624D6B8EEF}"/>
              </a:ext>
            </a:extLst>
          </p:cNvPr>
          <p:cNvSpPr/>
          <p:nvPr/>
        </p:nvSpPr>
        <p:spPr>
          <a:xfrm>
            <a:off x="108588" y="43208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7B7821D-36E2-46AC-9A14-6E696B79C10A}"/>
              </a:ext>
            </a:extLst>
          </p:cNvPr>
          <p:cNvGrpSpPr/>
          <p:nvPr/>
        </p:nvGrpSpPr>
        <p:grpSpPr>
          <a:xfrm>
            <a:off x="52108" y="4128086"/>
            <a:ext cx="9447492" cy="1267757"/>
            <a:chOff x="12533" y="466070"/>
            <a:chExt cx="9447492" cy="126775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7EF0ABC-84FE-4CF9-BD66-269FEE62AD37}"/>
                </a:ext>
              </a:extLst>
            </p:cNvPr>
            <p:cNvSpPr/>
            <p:nvPr/>
          </p:nvSpPr>
          <p:spPr>
            <a:xfrm>
              <a:off x="47388" y="578839"/>
              <a:ext cx="9412637" cy="1154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38BDC7D-9BEE-437D-AEAD-B6FF5010EE9C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E0F57A8-6CA0-450D-888A-B869C54DB25F}"/>
              </a:ext>
            </a:extLst>
          </p:cNvPr>
          <p:cNvGrpSpPr/>
          <p:nvPr/>
        </p:nvGrpSpPr>
        <p:grpSpPr>
          <a:xfrm>
            <a:off x="38093" y="5382876"/>
            <a:ext cx="9461507" cy="1327505"/>
            <a:chOff x="12533" y="466070"/>
            <a:chExt cx="9461507" cy="132750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D1016-81E1-47F1-B035-7F2D3CAC309A}"/>
                </a:ext>
              </a:extLst>
            </p:cNvPr>
            <p:cNvSpPr/>
            <p:nvPr/>
          </p:nvSpPr>
          <p:spPr>
            <a:xfrm>
              <a:off x="47388" y="578839"/>
              <a:ext cx="9426652" cy="12147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6D230C3-BAE7-468A-A087-4334867BFE63}"/>
                </a:ext>
              </a:extLst>
            </p:cNvPr>
            <p:cNvSpPr/>
            <p:nvPr/>
          </p:nvSpPr>
          <p:spPr>
            <a:xfrm>
              <a:off x="12533" y="466070"/>
              <a:ext cx="219914" cy="219914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03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33F09A-DFD2-4B02-9D08-28D7C414E425}"/>
              </a:ext>
            </a:extLst>
          </p:cNvPr>
          <p:cNvSpPr/>
          <p:nvPr/>
        </p:nvSpPr>
        <p:spPr>
          <a:xfrm>
            <a:off x="41560" y="532183"/>
            <a:ext cx="9576000" cy="6264000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942EF9-00CE-4E4F-BF44-3DFD4804FC66}"/>
              </a:ext>
            </a:extLst>
          </p:cNvPr>
          <p:cNvSpPr/>
          <p:nvPr/>
        </p:nvSpPr>
        <p:spPr>
          <a:xfrm>
            <a:off x="134753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INVESTING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4C4D5-96D6-4504-BEB2-059A2154734B}"/>
              </a:ext>
            </a:extLst>
          </p:cNvPr>
          <p:cNvSpPr/>
          <p:nvPr/>
        </p:nvSpPr>
        <p:spPr>
          <a:xfrm>
            <a:off x="3270984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STOCK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PREDICTION</a:t>
            </a:r>
            <a:endParaRPr lang="ko-KR" altLang="en-US" sz="1400" b="1" dirty="0">
              <a:solidFill>
                <a:srgbClr val="3468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82332-CBEE-4055-976E-8784FD07C22E}"/>
              </a:ext>
            </a:extLst>
          </p:cNvPr>
          <p:cNvSpPr/>
          <p:nvPr/>
        </p:nvSpPr>
        <p:spPr>
          <a:xfrm>
            <a:off x="6407216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4FA8C-1300-4EC8-AB42-64B0E445D868}"/>
              </a:ext>
            </a:extLst>
          </p:cNvPr>
          <p:cNvCxnSpPr/>
          <p:nvPr/>
        </p:nvCxnSpPr>
        <p:spPr>
          <a:xfrm>
            <a:off x="3270984" y="1602607"/>
            <a:ext cx="3096000" cy="0"/>
          </a:xfrm>
          <a:prstGeom prst="line">
            <a:avLst/>
          </a:prstGeom>
          <a:ln>
            <a:solidFill>
              <a:srgbClr val="3468F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7ADC6-034D-4378-AA97-36BAC55FABA1}"/>
              </a:ext>
            </a:extLst>
          </p:cNvPr>
          <p:cNvSpPr/>
          <p:nvPr/>
        </p:nvSpPr>
        <p:spPr>
          <a:xfrm>
            <a:off x="185638" y="1734568"/>
            <a:ext cx="9364844" cy="241598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096154-2682-4CFE-A64E-11EC30B5C984}"/>
              </a:ext>
            </a:extLst>
          </p:cNvPr>
          <p:cNvGraphicFramePr>
            <a:graphicFrameLocks noGrp="1"/>
          </p:cNvGraphicFramePr>
          <p:nvPr/>
        </p:nvGraphicFramePr>
        <p:xfrm>
          <a:off x="185637" y="2197503"/>
          <a:ext cx="9239470" cy="34248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4979">
                  <a:extLst>
                    <a:ext uri="{9D8B030D-6E8A-4147-A177-3AD203B41FA5}">
                      <a16:colId xmlns:a16="http://schemas.microsoft.com/office/drawing/2014/main" val="4208288738"/>
                    </a:ext>
                  </a:extLst>
                </a:gridCol>
                <a:gridCol w="1034972">
                  <a:extLst>
                    <a:ext uri="{9D8B030D-6E8A-4147-A177-3AD203B41FA5}">
                      <a16:colId xmlns:a16="http://schemas.microsoft.com/office/drawing/2014/main" val="3098193714"/>
                    </a:ext>
                  </a:extLst>
                </a:gridCol>
                <a:gridCol w="658930">
                  <a:extLst>
                    <a:ext uri="{9D8B030D-6E8A-4147-A177-3AD203B41FA5}">
                      <a16:colId xmlns:a16="http://schemas.microsoft.com/office/drawing/2014/main" val="1262106990"/>
                    </a:ext>
                  </a:extLst>
                </a:gridCol>
                <a:gridCol w="769955">
                  <a:extLst>
                    <a:ext uri="{9D8B030D-6E8A-4147-A177-3AD203B41FA5}">
                      <a16:colId xmlns:a16="http://schemas.microsoft.com/office/drawing/2014/main" val="992598582"/>
                    </a:ext>
                  </a:extLst>
                </a:gridCol>
                <a:gridCol w="769955">
                  <a:extLst>
                    <a:ext uri="{9D8B030D-6E8A-4147-A177-3AD203B41FA5}">
                      <a16:colId xmlns:a16="http://schemas.microsoft.com/office/drawing/2014/main" val="961107104"/>
                    </a:ext>
                  </a:extLst>
                </a:gridCol>
                <a:gridCol w="769955">
                  <a:extLst>
                    <a:ext uri="{9D8B030D-6E8A-4147-A177-3AD203B41FA5}">
                      <a16:colId xmlns:a16="http://schemas.microsoft.com/office/drawing/2014/main" val="1316841311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1569356120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2586053275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905025615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1582656777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1764386758"/>
                    </a:ext>
                  </a:extLst>
                </a:gridCol>
                <a:gridCol w="808454">
                  <a:extLst>
                    <a:ext uri="{9D8B030D-6E8A-4147-A177-3AD203B41FA5}">
                      <a16:colId xmlns:a16="http://schemas.microsoft.com/office/drawing/2014/main" val="1300712969"/>
                    </a:ext>
                  </a:extLst>
                </a:gridCol>
              </a:tblGrid>
              <a:tr h="631110"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</a:b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종목명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추세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워렌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버핏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피터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린치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케네스</a:t>
                      </a:r>
                      <a:endParaRPr lang="en-US" altLang="ko-KR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피셔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ROE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PSR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PEG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EPS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증가율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순이익률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9.985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21.088090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2.323440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-1.943430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21.324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7201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9.528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18.142260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2.704300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-0.770420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137.047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14.918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56864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NAVER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7.500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10.499470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2.320340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-0.694860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35.717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23.230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148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LG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화학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6.349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36.053720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4.540890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-16.455490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100.059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13.605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22096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삼성바이오로직스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11.058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27.721645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3.298831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1.386051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381.828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11.754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3835"/>
                  </a:ext>
                </a:extLst>
              </a:tr>
              <a:tr h="465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카카오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유지</a:t>
                      </a:r>
                      <a:endParaRPr lang="en-US" altLang="ko-KR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27.634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4.569860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0.711180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0.125010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93.757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15.624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07473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C2407C-FB56-468A-9A5D-EC44B9616230}"/>
              </a:ext>
            </a:extLst>
          </p:cNvPr>
          <p:cNvGrpSpPr/>
          <p:nvPr/>
        </p:nvGrpSpPr>
        <p:grpSpPr>
          <a:xfrm>
            <a:off x="8248245" y="1818064"/>
            <a:ext cx="1176862" cy="324000"/>
            <a:chOff x="850177" y="3052710"/>
            <a:chExt cx="1176862" cy="324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BF6AA2C-8828-4631-9705-AD165B0F5D1A}"/>
                </a:ext>
              </a:extLst>
            </p:cNvPr>
            <p:cNvSpPr/>
            <p:nvPr/>
          </p:nvSpPr>
          <p:spPr>
            <a:xfrm>
              <a:off x="850177" y="3052710"/>
              <a:ext cx="1176862" cy="324000"/>
            </a:xfrm>
            <a:prstGeom prst="roundRect">
              <a:avLst/>
            </a:prstGeom>
            <a:solidFill>
              <a:srgbClr val="265DF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시가총액순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C099DB3-12B6-4661-9AE0-568723FB2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384" t="32424" r="8622" b="24696"/>
            <a:stretch/>
          </p:blipFill>
          <p:spPr>
            <a:xfrm>
              <a:off x="1747233" y="3113904"/>
              <a:ext cx="217028" cy="201612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5F0B4A-7563-42E6-B55A-03F89DDA9200}"/>
              </a:ext>
            </a:extLst>
          </p:cNvPr>
          <p:cNvSpPr/>
          <p:nvPr/>
        </p:nvSpPr>
        <p:spPr>
          <a:xfrm>
            <a:off x="220242" y="179539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F2BA5F-33B7-4E72-9B8E-CE063E4D65F1}"/>
              </a:ext>
            </a:extLst>
          </p:cNvPr>
          <p:cNvSpPr/>
          <p:nvPr/>
        </p:nvSpPr>
        <p:spPr>
          <a:xfrm>
            <a:off x="185638" y="1821596"/>
            <a:ext cx="1413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AI Forecasting</a:t>
            </a:r>
          </a:p>
        </p:txBody>
      </p:sp>
      <p:graphicFrame>
        <p:nvGraphicFramePr>
          <p:cNvPr id="35" name="차트 34"/>
          <p:cNvGraphicFramePr>
            <a:graphicFrameLocks/>
          </p:cNvGraphicFramePr>
          <p:nvPr/>
        </p:nvGraphicFramePr>
        <p:xfrm>
          <a:off x="2384785" y="2186169"/>
          <a:ext cx="7040321" cy="3407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/>
          <p:cNvSpPr/>
          <p:nvPr/>
        </p:nvSpPr>
        <p:spPr>
          <a:xfrm>
            <a:off x="8168641" y="2306319"/>
            <a:ext cx="1097280" cy="2439133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DB89D20-0925-4F61-B48D-AF99CA06B7D4}"/>
              </a:ext>
            </a:extLst>
          </p:cNvPr>
          <p:cNvGrpSpPr/>
          <p:nvPr/>
        </p:nvGrpSpPr>
        <p:grpSpPr>
          <a:xfrm>
            <a:off x="134753" y="5930170"/>
            <a:ext cx="1476000" cy="714073"/>
            <a:chOff x="134753" y="4265589"/>
            <a:chExt cx="1847850" cy="98485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DBB564A-167A-4892-AAFE-B1D79F88FCF1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현재가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81,100(+##)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8E727214-B21C-4E8E-90F7-C8B5763C1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DE826F-7C9F-4FAE-AD93-CCAF76EACF5A}"/>
              </a:ext>
            </a:extLst>
          </p:cNvPr>
          <p:cNvSpPr/>
          <p:nvPr/>
        </p:nvSpPr>
        <p:spPr>
          <a:xfrm>
            <a:off x="1712522" y="5930170"/>
            <a:ext cx="1476000" cy="7140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14,859,989(+##)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FCDA557-73A0-4255-9B0D-92584D8F450A}"/>
              </a:ext>
            </a:extLst>
          </p:cNvPr>
          <p:cNvSpPr/>
          <p:nvPr/>
        </p:nvSpPr>
        <p:spPr>
          <a:xfrm>
            <a:off x="3290291" y="5930170"/>
            <a:ext cx="1476000" cy="71407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거래대금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백만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1,207,984(+##)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96A0DCE-6BDC-475A-8558-D6F6BF5E50B5}"/>
              </a:ext>
            </a:extLst>
          </p:cNvPr>
          <p:cNvGrpSpPr/>
          <p:nvPr/>
        </p:nvGrpSpPr>
        <p:grpSpPr>
          <a:xfrm>
            <a:off x="4868060" y="5930170"/>
            <a:ext cx="1476000" cy="714073"/>
            <a:chOff x="134753" y="4265589"/>
            <a:chExt cx="1847850" cy="98485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E00D997-C2FB-465F-8A3E-BBDE9039741E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시가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81,500(+##)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DAAEF2B-E7DD-46BF-A8DB-0E651C375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2F9CBF4-A3CE-49AD-B899-DEF9683D442A}"/>
              </a:ext>
            </a:extLst>
          </p:cNvPr>
          <p:cNvGrpSpPr/>
          <p:nvPr/>
        </p:nvGrpSpPr>
        <p:grpSpPr>
          <a:xfrm>
            <a:off x="6445829" y="5930170"/>
            <a:ext cx="1476000" cy="714073"/>
            <a:chOff x="134753" y="4265589"/>
            <a:chExt cx="1847850" cy="984858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17BAC37-D3B6-469D-A44E-912A86291905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고가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82,000(+##)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4048738-4C64-41FE-A3D2-64D4AFE2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ABEE862-5334-4750-9B57-4642A61A0739}"/>
              </a:ext>
            </a:extLst>
          </p:cNvPr>
          <p:cNvGrpSpPr/>
          <p:nvPr/>
        </p:nvGrpSpPr>
        <p:grpSpPr>
          <a:xfrm>
            <a:off x="8023600" y="5930170"/>
            <a:ext cx="1476000" cy="714073"/>
            <a:chOff x="134753" y="4265589"/>
            <a:chExt cx="1847850" cy="98485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CBC4415-1630-40C8-84F1-97DBA8ABE2CF}"/>
                </a:ext>
              </a:extLst>
            </p:cNvPr>
            <p:cNvSpPr/>
            <p:nvPr/>
          </p:nvSpPr>
          <p:spPr>
            <a:xfrm>
              <a:off x="134753" y="4265589"/>
              <a:ext cx="1847850" cy="98485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저가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81,100(+##)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0160EBAF-8975-4340-8EFC-44FE347323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56455" t="24192" r="8561" b="12184"/>
            <a:stretch/>
          </p:blipFill>
          <p:spPr>
            <a:xfrm>
              <a:off x="1103787" y="4347174"/>
              <a:ext cx="839641" cy="837576"/>
            </a:xfrm>
            <a:prstGeom prst="rect">
              <a:avLst/>
            </a:prstGeom>
          </p:spPr>
        </p:pic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547E500-3254-42DF-8877-01AA6C2618EE}"/>
              </a:ext>
            </a:extLst>
          </p:cNvPr>
          <p:cNvSpPr/>
          <p:nvPr/>
        </p:nvSpPr>
        <p:spPr>
          <a:xfrm>
            <a:off x="45530" y="559351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삼성전자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4785" y="1879258"/>
            <a:ext cx="5796382" cy="3714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0920" y="1944707"/>
            <a:ext cx="4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</a:t>
            </a: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14263" y="840966"/>
            <a:ext cx="23367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예측결과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.csv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종목명과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추세나열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종목 선택 시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opt10081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테이블의 당일 기준 직전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시가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캔들차트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일봉차트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예측결과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.csv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ko-KR" altLang="en-US" sz="1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예측값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향후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그래프 붙임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(?)</a:t>
            </a:r>
          </a:p>
          <a:p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opt10081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테이블의 당일 기준 현재가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거래량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거래대금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저가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표시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0242" y="2162975"/>
            <a:ext cx="2164542" cy="3489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181167" y="2184059"/>
            <a:ext cx="1181162" cy="3468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11398" y="1574912"/>
            <a:ext cx="4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</a:t>
            </a: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41339" y="2250880"/>
            <a:ext cx="4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</a:t>
            </a: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135662" y="5855095"/>
            <a:ext cx="47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</a:t>
            </a: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58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33F09A-DFD2-4B02-9D08-28D7C414E425}"/>
              </a:ext>
            </a:extLst>
          </p:cNvPr>
          <p:cNvSpPr/>
          <p:nvPr/>
        </p:nvSpPr>
        <p:spPr>
          <a:xfrm>
            <a:off x="38500" y="535271"/>
            <a:ext cx="12153500" cy="6264000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82332-CBEE-4055-976E-8784FD07C22E}"/>
              </a:ext>
            </a:extLst>
          </p:cNvPr>
          <p:cNvSpPr/>
          <p:nvPr/>
        </p:nvSpPr>
        <p:spPr>
          <a:xfrm>
            <a:off x="3545681" y="803709"/>
            <a:ext cx="5650031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 </a:t>
            </a:r>
            <a:r>
              <a:rPr lang="ko-KR" altLang="en-US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설명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0F3A07-DDB3-484A-87A1-06FDF3493C72}"/>
              </a:ext>
            </a:extLst>
          </p:cNvPr>
          <p:cNvSpPr txBox="1"/>
          <p:nvPr/>
        </p:nvSpPr>
        <p:spPr>
          <a:xfrm>
            <a:off x="663404" y="2346038"/>
            <a:ext cx="42313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1.port_strategy.csv</a:t>
            </a:r>
          </a:p>
          <a:p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날짜별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종목수별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전략별로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수익률 변화율을 보여준다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374C378-AD1E-481F-9B44-0915D7E9DE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294" y="4252497"/>
          <a:ext cx="5307095" cy="1440180"/>
        </p:xfrm>
        <a:graphic>
          <a:graphicData uri="http://schemas.openxmlformats.org/drawingml/2006/table">
            <a:tbl>
              <a:tblPr/>
              <a:tblGrid>
                <a:gridCol w="863945">
                  <a:extLst>
                    <a:ext uri="{9D8B030D-6E8A-4147-A177-3AD203B41FA5}">
                      <a16:colId xmlns:a16="http://schemas.microsoft.com/office/drawing/2014/main" val="1826640204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2651960265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3042711847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2646661776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2224967134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2141500372"/>
                    </a:ext>
                  </a:extLst>
                </a:gridCol>
                <a:gridCol w="740525">
                  <a:extLst>
                    <a:ext uri="{9D8B030D-6E8A-4147-A177-3AD203B41FA5}">
                      <a16:colId xmlns:a16="http://schemas.microsoft.com/office/drawing/2014/main" val="75974368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stocks_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Understocks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magic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momentum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fscore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fscore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UnderStocks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16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59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-0.00281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-0.04586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-0.01058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-0.00651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451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-0.05871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-0.01763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17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-0.04784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-0.07004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31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-0.04332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-0.00189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-0.06261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70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2013-06-11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-0.04897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-0.03952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-0.01958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5530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00DF2337-220B-442A-B8A8-EE4585A8C887}"/>
              </a:ext>
            </a:extLst>
          </p:cNvPr>
          <p:cNvSpPr txBox="1"/>
          <p:nvPr/>
        </p:nvSpPr>
        <p:spPr>
          <a:xfrm>
            <a:off x="6505814" y="1958763"/>
            <a:ext cx="423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2.strategy_stocks.csv</a:t>
            </a:r>
          </a:p>
          <a:p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종목수별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연도별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전략별로 </a:t>
            </a:r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추천총목을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순위로 보여준다</a:t>
            </a:r>
            <a:endParaRPr lang="en-US" altLang="ko-KR" sz="11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C186ED-849D-4458-8A37-598E79DB0243}"/>
              </a:ext>
            </a:extLst>
          </p:cNvPr>
          <p:cNvCxnSpPr>
            <a:cxnSpLocks/>
          </p:cNvCxnSpPr>
          <p:nvPr/>
        </p:nvCxnSpPr>
        <p:spPr>
          <a:xfrm>
            <a:off x="989705" y="3033656"/>
            <a:ext cx="64934" cy="121884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802F8F0-7F4C-40D3-ACB6-4EB0A315618E}"/>
              </a:ext>
            </a:extLst>
          </p:cNvPr>
          <p:cNvCxnSpPr>
            <a:cxnSpLocks/>
          </p:cNvCxnSpPr>
          <p:nvPr/>
        </p:nvCxnSpPr>
        <p:spPr>
          <a:xfrm>
            <a:off x="1543879" y="3000671"/>
            <a:ext cx="342575" cy="125182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492D7D2A-6533-47EB-A2F1-C75E8136EF90}"/>
              </a:ext>
            </a:extLst>
          </p:cNvPr>
          <p:cNvSpPr/>
          <p:nvPr/>
        </p:nvSpPr>
        <p:spPr>
          <a:xfrm rot="5400000">
            <a:off x="3902106" y="2275814"/>
            <a:ext cx="474555" cy="3696010"/>
          </a:xfrm>
          <a:prstGeom prst="leftBrace">
            <a:avLst>
              <a:gd name="adj1" fmla="val 70275"/>
              <a:gd name="adj2" fmla="val 50814"/>
            </a:avLst>
          </a:prstGeom>
          <a:ln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73CEBEF-52D5-4E10-A625-91956A38689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148917" y="3017163"/>
            <a:ext cx="1960381" cy="86937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A5C8B78-3ACE-4B61-AAA3-F15DF1F68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50746" y="3481431"/>
          <a:ext cx="5565552" cy="1257300"/>
        </p:xfrm>
        <a:graphic>
          <a:graphicData uri="http://schemas.openxmlformats.org/drawingml/2006/table">
            <a:tbl>
              <a:tblPr/>
              <a:tblGrid>
                <a:gridCol w="695694">
                  <a:extLst>
                    <a:ext uri="{9D8B030D-6E8A-4147-A177-3AD203B41FA5}">
                      <a16:colId xmlns:a16="http://schemas.microsoft.com/office/drawing/2014/main" val="789154527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2243495775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4180500509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2145001514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2925433386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4036630500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2554312868"/>
                    </a:ext>
                  </a:extLst>
                </a:gridCol>
                <a:gridCol w="695694">
                  <a:extLst>
                    <a:ext uri="{9D8B030D-6E8A-4147-A177-3AD203B41FA5}">
                      <a16:colId xmlns:a16="http://schemas.microsoft.com/office/drawing/2014/main" val="9467307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stocks_num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s_Understocks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s_magic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s_momentum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s_fscore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s_fscore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UnderStocks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07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192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2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86790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57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2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71050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660703"/>
                  </a:ext>
                </a:extLst>
              </a:tr>
            </a:tbl>
          </a:graphicData>
        </a:graphic>
      </p:graphicFrame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E2A61E-8B7D-40FF-A3F3-28EA0ABAF40C}"/>
              </a:ext>
            </a:extLst>
          </p:cNvPr>
          <p:cNvCxnSpPr>
            <a:cxnSpLocks/>
          </p:cNvCxnSpPr>
          <p:nvPr/>
        </p:nvCxnSpPr>
        <p:spPr>
          <a:xfrm flipH="1">
            <a:off x="6723529" y="2765061"/>
            <a:ext cx="105810" cy="77910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11A05E-FDC2-43F2-AB17-3B3C53B4D906}"/>
              </a:ext>
            </a:extLst>
          </p:cNvPr>
          <p:cNvCxnSpPr>
            <a:cxnSpLocks/>
            <a:stCxn id="92" idx="4"/>
          </p:cNvCxnSpPr>
          <p:nvPr/>
        </p:nvCxnSpPr>
        <p:spPr>
          <a:xfrm>
            <a:off x="7468548" y="2724175"/>
            <a:ext cx="669962" cy="7572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DED1385-4534-4437-AD25-9A189C21167E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8059035" y="2675861"/>
            <a:ext cx="2238551" cy="31179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5D3E9CE8-A6E8-4B99-8F78-8B9AC2CED513}"/>
              </a:ext>
            </a:extLst>
          </p:cNvPr>
          <p:cNvSpPr/>
          <p:nvPr/>
        </p:nvSpPr>
        <p:spPr>
          <a:xfrm rot="5400000">
            <a:off x="10081679" y="1491354"/>
            <a:ext cx="474555" cy="3494844"/>
          </a:xfrm>
          <a:prstGeom prst="leftBrace">
            <a:avLst>
              <a:gd name="adj1" fmla="val 70275"/>
              <a:gd name="adj2" fmla="val 50814"/>
            </a:avLst>
          </a:prstGeom>
          <a:ln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A5D71EB-C697-459E-83F6-F4AE59E0F47B}"/>
              </a:ext>
            </a:extLst>
          </p:cNvPr>
          <p:cNvSpPr/>
          <p:nvPr/>
        </p:nvSpPr>
        <p:spPr>
          <a:xfrm>
            <a:off x="680294" y="2840019"/>
            <a:ext cx="542689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853804B-529F-4E9B-9596-C7A761C03090}"/>
              </a:ext>
            </a:extLst>
          </p:cNvPr>
          <p:cNvSpPr/>
          <p:nvPr/>
        </p:nvSpPr>
        <p:spPr>
          <a:xfrm>
            <a:off x="1198492" y="2817937"/>
            <a:ext cx="639680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40008FF-C005-4698-8F29-891C9BEB24A8}"/>
              </a:ext>
            </a:extLst>
          </p:cNvPr>
          <p:cNvSpPr/>
          <p:nvPr/>
        </p:nvSpPr>
        <p:spPr>
          <a:xfrm>
            <a:off x="1771472" y="2819730"/>
            <a:ext cx="542689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BAFEB18-85A1-472C-A664-CDAEEF2E29C2}"/>
              </a:ext>
            </a:extLst>
          </p:cNvPr>
          <p:cNvSpPr/>
          <p:nvPr/>
        </p:nvSpPr>
        <p:spPr>
          <a:xfrm>
            <a:off x="6508219" y="2472002"/>
            <a:ext cx="657214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FC7AA06-8E35-4AC5-BD45-7CE82B2B56AE}"/>
              </a:ext>
            </a:extLst>
          </p:cNvPr>
          <p:cNvSpPr/>
          <p:nvPr/>
        </p:nvSpPr>
        <p:spPr>
          <a:xfrm>
            <a:off x="7197203" y="2455234"/>
            <a:ext cx="542689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F90368E-85E5-4CC7-A2EB-E9EB3B57C114}"/>
              </a:ext>
            </a:extLst>
          </p:cNvPr>
          <p:cNvSpPr/>
          <p:nvPr/>
        </p:nvSpPr>
        <p:spPr>
          <a:xfrm>
            <a:off x="7595821" y="2446305"/>
            <a:ext cx="542689" cy="268941"/>
          </a:xfrm>
          <a:prstGeom prst="ellipse">
            <a:avLst/>
          </a:prstGeom>
          <a:noFill/>
          <a:ln w="31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C372C-DC96-44F4-B555-D14ED2307940}"/>
              </a:ext>
            </a:extLst>
          </p:cNvPr>
          <p:cNvSpPr/>
          <p:nvPr/>
        </p:nvSpPr>
        <p:spPr>
          <a:xfrm>
            <a:off x="7230122" y="3318389"/>
            <a:ext cx="509545" cy="305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</a:t>
            </a:r>
            <a:endParaRPr 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B1D77D-7238-4DC2-B460-818EB0D855BF}"/>
              </a:ext>
            </a:extLst>
          </p:cNvPr>
          <p:cNvSpPr txBox="1"/>
          <p:nvPr/>
        </p:nvSpPr>
        <p:spPr>
          <a:xfrm>
            <a:off x="6455871" y="4845924"/>
            <a:ext cx="4231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메모장으로보면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종목코드에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1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포함되어있음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99406D7-7F33-4029-A24C-9480BA3B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78" y="5248693"/>
            <a:ext cx="5639587" cy="7430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CC1BD4F-460E-4267-8A2A-1ADF7A911E24}"/>
              </a:ext>
            </a:extLst>
          </p:cNvPr>
          <p:cNvSpPr txBox="1"/>
          <p:nvPr/>
        </p:nvSpPr>
        <p:spPr>
          <a:xfrm>
            <a:off x="1197100" y="3259671"/>
            <a:ext cx="11186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종목수를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몇 개로 지정하여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수익율을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볼건지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000" dirty="0">
                <a:latin typeface="맑은 고딕" pitchFamily="50" charset="-127"/>
                <a:ea typeface="맑은 고딕" pitchFamily="50" charset="-127"/>
              </a:rPr>
              <a:t>- (5, 10, 15, 20)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있음</a:t>
            </a:r>
            <a:endParaRPr 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AB07AF-E74F-4CF8-8A12-8E65F1DC4C7A}"/>
              </a:ext>
            </a:extLst>
          </p:cNvPr>
          <p:cNvSpPr txBox="1"/>
          <p:nvPr/>
        </p:nvSpPr>
        <p:spPr>
          <a:xfrm>
            <a:off x="3419090" y="3271027"/>
            <a:ext cx="16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전략별로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수익률을 나타냄</a:t>
            </a:r>
            <a:endParaRPr 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ECDC22-B655-49FD-9E4D-DFEE9FD34F28}"/>
              </a:ext>
            </a:extLst>
          </p:cNvPr>
          <p:cNvSpPr txBox="1"/>
          <p:nvPr/>
        </p:nvSpPr>
        <p:spPr>
          <a:xfrm>
            <a:off x="10301240" y="2718961"/>
            <a:ext cx="1689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전략별로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종목수만큼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추천종목을 보여줌</a:t>
            </a:r>
            <a:endParaRPr 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36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B33F09A-DFD2-4B02-9D08-28D7C414E425}"/>
              </a:ext>
            </a:extLst>
          </p:cNvPr>
          <p:cNvSpPr/>
          <p:nvPr/>
        </p:nvSpPr>
        <p:spPr>
          <a:xfrm>
            <a:off x="38500" y="535271"/>
            <a:ext cx="9576000" cy="6264000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D9C42CC-6BF7-4B3F-98BF-4BBDE4E21CBC}"/>
              </a:ext>
            </a:extLst>
          </p:cNvPr>
          <p:cNvSpPr/>
          <p:nvPr/>
        </p:nvSpPr>
        <p:spPr>
          <a:xfrm>
            <a:off x="3270984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STOCK PREDICTION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82332-CBEE-4055-976E-8784FD07C22E}"/>
              </a:ext>
            </a:extLst>
          </p:cNvPr>
          <p:cNvSpPr/>
          <p:nvPr/>
        </p:nvSpPr>
        <p:spPr>
          <a:xfrm>
            <a:off x="6407216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468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lang="ko-KR" altLang="en-US" sz="1400" b="1" dirty="0">
              <a:solidFill>
                <a:srgbClr val="3468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5C2225-5153-4C8E-B9AD-A48268A463FB}"/>
              </a:ext>
            </a:extLst>
          </p:cNvPr>
          <p:cNvSpPr/>
          <p:nvPr/>
        </p:nvSpPr>
        <p:spPr>
          <a:xfrm>
            <a:off x="147138" y="2389658"/>
            <a:ext cx="9364844" cy="21578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F297B19-55F4-45DA-8CE7-B6D6A1E77B14}"/>
              </a:ext>
            </a:extLst>
          </p:cNvPr>
          <p:cNvGraphicFramePr/>
          <p:nvPr/>
        </p:nvGraphicFramePr>
        <p:xfrm>
          <a:off x="175988" y="2397681"/>
          <a:ext cx="6597463" cy="2079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3523AF-8D3D-4BC9-B00F-4FE15F6981A1}"/>
              </a:ext>
            </a:extLst>
          </p:cNvPr>
          <p:cNvSpPr/>
          <p:nvPr/>
        </p:nvSpPr>
        <p:spPr>
          <a:xfrm>
            <a:off x="147138" y="4582960"/>
            <a:ext cx="9364844" cy="215782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0C34C-692E-4A4E-98F1-1908B37E66D7}"/>
              </a:ext>
            </a:extLst>
          </p:cNvPr>
          <p:cNvSpPr txBox="1"/>
          <p:nvPr/>
        </p:nvSpPr>
        <p:spPr>
          <a:xfrm>
            <a:off x="173253" y="2064297"/>
            <a:ext cx="4356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전략의 수익률 그래프와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최신년도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추천종목들을 한눈에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042DDA3-5BD2-431E-971F-69E01F2AFEEC}"/>
              </a:ext>
            </a:extLst>
          </p:cNvPr>
          <p:cNvGraphicFramePr>
            <a:graphicFrameLocks noGrp="1"/>
          </p:cNvGraphicFramePr>
          <p:nvPr/>
        </p:nvGraphicFramePr>
        <p:xfrm>
          <a:off x="289601" y="4740560"/>
          <a:ext cx="9130504" cy="187645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47984">
                  <a:extLst>
                    <a:ext uri="{9D8B030D-6E8A-4147-A177-3AD203B41FA5}">
                      <a16:colId xmlns:a16="http://schemas.microsoft.com/office/drawing/2014/main" val="2527365853"/>
                    </a:ext>
                  </a:extLst>
                </a:gridCol>
                <a:gridCol w="1676504">
                  <a:extLst>
                    <a:ext uri="{9D8B030D-6E8A-4147-A177-3AD203B41FA5}">
                      <a16:colId xmlns:a16="http://schemas.microsoft.com/office/drawing/2014/main" val="3098193714"/>
                    </a:ext>
                  </a:extLst>
                </a:gridCol>
                <a:gridCol w="1676504">
                  <a:extLst>
                    <a:ext uri="{9D8B030D-6E8A-4147-A177-3AD203B41FA5}">
                      <a16:colId xmlns:a16="http://schemas.microsoft.com/office/drawing/2014/main" val="1262106990"/>
                    </a:ext>
                  </a:extLst>
                </a:gridCol>
                <a:gridCol w="1676504">
                  <a:extLst>
                    <a:ext uri="{9D8B030D-6E8A-4147-A177-3AD203B41FA5}">
                      <a16:colId xmlns:a16="http://schemas.microsoft.com/office/drawing/2014/main" val="992598582"/>
                    </a:ext>
                  </a:extLst>
                </a:gridCol>
                <a:gridCol w="1676504">
                  <a:extLst>
                    <a:ext uri="{9D8B030D-6E8A-4147-A177-3AD203B41FA5}">
                      <a16:colId xmlns:a16="http://schemas.microsoft.com/office/drawing/2014/main" val="961107104"/>
                    </a:ext>
                  </a:extLst>
                </a:gridCol>
                <a:gridCol w="1676504">
                  <a:extLst>
                    <a:ext uri="{9D8B030D-6E8A-4147-A177-3AD203B41FA5}">
                      <a16:colId xmlns:a16="http://schemas.microsoft.com/office/drawing/2014/main" val="1316841311"/>
                    </a:ext>
                  </a:extLst>
                </a:gridCol>
              </a:tblGrid>
              <a:tr h="400184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err="1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</a:rPr>
                        <a:t>UnderStocks</a:t>
                      </a:r>
                      <a:endParaRPr lang="en-US" altLang="ko-KR" sz="800" b="1" dirty="0">
                        <a:solidFill>
                          <a:srgbClr val="8D8F92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</a:rPr>
                        <a:t>magic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</a:rPr>
                        <a:t>momentum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dirty="0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F-score</a:t>
                      </a:r>
                      <a:endParaRPr 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F-score + </a:t>
                      </a:r>
                      <a:r>
                        <a:rPr lang="en-US" altLang="ko-KR" sz="800" b="1" dirty="0" err="1">
                          <a:solidFill>
                            <a:srgbClr val="8D8F92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UnderStocks</a:t>
                      </a:r>
                      <a:endParaRPr lang="ko-KR" altLang="en-US" sz="800" b="1" dirty="0">
                        <a:solidFill>
                          <a:srgbClr val="8D8F92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4739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삼성전자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47201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SK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하이닉스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056864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244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/>
                          <a:ea typeface="맑은 고딕" panose="020B0503020000020004" pitchFamily="50" charset="-127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148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넷마블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22096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키움증권</a:t>
                      </a:r>
                      <a:endParaRPr lang="ko-KR" alt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407473"/>
                  </a:ext>
                </a:extLst>
              </a:tr>
            </a:tbl>
          </a:graphicData>
        </a:graphic>
      </p:graphicFrame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EFFE6F33-DE17-438A-A01D-5422754BE841}"/>
              </a:ext>
            </a:extLst>
          </p:cNvPr>
          <p:cNvSpPr/>
          <p:nvPr/>
        </p:nvSpPr>
        <p:spPr>
          <a:xfrm>
            <a:off x="137513" y="1651194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265DF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E2A435-7217-4A2B-843F-1BE89E41C40A}"/>
              </a:ext>
            </a:extLst>
          </p:cNvPr>
          <p:cNvSpPr/>
          <p:nvPr/>
        </p:nvSpPr>
        <p:spPr>
          <a:xfrm>
            <a:off x="134753" y="1975194"/>
            <a:ext cx="9377229" cy="47655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1DFB3FE0-E301-4164-AC51-2F0637E32729}"/>
              </a:ext>
            </a:extLst>
          </p:cNvPr>
          <p:cNvSpPr/>
          <p:nvPr/>
        </p:nvSpPr>
        <p:spPr>
          <a:xfrm>
            <a:off x="1148166" y="1650443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solidFill>
                  <a:srgbClr val="8D8F92"/>
                </a:solidFill>
                <a:latin typeface="맑은 고딕" panose="020B0503020000020004" pitchFamily="50" charset="-127"/>
              </a:rPr>
              <a:t>UnderStocks</a:t>
            </a:r>
            <a:endParaRPr lang="en-US" altLang="ko-KR" sz="900" b="1" dirty="0">
              <a:solidFill>
                <a:srgbClr val="8D8F9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7" name="사각형: 둥근 위쪽 모서리 56">
            <a:extLst>
              <a:ext uri="{FF2B5EF4-FFF2-40B4-BE49-F238E27FC236}">
                <a16:creationId xmlns:a16="http://schemas.microsoft.com/office/drawing/2014/main" id="{D611AB6B-5B91-4246-8EC5-3A2697125691}"/>
              </a:ext>
            </a:extLst>
          </p:cNvPr>
          <p:cNvSpPr/>
          <p:nvPr/>
        </p:nvSpPr>
        <p:spPr>
          <a:xfrm>
            <a:off x="2158819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8D8F92"/>
                </a:solidFill>
                <a:latin typeface="맑은 고딕" panose="020B0503020000020004" pitchFamily="50" charset="-127"/>
              </a:rPr>
              <a:t>magic</a:t>
            </a:r>
          </a:p>
        </p:txBody>
      </p:sp>
      <p:sp>
        <p:nvSpPr>
          <p:cNvPr id="60" name="사각형: 둥근 위쪽 모서리 59">
            <a:extLst>
              <a:ext uri="{FF2B5EF4-FFF2-40B4-BE49-F238E27FC236}">
                <a16:creationId xmlns:a16="http://schemas.microsoft.com/office/drawing/2014/main" id="{6B54CAB6-028C-40CF-87D7-7A8BFE523263}"/>
              </a:ext>
            </a:extLst>
          </p:cNvPr>
          <p:cNvSpPr/>
          <p:nvPr/>
        </p:nvSpPr>
        <p:spPr>
          <a:xfrm>
            <a:off x="3169472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rgbClr val="8D8F92"/>
                </a:solidFill>
                <a:latin typeface="맑은 고딕" panose="020B0503020000020004" pitchFamily="50" charset="-127"/>
              </a:rPr>
              <a:t>momentum</a:t>
            </a:r>
          </a:p>
        </p:txBody>
      </p:sp>
      <p:sp>
        <p:nvSpPr>
          <p:cNvPr id="63" name="사각형: 둥근 위쪽 모서리 62">
            <a:extLst>
              <a:ext uri="{FF2B5EF4-FFF2-40B4-BE49-F238E27FC236}">
                <a16:creationId xmlns:a16="http://schemas.microsoft.com/office/drawing/2014/main" id="{C2F49EF3-3B4F-4D25-AD43-AC8D4DFA140E}"/>
              </a:ext>
            </a:extLst>
          </p:cNvPr>
          <p:cNvSpPr/>
          <p:nvPr/>
        </p:nvSpPr>
        <p:spPr>
          <a:xfrm>
            <a:off x="4180125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F-score</a:t>
            </a:r>
            <a:endParaRPr lang="ko-KR" altLang="en-US" sz="1200" b="1" dirty="0">
              <a:solidFill>
                <a:srgbClr val="8D8F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각형: 둥근 위쪽 모서리 63">
            <a:extLst>
              <a:ext uri="{FF2B5EF4-FFF2-40B4-BE49-F238E27FC236}">
                <a16:creationId xmlns:a16="http://schemas.microsoft.com/office/drawing/2014/main" id="{EC1B4E4C-738C-4F07-8B43-B7DAF6885BA6}"/>
              </a:ext>
            </a:extLst>
          </p:cNvPr>
          <p:cNvSpPr/>
          <p:nvPr/>
        </p:nvSpPr>
        <p:spPr>
          <a:xfrm>
            <a:off x="5190778" y="1649692"/>
            <a:ext cx="1010653" cy="324000"/>
          </a:xfrm>
          <a:prstGeom prst="round2SameRect">
            <a:avLst>
              <a:gd name="adj1" fmla="val 40433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F-score + </a:t>
            </a:r>
            <a:r>
              <a:rPr lang="en-US" altLang="ko-KR" sz="900" b="1" dirty="0" err="1">
                <a:solidFill>
                  <a:srgbClr val="8D8F9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UnderStocks</a:t>
            </a:r>
            <a:endParaRPr lang="ko-KR" altLang="en-US" sz="900" b="1" dirty="0">
              <a:solidFill>
                <a:srgbClr val="8D8F9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EA6FD35-0765-4DD8-8AF0-9AAEAC143A64}"/>
              </a:ext>
            </a:extLst>
          </p:cNvPr>
          <p:cNvGrpSpPr/>
          <p:nvPr/>
        </p:nvGrpSpPr>
        <p:grpSpPr>
          <a:xfrm>
            <a:off x="-123621" y="2012685"/>
            <a:ext cx="4503116" cy="369332"/>
            <a:chOff x="-87374" y="2129738"/>
            <a:chExt cx="4503116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DF9198F-111A-4802-AB54-11398717D936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7A3017B-7B51-4E30-A1E8-D5371487B4CF}"/>
                </a:ext>
              </a:extLst>
            </p:cNvPr>
            <p:cNvSpPr/>
            <p:nvPr/>
          </p:nvSpPr>
          <p:spPr>
            <a:xfrm>
              <a:off x="220241" y="2162975"/>
              <a:ext cx="4195501" cy="2611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D0B5D0D-51A6-4886-BAF2-72D11A03A0B4}"/>
              </a:ext>
            </a:extLst>
          </p:cNvPr>
          <p:cNvGrpSpPr/>
          <p:nvPr/>
        </p:nvGrpSpPr>
        <p:grpSpPr>
          <a:xfrm>
            <a:off x="-236130" y="2339195"/>
            <a:ext cx="6988001" cy="2119993"/>
            <a:chOff x="-87374" y="2129738"/>
            <a:chExt cx="8257464" cy="211999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3592A89-7B25-4FD5-ABAC-1993A3FD15A6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4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7857D7E-38E3-4508-8239-6F33A9D23841}"/>
                </a:ext>
              </a:extLst>
            </p:cNvPr>
            <p:cNvSpPr/>
            <p:nvPr/>
          </p:nvSpPr>
          <p:spPr>
            <a:xfrm>
              <a:off x="220242" y="2162974"/>
              <a:ext cx="7949848" cy="20867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DA050B2-F908-4237-974B-B81802D73E52}"/>
              </a:ext>
            </a:extLst>
          </p:cNvPr>
          <p:cNvGrpSpPr/>
          <p:nvPr/>
        </p:nvGrpSpPr>
        <p:grpSpPr>
          <a:xfrm>
            <a:off x="-132926" y="4618790"/>
            <a:ext cx="9636142" cy="2119993"/>
            <a:chOff x="-87374" y="2129738"/>
            <a:chExt cx="9636142" cy="211999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4B8E1B-14DE-45AC-80C2-91FC6AA0AC70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8E1EBDF-E1D1-402A-AFBE-62E9994DD8B7}"/>
                </a:ext>
              </a:extLst>
            </p:cNvPr>
            <p:cNvSpPr/>
            <p:nvPr/>
          </p:nvSpPr>
          <p:spPr>
            <a:xfrm>
              <a:off x="220241" y="2162974"/>
              <a:ext cx="9328527" cy="20867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28E929-3183-4762-AF1F-3C4081AA1657}"/>
              </a:ext>
            </a:extLst>
          </p:cNvPr>
          <p:cNvSpPr txBox="1"/>
          <p:nvPr/>
        </p:nvSpPr>
        <p:spPr>
          <a:xfrm>
            <a:off x="9701779" y="984703"/>
            <a:ext cx="2424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전체보기 및 각 전략을 선택할 수 있는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대한 설명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추후 작성하여 제공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</a:rPr>
              <a:t>추천 종목 수 선택하는 </a:t>
            </a:r>
            <a:r>
              <a:rPr lang="ko-KR" altLang="en-US" sz="1000" dirty="0" err="1">
                <a:latin typeface="맑은 고딕" pitchFamily="50" charset="-127"/>
              </a:rPr>
              <a:t>드롭박스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</a:rPr>
              <a:t>종목 수 선택에 따라 모든 탭</a:t>
            </a:r>
            <a:r>
              <a:rPr lang="en-US" altLang="ko-KR" sz="1000" dirty="0">
                <a:latin typeface="맑은 고딕" pitchFamily="50" charset="-127"/>
              </a:rPr>
              <a:t>(1</a:t>
            </a:r>
            <a:r>
              <a:rPr lang="ko-KR" altLang="en-US" sz="1000" dirty="0">
                <a:latin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</a:rPr>
              <a:t>의 그래프와 표가 달라진다</a:t>
            </a:r>
            <a:r>
              <a:rPr lang="en-US" altLang="ko-KR" sz="1000" dirty="0">
                <a:latin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</a:rPr>
              <a:t>default</a:t>
            </a:r>
            <a:r>
              <a:rPr lang="ko-KR" altLang="en-US" sz="1000" dirty="0">
                <a:latin typeface="맑은 고딕" pitchFamily="50" charset="-127"/>
              </a:rPr>
              <a:t>는 </a:t>
            </a:r>
            <a:r>
              <a:rPr lang="en-US" altLang="ko-KR" sz="1000" dirty="0">
                <a:latin typeface="맑은 고딕" pitchFamily="50" charset="-127"/>
              </a:rPr>
              <a:t>10</a:t>
            </a:r>
            <a:r>
              <a:rPr lang="ko-KR" altLang="en-US" sz="1000" dirty="0">
                <a:latin typeface="맑은 고딕" pitchFamily="50" charset="-127"/>
              </a:rPr>
              <a:t>종목 추천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&lt;1.port_strategy.csv&gt;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 탭에 해당하는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개년 수익률 그래프를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전체보기 탭에서는 모든 전략에 대한 수익률을 한 그래프에 모두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&lt;2.strategy_stocks.csv&gt;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최신년도에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해당하는 각 전략들의 추천 종목들을 보여준다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전략별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count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순위를 보여준다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count&gt;1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 기본이고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동순위인 경우 시가 총액 순으로 나열한다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개수가 많아 스크롤 필요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쿼리문은 따로 첨부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i="1" dirty="0">
                <a:latin typeface="맑은 고딕" pitchFamily="50" charset="-127"/>
              </a:rPr>
              <a:t>&lt;2.strategy_stocks.csv&gt; </a:t>
            </a:r>
            <a:r>
              <a:rPr lang="ko-KR" altLang="en-US" sz="1000" i="1" dirty="0">
                <a:latin typeface="맑은 고딕" pitchFamily="50" charset="-127"/>
              </a:rPr>
              <a:t>파일 사용</a:t>
            </a:r>
            <a:b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b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화면 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u="sng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전략별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count </a:t>
            </a: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u="sng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참고</a:t>
            </a:r>
            <a:endParaRPr lang="en-US" altLang="ko-KR" sz="1000" u="sng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CD0207C-C7EC-4F02-BE9B-66C52986E9E9}"/>
              </a:ext>
            </a:extLst>
          </p:cNvPr>
          <p:cNvGrpSpPr/>
          <p:nvPr/>
        </p:nvGrpSpPr>
        <p:grpSpPr>
          <a:xfrm>
            <a:off x="8326354" y="1627276"/>
            <a:ext cx="1176862" cy="324000"/>
            <a:chOff x="850177" y="3052710"/>
            <a:chExt cx="1176862" cy="3240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1FC2197-7E13-4CDE-B32C-0B6F3ED7A1E8}"/>
                </a:ext>
              </a:extLst>
            </p:cNvPr>
            <p:cNvSpPr/>
            <p:nvPr/>
          </p:nvSpPr>
          <p:spPr>
            <a:xfrm>
              <a:off x="850177" y="3052710"/>
              <a:ext cx="1176862" cy="324000"/>
            </a:xfrm>
            <a:prstGeom prst="roundRect">
              <a:avLst/>
            </a:prstGeom>
            <a:solidFill>
              <a:srgbClr val="265DF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추천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B1434F5-EE4D-45C8-BE23-80A3BC5C7A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384" t="32424" r="8622" b="24696"/>
            <a:stretch/>
          </p:blipFill>
          <p:spPr>
            <a:xfrm>
              <a:off x="1747233" y="3113904"/>
              <a:ext cx="217028" cy="20161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A90DCC-8DED-4EA8-B42B-C41A87250E6F}"/>
              </a:ext>
            </a:extLst>
          </p:cNvPr>
          <p:cNvGrpSpPr/>
          <p:nvPr/>
        </p:nvGrpSpPr>
        <p:grpSpPr>
          <a:xfrm>
            <a:off x="8326354" y="1951277"/>
            <a:ext cx="1176862" cy="687159"/>
            <a:chOff x="8326354" y="1951277"/>
            <a:chExt cx="1176862" cy="101840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53AF3B-F493-4D0D-B0F6-6919041F2521}"/>
                </a:ext>
              </a:extLst>
            </p:cNvPr>
            <p:cNvSpPr/>
            <p:nvPr/>
          </p:nvSpPr>
          <p:spPr>
            <a:xfrm>
              <a:off x="8326354" y="1951277"/>
              <a:ext cx="1176862" cy="2611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 추천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CB00E3A-336F-49A6-8B47-D68E2B5EE3B3}"/>
                </a:ext>
              </a:extLst>
            </p:cNvPr>
            <p:cNvSpPr/>
            <p:nvPr/>
          </p:nvSpPr>
          <p:spPr>
            <a:xfrm>
              <a:off x="8326354" y="2211158"/>
              <a:ext cx="1176862" cy="2611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추천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0A6CB50-F800-44EA-93DA-23D10FB5C013}"/>
                </a:ext>
              </a:extLst>
            </p:cNvPr>
            <p:cNvSpPr/>
            <p:nvPr/>
          </p:nvSpPr>
          <p:spPr>
            <a:xfrm>
              <a:off x="8326354" y="2473211"/>
              <a:ext cx="1176862" cy="2611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추천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B1A7223-D004-4204-8209-33294616826F}"/>
                </a:ext>
              </a:extLst>
            </p:cNvPr>
            <p:cNvSpPr/>
            <p:nvPr/>
          </p:nvSpPr>
          <p:spPr>
            <a:xfrm>
              <a:off x="8326354" y="2708527"/>
              <a:ext cx="1176862" cy="2611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 추천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23624BB-3ED8-4D7B-9C54-695066F10445}"/>
              </a:ext>
            </a:extLst>
          </p:cNvPr>
          <p:cNvGrpSpPr/>
          <p:nvPr/>
        </p:nvGrpSpPr>
        <p:grpSpPr>
          <a:xfrm>
            <a:off x="7988348" y="1537865"/>
            <a:ext cx="1555098" cy="1100572"/>
            <a:chOff x="-87374" y="2129738"/>
            <a:chExt cx="1555098" cy="1504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1EA028-19E7-4D16-A994-AEBD0FB68BD3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AAF1CF7-ED83-46DB-95BE-7FDF26A90B33}"/>
                </a:ext>
              </a:extLst>
            </p:cNvPr>
            <p:cNvSpPr/>
            <p:nvPr/>
          </p:nvSpPr>
          <p:spPr>
            <a:xfrm>
              <a:off x="220241" y="2162974"/>
              <a:ext cx="1247483" cy="14714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09B47C-DD9B-41CC-9A3C-4B4D6372C30A}"/>
              </a:ext>
            </a:extLst>
          </p:cNvPr>
          <p:cNvSpPr/>
          <p:nvPr/>
        </p:nvSpPr>
        <p:spPr>
          <a:xfrm>
            <a:off x="134753" y="803710"/>
            <a:ext cx="3096000" cy="798897"/>
          </a:xfrm>
          <a:prstGeom prst="rect">
            <a:avLst/>
          </a:prstGeom>
          <a:solidFill>
            <a:schemeClr val="bg1"/>
          </a:solidFill>
          <a:ln w="3175">
            <a:solidFill>
              <a:srgbClr val="F3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 INVESTING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E13575-0463-4AE1-B789-D23EF53A5593}"/>
              </a:ext>
            </a:extLst>
          </p:cNvPr>
          <p:cNvSpPr/>
          <p:nvPr/>
        </p:nvSpPr>
        <p:spPr>
          <a:xfrm>
            <a:off x="7242205" y="2349981"/>
            <a:ext cx="1838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전략별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COUNT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순위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9A08CA-20AA-4620-BB80-EE9685BB623F}"/>
              </a:ext>
            </a:extLst>
          </p:cNvPr>
          <p:cNvSpPr txBox="1"/>
          <p:nvPr/>
        </p:nvSpPr>
        <p:spPr>
          <a:xfrm>
            <a:off x="7012196" y="2708527"/>
            <a:ext cx="23687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순위   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종목명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시가총액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삼성전자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7       178000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하이닉스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7       150000</a:t>
            </a:r>
          </a:p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넷마블     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…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위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 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키움증권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8328F700-0F9F-4D90-B21B-8E0ACDF78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13" t="26001" r="15509" b="27852"/>
          <a:stretch/>
        </p:blipFill>
        <p:spPr>
          <a:xfrm flipV="1">
            <a:off x="9080595" y="2727520"/>
            <a:ext cx="196850" cy="11430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E66F8B2-F5D9-48E0-94DC-682FD8DB6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13" t="26001" r="15509" b="27852"/>
          <a:stretch/>
        </p:blipFill>
        <p:spPr>
          <a:xfrm>
            <a:off x="9059080" y="4234419"/>
            <a:ext cx="196850" cy="11430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8EA391-6AC9-409F-BAE6-032736167758}"/>
              </a:ext>
            </a:extLst>
          </p:cNvPr>
          <p:cNvSpPr/>
          <p:nvPr/>
        </p:nvSpPr>
        <p:spPr>
          <a:xfrm>
            <a:off x="9066632" y="2827748"/>
            <a:ext cx="203957" cy="1358251"/>
          </a:xfrm>
          <a:prstGeom prst="rect">
            <a:avLst/>
          </a:prstGeom>
          <a:solidFill>
            <a:srgbClr val="F3F5F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E67A2B2-DF26-411C-9884-234B382C730B}"/>
              </a:ext>
            </a:extLst>
          </p:cNvPr>
          <p:cNvGrpSpPr/>
          <p:nvPr/>
        </p:nvGrpSpPr>
        <p:grpSpPr>
          <a:xfrm>
            <a:off x="6918093" y="2279783"/>
            <a:ext cx="2398030" cy="2157825"/>
            <a:chOff x="-137971" y="2129738"/>
            <a:chExt cx="1605696" cy="150466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10E5275-4F84-426E-8F4F-90DD6C0DAA1F}"/>
                </a:ext>
              </a:extLst>
            </p:cNvPr>
            <p:cNvSpPr txBox="1"/>
            <p:nvPr/>
          </p:nvSpPr>
          <p:spPr>
            <a:xfrm>
              <a:off x="-87374" y="2129738"/>
              <a:ext cx="478247" cy="341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함초롬돋움" panose="020B0604000101010101" pitchFamily="50" charset="-127"/>
                </a:rPr>
                <a:t>6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C6E5B1-25AD-46C2-B049-D423B3691207}"/>
                </a:ext>
              </a:extLst>
            </p:cNvPr>
            <p:cNvSpPr/>
            <p:nvPr/>
          </p:nvSpPr>
          <p:spPr>
            <a:xfrm>
              <a:off x="-137971" y="2162974"/>
              <a:ext cx="1605696" cy="14714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0B1B0F-3229-4C6A-B825-42ADAB38EBE5}"/>
              </a:ext>
            </a:extLst>
          </p:cNvPr>
          <p:cNvGrpSpPr/>
          <p:nvPr/>
        </p:nvGrpSpPr>
        <p:grpSpPr>
          <a:xfrm>
            <a:off x="-263497" y="1404369"/>
            <a:ext cx="6568194" cy="620599"/>
            <a:chOff x="-71670" y="1992832"/>
            <a:chExt cx="6568194" cy="62059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661DF6-9830-47CC-A4E3-A670DBB2EA92}"/>
                </a:ext>
              </a:extLst>
            </p:cNvPr>
            <p:cNvSpPr txBox="1"/>
            <p:nvPr/>
          </p:nvSpPr>
          <p:spPr>
            <a:xfrm>
              <a:off x="-71670" y="1992832"/>
              <a:ext cx="478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DE4A0D-595B-433E-89F7-0F5C8382E3AC}"/>
                </a:ext>
              </a:extLst>
            </p:cNvPr>
            <p:cNvSpPr/>
            <p:nvPr/>
          </p:nvSpPr>
          <p:spPr>
            <a:xfrm>
              <a:off x="220241" y="2162975"/>
              <a:ext cx="6276283" cy="450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1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BDL-SB-230-사용자화면정의서_V0.4</Template>
  <TotalTime>29640</TotalTime>
  <Words>1976</Words>
  <Application>Microsoft Office PowerPoint</Application>
  <PresentationFormat>와이드스크린</PresentationFormat>
  <Paragraphs>811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나눔고딕 ExtraBold</vt:lpstr>
      <vt:lpstr>맑은 고딕</vt:lpstr>
      <vt:lpstr>함초롬돋움</vt:lpstr>
      <vt:lpstr>Arial</vt:lpstr>
      <vt:lpstr>Calibri</vt:lpstr>
      <vt:lpstr>Calibri Light</vt:lpstr>
      <vt:lpstr>Cambria</vt:lpstr>
      <vt:lpstr>Wingdings</vt:lpstr>
      <vt:lpstr>1_디자인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김기태</cp:lastModifiedBy>
  <cp:revision>97</cp:revision>
  <cp:lastPrinted>2019-01-14T04:41:08Z</cp:lastPrinted>
  <dcterms:created xsi:type="dcterms:W3CDTF">2020-10-13T00:29:01Z</dcterms:created>
  <dcterms:modified xsi:type="dcterms:W3CDTF">2021-06-18T00:36:31Z</dcterms:modified>
</cp:coreProperties>
</file>