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sldIdLst>
    <p:sldId id="256" r:id="rId2"/>
    <p:sldId id="257" r:id="rId3"/>
    <p:sldId id="258" r:id="rId4"/>
    <p:sldId id="259" r:id="rId5"/>
    <p:sldId id="260" r:id="rId6"/>
    <p:sldId id="264" r:id="rId7"/>
    <p:sldId id="266" r:id="rId8"/>
    <p:sldId id="261" r:id="rId9"/>
    <p:sldId id="267" r:id="rId10"/>
    <p:sldId id="265" r:id="rId11"/>
    <p:sldId id="263"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47" autoAdjust="0"/>
  </p:normalViewPr>
  <p:slideViewPr>
    <p:cSldViewPr snapToGrid="0">
      <p:cViewPr>
        <p:scale>
          <a:sx n="54" d="100"/>
          <a:sy n="54" d="100"/>
        </p:scale>
        <p:origin x="1148" y="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anvi\Downloads\New_project_sheet_R1_FInal_file%203%20march.xlsx" TargetMode="External"/><Relationship Id="rId2" Type="http://schemas.microsoft.com/office/2011/relationships/chartColorStyle" Target="colors2.xml"/><Relationship Id="rId1" Type="http://schemas.microsoft.com/office/2011/relationships/chartStyle" Target="style2.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Tanvi\Downloads\New_project_sheet_R1_FInal_file%203%20march.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IN"/>
              <a:t>Comparision</a:t>
            </a:r>
            <a:r>
              <a:rPr lang="en-IN" baseline="0"/>
              <a:t> of</a:t>
            </a:r>
            <a:r>
              <a:rPr lang="en-IN"/>
              <a:t> Tax revenue and Nominal gross domestic product from 1980-2016 </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'Tax Buoyancy'!$W$37</c:f>
              <c:strCache>
                <c:ptCount val="1"/>
                <c:pt idx="0">
                  <c:v>% change GSDP</c:v>
                </c:pt>
              </c:strCache>
            </c:strRef>
          </c:tx>
          <c:spPr>
            <a:ln w="22225" cap="rnd">
              <a:solidFill>
                <a:schemeClr val="accent1"/>
              </a:solidFill>
            </a:ln>
            <a:effectLst>
              <a:glow rad="139700">
                <a:schemeClr val="accent1">
                  <a:satMod val="175000"/>
                  <a:alpha val="14000"/>
                </a:schemeClr>
              </a:glow>
            </a:effectLst>
          </c:spPr>
          <c:marker>
            <c:symbol val="none"/>
          </c:marker>
          <c:cat>
            <c:strRef>
              <c:f>'Tax Buoyancy'!$V$38:$V$68</c:f>
              <c:strCache>
                <c:ptCount val="31"/>
                <c:pt idx="0">
                  <c:v>Andhra_Pradesh</c:v>
                </c:pt>
                <c:pt idx="1">
                  <c:v>Arunachal_Pradesh</c:v>
                </c:pt>
                <c:pt idx="2">
                  <c:v>Assam</c:v>
                </c:pt>
                <c:pt idx="3">
                  <c:v>Bihar</c:v>
                </c:pt>
                <c:pt idx="4">
                  <c:v>Chhattisgarh</c:v>
                </c:pt>
                <c:pt idx="5">
                  <c:v>Delhi</c:v>
                </c:pt>
                <c:pt idx="6">
                  <c:v>Goa</c:v>
                </c:pt>
                <c:pt idx="7">
                  <c:v>Gujarat</c:v>
                </c:pt>
                <c:pt idx="8">
                  <c:v>Haryana</c:v>
                </c:pt>
                <c:pt idx="9">
                  <c:v>Himachal_Pradesh</c:v>
                </c:pt>
                <c:pt idx="10">
                  <c:v>Jammu_and_Kashmir</c:v>
                </c:pt>
                <c:pt idx="11">
                  <c:v>Jharkhand</c:v>
                </c:pt>
                <c:pt idx="12">
                  <c:v>Karnataka</c:v>
                </c:pt>
                <c:pt idx="13">
                  <c:v>Kerala</c:v>
                </c:pt>
                <c:pt idx="14">
                  <c:v>Madhya_Pradesh</c:v>
                </c:pt>
                <c:pt idx="15">
                  <c:v>Maharashtra</c:v>
                </c:pt>
                <c:pt idx="16">
                  <c:v>Manipur</c:v>
                </c:pt>
                <c:pt idx="17">
                  <c:v>Meghalaya</c:v>
                </c:pt>
                <c:pt idx="18">
                  <c:v>Mizoram</c:v>
                </c:pt>
                <c:pt idx="19">
                  <c:v>Nagaland</c:v>
                </c:pt>
                <c:pt idx="20">
                  <c:v>Odisha</c:v>
                </c:pt>
                <c:pt idx="21">
                  <c:v>Puducherry</c:v>
                </c:pt>
                <c:pt idx="22">
                  <c:v>Punjab</c:v>
                </c:pt>
                <c:pt idx="23">
                  <c:v>Rajasthan</c:v>
                </c:pt>
                <c:pt idx="24">
                  <c:v>Sikkim</c:v>
                </c:pt>
                <c:pt idx="25">
                  <c:v>Tamil_Nadu</c:v>
                </c:pt>
                <c:pt idx="26">
                  <c:v>Telangana</c:v>
                </c:pt>
                <c:pt idx="27">
                  <c:v>Tripura</c:v>
                </c:pt>
                <c:pt idx="28">
                  <c:v>Uttar_Pradesh</c:v>
                </c:pt>
                <c:pt idx="29">
                  <c:v>Uttarakhand</c:v>
                </c:pt>
                <c:pt idx="30">
                  <c:v>West_Bengal</c:v>
                </c:pt>
              </c:strCache>
            </c:strRef>
          </c:cat>
          <c:val>
            <c:numRef>
              <c:f>'Tax Buoyancy'!$W$38:$W$68</c:f>
              <c:numCache>
                <c:formatCode>_(* #,##0.00_);_(* \(#,##0.00\);_(* "-"??_);_(@_)</c:formatCode>
                <c:ptCount val="31"/>
                <c:pt idx="0">
                  <c:v>53.637808787308025</c:v>
                </c:pt>
                <c:pt idx="1">
                  <c:v>117.01536084848485</c:v>
                </c:pt>
                <c:pt idx="2">
                  <c:v>40.809573723556539</c:v>
                </c:pt>
                <c:pt idx="3">
                  <c:v>40.768844592820066</c:v>
                </c:pt>
                <c:pt idx="4">
                  <c:v>25.198439395000147</c:v>
                </c:pt>
                <c:pt idx="5">
                  <c:v>58.645301981254931</c:v>
                </c:pt>
                <c:pt idx="6">
                  <c:v>77.775712367601258</c:v>
                </c:pt>
                <c:pt idx="7">
                  <c:v>66.831784681976444</c:v>
                </c:pt>
                <c:pt idx="8">
                  <c:v>78.323259571959738</c:v>
                </c:pt>
                <c:pt idx="9">
                  <c:v>81.889091228881753</c:v>
                </c:pt>
                <c:pt idx="10">
                  <c:v>52.423857570471498</c:v>
                </c:pt>
                <c:pt idx="11">
                  <c:v>12.593893970380027</c:v>
                </c:pt>
                <c:pt idx="12">
                  <c:v>123.32443392618092</c:v>
                </c:pt>
                <c:pt idx="13">
                  <c:v>72.840686107275232</c:v>
                </c:pt>
                <c:pt idx="14">
                  <c:v>56.057661160029085</c:v>
                </c:pt>
                <c:pt idx="15">
                  <c:v>67.866092083018927</c:v>
                </c:pt>
                <c:pt idx="16">
                  <c:v>46.101943712172158</c:v>
                </c:pt>
                <c:pt idx="17">
                  <c:v>101.88058903541824</c:v>
                </c:pt>
                <c:pt idx="18">
                  <c:v>91.534416898734179</c:v>
                </c:pt>
                <c:pt idx="19">
                  <c:v>79.448753619153663</c:v>
                </c:pt>
                <c:pt idx="20">
                  <c:v>69.052515556492409</c:v>
                </c:pt>
                <c:pt idx="21">
                  <c:v>61.935141247628081</c:v>
                </c:pt>
                <c:pt idx="22">
                  <c:v>43.896163236222606</c:v>
                </c:pt>
                <c:pt idx="23">
                  <c:v>74.621821351460653</c:v>
                </c:pt>
                <c:pt idx="24">
                  <c:v>228.15680702479341</c:v>
                </c:pt>
                <c:pt idx="25">
                  <c:v>113.13990352396371</c:v>
                </c:pt>
                <c:pt idx="26">
                  <c:v>31.414851688791053</c:v>
                </c:pt>
                <c:pt idx="27">
                  <c:v>58.654137142857145</c:v>
                </c:pt>
                <c:pt idx="28">
                  <c:v>57.704136987137744</c:v>
                </c:pt>
                <c:pt idx="29">
                  <c:v>72.052107142857139</c:v>
                </c:pt>
                <c:pt idx="30">
                  <c:v>44.624015777002661</c:v>
                </c:pt>
              </c:numCache>
            </c:numRef>
          </c:val>
          <c:smooth val="0"/>
          <c:extLst>
            <c:ext xmlns:c16="http://schemas.microsoft.com/office/drawing/2014/chart" uri="{C3380CC4-5D6E-409C-BE32-E72D297353CC}">
              <c16:uniqueId val="{00000000-693C-4B77-BB62-A472D1A85648}"/>
            </c:ext>
          </c:extLst>
        </c:ser>
        <c:ser>
          <c:idx val="1"/>
          <c:order val="1"/>
          <c:tx>
            <c:strRef>
              <c:f>'Tax Buoyancy'!$X$37</c:f>
              <c:strCache>
                <c:ptCount val="1"/>
                <c:pt idx="0">
                  <c:v>% change OTR</c:v>
                </c:pt>
              </c:strCache>
            </c:strRef>
          </c:tx>
          <c:spPr>
            <a:ln w="22225" cap="rnd">
              <a:solidFill>
                <a:schemeClr val="accent2"/>
              </a:solidFill>
            </a:ln>
            <a:effectLst>
              <a:glow rad="139700">
                <a:schemeClr val="accent2">
                  <a:satMod val="175000"/>
                  <a:alpha val="14000"/>
                </a:schemeClr>
              </a:glow>
            </a:effectLst>
          </c:spPr>
          <c:marker>
            <c:symbol val="none"/>
          </c:marker>
          <c:cat>
            <c:strRef>
              <c:f>'Tax Buoyancy'!$V$38:$V$68</c:f>
              <c:strCache>
                <c:ptCount val="31"/>
                <c:pt idx="0">
                  <c:v>Andhra_Pradesh</c:v>
                </c:pt>
                <c:pt idx="1">
                  <c:v>Arunachal_Pradesh</c:v>
                </c:pt>
                <c:pt idx="2">
                  <c:v>Assam</c:v>
                </c:pt>
                <c:pt idx="3">
                  <c:v>Bihar</c:v>
                </c:pt>
                <c:pt idx="4">
                  <c:v>Chhattisgarh</c:v>
                </c:pt>
                <c:pt idx="5">
                  <c:v>Delhi</c:v>
                </c:pt>
                <c:pt idx="6">
                  <c:v>Goa</c:v>
                </c:pt>
                <c:pt idx="7">
                  <c:v>Gujarat</c:v>
                </c:pt>
                <c:pt idx="8">
                  <c:v>Haryana</c:v>
                </c:pt>
                <c:pt idx="9">
                  <c:v>Himachal_Pradesh</c:v>
                </c:pt>
                <c:pt idx="10">
                  <c:v>Jammu_and_Kashmir</c:v>
                </c:pt>
                <c:pt idx="11">
                  <c:v>Jharkhand</c:v>
                </c:pt>
                <c:pt idx="12">
                  <c:v>Karnataka</c:v>
                </c:pt>
                <c:pt idx="13">
                  <c:v>Kerala</c:v>
                </c:pt>
                <c:pt idx="14">
                  <c:v>Madhya_Pradesh</c:v>
                </c:pt>
                <c:pt idx="15">
                  <c:v>Maharashtra</c:v>
                </c:pt>
                <c:pt idx="16">
                  <c:v>Manipur</c:v>
                </c:pt>
                <c:pt idx="17">
                  <c:v>Meghalaya</c:v>
                </c:pt>
                <c:pt idx="18">
                  <c:v>Mizoram</c:v>
                </c:pt>
                <c:pt idx="19">
                  <c:v>Nagaland</c:v>
                </c:pt>
                <c:pt idx="20">
                  <c:v>Odisha</c:v>
                </c:pt>
                <c:pt idx="21">
                  <c:v>Puducherry</c:v>
                </c:pt>
                <c:pt idx="22">
                  <c:v>Punjab</c:v>
                </c:pt>
                <c:pt idx="23">
                  <c:v>Rajasthan</c:v>
                </c:pt>
                <c:pt idx="24">
                  <c:v>Sikkim</c:v>
                </c:pt>
                <c:pt idx="25">
                  <c:v>Tamil_Nadu</c:v>
                </c:pt>
                <c:pt idx="26">
                  <c:v>Telangana</c:v>
                </c:pt>
                <c:pt idx="27">
                  <c:v>Tripura</c:v>
                </c:pt>
                <c:pt idx="28">
                  <c:v>Uttar_Pradesh</c:v>
                </c:pt>
                <c:pt idx="29">
                  <c:v>Uttarakhand</c:v>
                </c:pt>
                <c:pt idx="30">
                  <c:v>West_Bengal</c:v>
                </c:pt>
              </c:strCache>
            </c:strRef>
          </c:cat>
          <c:val>
            <c:numRef>
              <c:f>'Tax Buoyancy'!$X$38:$X$68</c:f>
              <c:numCache>
                <c:formatCode>_(* #,##0.00_);_(* \(#,##0.00\);_(* "-"??_);_(@_)</c:formatCode>
                <c:ptCount val="31"/>
                <c:pt idx="0">
                  <c:v>51.481096408317583</c:v>
                </c:pt>
                <c:pt idx="1">
                  <c:v>317.74999999999994</c:v>
                </c:pt>
                <c:pt idx="2">
                  <c:v>108.42275042444822</c:v>
                </c:pt>
                <c:pt idx="3">
                  <c:v>80.135049921177085</c:v>
                </c:pt>
                <c:pt idx="4">
                  <c:v>8.2240587695133147</c:v>
                </c:pt>
                <c:pt idx="5">
                  <c:v>73.059829059829056</c:v>
                </c:pt>
                <c:pt idx="6">
                  <c:v>86.551020408163268</c:v>
                </c:pt>
                <c:pt idx="7">
                  <c:v>88.695857367593078</c:v>
                </c:pt>
                <c:pt idx="8">
                  <c:v>100.74418604651162</c:v>
                </c:pt>
                <c:pt idx="9">
                  <c:v>131.63598326359832</c:v>
                </c:pt>
                <c:pt idx="10">
                  <c:v>128.19354838709677</c:v>
                </c:pt>
                <c:pt idx="11">
                  <c:v>7.1305309734513278</c:v>
                </c:pt>
                <c:pt idx="12">
                  <c:v>110.60583941605839</c:v>
                </c:pt>
                <c:pt idx="13">
                  <c:v>99.597874224977858</c:v>
                </c:pt>
                <c:pt idx="14">
                  <c:v>77.260086455331404</c:v>
                </c:pt>
                <c:pt idx="15">
                  <c:v>81.115457175198088</c:v>
                </c:pt>
                <c:pt idx="16">
                  <c:v>151.27272727272725</c:v>
                </c:pt>
                <c:pt idx="17">
                  <c:v>129</c:v>
                </c:pt>
                <c:pt idx="18">
                  <c:v>149</c:v>
                </c:pt>
                <c:pt idx="19">
                  <c:v>58.722222222222221</c:v>
                </c:pt>
                <c:pt idx="20">
                  <c:v>117.88268156424581</c:v>
                </c:pt>
                <c:pt idx="21">
                  <c:v>2.5454545454545454</c:v>
                </c:pt>
                <c:pt idx="22">
                  <c:v>60.582039446076372</c:v>
                </c:pt>
                <c:pt idx="23">
                  <c:v>125.61290322580645</c:v>
                </c:pt>
                <c:pt idx="24">
                  <c:v>154.55555555555554</c:v>
                </c:pt>
                <c:pt idx="25">
                  <c:v>96.325769854132901</c:v>
                </c:pt>
                <c:pt idx="26">
                  <c:v>5.571509327303561</c:v>
                </c:pt>
                <c:pt idx="27">
                  <c:v>211.90322580645159</c:v>
                </c:pt>
                <c:pt idx="28">
                  <c:v>100.47935526606315</c:v>
                </c:pt>
                <c:pt idx="29">
                  <c:v>8.692622950819672</c:v>
                </c:pt>
                <c:pt idx="30">
                  <c:v>65.925734024179619</c:v>
                </c:pt>
              </c:numCache>
            </c:numRef>
          </c:val>
          <c:smooth val="0"/>
          <c:extLst>
            <c:ext xmlns:c16="http://schemas.microsoft.com/office/drawing/2014/chart" uri="{C3380CC4-5D6E-409C-BE32-E72D297353CC}">
              <c16:uniqueId val="{00000001-693C-4B77-BB62-A472D1A85648}"/>
            </c:ext>
          </c:extLst>
        </c:ser>
        <c:dLbls>
          <c:showLegendKey val="0"/>
          <c:showVal val="0"/>
          <c:showCatName val="0"/>
          <c:showSerName val="0"/>
          <c:showPercent val="0"/>
          <c:showBubbleSize val="0"/>
        </c:dLbls>
        <c:smooth val="0"/>
        <c:axId val="139677744"/>
        <c:axId val="132218800"/>
      </c:lineChart>
      <c:catAx>
        <c:axId val="13967774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32218800"/>
        <c:crosses val="autoZero"/>
        <c:auto val="1"/>
        <c:lblAlgn val="ctr"/>
        <c:lblOffset val="100"/>
        <c:noMultiLvlLbl val="0"/>
      </c:catAx>
      <c:valAx>
        <c:axId val="13221880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396777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'Tax Buoyancy'!$V$4:$V$34</cx:f>
        <cx:nf>'Tax Buoyancy'!$V$3</cx:nf>
        <cx:lvl ptCount="31" name="STATES">
          <cx:pt idx="0">Andhra_Pradesh</cx:pt>
          <cx:pt idx="1">Arunachal_Pradesh</cx:pt>
          <cx:pt idx="2">Assam</cx:pt>
          <cx:pt idx="3">Bihar</cx:pt>
          <cx:pt idx="4">Chhattisgarh</cx:pt>
          <cx:pt idx="5">Delhi</cx:pt>
          <cx:pt idx="6">Goa</cx:pt>
          <cx:pt idx="7">Gujarat</cx:pt>
          <cx:pt idx="8">Haryana</cx:pt>
          <cx:pt idx="9">Himachal_Pradesh</cx:pt>
          <cx:pt idx="10">Jammu_and_Kashmir</cx:pt>
          <cx:pt idx="11">Jharkhand</cx:pt>
          <cx:pt idx="12">Karnataka</cx:pt>
          <cx:pt idx="13">Kerala</cx:pt>
          <cx:pt idx="14">Madhya_Pradesh</cx:pt>
          <cx:pt idx="15">Maharashtra</cx:pt>
          <cx:pt idx="16">Manipur</cx:pt>
          <cx:pt idx="17">Meghalaya</cx:pt>
          <cx:pt idx="18">Mizoram</cx:pt>
          <cx:pt idx="19">Nagaland</cx:pt>
          <cx:pt idx="20">Odisha</cx:pt>
          <cx:pt idx="21">Puducherry</cx:pt>
          <cx:pt idx="22">Punjab</cx:pt>
          <cx:pt idx="23">Rajasthan</cx:pt>
          <cx:pt idx="24">Sikkim</cx:pt>
          <cx:pt idx="25">Tamil_Nadu</cx:pt>
          <cx:pt idx="26">Telangana</cx:pt>
          <cx:pt idx="27">Tripura</cx:pt>
          <cx:pt idx="28">Uttar_Pradesh</cx:pt>
          <cx:pt idx="29">Uttarakhand</cx:pt>
          <cx:pt idx="30">West_Bengal</cx:pt>
        </cx:lvl>
      </cx:strDim>
      <cx:numDim type="colorVal">
        <cx:f>'Tax Buoyancy'!$W$4:$W$34</cx:f>
        <cx:lvl ptCount="31" formatCode="_ * #,##0.00_ ;_ * \-#,##0.00_ ;_ * &quot;-&quot;??_ ;_ @_ ">
          <cx:pt idx="0">0.95979119155402992</cx:pt>
          <cx:pt idx="1">2.715455455557092</cx:pt>
          <cx:pt idx="2">2.6567969359077939</cx:pt>
          <cx:pt idx="3">1.965595314793148</cx:pt>
          <cx:pt idx="4">0.32637175027375409</cx:pt>
          <cx:pt idx="5">1.2457916762570598</cx:pt>
          <cx:pt idx="6">1.1128283852815921</cx:pt>
          <cx:pt idx="7">1.3271508128902783</cx:pt>
          <cx:pt idx="8">1.2862614068551703</cx:pt>
          <cx:pt idx="9">1.6074910746740727</cx:pt>
          <cx:pt idx="10">2.4453284120645034</cx:pt>
          <cx:pt idx="11">0.56618953520030002</cx:pt>
          <cx:pt idx="12">0.89686881905547133</cx:pt>
          <cx:pt idx="13">1.3673384964866517</cx:pt>
          <cx:pt idx="14">1.3782252926103227</cx:pt>
          <cx:pt idx="15">1.1952280540328082</cx:pt>
          <cx:pt idx="16">3.2812657144602597</cx:pt>
          <cx:pt idx="17">1.2661882034776404</cx:pt>
          <cx:pt idx="18">1.6278030171409821</cx:pt>
          <cx:pt idx="19">0.73912074824626761</cx:pt>
          <cx:pt idx="20">1.7071453605163025</cx:pt>
          <cx:pt idx="21">0.04109871220406764</cx:pt>
          <cx:pt idx="22">1.3801215181395348</cx:pt>
          <cx:pt idx="23">1.6833266858253613</cx:pt>
          <cx:pt idx="24">0.67740935530694135</cx:pt>
          <cx:pt idx="25">0.85138635312456779</cx:pt>
          <cx:pt idx="26">0.1773527178322315</cx:pt>
          <cx:pt idx="27">3.612758385488533</cx:pt>
          <cx:pt idx="28">1.7412851229099919</cx:pt>
          <cx:pt idx="29">0.12064356332542611</cx:pt>
          <cx:pt idx="30">1.4773599568812219</cx:pt>
        </cx:lvl>
      </cx:numDim>
    </cx:data>
  </cx:chartData>
  <cx:chart>
    <cx:title pos="t" align="ctr" overlay="0">
      <cx:tx>
        <cx:txData>
          <cx:v>Tax Buoyancy</cx:v>
        </cx:txData>
      </cx:tx>
      <cx:txPr>
        <a:bodyPr spcFirstLastPara="1" vertOverflow="ellipsis" horzOverflow="overflow" wrap="square" lIns="0" tIns="0" rIns="0" bIns="0" anchor="ctr" anchorCtr="1"/>
        <a:lstStyle/>
        <a:p>
          <a:pPr algn="ctr" rtl="0">
            <a:defRPr/>
          </a:pPr>
          <a:r>
            <a:rPr lang="en-US" sz="1400" b="0" i="0" u="none" strike="noStrike" baseline="0" dirty="0">
              <a:solidFill>
                <a:prstClr val="white">
                  <a:lumMod val="95000"/>
                </a:prstClr>
              </a:solidFill>
              <a:latin typeface="Trebuchet MS" panose="020B0603020202020204"/>
            </a:rPr>
            <a:t>Tax Buoyancy</a:t>
          </a:r>
        </a:p>
      </cx:txPr>
    </cx:title>
    <cx:plotArea>
      <cx:plotAreaRegion>
        <cx:series layoutId="regionMap" uniqueId="{E790CB77-AFE7-4C54-AAC3-20334DC6A753}">
          <cx:tx>
            <cx:txData>
              <cx:f>'Tax Buoyancy'!$W$3</cx:f>
              <cx:v>Tax buoyancy</cx:v>
            </cx:txData>
          </cx:tx>
          <cx:dataLabels>
            <cx:visibility seriesName="0" categoryName="0" value="1"/>
          </cx:dataLabels>
          <cx:dataId val="0"/>
          <cx:layoutPr>
            <cx:geography cultureLanguage="en-US" cultureRegion="IN" attribution="Powered by Bing">
              <cx:geoCache provider="{E9337A44-BEBE-4D9F-B70C-5C5E7DAFC167}">
                <cx:binary>1HxZc9w60uVfcfhhnoa6IDaCPd1fxAVZrFW7ZMl+YZQtGVwBbuD26ydlS/da1bptT7c6YlQPZUso
sBI4yMyTB4D+/mX825fift+8G8tCt3/7Mv7jfdJ11d9++639ktyX+/aoTL80pjVfu6MvpvzNfP2a
frn/7a7ZD6lWv2Hk0t++JPumux/f/8/f4Wnq3uzMl32XGn1u75vp4r61Rdf+i7YXm97t78pUh2nb
NemXzv3H+9/1XdLs47Nmf3ffJu/f3esu7aarqbr/x/tnn33/7rfDJ/7Tt78rwMDO3kFflx15jDFX
+Mj//nr/rjBaPTZ7/pHPGXWZT7+3kqevPtmX0P27We9+waxvRu3v7pr7toXRffv3n/s/Gwo0n71/
98VY3T1MpII5/cf7tb5L9+/fpa0JvjcE5mEc65NvA//tOQT/8/eDX8BUHPzmB5QO5+1nTf8E0tKA
Za+IDOEEEx+LF5GhR4hh7nOMvzezp6/+jsxPbHkZjm+dDjBY/v6mMAiSZN91aav2zSu6CXaPMOeC
+gyjby/3mZsIfISoiz2G8HMUftWal+F43vsAl+DqTeFyslf7Yq/vnubnPw9dmB8h7goBQfglB/Hp
EeXC9TzxHTHkPX31dwf5FYNehuXPngeQnOzeFCTH+7tk+i/kFEyOGIGZZ+xx6p87iyeOsBA+J+QR
t4Oc8t2sfz+nHPY/AOn4beWU3xur90AxitfP/dg7Yj4hwmfudxeB4PVD7vf5kYs84vEnZsCfO9Af
lv37UL3wiAO0fr94Uy4V3hdJ+jRNrxDixBGnhPiI85fSjucduS6jnmCPnnSA0E+teTm+PXY7QCJ8
W8Ht97bdl6+IBD8ijIKvAFP+/nruK/hIQPoHEk2+tx7EtJ9a8zISj90OkPj98k35xHXX7Zt9nrxq
8ifoyCUYASnj3ydcPMMD6haMGCEeOyBkv2jMy3A863wAyvX2TYEiU6haX9E92BH3fIhDjLwUqAQ0
I59z6h/A8VMzXgbisdsBBPJt5YqlzcAvulcEAR9xH0pC13sMUf5zn3Ah3XuICPjI99fTVz9WjD+3
52U0/hjIAR7LzZtyieM9uMS+TbrmNat4/4hCzSgY9V/iWN4DxxI+Re6BY/yiMS8D8qzzASjHqzcF
ymrfTHv9ioBg/8j1hetT0Et+ILsABKEIU0Qfa5YDKvULdryMxR8dD3BYva1gtUrL/1IVQtwjHxMG
6sqL0gpwXEw4dgn/C2AeDfv3i5Cnof35hEOo3lbFuNmXpY2BbcVbiGZl2jyF+f+8HiFQ2UOeZ+xl
ycVjDxUjULKn5gMn+mbZu/+1L6v/8+4XbHvZoV58yAFim7dFxjaQeF6ZH4MGwxl3sS8eC5Ln/BgI
GeMUGDR/LGfo0yL5zgV+yaK/wOfPwRyi8rZSz5m9s7AJ1DTT09z85w7kukfCxy7HULt8ex1IY/6R
B3HQgzz0R/P3/YTvsPyaSS/j8mPfA2DOPr4pTrDdN3rf7fNXZAUuPfJcRDGlL+MCNA3iHlQ3L5f3
v2TRy7D80PUAle3vbwuV+wYE/ld0FXREYdPRhdcf5cpzwkYRlDLUfZTGDgj09qfm/AUej/0OwXhb
6tdxOpvmVfUvckSQB0IxeZ5IfBC+CEfYRy9vEP+CIS/j8EfHAyCOP70przje67Syr0jBMEQqQjls
DT/J8s/qGJ8cCRBiAKknEeDJI79nkF+w5y/weBrIIR6w8f6GtuiP7xXspeynVwxUGLgUaMMu8R6T
w3PZxYetYw+yuodell1+yaK/wOTPwRyi8rbC1c1928XyXsMW8dNy/c+5FlBgkF1chjzY+f0hcwjv
yPdAA6NPcB2cnHgw5t3PjXkZkmedD0C5kW/KVU7v0jZ5TT9BR8wliFLCXkroAvbrMQAGce079z2A
5efmvIzIU78DME4v3hQYZ1Zn+8+v5xywfyIodil7UOR/cA4o4YFRCUxBDfv2OkDh53a8jMJTvwMU
zt6WS1zss33bwU7W6wEBp1iYoHDOC9L2kyr/Ix4PQQzUYThO8SIev2TRy5D80PUAlYu3Jdxfpnme
vuZeL5yLgNkmCL9IsYQ4op6H4UTkY614oHL93JyX8XjqdwDG5dvSsr7tkf4Xzqrw7yqx+3hUBbnP
wpaA3MI5YfhJ7jrYf/9m1Z8C71+f0XwZmoPuBwhdvy19+GpfpkV8sr+zrxfFQNdCLgdsxPPyEM56
UeSBI7GD03ffjHj3MyNeRuPHvgdQXL2tauTqHo5Eqlfd33K9I9go4QwOqjzzEDgRgZD/cIL1sVCH
5h+lxV8y5S/w+HMUh3As3xTJumoeavXXpLzkyKMMwf7WP9WEHsUe7Gk9ppADlvULhvwFFE8jOATi
/2+2+7KA8GOUfvaJ/8c7DhjD2S3MYBP+qeI79AxQU7iA7ZIXKdbjjYO/tuZlKB67PTP8v3x94a+v
NvxxBSQE4Xzx7e7ID7cb/nXrt+HBvZaDrv/qosP3uVrfwf0SwgTwoz/upDw85Fnc+WN//J/63APV
/sd72P+FUytQqCCBIMVTBE8boEKHlocD3qA9Ihe+wne/tWjTdMk/3j9UNz6BixEuwp6AvRagA62x
D01w6JXDgUpowi6c1vPYH/d2zkwxKaP/mIzHn99pW56ZVHctjMYTkMeq7x98GJ5HXdhjg4PMDEQ5
OMjhESinqi/7C7gd9PD5/527OMF5nuhlivB1NdKFN9gVEt1wZVKnXRZxUS2HZm4+4WLT9RmW5azL
qET5Z0Pz4cRLOkmwkjG7xaarr0e8m1MRtHmBg0y0n2wlnB3HTAqcdbspHwMeG74o8W3sW3fZT5gG
TdvxlfLUFZqyctF7Aw9S33Rn7jTYk7bMg9nkx3ps2bJpXB2OuAuKqcAhr7x+jayAmzbukEWiJn1Q
z7G37hCt5JgYNxoKHks+N9OynUcdtr5XLoZRhDA2ctLae8cfc1kxzYPWdlh6CWcS836UfJymKHco
jvTYE9lwNoeW8HaPPLuoqZmPnba5sN2ANpWxc9CbKV0SPpdy4LcOPP2ma0oqy744GzxXnypUmaAo
iBfi3B83olMfWuTIsbZh2Vy3Fb4qbFaEouuuBm9OZF3PKLSePWaKaqkbfhazMK3r07ielfRGeop5
mBDSBrbb941qZJtwHHid2eTGG4O5biNf514Ez/hKp7iVaGgXbU3yEKU+CSp9zFJeSJvkN2We8NBx
KAnprIJ63DiEzUvUV0IO+WLo/Vs/HTfaV5mcuA5L4leRX3mNdD196+J4nRV4Z4felc1UGpirupOq
crmMMcx7fsOV7y9IN3CZ06wOBkoiauNUDlN+xhoeFLU3Rg1vgtFJP029u3LG3pGVf+qySm1oY+/j
rDchfHcftdTIbCwz2brDKHvlfCkdvKas2I0TmqKOdVGd+5NUsXuVZmcw8M8NcW9Mkxdrh7qOFBYa
PRp6yDdBm7ZEQv5TAa+qRFK9HISwAH66w7M20mbOed5YtsS2XIksC7iYV4mXBk06TFsPp6cKLjiF
fiOuOpp/BFbTS50025Rmd22Ms9PMNnf0a9Mc66SaJMuRkqWHFlPjbitVlpJ0ZQvTpIhsZ5sG1N+4
ojvNvHrfp+l5mvrrYs7mjdVDELvpCn6gARJevfArnEtHdF81IDfA9DssmDSWrK6ysHX6Ssa53piK
UDmn9YlDmkm23C6nopcJcaaoR/SMKHteVE0lu9kJx7pIzqmqpYjpl6Er+og6BZM0ZYtK4E3jZq50
sngK445GjZ9lYdyjq1H1shjm6yFlZ66aG4mUPhWWJYFvxVqP4E598WkQON8knsklQuBwbZOdZaQT
AXX4uW+aoGfiaxGnx4WajPTHblFALInq2S0DXjeD9JAcbV3uXLcjMLDqKx1se03L5L6gSXvNBVdg
W3rmxLpZmsSrZY7scNI6cSd158WRZ0sdZo29IsxpFvFM/SBNexJMrnAXTe0kEqPqUhXXwkXV8YC8
bNnbfWWNOYuHejtxN9/YaWqO8wpFThGfT3FfrOdk4ttEDzRk1i7rtMbHXLFiaYfEj/osuaaw6s8a
YS/aGMW7prN5qCfTRW3PjmOn0yvV62xrjV3ZWvcr4uF22zc4kzVr9II2Tr2pSSbTKu2ucl7oIB4+
xkUW39S5Op/c+jIvi5uSzV2Uus4U2hnxjT+hjR5UdlP13TrOmyzwfY6Oh1rFxyPD98qc9eAWUUod
uxCVd0WR+dDGyRnGVb1RHqPgHwVa4A5hOZuxWvbMFzJ2S7SsqD3pS8/uShjKTswVD/A0tnIQTbdE
wtVy7BiJSO+XS2YFlUxVdsP9GHzciGDUZb8VEMVkA8nvdHTRFk4vXPqFsttWn4ku8aKha5KtbYZE
FmwUkDbihXASsk1G0Us3d2QS5/VyqM4Uq+cgH7xMKuXDHJW+bBTkjzwZrLSzB5AmRb8xbW8l5dUc
dOwzpsVVapNbPuZo2beJFyQaX9YndqhNUCGnliWjt4PNL2JFkwC1opEdJVIh/7bL3C+g/W6banAX
KhGjNNxSyZ0kSCczSJR4VhZN/bmDXBC0mSfxPF9i/fDFtoBYmdnAxh5MUQ7xPz4xfp0GQx9/zjPd
BFQJLkdPfM34J7hUm4W40KMsJxQZQqqlnghaiCaREOWqBaTCWfYj/YBZUS/tRCA4VlY6XqMCO1Rf
m8x+7TudBdW6MkkR+Gn5saz9S52qSWZsDrBuikXr1kLqyZ5DaGoXdqphftlXVtIh5EjdjpN7Cbdw
m3UzsmvlkRJaq0vIeCY0qgumE9Kpj2mjwhFVPCqqPtItQsHk32qO54XKuqAlRRx4ZRaVhkFwq/YC
mRvmuPuq4jVQBtpKd9aLeeeO+kxbJ8rnfmlMCut/mOblVNeXrbsdknLn9bc0pSfxVMq2L/BC1Thf
eJpBiO68r1QVRcDaGVJDU58rYrRUuYKloueLAseedNRoJUSwCQbdfwI/rsPZGUfIiYCHU4z+chy6
eWlH2WT9B1SILyXT5yWzNJhZkYcFL4K2Ia3siQ+/aqdassIHlGGxqwrHYYGbm86JXD7u66Htgixr
0sht40r2VX9aKyeNIHaawHf0LUQ0HIFeWkR51wSNTbIlrqtRznE6yCTraNCjfAopyasQZU0sC7f8
zMpAaB0HqTdts1Sf14QN0iTdMk3u42Y0MGXTJs0g83eDUy4bak6doe6CDlVK9m2sFnbsdg7ywlTg
Qqau7he4nMYgJWIbG+ckSUoSAnHUQU9bE/YDiSX15xPVO5ucs/PMdQvZ9cMgh94TEo/pivRjGSRV
8jHzO3Dr8RzFLdsV8RwW4PSdKnZdqntJJ/+cVtXnODM2dIqBhW6TBFok55PP4ojEUwbxALKvce6B
LBoog+DE9jwuyqZ6yAb5tuWanOJ2PCNtlUSeiVVginadsHsqsjyo9dgEfmGKSGftVWNFvgZWPQdG
9LfAP7PNTNRxkluzdh2ULKqctMco7c477sZBXzruKjaERY63NnnvXSbjpac6LX0xw1vvXHp+P8Eq
ae6cMZmCUYiLVtwC63ZglcVFQPL4a+bPveRmwXw4kDXMc1SVbK0oO41p7n3wsr1jx3yRjDqYjJKT
9eiCTN30ccbguom343HVX1YoG1cIjvEEXeWssx7aRV6sxtyqAE6gjqu41Ze8xEbGA5CjB9YwktwG
vq6rMIvTME0aWVk/THG5oXUxSTKIa1rFbpBVaFUAVFGcFBfZJK6L4hzx0Q28OAU6+fBWALmW/aBW
jeKfhwEctrQ6DSfIK46eq3DSVURuk7RY9MV9UsCyMaLCMp1Fe1zH1aKerA2MDwMaex0lk522bT0s
NMurNclUutJ83ompVyGdRBb2BpljbGmUN+oDUORkrXSx6uZIM2w+GGe6mpkhO5awr8gvp6Ab05Mi
n7KViSccqlKFg/XtxhKaLHGeGCBQRXVFpeWsPvbbXVyN4iqZppWa2BSmeT0sES8+pkPRbIWC/F8k
ThdWGU2XHee59GsWn3UoD73MKZY+of5OUzuuRmCbWxoPyWbSzbz2iymOxiLeJC2uzlN6jpq7JnbM
duybYtc/vGU6ij23jYY0KdaTUu6m9arbkohmMRC32FqXJAtLB7Qwwv2I4ELexzZF53E9DmE7Ux2i
2MnXqgL6nbrZfO5BcSMTJ5nXCtZrPvnusnbzM6yhEjEFQeBBiQ703KUyZ2ha1BDOg4r45SrJId57
pgyzcuxOBlHiKMfg1zb38iUuDQIymuS7mA9FUHRiiHpakIs2pDd14d0W5Txd1YnNrqwTjGxMNr2q
epnNZQ3kqJ0Ct4L6TLnVicLFuR1xtq1LDOTGQZ9x4Q1nMxJKog45x8bzEEQEsRptj4K5JEwONm22
M65TyW0/fvDH8apJ9IoK212hAqUns3ZgnWc4TESbQC7ocQQJNwnLwccn1ipvMQvn02z8M81ifMYy
O0cJdSBGJ+6K9m0ZzshFYeMyHKGszmAVs7uCG7HmGGKLGapjJ9VlmJoGakI2q4Up27NE8HppcMUX
SaK8oM9NF9BBkE8DyS+wswaqmZ/aLIFcWTl4YWdVbV3IZJIDyKuhwMmS0m5BPKOirgNKmrNvy69a
mTydV/EQF1eLuVKprFpWf2nVDJ/wmw9QifjRDEtsbVvSXMwjriUmSWAYHa7o6OJlPrpAbhDKotTX
/qJkib/0h/jT2PZU5q4Rx2mJROjp6abokX/i1v7KFZpFXtOeO4qfNq18qDFPtaM2RTX7O79OyDGe
eSqpl0tv8smF//CWDvWapOYOVywOG0/oHc6MJ5VIAFwGc1CQbqfcbVbkyQc3dZMwzlO2Zn1W3vRM
Rbryt6hneOtPIg5w06nVWGRA+iqjA9aJIvLamZ8rhaD058uix+J89KSJ++mMFIrLdpzpcsy8Cbiz
COPYVbs6NXtUWXGc8+G4Qz257IpSB6kifNnD2ljq2iVrlbsprG7nEsIU2ncehEECdZLHSLyY8dhv
VUGzFWvjT00OAQ70tu4EU9Of8maO/BF0jLLl6GPtObfAZr27NtMLJ6cQHYqRL6uhwhHPIRmMsOUZ
pj5U1FU9NwurMh1UZYE3Y1yly4IOpUQa1dvB6c2iTyv8yYc6rxqZ99k37KFMn7NAmEQvasdxzo11
QtqMy9gt+FXJ5/GiFtfa3fjWH0+M0NOJSYdcEiCoJ8NwLrQqP2VOuhgb+CsjAIB/g4vhXCW0umeT
3vgwT7cJVwuW0l0HEX8AZgkEwzc6jfzUVMd91XlROaJCGjVVx671gd+4sVlBnkAnCfBMTurzvKfO
uhrth3FqReRT40G6QGXY5coFB2o+JJVDPyryBZUMbSBl87CsTBfGviovQNnZatRmkHpmEbrljBf5
QBQw3ik9A49KzrKe9EsXss8SlRMNO4hCVx71soD2At1mTXVfVnz6ghO0mkzh3jUZlLC9k52YGJQS
+Lsj/cLhaSUzN50+KKdLQpdQdzFSC8YQWq1iMEkWON11SHmAcyqx4jZMS25gwuIkGIEBgN5lyIpU
5Y1VTXMydbG60E59YcZzNpPkK7FjWN8XfU5vaavHSJixgNxsQMzIu/a0c4pobrppZ6lbB7ps3dNK
zGnoYFWfekWdy2nOikj400fMkhM162wZj1m/RC2LRghjO67yOugHs3LKRl3burNSi/xjr7W7JLWw
y2xIVEBwr2Vfd54cYlqfFrFXbGudfq3VEljf8IFgSOEO4w5U+P5qKli6GPLJXQGTH5bYVDAjajnl
Q1B6Xb6rNREB6BkPzPwSZIPkYgZSiHkHBNg16aLJHbKEIIxA2oghaBfpDiVtvoxJlUVNXRZSlTUg
RzJfYjPwNZkqKkdMq9Ba4wIX0OPa+OqkG0GNAyazK3BeLPwW4qEYQVkQdA6pHhPZpnW+alMnOSNe
ua3K5EPqFXzp4WLFpjE9jUUNPFp4uw7TJoTzN2VY1YUb8TbJg4w75DTvVzBf7KxJmmyHCD9rJ6c6
G0BmC4bZJys74Ekik5ZLoG+pZBYkhCHT1cnAM9mVWb0SM/YXrLFxJKYxW9axziSeiHOdd+iax2hY
1Ih0i4o1Bsje1K1E6SerDpi9VCBibp2MjCADhFY5RALbMlvGcz90bAlkcSKB8Thd2oK2YQ0aQjC0
rjgBjRaDktORqK0rBqoPsqCO5c3WmeJmkbW1DwkmW+upETtdp2EVswISfYFll6YyBh1zWdq0u3Za
u67VeDvHcfah1jloOaVl64a2fjgZPq5q6ixNm80LkTmgBrY8yqY4X4gy1sA/AtPMao0ZNQtjTxKM
b5KcuBuVbKF47k78utagHyV6M8Pfj7lo649minEwpFwvKkSd7be35uF/s2Hl0hv6Zkk+ugPLjxNQ
bEBQNQNkIVgIrDeXyQCCowLdRHjlsesjT2oMgiJRUxKKmYHQVIE1fZe4ASwLKxFpUYR17UdOa9ZW
+BrkkyzbxEA8ZOHxbtWMvZzKsthMpPTByN7fkAzdOT6f1saim3KwE4wsraC0FJdFn27GeXRPLSkX
CKs5EKMAzYrnplzFvDujRTcAfyPBDM6zrlv6RdRqOqscUAi1D6l3al0TWdczJ6TXAbnMqWe3Dp4C
uFpc7OLOv7FuE5gKq2XToTpoUEt2lcVbOrF0q52ykym8ZDUgEmKvzXZ06vKFijLRobtu6GVZVd12
gj8cs8iCUuYgQ0udY3zsE/45BnEljEENCllB1gXt8Zrw3ttmtQOfAroejJPiQI7bT7ir+8jLKQ90
N3xWjquXRo9hXjvukk1TJb0aSq4B9sPX+GHV+FmNPoCKVhXYlTlXScQdV1JqE6n00OyIy7sbv4KZ
mZOgaOt4JXTvLXWbiDBx64gUTS5Z1ZuAogktSAkatq/QJ1dVn+esX8++JhcMdjwW2CuAsXub3HZj
VBcQsUzbgBzld5/nVjfS4dru/EmDl3am25XishrdMLZKcpfHp2Xf9hvqQyGW9LqOclo3ILDUQE9q
M+36BGrkpmuRTOmUbyDut1DUujNIJjaJJJJ1U3OoMsyZsrq/8IUGzb1uTgfP9qcJrHRADAdlA3rO
4KVnSTyNIcdtcgzaKdvVbDWMoNrazAzLKSWfGIgDx1Pnd5d3KvbKlSYl2aTJGOWo1oHieo6wivmu
Ikt/Lr6qLC1Pp96xS6ZGvXR8Nl6RAWKGGcxlzYcrkPP05WT8jYfRGFW+04ejD4y5xNWlNytgT0kF
TCNTo7TjCPJAOeJPUEAsWJzc4TKzu87PvfPKdWno9thdfPtxSoy/6FzBYDnFSdSruF7FVTJ/7OZb
fxzIsXowueTL1M+T629veBALvC3Lfj5XWa4W7lCRcBqAOKtGdKCnTHPIHdvtqsIOyxykDTmqoQxH
1+s2vK+8AHdQjsMSWcB2wBBWns1PynhdaoxOnLnIT8kDkf72v85nwH6MWnkZP8lR3m75VBAp+Owt
89l+8KcOBTVsiFzyz24Sd1BkKnsGFD0oGMAXEypuikq5Eki3Ps4nA/s4A5RAo77xvaLdgU7aLvVQ
X82OM20mP7325hqdxlzVEU+jzOPkupwvJtjZOSky40ie5S2o3CUAA4Q50q5JQpbP8boQcRtktmwi
4kWtGIAdDylkPHfadnHlAmkyp5M2DoRfvoM/7OSfqX4UQYzwytjGbEAZcqXpHwo1/imzvDpPtPjs
Vno4RZkJ42LYer2Xnya2ak66vhHS0thdMdNWS1gw1SJxvSuSxRCxJswD5RkUOFPKI0WcakHHeT3m
WS+dwfdvZ+1+6kyS7vQ07GZLvZ2qy5s51QkQEW+ly/l+crQ6p0O8tqZVgT/0alOWFbn1lZKwY0G7
elWQ/JKARrj99jYkTi67vHAXaSW2+QhcUCX5XVdO5W4mwykXtXOTmTya9Nx8zdJqk1hy2WrvGvTs
/iQxHVuBoDut3VzI3tTzAmgphBRKs7V16rCvp/zUH1kjKWzwneCq2Fa0pis2glzYObmAMuBWKD/d
pqXNpKh0vaUJ0CcoLxYdg0k3Tt2CSkW2PW2KNa8hEKAhc1YZ7SgIOuUYoIFEbMj4dnSIXYA4kge2
hnBdjQb2r1gLlIjDCqrS9txORXw62+zWZVmyY5mWpUMgydmqCNxpKlcjULaTWPdrSo+FNwKvt+yY
4k/UyYell6OrOJ3oRcFhJaWwVbBzmvlhCy2D3UnkgIwzjm2xpl22hjFD/umbrf6/zH3JkqW4tuWv
lNWcMoGEgEkN4HR430czwaLJQAiJRjQCff1bRObNG+7hz/3drElZpqWZR3ocHUDN3quDlkMqR+Vn
wuNoasruQPD76ayX9Y4TWRxKUHE9sK6MhqPdj9x78pj2TmJg9R68UbkbA1vtAblPuZDd2WIS9yVY
LxzvcEg2/VXf3DqcX08xin9jVXvNl6hIaT08aR9VACtZfagCb9iVzOncTjNqEOtfxJN3R9qG533n
e+e6ICKtwCnCw5nTSeGoDkAeJEN0zr24PuNkmg7FPERpH3egWoJ6PWDjviIlobfVxHeRCabMiaV8
bC1Kv7gqANHMLQDvRlwaP7iJY65OaqpZasB35EXT78EJHOoJKLWXtJ+F672sbWc/rxOgxB2xO/y0
Zk2xrnvgfX269qJB3R0fPSuatO7NugvGFTsBbYMDxRksrQxP0Rpfd5p5H+Y1nnerCYIrL1xY7uEg
PaJ1Uod5TL4nw8GrVflg/G5HWd/dTpx592gtlgzYN7iAfh8FmNNiLS22CsCbrZn8XYBKcieXRuzE
SOslpYM2QM802KytUonbsUWFFOqTktN324UXXU3mh0i6FfiqrnB0x90xQuLDqWLJeduE5VXkQpzI
0OYcCm+eD+06YazCdueDatZUY1++jZYWO6t2ferADB1rMYY4953DnC1w6Ej5tBbxetIk/PZrJuVf
coI/5QXf2m41VSn+Sgb9+8f/+9Bq/PszpPLff7gFi/77p8t/JZK++VvHP9rN8TO8/KVNI/L3Z+HL
/KUZ2XQZz37YvxSJ/DcykLufAaf/zf/8H2pEgCP58P+/JRN5JSnsF8HI3x/wp2YkiSBiRzFEIP1A
NFZIIRb9UzMCMw70b1DAhb4f+bBJ/e//9ZdkBLkQjPtbGBr07wEkJxB6/EsywpHClUDIEuG/CK5j
8X+kGSHPFCMxi3mENAOoIiMEUSQRx5f7VTHiJaJbVEVZHg9JO+xmZeY4TXS47hNdlAdbB/UxKRrv
zg/DSuwGSlFzzH10+OX+/TXZftWuwOGNpmhTuGzClX99jSgEHs62ZJ5N2PKLcIXhNI9LGbB8qvTF
4AVfwxjigrfHeC6O+XMM5GIGCGLEVgYR+/MximRdop6IMO+wP6GgRTrk30qh/+El/PrxL7Q3pV09
U4z4eKWFOnl1wHaxryGFe2sQ6It+u0+YTZDqIUmS4kY9v4Y+siWaKRnmrEvIzqumYV8YfogkCCTD
i/mdx4IZ+PtwIUWoG/TlIX/5WCzHPp90gANXWSSXC+HdY6B8dmV42z28fWWvPR2OADlKETFLMOmf
X9lAJq0IWv98Lqok83jbZ6TXB1hALQDR4H7VXrx7e8jtZj2fdAnxI6R2UYRIMCjung85AQWR1kws
N+2YV433NIougvoK9HlEy4eh8/inJvKrY8KL5p3J+PuETyBE3pYxFh4sktCE/TrhG+f588gNy7mA
zKSdl68C58X+7QvEpvXbBUJYBl8N50jCIC9mCwOpVFR9z/IwORxA8NZTkL49wmuXQWGkohiDJb9N
EElWzj1SsXxobXO9zFN7FpblO5P+9UGgTkX4MzzW9MW9ikahUXZ6NO+YyrS3HKe4u/0n1/HvIbav
8Mv+sxrdw8NcYhs0V+U4fF0MuIy3h3jtYSDuKghjWM5CyJ+fDxEtQIrKbYJ34NbQnZVxpufyqGPy
FfqpA6YI2Ys4Gd4Z9vd1lRAoTZEWGATxFhr8fFhg86QqK4V1tSzTqQGke19YWx+GWrqsCbv+UYO1
hu3jrW3q930jQR40xbzYxiQv9w2mh3qWUctyta5XMS3OnFpz2ZJ3ntpr1xZiWv8MpSb+lqL061Pr
khaCIXB9Odc3HorUYGH/YJnycDsisU0wRAA8H6EuCBuhp6K5g7ZtgZBvELumpM23t+/Xa3Mj9mMe
RNjUI6i0nw/TdV48mbhheRF+8HVare9NvteW0K8DbOfKL/O7DrnWrupY3nKtTiWEQBumYt65W689
dliLUT7hXiHO5cVlEDqtdU8xSh+u5Y1oKneOHXW5Y9A652/fMf/3wgXRJSh/oKVmODT8F5uCF4q1
NQJ72xgCEAdFWXwC6TpDsskmtZtn7V9aFjT3FYuhdWiWxTwKi9bu7a/xyn0NcJ04RUiA/enlNo6K
r++5b2g+oKNNPVLcuk1Q8Z8PAv9XgplB0QwEL86phMqeyXWmeRPN7PMKpjR3tBjgm3trzb52KTBq
hCg6KTq9l7tsyDsjiOFBLi2IppA+RcKKdybIKwsW1ey/x3ixzZYWEHijMcYct15W8A6M/uJ558vY
f+GC5NQv2Ds375U5iVUVozLjDFPz5dKSUO+2heiD3J/o2ezRU2V2b9+4VxbvsxFerK0VZDu03RiB
Jd22djm9gmiW7Ye2ocd5VgrCjontJ1mo/dsjv/bItsYBjiY4BoKXu5OB2BUinibI6zX0IO+N6E76
gG7fHuW1O5hQJGiThG2S9xerGgiRE3Hkh7mopD60zo6XNPKS3IRr986qfu2CYIdPEKVCEX/zskS3
VPpe14c4I5eZ7Swpv63DWL7zvF4ZBLmgW44x3SqW5MXO0QvHZK2jMB/HwD+2iT/uUQAX70z1V+4a
xb0CG40UTPAp21L4dccthmGwM+F56Ldd1vjQ0YeuF1lZ0/GdC3p1qBjuA/Rv21W92B+IA7RCVRvl
SRlelcl1X5uLbn7nrKX+q/ftl2GC51c0NRwkL4igXNJNXhhQGd9WugaBMRaN+qTGIrkQS1u16dhK
eTO0Ya+zSYGu2K10RPXOqBs/Gr1RbRyczNHIzlYpbfpgL+jkx2ndTKKCsF4Tl3HWsQL6dS7PeDf5
X21RgU8oHI8yA40AOAZjIalQXe+7Q9TJYUzdapRLx1WY2y6qp/tF2sLtg3L1H5Mi6cddS1uQMmSt
h6up6PubTprok8ULSSA4tJ1nU+fZ8SswqOBs0qKFIqOU3wqtpc6XgrVgcEIeTAfYOZpHqZbJpf52
7og4Lj51ICXczjRNBb6TgN+tR9rcLAAZP8mgQEzZ0lWHaUqgXQ2hd6v2QxTOCaiMZJU7ERjdpJM/
CbD7vi8hwth67mXrvgPmpod6GUBoLgNAOFPE9mrpIqKyJSElhOJNvPe9uLmrKxkHabvVdONW3dUJ
Ry+PZOJcRuOK3ylNzqcJKk4Xzoc16sdPoBWqBw/ypydXyOLJF6aT6Eb6OItaMV1qIiAh04yeh9sK
gRN53LdQ1+9tKaKbSPjyEbKAOklrkQQVtI0AsKKpiSFEJEzt9cgL2EQcOfJIkCQtRTLddcpjl12d
lOeI7/VzsQTxDcTBK9iyfo5APK/KhFkP7BdzI9bkh6hI6/Z9GSfjjjGP3TWiYNBlozD72Ja1V8Bd
UAOAbUzRf6v7xOG5qmI3LLqZwItv9GLTl8EH4y/qIgTpPICX49Un03IZ73C0ltWONozx1LDK1aki
3kp3vi3BjTQugOpckgLEIhS2+p46U3NcaLv4x6oqSplNw9KdOegdxisKJNu/F2tHAOmqiZncMmgw
9l2h6JRhE/XiDKpOnHGjR4n6oUq8cQfM5BCS69iXtqv3vaPQDkkVifjBm1Z5v1YKIrxyLjMPSsBr
s/D1eul4tO/8Qn8RbpnzDnDk8BXqr9m/LqMYIv4VlXnGpqHZ+QBbgX+39Ief0AKCYkiYh4ktWetN
c+Z1RZCa3g8OxaYBawo2HUHi68yDUyXlUVkd+lBCiluGSwjFheTJDqp8oNdYjHVqlwSCnIBLc96j
n/kDuyoDVF4Od7W/THs5u3o/VGLKZ+n8HMfICk0OhRyyniKzA0Een3saHJhUVbWfzYQHXpagELop
uYwZIPxm1v2FKQFJuSKpv42A1Y8xa/SHagybK9KCxHVjMtyF81Bet3Fh910co3NnpPkiChPtOn/p
v0D/2H4URl23dIF+WEnPnoVa0FMbq+Si7Uu+B3LXZEJFUACvxXSwvf1qhmb4nNBN0CE06T8bUbrd
Rlh+JyHgZyeNvsYXgjJ1ZlV58OVg963U7tB6ESYqJfS6r7zinEJdeYyk1mEGSb+3K1cZf64ian6U
RSy/T1Nc/DCzG+xuNGsP1XPcqY+gFZNzbYTOW4AuXytW9IdqFOV1EOrmgzVsPicdjdI5rOcfhSA2
9wtIMWq6NLdeIgH4WxPsKzIXUJuHkIYnvpeclZBm54nrg7TQpMI6H0CVs8K0l4w15W5VvYetmdbe
Iwa0qa8j/4qH5QirUVDtExGG3/olWHIyxf3Zwgt6EL7d2EhWZSgoi7PZRcuuNWQ8C2Ihv8+TXA8k
lN4IjqxuoPgGKAY9W3xiURt+6pRPHntF/NsO4j2SFkVvbwDSVWd94RxkvxtEzuvhoGzg4AgLvT8a
p8pvb5c37x1rL8qBeBiwJUASlxscm55BGZ9wqd6poZC/hNPxBdhEyS+n5/Y1fqkHPFmPjV0xTDBX
gQUbUIIzoG15VQwtHHUFBYacLRpS7UM1qeUxEfTPs3CUWTEXCqIyOkKusTS9xV8HD1bue+h/zkKX
gMyKdK1uRyhNgiNeolFHWYfWO0ehU0EsAYGsz7zxu1URuRxnXaajwKlczgwKcNz6En7A2qahTOYo
rbxO33LIIJ7isnbHAVzalaW2OMI8lKhUKwNJTOWKG/gPyTnVkt/HIpqzOtKryritCoiyG7lvAzkf
REi9r7ATTBQSacX2cEdVufXs8K0jo0qdDsw+rjcllHNe3x/msPfbrB/KJj41Ym47eIZCOvg71NKQ
amIvLC/rQLsRx2DHm++dnmwE+eZIzAom2whv/QzVoZTp4trJ5jOaRAOmnGh/L0g55LXvQREP38nM
oZ6PxrA+iY7BbEerRvVY+D2sGwYEWypMQyAnWOpv7Rp1ORk9D9cgdQj+3B++MhVBihpQtYckqthH
JhxVNgHUy0Dd8/tOCv+ceM10qxvSnjPek68Rl7AVJq6+tDNbjwnT0YOFWPwcNUx/HALfpqqZ+ssY
qudMrlOTBkCyv3uDx09uFV3uAd7Zr47U58zhoFpgekmtB9bSW+wRD73I/NC3h771f0DRFXyI8EjO
YY2gl+bnYejPXrKT2wmpt7MScFowHVERiHjftv7SpjYw4V3386RFeeCDBHCB/6P7eRarvhxCWH+2
M5rYuqyzZQZlAFGrX4Con6Lcalos75TRr61OLKbtXRZAMH9r35J+Vq4cNQetzU5gAcHw9++szdfK
Z5/FAZp4ZHH/1kW5tVj9sDc8b3rXZ0NUQ2ngg6KOmPfOSK9eDPKKkbrKQHXELzqptWGgPJOS58KM
Zg/oFI95iP/zPj5i8JBvDS/gkZfASNxBYeDj6edMJd1lXLkySJuKFv/gtuGFFhuthcR4BGm9gMYK
XsFA0eFc79vooQojuyMdygOK/f0/RxPx+iZAPOim0OC8pAZQ5NZL5TV+Duw3yDvIp9EWDDvoI8d3
ZtsrrXwUIwMf7+pAr/sbCQGWfFQepPQ55suwb/q4PZNrcj+5BcLMMEhXRXTqCPX+0bgAt9HBYQ2/
bEmxDMMa7mGSs4bxfQkl5pVdIHU8aaX8RzFoIDGDsAskJp734e3z75WDaXuE+AdJjgjqeDEpC+H7
hRLa5bwddHdr3QgAK6Jze2xaa8YUUlHiDt6cvLscXll4MTCZkCEUD+nPL7v9oeomuLICiPvksIbH
Npy79qCpmEHTy3eu8tWxkphAVMo3rO7FVbbcQndT2zXn1AxnDhxaBtCX7Z0Yr9++n68scmD1Poe6
OQ6w0F+si6hADbb2ElWSqC7nQWUo1Hf/T0OEGzb6Sy0RJ/MSibVa8jm59Kb6vG/tOxfx2qT45SLC
F5ACdpeCDWO95EsI+ZAimQ87aANB4NsX8tpT2Ygp0EcBoguCF/cKnoTKxjVf8tVE5hLqOP5hHcP1
GmL/8vEfDAW8J4wxBRAp9+KKYOOKOlNsQlCbwE3otPPSuvLHo2u1vH97rO1rv6j1YqByIPeR4xxg
M3n+fNDRijh0wwLhSQIXZ60XvQ+5A0SRjLY5o2sD3aEOfHpkjkPB3Itlzd/+Cr8RxQmCC5EhAhQN
uya+w/OvACNvpFgRTRCEFhC2hKE3HdrZqy8XweFtr2HMfGdSvjoi4uEisBhgm17yW1oNE6HUTvmw
JN6lKxmHCHoe1quVVQOSJnry7e1L/G2hbbEZQL1+vuaH4bOfX+IUuqAR7TxBhxjt49XsQ72+A+//
Nj+3ISK8hgMh6DGu7MX8pECs4JKappw3KDtG1l6KSeUt8h7evpRX7h3CKH3kdyBdj8ON8vxSejLN
yo8MVF5LfAriAVrKIDNtBY1+dHp7qFfu2va6Q+CrELnw38mEFpqvSaJhVGNV43QLu/MEzop/MAjS
soONe6b8JWQsRF83IGjQlcK2JcHfw+pHK8ie3h7mlcezRT2HyFRBZQg+6PltA60p9dqFcy6Gqatg
2vEK2Nd52H4AvAsB6zujBS93RVxRjIiXLfslCQL88Hy8tjW9kIKIPA6GGdYY32q+w9uX1+uh0fTR
tkD9u6Gt6l1t4SmRUel/bMzcPDTQdO+NgO/Fj5G2kGmmZiApnc8333DoTl4AawLsGpZDERsDPIGa
20ZdJiJ4JvYBVDEERhL4KsNJx/Z6YTB4pm3t7NOAfv0ukcR0CkJ02ZYXXeXiS+em+mbsIQuxAB2Q
5CApHTNfJGY5+LhRNBM1AaQTdXMCq0syFJcV5PUniWmRd1p2u7bzvofjXB0Ws6I9gz8Y0s0oQSTB
bOHkB/gJzLnMyqQYn6y2kOwy4gCc+kjWQI/CIBlET9n4vN61zHXoDBO3nmJuPACps29ndSRJU8Gp
UjoaXZZDUJ78MlEs9aGOOAwD1ECqhK4085QXXaHUNCdPBMW5Xgd6I9ehOhvR4m3ucmgEDYSOVRci
7aCXcI1N83CCmye8qOA7vomNzx8bD6rnmcZ91pdRtbOtLbKSrOMevN56E8MOlqGvjB4hAtF0j/MP
aR1Vl9kanHxWaTV/piU+0EwtF0C8y+BuYip+ADrMTyD+cP9YNe5Wfw2mtOqX8qw3cXExyJXfMACh
N3NEvS826PmTQOQmrF9IbKhgSLhtRW9+YOOcrhKm6uosKIf6O0OyDqDYZi6T5rtaWfdRMd5OaVyj
ckXrOIdXnevmYBcpf0CXPBaauftoLav5at26ausHsFMRMuvPXTj5/tkyJVA9EeCDYkerbuGZcA2G
i7Yu31tK9wV9YxXtQWXR4gDZ5BruYdop1XH4CSvwDWFgP8GG7ifu4PmCpIPy6jv7E5PABAM+kfzE
KmqlgVvEPzEMSPmXR/sT2eiCyKFvNG5Co1Ws5ZXeYBA+lRpeWBYXt01n3Ee8oIr9gds8nQRgfVTd
tGUZ7XrZprUMdNrqILyZVlv0+RJX8bK3k9888VDWOHZqdiUKPt2VErpp2C/9Bwi55dk0MXfpvBpC
WUpMc4/toU17Ha/nPpCHLO6rwk8dU3C2xnaG4ngdO1hJ+unC84Mh23buo2op/Izdau1phPf03Nfw
VoYCxnp8eShjy6lfbmfmF4e5mzyS1dMQyJ0NZXis63X5bOgKM14BKw2sUk2sv3jdNJ03q+ZJCj/3
PKSBnpEyoIH5klTqBJ4bHVgfmNxYybvKL5Iv3dAvDz5bmgsJxA0YQBMMdQp9eHhabKKqnRRrANuG
gv0xREg4YmdCpaEvXmezg5JdqD2vqoGd2DKun0lsvCtLMOFTrylCQPBkFHcegn0u2YSOzuNUfpdB
hzQbMg7xB78h6AhcB53KA17VKi6CoZHgBSg+Oe08YzjaZhJ8io3RcHoQ80gMC8WhmxHvspOtgWS1
q3Fxle7VD3BizSeyzovatUWv13RKBmQWDXQi8HgwK76usg2KrB2j5LMK2/CbqmE2PbcjQp7O1wXL
8+A1UTRlNRjKTxEd4A9yxovmUyemCKiQP5xgzvAemyEUNyOHPh+4/Xgfz2Gn9m1UL1BeGx0G+17U
8rJC74maJRElnHWlK9bDhKolQA3M56yaB6bTvtNut0RD8mlxyvsxTgz2MlVxMmPDXkeN9pfOl71r
pk8OgU7w6gzrcGASf+OsGWx112BFJYdaRGVeQ1rHUqFL1e9r7o88q7tyyiEFrmfgeVX8LVTWl5nX
oHz0mJjvfOOL66SOVwECYVhwzAg3niOAJ7mWcZHcGRE0V8yZAcJ00437Bi+zontDigAMpNJJtdfx
OJkMYDreBsg8e6QatMNOggKT2eLj1MKGLemOY3oitsqjQ4w0Byjz9ipSCNKiQDERBYbwJpNpyMIz
VumK7ojTSLiRS8VY2jcrXzM8muUEIAxBPUE9FQ9NMTaf6x62slMleuWOPW9BhtgFf4LUgWnVu8Cj
9FOMbBdQacHwcerp8GMpSax33gjvJYwFsnzyoUH0U6l62cBF5IXexTBNHkTpruxxZhrZLNnceFVx
6aYioLtk8uY+hc3FXjWJMNe137c9Qi/KBoEYdhCIhbElAWZnCL3qVbEhpQtVecltlxzdlJRzFgSA
ba97X63TDo5+AMSAQ9n5/NPf3ZP2iviQg9skQp4JM8wiuoZ1OO8FnFAlogi85UZTWMn9RQ9PEBaO
30twYGtaF0tpQMYoDhIPi/ALGKc5nVpkHGUQY8JB0QCFhT3ZRueulLDFWqngS3FeUqVJ0skppZ2w
A0iJGrh9jxW0ZuXs6M6L4j6XDuZ7ZGlJf8eKpYW+X9GmPNJuVOfDOikk8bDlqHqORBxmKnoCto4P
A0BW7sdxxexKzLYbdRUBHYZNkp63kWnaQ6WdXbOuNsO8n30PVerSs/XUkKiFQzfh3X7tRNDuccjY
nSEqcWnXj+U3Zxw9H+IYMkfAqm5Jk4bDkK+TGlb6pQ7rzApGJkSWSLhv6dKx7sxfp87twL2un7sE
RQSZpH5c+qT/I6xtnBMvaT6E4eZcZ73/hcKO9miJ5+etz8bjwFe+BwvWHRyA2B+xD8v6rouVkgdV
1FxkMcDjrzPmNzyS03Duw5zRYuVH4TcWlQOiw5IufIhm484c+o98GS2M7zNSe66ULdkOq7W/bpIW
9oN2VvIG6K+s09YhSKMHv3MXJS3O5w4lX1YOw3SA34t/n/Fkv7o4jEDWkEZnqmbLg56WCSSWMJ+N
4tjpsc0iWEuR8Kxokv5DwIHbznE1H8HlWJe2cdRct7Bc1qmYZYi2cg5A1/lKPXoNTe5CGURXXW+7
E743hIwaaojPYqLtCax6VR/nCvbbwvn1hfF1+wfwJVACXaTpZtgLxeVq4uCRGZNclE1YfevrwR7n
WiXXqFTar+PiYCRUqxvB/YmiOm26uYuJl+tGMKnPktrmUjQzPwaJGk4JPO/TDnb1JPtZj//lAbj5
s6F+x6HwP7MfvO5j+P/RfACEG9gEQWPxt3Trt5DKn/nPz19h/DPc8t9/90/jQYwYZAbV2NaGcaBs
W/f6V1jllikOgJi89B3g9YcMPSFwcAa49ae54G/fQfx/8D+QbbkJUSGhh1vhXz6LZ48K2Zx//fyr
3p9GW2/25yPdvizH1wI6AeMBAF28kAS0+/NeanXYeMK1Eqd2GI+6htcpGRJ1TWnfHiPiWOpNnc2G
kdqLMiz6yyWoxj8c2KhbXuhhk/nxEsbXMgY77Zql79IGYVQZAZaYxmNT7App1SPzvGKf+BMC38YI
GqkSTMM3Xq1wkksIFoBphqhekGLnIxYEQW0zRwCAJLBoL1A1VKqZsyIYG5R+nO9CGX/yGgQwxJI/
rQQpjgnqOVRkiBsLE9imnBuuWs/YOzjPSVb0dffg2gInXNzGdtfzzZRUeE0GagCBPH1RZSIk9QFV
P/S4rAvtbl7hIqZDM2KnK+8hiqhzWXp95s0+Pj/i92hB72dbPC0yvmItR/aj0shtgoEKJik/ZrdT
zX+EdazwxYqgP9WRqs+c68ZDPQuBaC8U3wjuK034PRj7LWaAleOSwXYdi/3s+e0HFyD7YtdVoOVS
I/h8UUTRCsGe4A98Gr18LAN+WwsQ/7WBXZ8t5JoPSiDTjakv3QQDNCA8JBKOcSprinuMZC+kZTB2
XJOC7ykIigtUjfaiQ5Ye+KSRp7GxuQzaT1oio3BEJQRS0tXwfA8ISKw9vjMz+WPgC7bcgN3bWp15
ok+H1ly2tvpaew5BP4uyx57Bg9WoaDqaWcqTZ6XN/GDEZOmqSzZO3mmKrcDDLCJIbsrk6Dn3REZZ
pLVVx4rXn6FESFLdUpmNcBrDyB3KGcd5JDIADRqnl5kO87B8LPFiBrBgDNTKFFYHRG2WB/CzEWyM
5Ntc1iQtFw6tTjLWG/w3ZFbqIhVjEj+W3oQ0GRKpY+mhbugZQndQobQwfdsBsZKBkJnCuYq4AWTB
RKFAnCmS/5Byulw6jkBL5A3iSJSa35gy8Q9h4UM2ohPv6ExVnNoILGywQpfguyBCvGY5IXli7B8a
Og5ZCO357bh6ZK9FFWXj4IX7yvD6WCbGpeA4Ebawdp/JEo8HJGVNd6TmCcyhxfwp8ZEUMSt4CJVF
xYPZDtM8DvN6D+ZfXsi1Ds/DED12S0p4N0bf/6yRaYYbsRb5OhHw6p6ffIzqcDqHmJ/fmbWg5yQs
otvVcoSleWUJEnSUB8QUeRnjiP8LTRVdAzaoM7Jofu+ZKDiO5VJlM13LHdINvLsOJeMJ3ja1N0nb
HSbsNzeVNMNeIQwMsEd8TyskjCAwBsKSEdZYReY461dkaYLybdJwbDRaFzUhZJNYPx0H4Y7zGBd7
3cXsET0tkJfei06BgJtTFDYGTbq4s0GX/IMBJCCRGijzeESg5TxPWYBVP6eL7ItHBq3fDW90e6ZR
o5wvakBwwxAIyMgWddSFpieIOzK/Dh9RFZBLbNfqVi2Dydal+CKMd026cWfQ/KdUF08dKnsEQKko
r7e2oHHNcN0qEuyND/lMH9X9jnhoBoWEhmBavLC/CiNmoPLHxSHuk1L+aYDO7bjG6+CgNmswj9Ua
fq1qUX8J3IAwk2aCEdvAJ98EBnYwt72zE5bIEskuyAos4RMtHHjiJLbRE9wt6xGppf418bg4aDQB
Nwqtz5Ai2HTIUG6vGUn6kx94T0lksXXSaq8k0nV6TascejrYg1F7j8hORXBUPSMxzIOkr3Q6yiQR
T31PsWLJ0iA2EVXqZGOeIRBzzMQyILEFyX27eKZkp5Kia1JZTObBdYxlU72429hfxys1NBARLcHR
2eJ8dOVVWME1jGkAZCT2ntYEW5MR0OVCfE/OCj12H0jVlScuRHIcqE72VeP/AB/HL2y08B2MuNAg
skVDZYhcJ1TxWYTQDgBOiWgfdNVODwhlas5qxcyRWcSeznoAkCAEQYgrKw1csQ18bhptFrI8G95d
I17oIakLpKnaoVmxnzStvu1JOJ6RjoiMI045R9k1wHQM3G0d2/tfaodXTmLwzu+cxBs4/QubhFiE
zkASHhxLGWp1RGKLdTCQA9vgriUfB4SE3I6OAHyZhmTaD2s3yj1vquiYQDMMnzCtsiHUWPOQtpyC
CgmXgvcq712oPyJSyR4qm/R7KLEDAzs04hOzxDVIQp3/i7gzWZIbV9rsE/E3Epw3vYiJkZHzIGUq
NzSpJHGeZz59H6r/W5XiFYNWseldVZqMDAJwB+D++XGSJKRIEivaWmYgP/WxB1egiusbwHPhMUwb
XqoZUrGH6lPstJBT90ZpRmC1ObXFm6aspHudsqlbuW6CG48U/34QYbCz61F51uoEkWUdWtchyOxt
2uDN/FC1v+M5qbHQC3CcipJQhD0MBkCGILiPcnhhnIJMsMh9ZG60uhtPpan0+yCO7T3o53SioOrq
tk5Rw27kQq2VTVYD+N547QTkiUiy7lMNUxqypKj5RC3/Vnl18FwHjcQ5HZcOhUfdZ54AfOr21lNR
K/qbjwjR3mWSAfuSY5nyoEuoSjdKm5t/BVKbAtSKW1dGooWcvIxgqUpFnV7lld36u4hV+VzbJUGI
tBHZVwkkMGf40n23w17nImjlD0nLPX5fwCmnfLhGqEoA9dhTu4VCoEh/EoM1DnmW9Aedomv4KGRF
dsQ3pWevDYiJddH42NI3W9mIuh+odDAsKIVdauc3VEg3qEDswv5hcACqsd/cpUYegc5xSMziOxeL
Md1CS8lf4ZtkA2pryuI2DRwobe+5cf/Vz4vsnouq/V4PdX0K3QQUBCqG9jXs+2DvhwNq+ljYp1pi
je3GchDFlkoC97pJ4RpobkuRf2V3/lVWBMMzIZb+KoHM8zCC+Ym22S9flkxujbCOsVUnVxdOTi8L
fONbOznCCn+AmEb31PvSTYP37JfPTH07YCP1kqC6s+Uo7oHYJVK5ayjY+aIMZfSz8ob6M+X9RDva
unIiM7XUravr9kNrGMnnDppWslVcSWv3wa+9Q8oJCOcC+fDOUiPC/VEggjtBLSKvB1Wyb6cdrDFr
yd/1YEmudc8iNOlCIHOMaTvMxkHxdrFeB5/QeFXeLhlgTWxHy4bPGk27sEbu4k0eMk5tlSJd6V1j
XHM07I9KkeetM3IlfGg7XTlFUl/eBPp01kBYa0JdNIKjpQ9ViRApHh4SFNQ7ZgzYgcjaU0DfAodI
J744cCXumnqqjCw5JVMJUimhzZx01VvYy7ITuACLA68Et1aXXOGtIpN33KqHgxkoNWfVLonugiaC
VDyk9uOg613NMbmstznV0Dsg8dajntnuwY0D6zAYLv7blIoHwg0AXrzIeiVMbb6ieFe+S8ZAoX2H
m/ImcKYSDflPkQ8tny/0z1ADRL8tTDm68ySj/QIuS/2p+hmeXM8gv0VwaJ/LcYAqBH+z3rDdjlcW
jOhjIyzrWkZ3sW1Hr9rWqGraTSUXxUsn9cY+VWpRA30XwVNQeTny2NEej6iUkWOH5bjLiijjTtHE
+ikyA+vGjF0VXl/pXqlp3X+W06I9KpJsH4w4CRxhVOCYwUJ/G8waqJYiknfyPvb7qIvy3tJ1wLIg
1XdBq0X+xg980W9AZfpfiLEBAY5dgBNao2UnP9O0XRt67rG1o/yehHN2EDInaXUUxqEqITNpIiNm
oGURENLaSjfqaMs3bpFazw370s/cspWXuuxSGLFdZGc7EIn2zhjYlzdtk8bf5WH0bpCsNNcE3Nwv
hkscNxh6nWjPlIXyVGsHQqIHSaXuhwHsHc0QYpikQTwtUCShKfwwzsxkXMKkOJKCwjIRU+NRgFnv
BE5M2SgI1+MT4mMZDGj4kpso1Kmwog9AjiAu2Aq/6Q9VZ02mLlJvOwI4PZRRliJ0T9IrSlFNUj1G
QnTNitzgc5nn2R3Js/zdUqoRimgciFc1aMNdAp/CI6pNSitOmuqBwcq/5Y3K8LTSa0f7g5e+gaVK
TbLshBxDSD4gvO9y+Fuy35Yb0TXceioIXEQqx5tR5C4FA65wEKJwchgrrg/Ilve63OtOrfvWdW4o
5jW18NlWUvTyVvYV+V6G5/I58Q3g7qUU9veelBKrrCec7Ub3ZcrJEzUCdxrk730bVS+KgNpH0U5x
o6InO5LvJaRmyv1bUictaJbcPNUiH7/Kcdx88trEffZ1IpyA8a3iOgFuxL8h/aVVhX+neH24UzF9
DnuldyvMAmScmso3VRAkb9SxEOrzvVzeyoAq8kMnwuqYySJSNoMt+S7OV42Va9GRkodCl4zPgayG
+SZKuLSTyFS+k8gD+CVVqUHarzeT/NCCkFd3lIfg6Dqtdj/pDbp//0quFBiDmt71+V05ptZ9Z5fx
o1urwY9EMegGoPZVvy0ReWwwiuLFg2ayC+nmuAU9aTzrKH0OqFbe48HsAxi41CGQNFOPiesHB5XI
GLcyrTyIrm0cU/G0E4mO/Il0zA3luds0h8MLivFK56p37Ho1PaQkRjm8DWP/1WtEsksbW212ka4F
YMuD8aoh0HoczYAcCTWCDmfR/h3ORwI9uzeoGpCLrWeh6NR1/0WMHbdIQSeGQrJVmOBAlU6C8N9d
zSbhuFknPddRUju4Z2NL/aJxG/dp8L2WvIil59obKfNs4OF99ySDkXzxc9s7+W4FMMkLvGvKLLx9
Nbb1gcqTbEs5pgfu2ytvLAmI6la4nb6JC7pPCAMHszFTcHTbQM+Ur8AJjb3etvYjUjQbFJDqgQtF
sgJvTr/j/2BWe367b6B57Ufkp/am8xVv6wdBr3N+pooql6jF3IqgM/c+TJlDmAYRotxY0bnPy/HJ
HDrpZFplu1fKXjsmvaE8Q1nz90Un9JswBpWlD1rkRDBqPtell21yUbFKm6r9xKsqc9sYI2dIT5aC
Nz1gzRddlD+hDKl3dlJ2d1qIWVrmqH32qVn5S3b17FgIq74yON/v0sAQe2CV0SlQEutounWzb7w8
/WmlkXVrVHr8KQwr88A9tN/HuaEdiCfkJy/nyGKGLuI8RSfBG0ccnDhHfusq64fdDMYuCIR9Xcn1
oy5XB1II2n6gZBklmwQzsEz/ktwMzmHd7QRwJIJHjBeZCuWkk+LbDqB7b80aqlmmivSUC7k/5bpf
7zmGJOWm14Ju31TEyQ0Y1QiXq4ZGH0kdM/9UI71gqOqOSiJOo+fvBb90or8F6ATpwalUnagfWWFl
FqCzSV4MWj9YDsvkeXxT34qv0lvxRCOGx4D05b0U0/7s7yjmH24imvjtIkL3Gsp4kXOYCvFigwbf
k3Tlw0WkA9OfkOl0ndaw3G9xVgX1Vo/wXBvi1y11SXroPWg5N7ttRfLqp6KPLDrNjX5CebaBQ1ES
7AA3g92TyXaT70ZXZeDCrGnCXWoHxedRd6VXLmSEssypdMVA4qhseWcyeT+1eNaaqO23xBqVQ9sr
7jEXvfaUZBERQA0wXou291olufUzK0PjJXel4Aps3PAcS1Le7qiPbFGm+8WQgcxnfVyVNjQtEmPl
Z81TpQqyiohXlI3a75XQDJtGa0g4McakgkHUMxMpVchJo7YoJEei2OXarWtjPxRxefLGIvyUk4rO
NnHbItDPAu+2FabypbJ8INNlZnrfLcTyW1uVh10tKeG1xN74YBEafvO1rHRiKesPROxuAjUedkao
5BUNgjqFXjjkcW+iKFQpNiKx+aBoqqLtQdL7nwxPMk+hIYZ410wBxQnuWm8td0y/kviPyWnXhs9+
O8Ugo1/hyPBXaHJUSsiMrp4rnKo4rz7+Wl7/Kl3w50TARwjR/1nMKPz/Sxf81rXrP43yfoX8J6P9
28T+K1HwW6+wv//9P1Qi4kkKgCETaduH5IBh/Y9AkGlb1qSp4z+J3P+nk5X5P5MnQNhqARPAN2Ch
/4slMv6HfL+mkh1A/cc2TCfff5Ee+F2kJtEK2NTQEU7Nuj56AGoIW2LJvQn/zSeCPY7D8OoLo1/x
NL/ruP55/MylhabE1tKjFqS2K/ZOVRzqysaUy+qdHF9vE5TpXACUSk2898PA/8G3/a5U++eNM5dm
J2NkNRFh76RslfBexHIB61Kd3qvGullenX/N0rixLD6OW2XAleu8FM75gNSClO1InNinH8H7+ecv
DdzkuT94ZtMu5Dy0yaY2Sq7dGjYJ5qeaK99wM5Br6R3JHI0S3UqRP51/4dIHzZR9uSXnrTm9sI1t
sz9Ri+oiNgD7GezPv+B35eU/EzOXUAdjR9BI1fdWPGThJzfw1ZrSYCJx3GIgNQ/GRuNE0K9E22bY
ir/f9ysI92EEiYFUkY7KnROH1xZbRMpoL+h00Q52LH1pGoPz96B1vSAuYko3IqJIId5KxLSSm4u+
2JyJF+nGRP8yvePsYQkd2Uv2029RQ8ttvOt6b0U4uzBv5rSAPnxmhrF2Fvkfrn2V+eaVpbkfqHRd
0bAuTJo5cw+xFQZGpZb6nrxS8EPOquymqjST44FuECms0+FwfqwWp2vmKTKpo4qaese95LmTZMv4
LHRkGZ5hJ9vRFjnk44YgDN0O0Gx1sKXb3fk3Lw3g9PcPA1jGXZjnotD3dUZyitB+GXo7soucxi97
wcxViN5TrCEOjT0wceJZURQlHg0huH5f+IKZrxAhJFJqLSTKRwbTeKgza6TriqRxND//BQvO6Fdm
+cMQVdC15a7XMSDT1ZwuIPezkVo/gpgYwg+Wut5HODiqK69bmpGZp7CzSIspUnEdBEtjcujARrb7
Pkiy1jn/PQt7xH+LzDMq+nPJdOq6ETWdVbJU3qPoi/s9rcK6fsV4ll4zs/+Cqn5KUxLLyUU0vkTl
4N8XeV0+VGHmr1SPLL1iZv0dcWmlk3XbERJhWw7MfnRtdxabRaRbdIs8P14LE2LMvADZKE74Zm45
ZawNV7Ax5XvbU8q1kt2lx89NH8wrgY3RcBqzIMYmh732hURIvj//65fGaHrth9XbEAEH7WfQ6CJm
GvqIthPsrITaAqXJLxwhdfaOAMBvTJm5o1VtRM5tsHqJwOUQrOn8lz5iZuORTXLR7qcpKErVnhK2
obwPrLypiSnH4F0vG6vZKcCE208Am2YdhGjHW0Hl+l1FT5PbodXXLp8LzsSYWXdiEwgP6T/j1JqS
NDvdQ/j3WFaUgV+rBWFRUg6+TYbaIwV52WFNn93XzIEhk+lR7rQl0+T4+qDUu7SPYROdH7aFbVKf
WXofDIVRi9J0IH7ACMgEbZR2ud3A9a4SAUwhbBD8rbxsYQD1mc0PXujJScda0wG7mAdEoVJHgwjR
tnSWI9Z/F+mtKd8QH1L6L+e/bxqofyIUf5+l9JkDiHvw7GCIXIdbiK/cZZRtVn9VYvTzvTRC9XhE
JR4DgRaxX9/IyJfF2zAhVf/fhZLb4J81TAsOQp+M4oMFD67B8RfsiJOYUrPzKaLedoaZ785/3NLR
Q585CL2lOVYhCttRZT5mPypkUvbAUePB8dBteq+5RM74qI20A7rrucGlhGstK3yzIqHrm/O/Yukb
Zx7ESkMdjn2gObnpVurWGO0fed93a0jWpRU68x9xSVUXGinT0dSgc7yhC4kgxumTZGWj0ydus3Jv
WfqMmQNplNKgMYqnOZ48hu8hRPMHWn16K+5p6ekz31GoXhpKkmk76LRlQDCKlSCrCEoyq+dnYcG2
5qWkkFgGXfSl5dQUO1DQbdZCfC5ydVLbBg2wMQGowPsLTXolVraOBc8OXfi3xY10M2YdlYZDCC5p
NiPA3nwzRl7xox1wjSvLa+ktM6cxaiOVFQaXA9+Lo71RUxyQ5h7dwRSaUpwfu4XJ0WZOwnBtOQ2R
GTtV49WOCIx2F+eobi97+swHIG30pZ4NwkFFSFi9VtAkDJm4bGFp0zd98DDcoqgBCzAFUdGyheTQ
a4pE+8KBmZm2YuSphtJidAJTGh+7liKBHa2XtbXj+dLAz2zbD5s6p0ExNUVuYl9JslocuA9oFw7N
zKLVnNKNOuLp1BppWy1hNxvkyF1Zl0vO91es9cPIW6kYrdZkXhW6RlCTdVSl/hZ19JtmR8+9RYw1
grac90A+zJXjwIKRq7PjQEh1nty5FZOdh1/IbCBSbfphE2s5XVUpa9jadbzyqgWzU2fGTYWPP44K
ZR+dpP/gehuRZ66jPHXqzjRWhnBh+ue1z2pr0gU5ciktwcCfbFBwe9Kc0coNY/qlf9j61ZlV16Tn
tA7YloPev9hjgO9SFN10uRZuVM19q5BtbGw3XFlsS1MzjeOH1aDUSexaYwgTi/rpTVaq+s4bxTGC
W7Bzs5LGEn288mFLwzYzeXZ8N4oUtXaKLKTFZ6lTdGb6feTvzjuspamfWb3uUlQojcSfYJPkJ5pk
Tm0osviatvLpym619AkzwydwO6mUw/pQNl5XPdPoL6IYFb3Aj8s+YWb6dANsEWDQtQZJK4KHYXwx
zZzKOdf0Lly7sw0dUBVFiJbb7umeToC2Apdd2Ai7z//+hUPPHHZAtzVNuKHV7vNU+kIHGJ9WvvZ9
XoUn6tnCy7y7mJl4RJWsJFXG/36CJmB9kRxc+4SFKf5VIP3BIMCZu43lK+3e7si3ienppJ/Wnr40
QDPjpl0GoDxUX0DwKJzS8+HBy427xqJ5GMmvtQTn0jfMjNrXdAvlAoKGXhM/MhV4oqtJ44XDP730
wwBFfRJbgcfDrcpK9qPmD3uvM/wVxM+CPxIzI+5rIl7xEPHTRXnU7PK5r6lJrLSRglPttULitLJU
l140M+XEz0WaqXKzJ1PhdJV8F0YFkMbwGzWNRyNIVqLFS9vtvIC/otkiPc27Zu+RcAUedWNF9lGi
2M+IpKNXAkRvtcck0HcFupXzVrj0aTMbRxNAGS7dgvd9M3B+CB0r1NCv9MFXLVKeTbs/nH/PwjJT
Ztt6Udk9+ocGCqJh04EzpNC9KRGfnH/6gjufkwhMFfxbINnQODWJjlGSMaEqK/MeXxivLLalD5gG
8MNS7hvUJ5ppNw55WaoHpZH67+3Y+6jzzn/DwkwoM3MXRW8nTe61jo5g78kudRSoicVcaKOykUtb
v00GK3HOv2zpa2ZWrwQuItA+aRzPreIThERlBwF/2J9/+tJ0TG/9MFYNWlf6HuqNU9vqeyX1132F
pD21pJWhWnr+3PAruHPDIE0N4qU7vO4X1fUeIzh953/+guNVZuZuo/FC22zWDqnPZONTEUtDL/+p
tbyTTYr/wjU727/TqJJK26L3QRnot0WJtptg1H1t9K/nv2JpkGaWTSYbRR5n9L0og31auc/BoLzC
y1yBjiw5qzngxgo6T+KIMDiaC9EWlGi5jVwETqOSxXsvg+1nuiXY1bLObnsKkndaUyYrY7cwQ1OB
4McF1np640c8mdql0L0bhjj91Tr7KA2WeaCktVm5ISy9Z2b0TRELOXazBthjeB8lFKIjPqFmWBgb
o7B/np+opZdMf/9gLS6Kc7MNysbp2jzfKOV4T6c6UCQif6D94WU7sTytkg8vobZYC3JE5w5g3R/0
e4SrUfTmw/kvWFhq8szeBcJfCH4B3qTt7hTYs+rYXudN/3TZ42fmPmqZHbp+1DhQXTJ68mZ7t8ve
48K68OfP7F3rtL4LEDs7ltQ9RKl7gBtzovB7ZedYmt+ZoQNWcb2aOne2PumxlQv6W1o9N80M3Zis
pismsbB9yDNzV5QcSbAkJE6L7XWdaFRgZJ9cE6xpUdw1olg5o/x5qunV8/s6knyuHGXGWEUNB7qJ
J64i8kv8/fmp/vO+RA+u3x+v5d2AnlWR9tnYHstOXGv6yiws/fCZKeeDXtOlicurqtQUimTHhOPC
qDUr7nDph8+MOIjr3m8afrjInuWcFLL947IRmb7ng+HGNs3Cx4h5VTLrq3CLu8j+dwys/yQOlEm+
9PHRtBukBS+IJYcqW+VlHGqBplatdud/+J8XJDjt359uIbQKoR3UjuLeR77mZIAWUGFTzSw/Cgho
l71lZrueoIAq12Rpjz9+HBVlK8nG16IaU2SxkL6lf9dj4p+xmhkxq74AzcyZQB+7fEu2r6CVu9mt
eGdlabBm1mtVrVlreivtacLu9Ff+G8pYbsTeO3yZ4b7d089a2sWP5Se0s2uRtgWLmAslfY92MYU/
1I5feLe1HLzrXhVvMsn9dn5qlp4/s+WOPOIwpG61V/z8GJDj2LkSMAffGlbmfukFM5MuG6popZgX
WLH+QMPUb8g2oAXbF20LoM5+X8C2pg9yAe1qXybqQy+ib7GIb2lTsPL4BY8xr/hXugC9Mfgd2iqo
2p2R6dWx0CiqPD/4f950kIf+/uNpmdpSy9rAaEaOv0ma5ps5Zls7lT4pgbrWVGtpAmYm3tuNRkEM
DoQWDx16f1A89Y5KgTFG4A0+9cJ5ntl43iUQW+jZ4Hha/lXq2tcJYC+78cpxf+krZqbdqhCwDJWh
SrWArMi0JUsxx3G1Gf9da5K/vYc1M+/Sb02i/z03CuHflKP5HgbdrZtan85P9sJSmqvpwgRmo+mr
lTMU6m0ZSsGeNk+Bc/7hC8MzF8o1HrQ4u2m5bOnDTpNLisGsfdyNKzq8pd8+N2JdSgdPTSoHSK0A
PKS+2z246ct++8yEBzpyEHiiEFEb2ms/Vk80I78v2mTFhBeMDAbIbxuoIM2JYlgqnahzn3zLOMWh
/AJSi0IrlwbQ579h6SUzS850ykpbjZcUdkAtpZ0fLcv7YmTJdymNDuffMaty+HuBzht3NVSWRDQv
KB1DyZwEZOlGV4AtaYn+XaVDctG6No3e/CuSMxOXyM93gZw/A9EvKNyX1y4pS0ttZuidpOJxIRQ5
mi/uq1oHvWa+UEv1+fxXLj1+Zuh1p1Ygh7LKcSXV8YR+2+f5lZyshe8W9nBzZuStC7o3nCrduzqg
ZTKAhdatHj21bDbCCm4rfa3T1oLJzBVywai5VdlHlUO3WlB7A2V8F56Sp76/H4+E0PNFjG6ldPyk
1ZtNCaP/tjByeF6hIEB40TwYM5PXo7RPo0xnoIb6QcLJxr72SgHFy/nHLw3PZEgfTsw9QtjYIPaA
RwF7mUyEBHSq6u780xcW0Zzl6gmfUitVUAyiKa9dGD6h3t9rUr6yRpd+/PT3Dz/eh9wTlVQ/O7oI
tG4vosymhJwUcrTy+6dR+O+UoWLM9mzN96gQtOLSGXuJflXiJS7yhz7NnD5tVjzW0hDNzDgO9IKI
AK+oXOB/lnebNf2xDtYSa0uPn5lxbA1uUrRD6ZSq+Rf0Es78lqgfFa8LVvakpTfMLFmYray3AQu0
6YZqU1DK6RVTJW9oHy9aRHPNW9K7Ut1XPp8ABGMDbOKepjX3fml/v+z5MzOuSw3Ap80M4FAh84nr
yE8dyxWXraG5yI0+YHETFl7pAEyduCdPRZk/G613nxdreYmFZToXtZHkL2XO3KVDvxyq3mKu7cVN
T1VqV1qXLdO5cI2wK/2KOolWI4b1anjGzUDqP46Kt8vmYGbJbq8lkUdLNTqKgMmzC6+jbZTlbRtg
MJe9YWbKNY0wpRDShBPZ/aceyEspokfwj5/OP376oX/wFPrMjGWZy2Gqw1mwrNgI4OgUWFqfJc/n
H/8rnP6n58/sOAwBbbfhwM8v8k+jmTyUVnEbSNU3tZC6vZwZnwJTNNu0oOA7jMxmQ8RGoVw3vPD7
ZlYOKRB0GlWOzmiXYqtU2l3beWuS4IXBm2vVGim1Mr3PCsfT6ang00GiyPIftCqIVuJZSy+Ymbg2
UNNJ1rxwhpwKTkdRaMZLyyitWEviLL1gtksPUdNYZeLmjq57sreLejNvAPuYXblyOF8w8bkkTUnA
pXe2lDuh230ncnnTGyC5CiW8kwEnHM6vsgVXrk1//7CfmmbfW3Ir544alZ/0YNA3sgFRSuVev/IZ
S2+Yxu/DG0AfKxC4UwJb45j+aMd+OIEai76COE7XlBhL75hZOgWzRtn1DFXmQ32mUfoujwSAIOUi
uQ0VtL9/QywyOC5mkztlaoGpqSjc7uLMX9ntllbSzNBbFTxZHkPaCl19fJUz16PhmZWvZeeXHj+z
YxUvq4uBKbZTt6gOZmMBM9PdzFi7RS4s1LkkjewoGA0qhx04o6FTEdIsS+tTlqZfaQt44blyLkYz
owQWOmwYx9Tq58CrHv16fLWtyjlvBwuDNNehee7QqXHswXNK7fepzHvja9paKnPp4dPAfTABSLum
JTVJTtWAVL5LsBSumgjoxmU/fWbCeV37oanqmePK+paIrryDCmvsL3v49Ekffno5SGgugGk7VlYD
50v1qyhdFbFNSZE/7HDzlhxF0CPPtETmhOEQSJAnRqVINnC/XfXJkBu1vAYWYsjbxjWt4aEyXRqr
0bJuguBpjW5dNQVIkWir2W43ONT5qN2u64aw/NpbBiX6KfFuNko66YVAX1yPGveeAjkwjqGvP6hV
ROYVwpXRvst1FAXPtpvp9dHQK9PaBYUhDwc6VirBfmopl37pTU1zH2oAY+E32TOi5nucmj6RvKgu
kjuDEIGyKYPQHK5rld59+y4v+2GXl4qtP9l9IgYkv25RHpRUHZojYdjRO3Z2m6QUBuSGfNWlbmhf
ZaZqu09N30/94ApXdgkyNKqVXjidM0eW9FrDL1czRyL3vcm6lHDk8O/a9PwdJJkqwT+uFRSV0C6K
OHeAEr+3fXpvK97JNYPLDozqzI+1pJD6WPDb9cbFywAIyWBuW/bu/Epf2EPmejsd4tmg0MkCDLEN
uEuyoeX34Xcq2Fc2kaUXzE4kpeypRkQektAKDQczXJjaSe90Q3257ANmB5KQCmjIbzLWJMuwSgn9
HygHDI6ZWieXuRoxc2S+EchNCnrKMUnzXI0U/3P7K7Wn8x8w/dA/uAMxDdxHX5N4cCdyOolZPbRD
hLvhNUdeevn2pbga1KC4aRT5sjytmPm1Ig1qioJsBouq7Y0eFZ/LtABP5DYrH7M027MjiRyUwBSs
PHPKutChFQ96diUQB38hPhJdeO4RM3NW0kABtM6aNbxE7/e+FOQ/8sbvv5sSn7RiGNOQ/GlaZmZd
J0XnSn7NtGjxT7TTJ12qLqvsATH9+5TnTVe2xWDSPC7KjJeU/pxv0Shl3xNt6L4MNOD+edHSmsvr
6BNKR5qG7GpMO0trgh+ZZA8lQ9wU0ahCaQ8kHXY+9vL1/AsXBm2uuOvylG61vcdxxcreGxrP0P45
uHDH/5Ul/WAoOfC6cPTYlNWhLrd2A/uJduTyZUehudCukynG1wMiXmkWxycf3NF1HVXy58sGZmbk
VZh64EszvHjamCc/VeV3LrlrnbiWhn36+4eRMfukGJOKo2jkxvFVk1oh+fR6TYI4ubk/WMKv7MCH
p9O9laY40wZnJdZJi/M7DnHvajB8bmo6tF02PnOTpu1403M5dqQhVX/4FBT8GJMmWWtduTRAM2PW
hZqGfhhxazXMls7adgoE3e06fUXnsSB7o8/N7zNAMbTrGrGVOii26ughSIfB2rpmKvJdV2XSi1cl
d5JltuJg1OwnJ8sYyuHkS7qerbj2hU+cC+9KU+XsCB+c8HnhW5BEQ2KIiZ/m8eGiKZqr6wxZpRFx
gdNy1TJMbqK+sgiS9EW9lg5d+oLZTj7KTUkptkgdCFgBxxDA5BohHq21VxbZwuYkTwv8w0I2qqkD
i+AFlRe80bjx6I/NKwUZf102QDMbj+tkqO1mTJ28TKtt76k/x1pf++1LgzP9/cNv94pRqarITJyW
pmGxiE5CVCsntAX7lmd7diJJstdBqIH/jLAVmIKT+uIR+tSt5IlPl43NzL4hW5aeQhmdQ+tJFegB
lGZSyOn2/NOXJnZm3p0ZcO1mbp1gyMYbT1b63Vjb4Ytm+WJl9S+9YmbgVailmZYqiVMm3p3Zjtcu
LGgfoPL5L/jz9IJCnk1vT4bTKDPGJ5S0owqF8RjnYOLPP/3PP16e6+e6yAisNlITRwMX5wwg0l+y
UGuPvtmkl0GcZHtmvZrdU/yfygmH5DRECmUdXUU8F8N40QqS7Znxlnnqea4dMEKa391YtS3v2IfE
w2UjNI3cB/Oyu4iGfQq7f6j6FBHbugZ1269Dbdh18N3Mn+dfszTNMysGmORahurhpA1YePQlgxG/
jcDbZhfO9H/ZclAVrR0kjoibpzhTdk0tP3mKuz//+5XJov77LCADMPttnMCj1JYMdJJq7mpnSfZR
SduHQkv2sk9Hejh4ma7dDqr7U4bKSj3xynunafjTa2cGnoaWJUVoKaF2qspRjWrv0A5S/pz6enqR
gcv2zMBjGPaNLCo6XDRuflCqIHbyRIVEG+jWZZMzl9blo5TIE7Xbacf4r6yIrwWgZi5f40rwf2GU
rNlVuxlgOzW0xXM49FtQ8bs8fw9MvbwfYztrL9pEZWtm56CRXBciTkwjDfObHtOAxPef83BYOUkt
WMhcXqe1Mql0SkopjM5AGZeF6r+YTb2mZJh+5R8W0lxeF4gqTX13mgI1dKk9yIvT4NdvNIPI9jFN
VECIJ9rKipo805/eNTP2TIRNP5Z8Ch3pbsNApgFCUlKyp0DGAvSzdplcGrGZydvGaA56xZFf6WoF
YnOD9nVjGaKoVsodlpbVzOYtOunkHJ/5Dt8YAIer2n2VCxrkASK4cNZn9j0YAZmGrpB29NDoaScv
K/KdoPH1WsXGr2Dcn+ZiZt2GporeMBqWFVUOCfWkNI+ASgL7kUIVRW8Pfp/TyoP8uwxCuHQt6qpC
y89eFZ3qtzz28m1iatKT6fUWqa4BZWC9N31bit/yTCjdocs7v9g2etj/pSYaje/ysD7RuamlYo/+
q/ZoQyPfyEmgjS++QqnSY+n643Dvywhi78Lcl8admkh+datmamlvVeFm7V/nvfbCBM6FgPpoFDS4
1n36CJBGA3hu33Q0jjl2mhy+XvaKmevxJRinY9tGTh3qnyt6MLD+HiNprWH30hfMnA6X2SGR6K/g
0JUg38Q0vS3G+s0u1i5PC25hzswDx0PPA3pFEq5IY0H90FDWe3tAi7Ebk0IaTyY129ZVZUvhZWoJ
ea4SVApbN7RWj4hJSzTgo7fSwSuSg2GQVK8pkVrZExac0BwX7BPaU9RSjZwi9wJYoRIOSAynPE0P
RkcLg8umf+aDFNmjS0HZRI4RN3Tx0HTt3vK9/msfKtJKEHZpCcy8kOzapifyItpXPR0hIEz3tfUT
Bv1YH4OOwsUVT7Q0XjNPhFbCa2gw4FFsS3bk0Oi9gsqNgoEgGS2xtdrVBNZCzECeKwM9n7iNW8aR
Iyc/3f/L2dk1t8mrX/8TMYOQeDvlLbZjO29tkvaEadoECQQIEEjw6Z/lfbT/fnaamZ7dc09jbEDS
pUtrrV/0Cpl0rjf6oYAWtaPaNyTKoQE66/GrBtr/PnhyrxWCjlUELYmuudk6Z8cJz5DFA5yVm27D
JUy4zT05FDb6x5fiWjUY0rKJNhnGGYJxQr0H5tAv+iiGFCGoFjCE/+nV+/9kg/hssHpDJ7P9rI62
FywdgAe9l6iwv6jbPllhr7P0kKY2CLHiCC0MfV0EAoHuwgF26O8/4LNPv7zw/7X1ADkGrYKZ8Jtg
pVExilWktaw+/u3DLxf9rw8HOQu8SzA1MrKIgwviDHB4X9z4z7731Zi/JJYicR0fvW0MlilU5GS4
+fu3/mSsB1djHVy2XkxImc2Afbkdud7Fw/1Y/9tqGFyNcOgoL6xFJHmq2gwH+BPrwgrnEYyy4t++
/VWtUfohMmMpYKR2Rthw1F3iwB3Xz6XD3/9+hc+mjmulIBJ4x9JHDM5N143vnhhe4U88I1LhYbS0
KJ3gzi58SeDieW/VV+/pJzPjdWBeFYSVswC2ciNXTxZLX9oDGTA7TrQiKQ5ioi8m+k9mqWsZobNa
HCG1o0DSJ70dKTuVS3kETDj3KYVbXB3x3l2AOv+WlOleawoBoRxAQO9Bcxg7xxTdxbmCrMloy/7+
sD4ZJ9eCQg6p7iBZF+MgPDhWi18AT/vj3z76anSv3NqqrVDYSaC9cEs6TOXSf/z7h3/2HK7G9wKH
xNZXfZm1KnwuTQi85ms0/WzRq6Cd97iscwpA+RcFxGc36WrEg5K7TotWAt3rys00X+ePcuwARf77
b/lkQvGvxnwMuTcDUzHOItZvXqIJHwqnJx/zUm7OF9f47CdcDfs56MoOoIkYnvMtsc0D6b867/xE
Ewn6w/+dxVmwEQS1VaBjrw5dbtumbumvMLAQiUA/MR746kPV6yDKHFG/m3XjB6PHfshDGHP1L76Z
kd1oFOjjP501uNf5d9YZCNJh9GW7Nmow2peuFUUdSuX825rIrur9TggdRISH2Rxvjn+Imm61BVLU
4VL/+wvxScF/rTIcdTNv4HaDbdIjELMpl3tRtuemHN991xTz8JWF85NJ81poiJLRp4q2uI6qOWos
99TUVZdMoKy2LPyiefzZRa6mARUubCo1LrLMBtS5lpy9TezXjbzEZPpi1fzsGlezAePAS4kZZoDa
24qu2+6nankFsvgdzZS3vz+TTwbQtdwQMLPIdWmp88XjoAE7DhJtLHOLf/v0qymgitbGZQ5FGAwM
uknfjNVZhlQ///3TP5lgriPxGFptlASDzrU7dYkISmjSdExSHrGvbFCf3J5rvaEYDelxNq3zEqkH
35UYkegVuFv4Rc112an/jw7JtdJw87kZ9LwgaHnECzpPSKd3/ZMnol2n2K6rohcefmUe/OynXA1v
2L/pBo7WlIuYtIXvdmDkOl/mE34ytq/j76jx6CYbPeVDX+U+8c+MQmodT8PHTOBXq9c/f3/mn13n
8i78V209mwGBceE65SWRjyKo7tuQ30o13LFpfboYgr5YWD67zuUu/td1QJALHDrgyRhC7kYcIeMY
6lEapwGZqsxW8ZU46LOncjXEnU2Bti0BwASwa8wAiuRgdemvMtc+GSHU+7+/YoP1pBQLkMOh8t6E
ZA+IuvjogZH9+8P47MtfDW/e8rbvFZtzP+Zh4ngM2v2t7PO/f/ons9+1CE+SBprLHtuzvpxnnq/j
vCKHdW5FC+qiJ8eCjcr7Kur+k+d9LckrF1oyUuOnANjwG+n9J/QLXxfPB7VrifbKfuV0+ORHXafg
KV6GwCDhOk6Lptrgm7NVdk4bHu0iSOn+6c5dh+E1NSaWCDyyPFJ2THS9YIEahwX0ee9+assvjrA/
ebmuFXoxsh408NFjvjTzUrQ88hLhhPJYrcT82yi8lumtLQ2CbTRjDo70Ckq3+r2x+thW/M4EyxsZ
+q/S8T57/FfDfQOVbevR6crjGBioxlGHtnFruISqu1DLDwAxv9jAf/b8r8Z7F4KhGUalygWo94li
fpXUGxjRYwBa42jdL8bOJyPzWq1XMiZHUge4jB54CnoxwTlIPad/f7/IZx9/NfBnsm4g+1bonEBT
HDY47Vxp0VS9SREQfDQGrnEQXF98ZvewM59jwYYCAagjmIN+oX3r/uP7cVX+lxSXmqEaz/mgPwIa
AdZdq6dqICeFiMBg+DdXv3ut6cORBQ4G1jgumOMDlez87mX37e/38pMS4Fq91xCPlA0dwmIARi9l
g+mS2Pgl+KftfAu66/wMxbh30wASWfz9ip88vGtJH5HQOm5IsSu20ko/nQjR/W1AJICW/3aBy7v/
X2unmqIZexUVFxGP8n4aEun+Y0F5jf5DlN2gVw8fvXhApwvQFcMp+7dvfbld//WtAYcRJQ8H3JZL
5FdUwZrUDnP4xZv6yWR5redD/A5MJGvPMgu3gN81x25U924QfjEiP3umVwu960MoRtuWZcjnAGPU
u2OdePj7ffnPm/g/itT/yBL+68b4SM3iI+0YgtCjd08a/w+y6+fDXJbxYz8tr9TUP2Y1ngOgim8s
X+bd0OnmsUFYUj633E3s2vcJkfOSSsoeaBx4SR03X+UnfjKjXqsAO0WGWgKpi6OVrn6Vg8S54AZo
JXfIcGAIFHn6+3345DrXWj/hNIpFpgyKVjnTDrbetXv3Zjh3dlW7GX7SqHy+aj543n/EHf/jrl8r
/8LVK7ulHmTOJ2s6mxIppKfy3oexakpG6RO8pXyAdS/loxeHLKHNtmIX4YI7CeQs8iBA1ehBC+Vt
oUhVN20itwZgLV6uTvmLUhBKb7DJr3WTrGNlRgNPiaDkNubgVZ2XqTQk2FvkPgzQBfpGye8M5qL+
W0+60SZA2m4O8opc5JLSunUHlS7AZ1tVrJsiYZWtw2KArGNxj41GKXonsWFUH2hDdQo9gPrug7SX
SLmNP8Z+Yx/AFcDhHW6DE94iobstkxpb3S2JO0v6A+LI+EGZwD0Byq1hRV2FxaavjVtnuun8komf
JiLKOXRdzao5CftRHCDBCm5Mx+TN7PLxzptWnCY2Atr7LeINoBUtRWJtH65tge7uXKW1NVXhOxtL
BBN7yePtlcMI8AL2dBrZqpBBt++j0b8MsZimUhhrs7KkbRrUbpREs5vKgOXUi8UewVfLTdRNXgFZ
atYo/48a1yOHQygloT1RMxR+D8tBuZibdZE3gxcPmbuMJBVRmE5ujSPJVT7ywEvH4Y833da9GZLe
TilDeDIYcLdIhgUVoYgHfjMN8mDXRyTbpMCdw01y2/ZYcZFIzZtEgLPZmh4r14zo7uYn2+RNA/B2
Ok9zMk1vFdacdsRfDfpuauybdX5PpP4DnMMbdd5g+jptg3e2kUpU06WrcQstca8QHDZDk6R+Lssf
7CgD+2i8p3EdD8hTSsZR7IWHO6bGJFi/T7HK+DYdo+XZVPyMe36CaWTv2/bNjRcfs4PFa7yKBNji
e7hXhuQim081BBtW9uIROl8kfJVBv7MxjMgWzOAz0ZqlES37M/eq8gYCbCqToJHjnimfrhneTXiY
qxpVKZqQo15j3PhJZes2xGfcWjcxWPXwG3A82/fsN129/dTZp7qeg2Q0/qEd5bFcWRrW9LxwWbhr
dPLK5ce4VN9rvrzTwJeIzFYZHIMN/LgGplyHv3hr9W3W072/4ZUbBgp4/KzyTvK3fvN/kc55AYj3
bdrikwxF2q/mdnZtxh3vu6EBsp/bNXVd7ubhwF8jBObAEp01nj5L0eC9aJffjqmnBOS1nIkhK+en
NqpQPxYAvafu4sPbvtKdK6bnJiZPVNCMqTFM1l490g1BtrE9+d4LCcICLIfc1v6x80IcJLH4+2Lk
KXblYwUkyVrbowyj3FcLKBtD5rQNDhz2NIgLh5Cz5K1CwvZ0nhA/xKcRWGZ337v1DoEWuZijnSH2
BmkltxXvkqEmt0Ol72AUqrJe9PnMqz1AiqloxA8Mt2ST5V1VrS+lO2Xg6KUb+dFs4X0IX5wThAn0
dKAR4wQVLwkkbx3+u47js0C0nBstCenuWN/v9AZMYqNy6Djv58kp5kCdK7xSQnU5oD+5AaiCTHGd
jbO8q8S4m+V7GPz2aPMMm9RNJ4DtblA1Nv7BK6c0GNmLJzh2tDyh7V7F4smLvL2rQLupsK0CFOHG
Y2Odwal49KhbNOAJJYPAM41GI4+T8Xkye9HbSuoiWvp7OsNxqBb6hqhsNNmiN0+p83ZhadjlUJHu
uMYXTHxpktbtzGXG+AYQ131ntl1Vek+txVLKV5gQ4U1FOe/FVc7c8B6rETJhjE8T4NhVEcxuuQs5
SKJxAK+GmlrACOSGl2LOFuydMxssIqk08uVmh7EfW1N2T0DGxSrptN3KfJ697ttc47wpgZQmvNde
xJ5qa+MoCU03P3VErNnAezz+ZpSpFjCJr+Uffx3HtEPcSJDi387909Kuzj0jM3KTxdBDQ1o7BOO6
dSe44znA5zeCUf7CWuBEUs+Pe0ALuAyHJPBxc55jA9ZpAlMCcsRFzcIWjnpV6iSiev7GlgVA+rhC
xi1hmFKzDXFqfbJw1ebB5AqZRoxafWvEut6XiMal+VpCT3Tw+0D+inAo/hqF6LL140jPjGnn5Nme
paWRKKGWwVZdMdl5dPKWxChn/I00N63j61/UgRo8XJn4gRhfr0oh2O5f+47PF9c/S/mydcfSiChd
27bbc1DNZeZZ6XZ7KofZz9oSCaf7oF6X+KjakjTvgeNP8yOpW/Zkqxg6FE86kiZaOerXZLn9VZZe
9xw12sU0odje4tz0hEC/1eYKq/77KtVCsmFS8QmettemjZ1bHQICmOtp8DHEFieeMwmwssygxaIH
Rnq/AGG8G4ta6hhz+ew9Cy+qf2wl7zFsJBbMJz1N/V6HRDyNm+/+rioEUID4xC09Lm08fFTtRN0c
SKj5B5xg9h2c6jErTdVkm+zofnQCdm6E9f5Qb2EKz5H2u4q461ngKf5sIFtCbJwezws4or9L12h2
v3UyvpmwMN23LBgekdnRPa3tMOzYHI8YgyyIulT3AXp8pR3dXdnbaL/xiiQLa6MXgY/CKA1H1A1s
2r5P0F3Uh8gLwv1QDyIDF+fnSNjU5Y2lInjs41H8uCDWvMRFX/S3dry5mOZ48vZ6As/hbkbSsM3k
goV4WFmP8cXiDgvTyuRdYPspd0Axe+DGN69tROx3Nrnht16T9oATAL8QXWdulOaiQAK3t4v9cD1j
wlx+BYszTkBRmDprtI52rMJ3Wlfo1y5A5DSOI+fBX2EqWYMagt4QdxHzh+OsKZa55ftoSVdnfb36
C46CwpgeN760fip0Lz/sNrT3fj2tyEZf+G1nTPga0qpNHc5JCpklTY1POlxlwAqGHSCPQAttKNKy
3gOOsxnMd1EHMs6NGYZxPIuIEZtu3Yipd7WSqkekhFgnhXtueJvtErk0Qe0YvY5xzF6kKF1+GgAr
rmAvBtvtrUMutcgAQSRhGrkVWfaNFZ6f2w4FTpnYDWCRnYUze803uLScZFusuveh/50SYkM7rWng
IymsQEw6Tlt541ZVEipuyg+JF9U4iSs3OVTInQznZc7XVqEluZfM6HnMlYc0llYaiLBijgniXiBy
rE2boMEiFkdt2oluascUoDtnWtJBOXxOGAN3HgVvRx9FXXs/Ja2efKQEpboanBIbzqF8AtdqWRKf
lgHmPhO236z1qg4FYFRVw74qodDdAu6jgAGHneShv2ondVFiy1va0VFlM2bBx26sSnE0deOnsd3s
WLSrVWsKxLDr/ELBM68nt61i7yaO/NCrU3iMOnaMQhPP7/MMauKTaRwYMAyZdHzoQD8fGaRFiFDe
0sVrY3Er5NyEDz0DtLdPVK/n6WgWbz1hjonWwhM1kbkRrRMfhtn4Tga6JHUfzcANksxws38otBIj
1Ije4gK1pul3gAPqJa0aatDdl239q7KXrZwJvSi+Ye3Q9YlAZtaWuJ3XvbgNSovM8hJs6Vbazc8m
hoKxdVHIQ57ZifgcI7NuzbpS+dupHsHbul9qZuecrYBi5xFggRb33FY2b9poDTNu6NjsuhIZv9na
d+IdNpS53qmW1MMLns2K7BjwJOeUCu7OaYkBv6TuYBCkVrkTCiwChSR0tABPNjjjXIKygN03nFJY
l3t6yzwdyV0H48mcAc+2sTPYjuGbnDpMPmqteZ93KnDaZFEw0RfGLIt/cCaD1pfv9pplSK+M6t00
9vOQ+QO3QSI8gnvoMb79dJCAJpPabrzM/c3TH5WhJAZZxw/k763n4gUDy++zAcnad9FE6w3tZzN1
KSJlWi9ZYALr9rOeQzeNTCxVCsZfyAt4vfv1BEfOFKX4U4f91g3rVArTBnbeio3Ld3AwMXWXiCl6
2xSzHzqi28soiNTpHNcI4sODibodIE9rmIZr7SCBofG2MywfVaFhmZ0ytURhVNRcSZ5tl3iDBO8G
mW/iypmDrG+b0r2l8Aj7CRxr+DcVoBJi7yB9acxtrNYhm20EyAw+0TQFBY4EUsgJA48cqmGs6R/f
19jY+Dha/Vm2wmBX0FDnTx0MdL1RQbs4OyZAa9wBl2AfShE0KpPSE80lUt9zk7D1ML1VQV22mReI
gd0R05Rn0i/OAVqv7XcsCSIfDCzSC4If4hQyQ9R3CMSPzKGKDPOKQZPST5CjSl8xX1RtUXqBRH6x
jJZzP+jw14qyqEs4HibPLCnZexdauZ0roYZ5F7LA+zYCFBHlgjBguoyVejljCdrKpIv7wGYrmfsg
dVBmlDs+tRVEbWQOvXStlvBtG5vIh1OfDyGM9fHUJBGeorfj1EGhVcEavRxrrw7J7UIbvLFWskYV
20gwOHsZlf3d7Md4HbqlGmxWlY7X54RCplk4anUjbIjw2dhB9JBO1xumdGSplQOimZfGKxMcgcTr
mVt3nFIYxtiWr1OgN6ymrZwekfq+bGmzuUsFaabrtQWtaEmyEIKuMAkdZ3sRzRSXGdZSDUU/i8jz
5a28hzEJWeu10ypyQD8t+HUpNb0EBTnTySTcct5hioN4mfO4VmkcNQqSbuYRL4HzKGiSrfRJedOs
owpvwimGSsAY3LjEr9f5bZLtpDNtEP2Z6alDLsZEW0jxA4mi69DUfHIzhuVnzsKAj/qIoUv1oZph
QoQg0gUcz8eq9BpGlncpw4YSO1cvLu97zV1+6C5hq0lYQjmZTh2bPrZxLgP0MUJ1isaSoPq0E15Z
GXCLkNoQB1apG7IVie9VF7/NVK9dwrCHa/dNWXVhvmG8y5TVIrwHFVQ/r/ZiDnfk3L0YR/kPzQod
FHecWicDMX6I9knloveDoPRg3wlUSdj6gtWEuSYi1Td0/KSA0K3ZID2gVbCJU+h0zpSsANKPJdpD
OrRdQjZ1mQdMUIqtSepSXmZpMy/UfwY6c0QbBczwpnms3XkiAEiry9o5O4N258LHs9G/XEd7tU20
YUNza+xUcZlY8KfjHVJD0Ny1SOOozj4WZvkYV7MJTgb19/QwSUye+0VvJr6ZW+RZZ4PxyvVIwa+9
R5RtNX3rlSpx0rLi5J4iVgZV3m8uWBvcbksfuWf0ncay6JjjDYehmpmMsFeX2tSJsTRivydRCXlH
KIIC9haq1PHUm0AL2OwBVsV2KV6TwYwx2RMaT/rOnwan++UJG8ljIOmE1lbHW8n/KDOO/XGGbETC
HrBW23PpkFo/yKb1+Rne1ZrukT4UyNM8egBt583sygBmFoeW7xtAQRab2nGZ3xYQwAVq0Iiw+sBr
vaqdgnLIqxI4FhY3nxSSYpIFb4b31KEIOVCvpcMep+SLd3KVAL87HYnToMSDX8JkQxsiCQ2IFfOO
vkSLZRckUq2SFkZ5isVbePJ347W9eWAqAvq1ioQkTz7OZ9wPFwYIb+87DE0APWI4vlURJN11EjZ9
I94W6NQdVFB0aKxJpyFk4544i7u9Ifya632puPbu5tEFsBeVQnwKe93tJxyzLEfsEQL+ky59UL64
o0/1i2tXSLgx/zozbrqh1YaGmtoU8moTHpBtdJOh65z2Lgr1Zv84QGBSiHJIB9doVsad8GUammoO
bkXZeetbM4aqOmgawaGCDq/pYmQC8bYpOimq6N3Xc0m+YQtd2mJBrb3cu8SJnG/u5EXlYWhlPZ5i
4TdbhgxPqx6lY/1e4nsZwGOSKYDnJDrVG5ZSk5gxjNDejuvZoKM0xVjsMLk77l6Xk9tKnM66UdAn
Ecq4Be0UUASx6aDoi7Jd5Zug21korFkWcO40WedGqnyTgTJodFDrtsNZ8YF7cQKWiFVQiwYa0xpk
VYrc+kSw5Y50LsLlN8Wj+JtVHhLXItJw/c2hfYTXLnQdCDJFwGukG/t0Q9cU0/92q2TfOxatPX+U
OEusmhr/wGfTeNJixHe5KGCb6jQA6ay+oTL1KpWwGnPoAWF7tYZEo7vMBNWIZmiQgrYZ0Hx0S0+l
AJ7MzUvdQCDSHru5HNcYnRa8eM8KA40+j/W4UnT0XKzeNA0l7d0XxIitkmaVDn1MiWGwSFhwXFeh
q+ksY7vcNBaj4YfvjmYpvLCRJEUpN9mD01e6RjlUzccY9bLRCSVduxwiaSLRp23Q4lDZQIqnMxoR
Mu+cad38W5w/h/53l8ZqdpNZlmR5RDZyrdvUTIinOTJnuMAXccwerC+NQalt0raUNY6p6dqgJ4zy
kEGaonEKdjd4QUlPnFaxuSdevdZQK/kTl1D7UOS9TcnSqaYqYlQ/4Q1MZpVGiSInXRd+24m6w1pF
BDodUd92fo+udjOa46JsXCUoqanI3ZoMLn6Y1nEOu9vcJubSxAAWIZhU7ttYq51k0kF/lQ66QpGk
EObBL33RZcL+LvGqXngPwmxqul104LIDwifmDY2CbkAV0TVxm+nSF/QAQSIdc7QVxj/l1tLogBK1
dc+AP026aLbe1ljHkVl8KNXGh6zyoGl8IpNX0be19Z0oRRnmeDsllGBH5QjrgC6yeuvei/0GTRJB
6vhuoDNFq007s59TSquMDITukGqmm2LDMEDAPc62cfTcEsV3lfCXIfU9lwew4k2NOPWur58huMC+
sqzR8chaPg1BseK8uszbyvQY7e2MfSUkV8wkTh2020MJPDjJQfOOcGSBDsaQz2tJ42+wps5yH24u
F3/0xtBvaBg8uUmJIap/uLCWeEVf+6V+bEJsAr6HhATbEyebT4pqwcZ5DxQa5BiwYyjwTjpGW1T2
TENm79oAzVTkWDhY5cfYTem0rPoZTadtPsPXRknGO1eURcDkcmwja6c9RfLVtBPwUrZ3aHSNd71Y
qyaX1idxMVXIfiuwwDlTxhYktQBMvkVuOk0ohXliehmbLBwjd/nTzSpocpwIX2QpOEfR2MJF/viB
RlRTFyhitE1gdKPdbakx+e14Fxpy6msncp9t78Thc+M38Z71M/qkaKpVeRhWULPYlVbsWGEZKdNm
7ESY1bb3YZGz41ajPwDK2Q6HQ06XILao7c6jCHAys/ROgPl6nC36iJgzXgKD0PHnyGByfEUAJjav
SR9GHDkb2D01mVopPJc8luxVCqzxeYk8sMcZKSOoN2K5mAdozJv+2Q2F/4xNC/Yglmv0MuOSSu9s
hrYqP8ACsuX3KK6WX6NAsEY+28q0NzPOmS76d5yu3GobBuhLL0FUHcsZZfZt40fRhDKh7LvvNmjR
52BeW3nfA1OtiiVxs5bMT6Sgzvyr4WvU7wRRTQkbusvNjqGr/zHTlWLOI1szlQms+3bEEQoUqmMC
ZY28m2M+nmb8LdYOSVdoOIAlvzddgN69RKbcYzW2OGpZynnfrTo8Ix1gfvDIbOiDZzwcCXj+EqEX
Gox+c4A3dhvQdgnp+xTz7SZa5/jYupH/M8BmufAXuxaMo2mH3E+0hT2OVq2OJxwdECSTDT6U+iw2
0xEnB8haWcfmFMGhVQT4f5kOtihT0wp7spEgVm4UCrauHumNaWmMLiWxDz30BT9mRkMoD5wOfwj9
0JnLWKJxPLffunKFqwLe1ndWWX7wFI6cVLn9KO265EBZdSYJVFy+0zkSP4UNmsIJB52iK7QVDhfe
MeBosyQbVt5TE8VU42yo9WmBeKTl1mEu3XedhxCudWDA38HomlZxXP7C43R+1mXclujSgEFsOqRL
W2+DYIYrMn74vANh2d/m7rs76/aul6O9ccMAWyres9YWjjcuNRaGSnlpFfU4cWMVEK2QObM1j0Pf
PUCj7e9dbxE7T1B1w4NBwuLot69q2EwhTDzktcDHJDXcvQLdYUZrHGbZbe+sbdSkaCG7SP6smnM7
SX2Mvb7e1d2MVguS+4bc9HTIGCqXKiHzBgy3arEdmMfJufNV455c+AeOaH+SfPUuTTK9kSemW5Fj
WYluW48QNLxqGv+p2wAbV39Y3YKQtizAcgmewk2Iu0YFiJH0vDBrqW3ChGmzHcaQ2FxIGedA53XI
36x8muquC+rEHShye3uNLAxAqdYGOQgxZaBtTPXN2rdwpC14d96mSsNQKNCOi7FNS2KEJOZ95aEp
WNroEZtk/5XXlYgzTAlSpnHAyL3v8ChKyKLC38JBOByOnhfs6lYpZTI2Nkqwn+hAe4oXnjUQDz3p
eHQX+Ce8/pdDnfWE84PyZ1xbf19vkbpvEZI35wNCE7Nm0KjiasDrbeC4J0Daug+vupxl9XjOVhms
mhEKZ2w7fbrs0eP3oKgyaEXg1JYi4j5Rc7WhJaWQ3o40IjmfsXgD6kgir9rVRIffmHS9W9qKCX5r
Wa1pSJaIXACZ6EN2jQ85q4QxEc5H32QLGE3HkYfhzzVa1amscYzGmzY8eM5K+qREkX4sIfLLVwTW
HaoNKclILMUZrETmXNr0ojotXkh+oCWPTefYh9WfSFZ1GlN3zTR2HbdORKb7CDuWV856xNs7yHig
MOEIKtcsqMnF3IRuH0taRPUfG4AQl2TtJpQujCIC33FD/r12enpWImqGZOTBcizDEEf/Q7fgbAFL
/kNJifPkUhNOBToHODlFTP+A4xxp9A69t0uz1etRykz9eJpQh+1025jzEtD+wdS+QDcYp6TEQ3iN
UeLENMT1M9aCG59YH5JDsd062wbtErq8no+3sP5/1J3XktxYdq5fpaOvBQreKNSKEEz6LG9I3iCK
VUWYDb/hn/58yek5anLaaKSbc6IZ1VEmM5EJYO+1freKjAq4NnIg/ELb5K6Vj37HrJSgXJryKN1u
2Ixy/phIdMMqYAzdQuPubezZN+uavCTLOCMxS8nvzltrq0x448XkjgFihD4a4PO2qmcOQcP+esrH
Atp3VZ56XiYSdCoqE6O+rBTdzzXSoSDDCIyfMC43mrUycRWnit+50t6RWgm1rRQMEVbTpd62hdNt
CkywV8M4lYAqMj5o1mx8neNKucIae6l1O3v6sky9ehiqXIW+d9XIE2u67YZRv6SyDDeLm49XtuPp
YDql6Ra+WudVaFuq5tN5GqF0yvo0O7X91Gbw2zhzuh3wt7cjRLS7sat13nuKl9GrrSXFkNff1ynD
YbtkhDFas3R5dwxv2Hjo04PFraagojsNnIHJF5bh4TrvEmWnjG3jq46nscWqKSDYUn/V6uHeZU49
Lnqt3qSg9Q9Jsbh+m4Do+iyEMaQ5aKreJXc6G+1G1WHT/dVJtewKAK9lyoqa1+m5IgzLumHr7poN
GaYfJT1xsoTE4aX91uzKjDc9rjkGX18MqZkYEZWUpe9noDv7o6Xmy7pNbHUZrlRhzsrHuVCWetPn
9thqcK3xnNzVTj/HZ4PpSfT3mGqTcT+y3vdFCCe4qEyCrYGgwrVCYAlwmpjOVPr4vSvCnx0rEW9u
Q3n5mQDYcYk6y5WsfKm+cIrcDOVCBjax7ZwBAIOinQmgJxqZOTvzGZR6tErGs5pIMmLWYL+TTq8d
3Zmcv0fTAEk6LLMyU+G3Y2Vlu6Wt0vzWVswk/8r0dHyIql11TNvqYaaKV7qmQhq+tnT1yBWekV86
9m2rDX6aEPTyiNSisLcxcpJ1r2PDd44pWRM5m7+UhjjHTuzmD6u6mM27kw5J+W56Y11kvuZxl32t
zNEoqeInJrhsvLGz9XDuV9VggoXOpJKpXZo6Rz8wimJnu57V7ao8bwRRhUCReVBnLOp1wGxoue5G
OpnyNl3jad7WnjpV6AL0ND52Sdqkn8jU7czXCTlrowBOF3V8V8kMHZhfVYVr0oKlk6Ncmm3hvJaw
APOwo5RaeqRGKknd16o5w6GBNKtzvZOMAGhA8Yp4+Kzocy/OXKui3a0MB1hQrjeQkRboqvfmNQY5
uGWlcz2XzG1IAsOyKvWpVWQJ/7doy6AQilDP4gUMq2UzYLIRafatQzL7Tjfbtt9rbOTNozd3TMc9
FKpJwymLoan2nAGGuYRarsxGjSuprts3AuxkeZhjiszMV+iV2mejqErnZNWasj6RHKp1Z72e+yLi
wuC0BqhFufpdj2+qsDZpvcKchIHpYKtzbj7WncbK5IvEKrR31Vu77JE7sR7vMY9dpoonsW11B51I
DtQHNmO8QKXdxXM+KSNb12eCg83ygVyVRWNj7Wo5PLkq0DT6FTDPSHG4qm+0mqThW8vIZFP6FPjx
AkigVn1xpqVtlWNNPtVytSZesZycuSlasvHcoenlpWVl6o9RqEPypK9xJaMqVkXFAj8q+o0JQVM7
Ppyn4RyJ1lmazWSQRb9Ja0bNsj43wh7OrW3VVuFT564KhUkRi2yfy95eXscRXJf63JGz9qDIpB52
qTk5SJTh2+x1w/z5JN4tZuUAg0K4r9ojUYtehe7EMsWhTo15hBMe+unRc9WibALFs9Wk2pdyolrM
xOL1hzgzHMM3VovIkJTOo7mFnmkAQ1u3jA1YPgtyogVYFHmlRxJvmLSuikGdvOnMqUN0t5EpaePm
xnKyYn5WyoXgET/VeqMeNoBRI/hFvdqa+JymssjR0Y4J92a+xElyTV0tpwWhiWFT45gC/M9BIlZ7
ix153Zpwr1ogLLSciCnqBtFL2uRkUwE9De514XmA6ntkdA1kwWrkTifDZPQGdfEh290hjybHHNwH
0kzKElSiMwfx1CgomW7AUrr2Nu/y2H0HNPbGe0tkhvWYatwgD80yCO3OVWnwuZ9TQsm+kNAezzMa
zVICcRGQMbtGiGG3d49TM87JSaTCtU+auWbtrdoM5GcW9ZxOUVHIooWWV9VYDUTVDPK4ZO6Snx0d
+cltbDXT/LwMTZrD/0oTinsoXRhl2ZNOUFqqMz6sBeaw4CLgtk5paq7qm6td/Co7oHrhQPDHS4eo
o1BA5Vx9aHatkVnmRmcw7/TFk5OZQ015sXlsYzEi+mgMaU3jHqlK4rEI26oV+z2TnzSgU0jpLuga
mcxBV9AAA+Ct6MkOCC/M4bwwdKtKriusJuIkrW5wn9oO8MU353Kpo3bo+ykio7Sqokos6gk9hHqX
FykiGa9D+BVmmjJ/LpUevdE8gb5H1UTHFCtrcm/AuDMgbCnhir3sTklYa0BgdX2Cwak0mkG0g9Xx
gpHsTeCyhczYwRTbieu89YceA+MBJMwojovuAtv0Y2vUQKqx3of2MiEunPVGARAvEstiiwAcu+l0
MM8rD9jfu2lK8IkxMCUDI5JrGiinK08kS9oLo8MadVnVgAFjtvKoT8n8pSm4zuwg7dHZXSnwDGhp
1rGoQ/RRU+wrTkY/pV+u0yIYGbN1cut0pb8oaOwZNJyrSFBsRi8EpNUJndaist/GwkvUW6BOM90U
CLqevYIgjusEULmmv/WaKUS9UaH16xZKRWZF6XrPeBH0PcIv16TUbuLEtOdzVVW9ua/SNaNZhbYD
+5ULJjBz8abxIdGM5jOTM+sbL/E4JroaZ7rKV6dydwY+vuwKVakjgrHicLarwY6+FbnTWidh8358
WmRp36WVpix+XK5S3ZnsMPBjmaSfSYpp+tgoZlycRRtrz11BsxkkuVRaP9fjQb/WaKyKU9ulZnVT
q4aTb0mt6JBilGgVrmIvNeKgk1ndvAkmkgAkzwR77eo2E7iv25YeCK65KbZOn1j2jTIjLg2s1plQ
NsEt1U1YW0xqCfrSKomWoYBnERaWfW82jvoJir/MgWcaO/aLSQyk0CnYgPyhSrQs7Kw2psOw1+Xe
dOu2DlbHWEUQg/rZ/sJVqu4XL7aec8ck8C01FSBPBWeAsrFYzMltbbXxY+VIEKe0QWzk+LZcUiF8
WeaWvh3quZ7uBTmfiU/nSdi9yb6pbFKM8s6tVbmpsqVA5X7N5jweozUzsi/rOs9NBKodq75FuIK6
q4q+WV9ZtvI4sE3ecdT1KSgBob2aHiWCodznuJb8XFna8pO99FJEscV9U6gl0ghkxypSSNhItIqp
HNZAhYvxIraN2QkZqDF8teO2N8+cNUHjkefpm1lozPBAO5i0QW5bQg+mblyqgOUtBhApQf0CGuwu
PyyeNThf56nVj4OdOuwrVQZjghR7sW/dkdUwbM1JT0MXOmY8WrM9J6GsgZuiesnMo8kEKKhVUa/s
jq281NyGatfoYnTRukFRreXEAYPg7x2tsGffoZ+SD2w8eh6mnV2Y102HDikoqIrgu0seoCKYkcbD
KumkglIvp2Rn1Yr6xS1q+Ym9wNA2ZoFWMyAkfBCR0SfNcZjR/YZ1r8xFAHXjXSOgKxV/0tb8fWic
uvRF2izeDTdZ9sb4P9oex5bE9wY9DAp9UekyiSj1HKYN1KNUkdGB+Kh3RklEAcCs1aK51TqV4bzF
ROLbadDtRcWZwPIXmWs8Xur1XjPDLPPkZ3acPN+AIJsI62xFf0tnBjYiCZ2knW+HHig+IODLK44d
010IO5qwNoRJMih6VE7T2jE9Y+mOpOuM9V5LlOVLV5mUAcvS0ovRgq/pNWt8kRxqLWVrmzS9dEJU
CvlAYQVBz/XiVPO1glbQDUpFoJNjvvB49miZ7DLs0rxbP6eOMG9JP0/f7WQGaPNbjHxloGHg6l8G
uFL3kivJmL6ZiWv4Q4cRxRojgJLuYRSeah9igHfosrVUgi6XzogSxjXse7yfUJC1saQVwxxbd23m
T8rMvuQrXh3LxU/sTManuZFt8zS3+ENdqmXDmyKtBE2eaVphfeG7e6Du3LfYjKHszZhCuPLRkg/4
Mid1qFsvqmbTTj9Ja1jwYQ0T44AZWCTGvgBbSRC8xYx6dEZFCzsjFeMS/guh+B7UteNuUcgXAVvE
ihhWd9CvJMzubvv2oTIYE2Qtw3DbL4oalWkGZS0VK2JKDvp6Sh30SEpzMy3NZ3V2+w3EzHCnCts7
guuOn6ZY926KSdWEr64jKI5QRZQ0trZpW33ZIQSqbteClNxRon1XHU31c8WzgtxdAHV7aA60aspp
QKBya3e9FSgSsUyWl9D2dTMYTOFoLvhtbe4Ao5onXOjN/TiWY5gmg3NsqWwMvzD6GKQX8KOY5gks
POuekFcNTBGaJPME7XJnjE38aK5JsnFVrUIObC7+SNfi950F2lGb6WF1KDa0pKmfCtVrnxNFzH5r
JloDv1YvyHUNcNLaEEExakowu+BqjpXagYxFhyZ6Pq+Yanxa4jWMAfxuTAZzPLSoOcl8zOLdv3Sr
WzRxZRQ7JGwmk5CTODH8tmst1J1ezsry5zaXb07U3zOeXCySv7H72BTeZV3JIuo3yQ5X387b6E9q
pNuBGelbinTf9DFkbkU4BvFRP7o7bH2R+doELEkEb//FcfyBYerH3GirMMYZTqSI4uSj6nZ+nR5H
dHx//ib/yMCoXl71N2+yZrqHF2eOs9FYGCMbwSkjQusMjSfDjf0UUu4Zrau2d7V2iCjzhN9UeI0n
Iitr30GOvOsFki86qL8+potp8fc++B8MaMyJYIL6ghPQmzpdboreNdObmh0d3FWn5/IBpFdrRzQ8
ecJjnzhDgKQh9QJI4Hr4i0/mj1xOxvcfTDKv/ZwpnbOhp2R2dJZSdTkxYm8KKHOHstR2939+Dv7o
BP9gWetauUjTMOzNCqjn3BOjmZehViJT2Imshj7985f5A2ec+oNVFZK99cpJtzYQCjpKIa2KWpjN
/+Gb+MGA2nTWKEmktDajU6JY0IACktJ3mr8aMvC7H5Ll/RhR3bdJWzZJTH4RmISPQ2Yfe/kVgbN/
lRf3ux8PL3Cxpf7mRugxfyJ1tK2Na7YRHlC01diq/+Ji+qMn/2EpiWe4VYtmf5MgFPDdbmSFTIFs
/wdnlkP/wWaqi8ZAt8tno6+l7Ts98Khc6/s/f/LfNYTz5D8sEHanlROufy6bFNT2TVbZpTizFyJY
YQ3wvjQDpnEwq95qrv78Jf/o07r8/DenInUTwDLmQm0AjK1ns+3kVa5Buf75s3+zyP7D8sI7+uHO
dvLFsMclMTel61EVSK+6sJca/70vlNxPZl15/KQytcreZk3+kK9gwaqMk8euzuL2noIojbqleJtH
I0XC1zsrWNG3o/vX1/nfkvf65m/HIf/j3/n+tW6WLkugdL//9j8e6pJ//355zP/9mx/+ZPteX72U
7/LHP/ruMTzvr68bvvQv330TVX3WL7fDe7fcvcuh6L89P0d4+cv/7i9/ev/2LA9L8/7Lzy9vZVaF
gBdd9tr//Ouv9m+//KypGu2BybLzr799kV//4vIufvk5fClfqp9eqrefSAr+/Qe/v8j+l58d/YOH
IVzFCGCBXpiXNMnp/dtv1A8QxDblh2aiM4Xq+PmnqqY9+uVnXf3Ab4DrbRsyER02xyLr4ddfIeox
uLxBdDQmcpg///0gvztX/3XufqqG8ga3Ti9/+fnbJfRflxbH5IIW6bbGPxP88se1tumUluocBkrL
s6+DY185nbVtbO8hjxkxiAQmKhYH66gSP2SJftus9ienS7aD9xmyoPCBgo/k8z6RvbJtMmujKUqU
n9a8O/STFcxOQZbueE4ngF7d2F7yyJvV2qJk3SGP9YQSMSfliFPTHlzMwEqE4yf01jVACrYz4XaF
bVAlWleWDf3dEoYSa1dm7et28mVO0s3SeJFbtPcuGefrHEcxNQG8eyDosor+y1rcLwmMcLluae02
qFLODgQV8PuJNuCqMuenBvK66asbeJ2oWZZtwbqEpj3Ey/uwLoUburH5IO1k1035dRmblc/eUfrg
TTsQ9tHPk+KWfX1nNDIPgIM+9533QPHzkYJj9hPV3OI42LeKiMiJe1V6I2yb8gTFHP3m6vv1xP72
RH6zdP/DiXSA1w0uKK6cH5aipaQAQdxlRkWLQKiy/dIpT8nUXlvLcu10LOZpKlARORH6n2Dk7Pz5
AXzLGvvuAOiJIOtVm9kwSACsH9b2DNKs9vQsjhChrE2Tndyh28xqgddnsaxIAE+bsbC3Q7ze5O36
NFaZcSJ2SNmXtpH5jv++GH23We3ODhjCkG0cLS6jmEEVc4HxrxW46BAY7MlWAGCSamBaRRluqwnR
B9s4m9WEMwJBtD8X9kVKYu1izzgyHiz3UwcxyyD112ViZN7EsN9BzbarzLSA++/ZAB+IMfi6+XCs
2rQ91KQA/y0o959aJs/ZK8B+/bX/cRH8bt38byymf/hE/8+uppd0qT9eTa9ekpeCxfQfF9LL4/62
kHrWB11nlaRjtD3DsC7L5d8WUs/4YBi6abOKMTTN1V1Wy78vpPYHjx96LgkFpspiyYP+vpBaH0gD
tD1kMLh+L4qLf2Yh1UgJ+K4JcE3X83ArODyhayPa137YrYVgZpwh12TvgPaeew2kd+4CtM7Ks9Go
TUjUt7NvJiN+rsx2v7aWxkKIPA3G0Yym3IgjVVmOMfJWHxfEGhYKPQx+m3fNFUlAkOCdVEfdRw75
ChSCezlx6gDHVShgBWHpy1cs1wV8AIq3Ji732E8OU50mfhtPerTk1rLzVOSVrVI4xDTb/d5y4k/r
JLztxbaPELJ9IWRE20oPjNwcwiktq4B4SdRHNTKbROaAmmFlecuRj8eHjT0WhbLp2vTRyfMzGP8+
Xe/VqdCjOHd2ch5LAgakhdVV21mGHXRIXOmtq4MbsSt1frVidVWy4WqQaHhguhT9UCSDfjDiyfaF
E2cRKjOxQqSl1hnBh8N+gfeYqZHOhhSEl2QV2UlgcPIdLUHwb6KgTYj4e7wQIDtjIIFISyflyEhP
7Ugof58ZneJnSIbRkoi9B6NxcDsxHXTHk7tmNDcVE99UP/MUFEI5OWXSSs8pnCWiNudp1vrmVDWg
ZEkps+tSw/Ewj8lbiri8gdy6pxo3QzWZ42PuovIdewnLIJeDE1+jNkHzGhf23VwRB5qXwZoVKP2m
BplaibqYWi+UxVe7yzYKo7D2gkIsFF37kJXVKXNKg9mqxDA0/TN72VUz96eYkynU8YkeMw+aWu19
BD0PCCFs39TRRHRS3C4WHhfnmBD/HUtLXDisw2zED5imdmIYQ2xXx4Rok1oXR6ouDAOtwOmMx7HK
+CZdFIhAA0FaO7xVmEUxD8fZUYtHzRflQCaWWTqR6IuBqEAjxodjikBNFpvsog1zQZ7qhSsVE2nC
DHcGuavNdQUdv7dJnYrM1vzk2c2wERXS5Y6EyUAZqvJYXr4F/73K2pXRf+OmshclqJyXxEGQIvpT
5rbGwTW6DcJEPYgLYpmqvnqkbMlDWJJIcR8lAoKR8VI1zGZYmJG6CnVr3EvV9PExIqKyvY6U7ext
0YkrM8ak89ko7uyZN2ekO1kcOo9UCCQUaTPdlJVyVjMzMiv3sW2yjcXHC+QwHR0MmCFKia8EN4l7
K2Hk5bw8r6euNP160EYs6euXGEYTIL86rbLab4jd60KpVJbPLd0SQCFF6LbxSBenXUvtExrFw8w4
BU5tNgaLRJ/EWNMUL0LxFVnVdS0/JyV61Gb0UnjzzdiUVyRU7Kq+80Ox7mCYq5u+CxHBQfXn/jrU
zdVUqrit8I5twTajxZoDcjYE9Ik9Y35+tGs0bFaFpaXFoRWPzholRYztDUecdFcvYB7sgJm/hIIb
UialL919rY+7ZmD2CGTZhBWoCMVUbzPG7wIYZz6a2H2laqEVk79hNi+5O5zgOXFZ9P4y8k5Ff6Po
VaCuvlsRwOmEiBtAax5r1QGjI2G96OwveaoQ4DDjq0JPl208nXJzYtgZWLqedvcZuqvss8eArHJt
xc6Iu9Fn8vZFtsK474y5iv1bO1fhrKbgdP3NOKAx4/y1Xqrsl8bFaYdECcXqlVn124GCRVGXm5lY
zappz1bm8DGaRQhQHV5+4IIfl7DmyzQMPphOGLcerCnnjolUg8kpjZ+g0PfKsO6zFu6yvm1NAlmI
xBjhgxEWcPFFaYlgmfRyPDSHDjMT501VtWRzMVIwMUMdtySs3EKAcYEqksPyTLkfa+PjyuC6yLNz
uueBJ7pF4elfaF1dzTbjiGGuRqR/EVJbkcKNiIrwUXQobwcPb03T+NC0l0yafZpUIY6fKyYdw7iS
FaHZt7NQvpQLY93FlONark6lhzwsK2fw7MLFBcetXw8X4SGphJ288RwA9VgHWUzqwKgWnH+Gczvq
dXbGnatKFWUfM065obsUQzaX9AxWLx2LTJls+WiKNdLl8GyQdMNtx2Twj4W1kgViILHm0vCXREHf
iH5Q69fdXIr7wnKtfQzxCdNUX2PXjYyyRhzOeDHNWY9EwUN/6VVB6kT+tOqIySZUBZHTOl1k5IDh
Vf6SzcnzhL/2JCWqQg1ePjANAkFm+6xXkktT9x0DK9udkW77/biSps5SoXaiR5qj9IxNI9miwnaL
SfjZcFBZx6hVX3T9yscM0ut1IBu2w4joZxx5cOZ9E7Ct03KbxYm7K/BLrQ/GXIQCfpyMFEfdp8Xe
zV9K7NAXvvfaWO9kfTez82vxpyY5TWB5mRHE5VNmP49YGkVYvDJXajBu5/6AMa4Sj6iPA4FZ8DyJ
vZCvSGqCJPk4lLO/0YgQnNr3Uv1cE9mgNee538YjRxclndwr9nYhiCELN2HXhd2p6tOj+VUdvyhG
ilAwP8sENqXHR19Y5eOcRQsCuqpBrzYNgdqfFPkROsxf7V3v7o1B8x39KxLuJ1IAOuduGu8WVuGh
vC+Smyrel8Nrk5EMUTnkxkQeATwETHhfUqvzm/jFSWIGYyFEE5/rtQkxf+P7xFrqGtcehb063Nlr
iXCOcQydWtmhGGhPHbIfDypilPpgrGELuHPRUl0rhLnn+bXanMr2pBpbzYXdUiuMThDV9rb0mofV
EZQReNU83HXXDQJP0iqEpFRZfQ0F6YBOYjJR9WT3orvJeQIKM3+TI3Jc9TeBu0OgTFngtPFu+bPa
+HW77BEzPKiPnKzNmt+VXX+DQ+mFMOAMskvz63KXO68trZldhQ4WEIGJIIuXB06yNxyN4jGZSfDo
62BhG+jdsFWxetkQF61ROnutTMMejzMTvx8u/4dQsbj/fYBnxTubzZIGhgK10OQut0+/O18srHgV
JWPOJ6Yj13W0ke7RkR8XgyAddsI8e4nnwVes10U8685HzbJ5vY9ppz33uIk77SbUp5d0Orpe0GW0
UqelOVTTJ11lQl7uk5tRvSUNOqaH0n3oPS+U45NmXKX2CR0alp+gsZCaXVXjvT0I6t9bVW6c6alM
kTh9HYlEwGMUqNonzZqC+quXJldtNd+KWX2vmYexRWZX+96CZJ5b09l79J37YmExlaXoWBH36B2Y
AyxultkVj7O3fMY1qV1rlvFuIeZr/CltXuG+bbYSQz3hKYv9UVu9nT0wZqNz9fvFttUzEh/WHaQ8
ipmrL4BQ6FAH1bnFAmgFjpACt+t1kY/6dWIn1zKeibxwHOXw7ctqiYRij9AHMa7WptWK9hrvex0m
jfAwhdCAe5cvQ+E8i1ws15JmE/yiUu9Hoy43paOLU6a3e9ZQbT8qzRy66aq8rPEVws7q1Y5VPSgH
s79CW+UGo77ez7rFfFmRJptMK5PQaDslNDOR3mYFU55rt/20IkAKxbyIBY1xOp/TupvPZcai4gm3
IigBtWifQ0ZTLJfWuR6kuavFoPg9IReiVd6UYh59jKrmvUKIBeWOEEe48ZYILF1EeqstB/LLOm6C
drSDKV43nmmMXyxBks7M6EGSg+6rhVJC7xf7To5ixjgTa9iXxvzIUCfreqK4tJvxuvGazPFdCvWy
o9rRHDIakO5cpTCF4WJMYzBmNUSy1/ah5c7d57KAtq6n4V6gcgjxDOKcoyKN0ypHj8MX3ZXOoUa1
XenznVljSy3LeasRwU6iHeT2wWIh43Yl2e9FqWqV2AJRHBLLPZm2rmMJxXNa1il9koV317ClDD29
a86WiTeGAru6TRbWI9Wav17iEzqySGLQh3iQlHAtUc1i3orByYjTVFpSvhA9SMTFRArtlSzfMz+L
hBLPgA7MTe3OKcYwoz3Ls8ZElittBH0XIYdWxQqL0IDk1CsvoDWxz6VtUlwxvO62qeUZejV95iI+
myQSh2uaGefCNubNqnDaUbh7bE09hCket7CsMElJ6Wi3JQZjKNeYdgB10DFbuzN2J3drr9wvwquT
Y0fWxhZz1u1CN31MnLQPG8coQjT26620CSkzRgNyr5Lexuoq0L5yYaHpDPSOZi7PTNLYUB+m15cY
qb5U5htC6jO/1J12a9TLNjOlQYSE3l45/TgTPNCREmbG6n0t2RCctcFZbI8knTlifZh7LQkRpHt3
DbOewpW751bS8qoDXrG5qpMTUllMEC07CWPHdUaFBVMbH8mYklQhSxP0nr3TSWgKqhQ/G5uwzURv
ssHNU3bjuF5zLtLpqlrHMzn9cYCAEik7SzOjsy+G0IPq4Pur3QtEGZPR0bZWUNYNKPxckdhh0AB6
Sj0E9tQe7YFlPPPWAJ/Fik6H7kPpncdYbSdkiqd1xBaOYntrzIgArAERBvAc0RvJl8Uaqa464M7R
VUJjenE7qOe0p2NMpLhXFW1bavVViW5hFJ/IC2NXLW4HonY3Haw4kKR7A5x8r47ZeugJsKGjvOxv
aRFhJn/LW7LO1jLGjDmbt82CGNoUissABm2jdnLlo/buKU6fYVMf2jHbmBXkuAXd3efLTk0uct/F
odTxFddQ/DzF1tM1VXm1atjazSndN0igfYa4YUBAEyJUMmnKURwR4vD4YZpCDa1r2PazEjbCKXaE
R7yKJC+2Orr9LZHt1okZgOx9GlyfW9symvWRCqIb3y6SrFStv2IYftXmmVOwxG6oEl1xJpbkG+j0
T2F0/xv07TsY7/8nwsO6sBJ/DM/9Z/WWdi8/3XQvb+8y/Q6k+/bIvwF0rvnBsV3HsTzYCVMzL/z/
r0yHzW9UEB4NdNoES+I3vwJ0mveB3DqEZKBmms1j4JR/Beg0/QPQHASqhbPD1Env/CeIDo3n+Q1F
D7/CoWm2p8GX2rQK9o/sIPOrR4bT9ZtuSCZ5nw6uy8BMNCRhmvXdjT67NbGnWorqaajqWzOjpTF0
I94QmZ1HBfq+8Dcf4e8h9nw0PxwTB8QS4+GyMFAruNoPVLRqYQVRFk+Pak2S/UcdH8a2F++RdDd7
UhKN276rJI3xaBzqubK2VlmW+Ghc1CjI9Wd/mXUjyFq7xDWzABvGS8acvNo6JfaoH4W2TszsyLtT
6+VvhlLK1xnXBaW3AXTQKoMZKAzt64OZZp8uxcleMVhPH/VhBStEsOOxpgmLFG99FDhsOjYWUhO0
fRfb84tuoLUnnYQcAu5NBa+wUcQdChkEiWQ3EXbhA+aqb5roSMWLExF4pABsqtQzNr2Y5E1WCIpI
yeL8leBRcLOKvEuStuV+IFn7uhN5dt2WpA7ZaNzxRpr9TWIbcagPxHIsCtjqQHDGedKapNxmPeac
2lb1x3TyFFgEg5VOdXsEu5pjPUlT9U4TgYjRNBafpbKq4WzoRIwkrKWWVVSs4N4coA2rbobMTKJm
apvIGYizDwQTdD8h7+wfrBYY18tqohkczTuCdSU+iVYWapeVuQ/6km3YycpDicPhEeVa9pAnQnme
ppbcLs/sdkrheiShTZT2dZMHa65On6axq3fVyrhyI276KJFu+f5/2DvTFsmRNUv/odFFJslk0le5
fF9iXzK/iIjMSu2SaV9+fT9et4fphm6GgRmagebCpaCyyHAPLa+d95znRBAZrr5yBd4p3W4MNS73
LzbfqXJIrnEt4hse/2yXQ0T78CKjDZOsn+8pxBG2d+Xvc5ny7rI5vcRDVHHYgzmihq4KJxqjDss6
GPjmjOxRo1p/pmTj91XHuQO7VL+x5zraZtjGj6jTvCWaOHkspT+G9/ZnLMtesWtMs9pi3S7JaJti
sxLXCl3Mide47f39NOv4YyWQTohDjMsVO1Yd5EVj7cgaiV2OTepxnZrp0vU29Rlxb5xM3vM3A5rD
E7EDtfcti810fU9ZJcYAbp1obuQo9Twjl1zAIWQAW1NkjkU3kK16M7SqBophg2LWjmCS6MOZQUao
xgBt6peva4sN1oOzsR0y/JtD0rgHt8SNBT+Gl00yO0dNY/mmJFWyyZDxN3PS4C7VNhIdUbL5xFSJ
yDszKqrcJyvbG962z3pMz120MJwV5Wr/BORKrNUwUNPtyLPjgHmeTENVLhz97iS/hU0UPoR2JAVT
wjPyl6bFZdqOt3n21v2YTdi28n46aBm3Z2gb0cNqFjPsYpFflrpN/pQx3QM+BruN8NfoArjffMAZ
3HzGPH0Py9AB/kBmDttx1NeKRPyxoJT2DGWTT1bWebJtxiI+W9pLT27Wy0OPmPWrdYrmmQekB/kl
Mx7vNTnIKnh6/Zg09kanA4H0vtDDcMRhgYwXqWFY9l7Sg8MFPcUxs+ZUqYbgv5Yh6fft2nNaKP/r
GZKGFQH+xYeRwnn+b5Jk/N8kyf8LJEmCjVeDs6y9yTOCwai1rXXjxFXKUDtTxVLpb7CkWp38Dx7d
/x1YMu5W9cspV/l76EEj1cJrtiR8SOwaZcYmxKg5BAxp3gIHyaO6Bz/mcDjYtWOu568SroB5bNNs
9N8FlK1XssJQT2Q64deb4Wq5mgTjkCE9e+M6fM0gGXeryKxnH4jMljqjdZeMszx7qV9dlKuGH7Ga
iNWXo/gau6YOR7jg2xJ+9DYZo3aj7xvRomzfPCCLB9+Nyn076TgoHTBkrcGxfFW1gduL1GcKe3vj
1ffF08IfKcz2uxnyp567kWzTgfDRps4jtAH3Yi0d5OHhMtvfa+z8aJdzb7UEMI8mUk0e69c+dp+S
+LUdzlPT/cajvyF2WWxqf/gcS+TvwX3KnAlrZ/JWNSjcWvUhu+zLssiNNVuXbKmI7sGvaF/r4job
L32UbevB3wwNuIOlP4DjOaoq56SbBGoebwOKv7mMv0sH+JuY77AIlD6fbTLYlmo2A20lR28uAzuZ
QYIzwVUpkCVjz7yZB43Fic2LLmaTHt2VFYuhNqYzwceb/9IUhdrJxXa/IIiip+sfokjOllrxSCDJ
LN0T9NSCZV6573O4fSxjiswN/OGPdv4aeKN10xMBq6DhlW5Vz21MTtFEqvWeJJDX1H8r2hdWjANL
W44Or0XaM+/8MKc57PpHsF2A/x4yH8BZzkZoDHNkBp8Vknz2nSQs4WIQTaMLvMq9D3QZssCGekxA
v5M+jf6MM/yIhLAFYkmDZJ3xtyhr8JJN3ZNKaxvI0j7c4T06SB9IIhMkkI5tnH7fmYDH2ey9qwuu
5dzR1I7SafBTEdIKRr/nVnKk/zLRkXz13OmqO+PiEgB4dShdDxXC7sFqioNhu8OpgSO36wqR7oAt
ZWFGUD2UHZnbJhXhtLCCqdf6Kgw/3uekJIIWPL5wmYcxO3VxUJHCuSLpSfhVRfuV9F4dDpTn3oel
JDQmMd4SwMnHUZR3WJDnVemmm02rPpGY9QAIAGYCT+tfiZ0vNROzvIFBrTY0gz3qqfsLxOojb/uY
BHnthbat598kr1PnkOl6+Wu0ykJtqjxWnxkIJbYUc8MaxY8gokQ199GiyK8qTeiG2AMcygCnYfH6
7xiwkpGVuFUhi2NKfzU6Mn8vmARt7hTn++Nakyh3m7biOmv0XnVGFPwTENuOiWmHdCob34iKAI8L
x9zOadL5rIM0+e1/omN1lvdcGxXf6d/42HnMlAoiUozw3rs6kcGaDIMOQZaJHeha8dEl+XSuMBId
IFHM+942rV+dzMxtbs9GT5AxZzyureq4Dma9MXTfblXB2cprF5IrkdneuTqe8yFliZrWErwgM9AO
Ptgfjeehs1NWXUm2wAJjS8SZZgTQ7GMHkxaBT4JL3Ha65Hr0Ri+5zDK14FipId1M3tqFQtb1u+Gu
Kzph094PGhwG97kuO34K2TyvkwsaYO4t+9ZGpr/J4F5srXnxTzIroqfaKLLHzDbXfeto9iaxyakV
kMJByrXeu0ZkH01vmEHmWp79o3YaFfZ+zW5Bx+Rj0khdl6RI3tsWPcxp53lXZlW0E1nUOAFnof7S
ErU/u+DbMLQl97Nf1ppEQCHRmY5cuOEBvTlFdS7q4g3OgomJyxQPVmxa/JohfNd1aXyumL9Oacsh
iBG8vWaFqlHy+uksMz+Hbl+s36nZz59Q+Jb9pD3yayKpuNZsY2WjBLvAcWN9mSOc8YyY+oAefzHE
xNa2yp/dmMBTSrf9ufKA9bEFZIMqgLRzPBzVpVyZhoEOGOUB2rQfWp0PUMgtMkwHXC/lEJCFtA89
IKxQsTTeR7y3zgPeRh5eFuE8tokWwAbvRyHuRDlnaoDg2tkVYMAhz4fNYP0B13a0WlUTMJm7sFrX
QYOelGYIy1T8wNHQHaMhi0IKsORrZmQ2a+jJybcSJf3iVZEI1p7tdxr12YFdU7qnnyJ7U4a/kF/o
gC0Gg0AwS+LG/zSlxjqYZcYRuGoWDvHc7Ru3no9uXVg8PTrxEdPMyaK6rOp3BU3zxU5NcTTaHkiK
HttTWYmIZaRe3sQ4yOecBflXZiOhB2PajvuWd801IaWNNUJPvwTK2xFiYvytFwseKU+CLRolKDni
oygQKSH8ZXQDPWGU4U2rjm2Sc6C1cgPRdPGel7WjKH1S6ybu+yw0UocMlOmDVEsrGMC4oh0gMvb8
quY0+2HaacmpNJu3wiem25NaOpVxzr5NeZ8i7q7DjJ1pqKLPqvFc6uU5eE+iGEESj+Lgzh7pasA5
MEnWZJvNQ3nwe7cNUssEITo31UGV/XCJfC2utHHaZ7dNjK2ScIIhYcbvaPw4UFFKTp4B0XBxp+gC
3M9986Vh3ZYMz8IMrvioB7f/tq2svqDoQ/ZN4UVhc4DcJLtaPbGnt44Fmfk9i3r34GPGioI6quKT
ZawciTKCZzdKfpotIAT5lsssgXPSyw/o+MwkmF7BhK9eWQNqMHA8dSN8qw3kK4FK1dcf6wCWHhzO
RCoTeZ4M2nJ2gR5/QxIfNmjh6bYtsvqcjF7x1wTo5sZeih4I4LD7vPZY1QCdjQLi+mywScw5n+6Y
6X2Wuv5Tt47eZtZmevQkx3U/SkimWUb1CyAfRQP81NEFTX3GKTM0PNYMF1pAMVACwibsVY2Tv4VO
mGynEiW/GESCDWGMb1bkDi8SWvoR9X3AQJxV+zyH9Yj1p3ZD6Qjzt4EN9tKxj9nxDDc2SiRWWDfT
uK2NcmIlO1gMNg1vb7Cd1AciG+97t//LbyL/yseqt3NRxn9JYNT7khr4x3l09QtBvIS3rO4e7dSX
D0WsGrHRI/Q6twQqZAPSpULh4vlp/hylHWBlsH9Hm86Zw0IhzjscJn2Tjk5Pc2urlymrFRsG04MW
iM3OSJWzLyPNJn6414qsLsvwpQchm3hN+sQpuduBDupeAVVHgRn38UMe+dbVSjtwIYPMrw5ecLw0
unvFelzt3QyyaqsBoTgGL+9tNxmfNtafryIV5JdiUAi7if0FzWj1/IkTLfpiVVjgLYAg+zDSMvE6
0dV6oARnfWyIwv5s3TK7jnl2jIT2fxFbHwmHjNFRw5A82CouW2x0EH1lDJ0syEHxxgH9ovGJtp+W
xcL9jeUi7x3s3m5uTZ8ub66FkFE1jT5mJR9w5nFKvMiiFGrC2UZ0O9kZaweb02iQ1wAWTy+Z6dt8
dPYdGDcaVoVpcfZt7b0pt2iOYinI5NvsAiIaWX/RJ76c+t7I976u2oMuJv1qzUX2J6ur8qUm8XmB
HeLuwMu5P+FqrQ+dp+QegmqngllB7dyMWP4s2CWcV7b5CBsfgxIkotNKuPE3LQ8NfBvb2ObxlOLF
iwbxwPgc72uaHSx4Fj0pUjnRdmvH2qF4GN0yodpEDftGWtEHUQu8Uy319HWSs2105pFLGOoxPoQ0
S3ad0bfETqUa40s6tcVH0QCrZzeFVtTRufLqSymWAAYA1oKiLrMLDUjxWUVaHMCY++dZr/TZlFXJ
zAWMVd2IBbDMjLuGtNpiHRiNotMa2db7RKCsDDNRGxeF1e7aGua0J8RghHxI8adAJxs26n49b6om
dYgfw/h5NMGKMtrbBu+2VlovQ2nFJ4rprVeeCdVDNot237Xp9Ntsm4ZtDFzbXW0W2Bqa1q2PqaHM
l6ls8POp+H4H1bwcvoTXq10WtVWLH1RiFIAFwzw95EP/DXKThXmPAf3DGKL6p7Za7ygde36LlmV6
cTU4YFb+i97Gq/YOPBYVOCqY+EcxtvJjwbd0i+JenICYZDdeklBq88TeF2bO8LL2cfrczA2xMGxT
8muUNimFmBrhUPR2/ATZ2j/a2Yy/X7bxNe9TOMXVTKfGOABqFTw32o0cpfsTX2LNaDsWejdkSfoH
7k3LIjsvz1Zaj69+Y9qHdp0JCdSu815xCRvBHUV6LMiVBlM/TxpBFSu7JfhdVcqIT3lcsbJNJuul
y0xsbZUtbG9vA7XJQynK9ZlDm/706DY5Aaq7a/iEd36vq9ZPQAS8TQypmuCimbzOwOUYFnKh1EYO
q3mARNSDcVcmRTOtl8a4HD1nBnBd+gelfcpHiLb6d4nUTzcGDSx74bf6bQC2xtNHqB21PlNICy+n
R9ujbSklXzGVRr1dPI23cFmhkmu7YpmedNFju67rafAX86dtdA3olDk6qqE0z2M+SSgMrrcFKTyd
dYfRRtlRfoAb1T4sgwsPGGn4xDN8OcD1SAGLRlVYcuJ7l1bm8sMKWJQsWHCy0J7QJNrZLmriGmD/
4l5T325+Uwem/+LVuT4XSlcXp29xFg185YwJU/NUljKixK7JsRXGUxKMzb2+rofagPZY5yeKNXxq
TUeDN2bPeoX3X0wlQzBnvXu28MA+caM1z2DRPNa8sh+/M44/tHMZK9vcyjHti8hr4zdvW6jPRg/m
LIACt7SEC5K7hbWD5sYplPx8MA6d/nYgPH+tlVlfmnHMH8EMjIfJGuQvs+yaMSznFfR1ljjJx8r7
9kOyPGEazabkVvW2PtLh0UJ1kzXm3KWa34upMYdAdCXoGPLX5u/VJYt9gpnV2SG/1dEI2toqHrCo
QBv3te3+leWJBCswR2a5sfKMlq9Ew53aDFPUfwwQGDEEpDl2DC4r+1z7TnqFiuFBSYC286DAknhb
3rfEaI2M27VjN30eLXwV/E38L2zdWb9iXqiebNuUn+iaPQB5LQYTGs+o6LKZLapRGr0aNP+q7pWO
lurStuD5WVD5eMWyyLoxVbnPYO3h1FWlLBT/bsjOUsXyscoa8zCY4B/ZZVMAZ2SLL4Mhdv0j8MV5
04B6+e4Nd36ZVJPsGGhdlJWogfxf4PT85ZvzxFHWnZNwgn8KsQ0r88FmqcjxAEhhSkykLf90o2/8
Hk1IS6Hb4F6nM4MvWYLLdnZNBSguUCS4is0kAYMFmV6B9AHFTo+OyV8WONPYnFrLaogUuaAmQqAe
xNvZk8n4aOt13S+DWT1MmD/ep2rClDlgV4BhBK2oFz9Ks8E9B0nzHecF9j/cX4Hy/ZQreh2cEItL
AmOoT8nsj+gV2KABZARRnyefllfM9d4q05gJGLvnGQ++pAGObcippxyaTzmychrAS+9l4ci3++84
AQrRUYIEpVJRCZAh67ixV/yASxCdBQ6XSxHZOGcbLoeFPMBZam7nkT+Hoh+PV0I11ddSdwk5t14d
cq3bM6+rlAVOZz7znBv362JxpC3LcXnmo3L79NUUvaDpuTfgk6BMWAeJRz4pmS18bPoqIsJHVPcY
03ZtE4TB0VzEHzfPcSaDvqAjALVjPkXwMCV2zrF8g27M0DNwpMCV7h4pz8gAW0OqOg+j058hZRmP
jSlX7H9xFZ2Ao6TvuKuiJ2A+9Z5ExvCbTJex640iOhSc9FJ0opxrMgdlJ7aYFsBNuRQkbZmRUvSk
3KPuax2HGwDqBvq4uBsU3dWhIFdZEac9kiHspKI1nbfGZDl3n9x4Bi/rY4qRUn1KoN6oebLrgt6E
003DGa0gQbMk6XPfeDw2fI+VEd19Jk6f1SjTV5nD0g6mu991ddE2N0k0YQsuvCT7Y9UkGwbBqnQo
7/tdybvpiYacSQSTh6soWCLZY5KBsUWkrs3zdVPZ9nyskwrqLI4J64vAW3GteuNHg1X7TeDV2o38
I3gVN/2tnRGu9LzitVup8tuTmUmetGbcyWLZvczO5O7tSWSH2qTyca5z6061b9941tr0Ok/zpwed
iV91bN5dJGYL1I4tM2QLhLH7yHkvPbpPo3EmXWwcy/jarEbxuuLsX0FlgZgQEMWgds3LA8d9Bmuo
suzbs28OJsRX01pQLBl33NAViYbRWzybZ/q47JuhKl4rQMBXNfbplech457yM/yvrmPvwdshTRqG
M+7RZ+A4GFzSt8yaON+YlH4ctfTSMCoqA4Nh7aMSsYt1uYaT9QoST5zAl1ivrVFGGXpKWTNz5OUp
E3TYJgI6HR+5RDRtozbjP4XmGriIkWGsdPloyVXdliWdfjajB6igoJk+6LzJe7LMnPzH1MTzk4mB
71mmsf9iGc78iDPB/V6npf0x3qn9DJrxIfV6/XsevH7ry7H40a4J2sG4INS0Q7te21GNIZT86YiU
0qGzRw5yDY/r966cizlsvDl7a6yyepwQ2mfCAEX+XuCK+4mkhj/J44mt6PLE390P29wyUKl14jqP
nF9ZbQ5QCQ+Q4LULmcQfTiu30xPpTkKScdF1JxkZ8S2iF/fKJWd/wNEXGAn74qRXpz7kbce8ITp9
bTxqRvI4al6XTKtLr0rFPAyJ8lSBamMUFuVhGNIJIyYr/qsu9cg92Fek8UpM+u7kFlvPEMXPpAW2
QIOIv5eOU74hw+d0btLLdaQ9Z7oh6iyXVFgNiojrh17lrwdlpBjzV3906GCtKqpn8OVtGncqdjHY
mwOfuSInRV6GBzRcvBy0TjAPi2UGLeLpluvXf+f5MqIT63h9peDVeNatiPeIufLgT1YBPbg3TRQ6
LUlKcKZB3Yn5430839B9poM/eOszBhn8WF4kXjh3TA/NkrfPAoYfMwe+R0xmkfdigVz9SHzh/XFJ
6bz7958CYWUoNqWo8g9eWDOak6aBS1r00YCu8T9wNSwn7GjDuU5qI8T3iORUyeRIb059JDdJOdHC
ZcNTAsrtAOC6NpkjNlWc18fRbGAHFJPLzJEymO28WCxPhj8JGEBZjWCwLC/ImYrm0HVhA8Hr3rpy
3sslo2gShwXIV5Q7y1p/poPD/gfqCc1WbjZ/5OUCjT/x5vSTcRfJUur5mOKHkaFn1XzkHvbSc6Qb
0kMRbTWYDmTJPtrAViHhKO6TAbud6r3hUSJiuoEBjuncJ1n+pxb2+FJVLeQ4a4keGr+Rku+lKA9l
T5rOalyX2Fx7lw8iWb1Z4Dl5avFccZBK8FgwuAWkYdBrUWecF7D1NBU12B/CxJbtA2U84ksC3t2K
nKs4qMCEBY5KjYsF6WqjqG3acMPARx2wOaSUrKqB79ym6H4tMrIpmRedqRLkVATjD64QtR3JoyNT
4+jI3LiBaPqp+3LE+WqjUfDB4KzHPqjPQsTLcxWlL5aZWZtRxuCGWUocLQbVrZwSUlp5Mb+lTWLu
nLV0QwWceCPVNH9bUdGG5kp2ilYe9l5UnyWfo6PIv/pFNu0QRDpCZwqdjM4ovCQ0t5xHUTnf6Sq6
Qw2C6Owz/2yg9fJgTsrlhSKu/sCtUIQZ4jZrJ3yXf4gbLmzWYvmyNmI9jgtXp+WAK9Km9HZmVpUP
a1YtmwYMH1GfjuYrBZbSDtBCPKzY0th5LnJcS5kidXJWHqLVtnsvTo19hdj10o2zPql+7c5pYnOq
RX2kkCSn7PXPmjjEsGHcPxD/Tsk5SrgqdFlx2WVD+2CW2n6ofBo9N7B5jLcxWjqgX7SOf/aLjE6y
KFCr/4eH8khPXLGwfpyk2DR3bXuWUfEjH+7dWeI+QpMvNB4ArHUvbjOl2Yb8dvYOda95cmQCIt0Y
mZf/n/gP/39yFvrY7v6NL+4Oa/h3HIXr1+9k+Y+thf/8T//VW2j9w5Oe4yphWjSjK4+I7796C51/
mAJipfnP5K+Fr+9/ZX89rIX35wkABSFsArn/M/sr/kFU3QJA4mK+83Af/p94C6V07syVfxt+dwkl
uwJ/+H8SfmfZN6/52u3cuWhOS9TG26Ka89Cp3eRZJdNDDeQ4z5NzKTXIbzk9ud4SnxA+E4CkeP0w
QY/a3FPEspzIRKIeVfZN5fG+8IVDp9TshP2gltBZKqDiJbIFrS2EdDhxnBGezHO7JDaLlzvBzRn8
QNL2Q1EKkHh2be52WlnKK6K4LtHZxyknSjDUwzdeSeM54w6w0vei+FypfX/Os5hVFMuMfb5W9bYj
IXDxYD1cEjZ2IMWK18GfjxH28TiYaa9bZ9852E2nD6tFW0/cmRF5SUlqIaEWmCoR0GIRWQvOMTzu
BCqy4eU/OR2j2AceJXcfV5hM1Q/fKM+NkyEC5KtzcEQRdsp6j8hidjNpVKl+WesXuSm46vQkwB3D
FI8HsJiJJYsjY4N5HjpC5vdeuSXK/6xdDVLQIy5DTexULe9Kz1fOOn3I4W64DK541Mbemyhaihfr
3cDsRB8BgirknphYqcsyhFKxS12yEIMAOG/9yTwBVFH0m53iTjJ/4n6PKcbaZKAgNrbIiEvjRayI
DnateJ5zgoT5iF+Ld5B7pI/ovYMCuCOuHngxepMQNHlCb8yPJRdqODgt58squrEOjULas819G3OI
IqP7mKRDvFNJ/OgCoqAsLP8zz3ayoehn2cTVUoerLneZnde7PG0/7VJ/xuCn6VTnqVt/V3H1I8Ep
AV+Dc3q33NVbmMZXjLnOBlyVGbrrQeu5/eZrefBE4ryJHsb9AsYsRbrsyRaejZiobtEvhKELJ72V
95qFtI+9rX2/CLEQMP+Z4ox6g8btVldV8BivevVhC9fjIRo9eV7ypOpJnY3BEMfZ5c050ByFnM0q
/X5GKiGEh9CCSXf7gCq66mWyVvvkUJiDxNSEmbUS5OP7u8WNKENzgRo8L+K8WMNJuymtVbBYtzDc
ym1Kc9EtH4cXggpiN9niR+N4ySOmcwZ2y78kLjNl6lP/NiHT3aol/mDlaXr5aaGlkLiY8pFHzG6f
jCDml2R9W5S61OmImNd1+uat6jmmqvtiOBX4+bG0t0mHYsu5Auh3rk1ClFH7wPT4SB5gs3azvhjD
1oMccmpNgu6sroYDa4Bd4/rlta+Eug9s10gu6cvgka0ZpNg3ipZqyuLENWH34KW5eGhSbBnV/CVN
NzrIeSStXpvpxeErDdjWblia5Ee0+b2wohUNk6N2Oxv4R2J+RCol4KpW7h0fSxWZM6vNZHuANuER
0xwR+2cPXiTRRPiuLvf5zU4vbSFHCtVFtZNJGt28gsidr5tdiqa4h2cDiaDOWZiZ5niTipKOSdVn
1kvpIRtbZhhnYKeCN4evuMNeWA4HHAxkl2bx6HbosWZl0wRY8A534j6/LWDLDsm9M9tkhi5Edc3X
4VcTL/GRUzFVBF37YVFgCL/6gYuBif5iFs0h5+F8ypvvwsIXq7NLRu9xqGhSPHBOugc0WIThwVj2
FDBuS0ufimPrVu5ljaOF28J/lDQhEWOR7cWuVM+SnTphQ1wcWko2SSY2ogafm6aRG7L4IWZ1f+wM
7oFAEP3XeFHosR8v1D48kS251Q5nSq9gbyCsp5G3gd3zTUz1bU0sVnEquQq2OeSe3G9BsfoqIw6i
qXADmzAEYByeptmUWs81e6a2tq1LbmbzJpuU2msara5Q1kmLqp82m8THSdn2Y1LYLwLiwZG9rn1Q
9vTs9VN3NZuMmVaXS0g3rbrdjS5aL/KhbQseWyJ0ckecTYxO57//6e//63Ts0JDodX+WuLQO2R2a
qNvsoasIA7e2d4UUmVINJab3qHlOM+nvY6nxQRW9c1AjJIg48V9UY298n6m5kB8I9vm2p8flzqlN
Nox1sG7vby0c6qicEZ1JszfFFyd2UGeQBWad9bfaerJ9+kgzAiC70lwnnuvxtCvtiD5I5at9US0X
gV4WFHbZhYoLbTPbVrWzh+Vmz9bWauu/0rVzdvWI3BKlFj2OLR6Kxtxkd0XdVFSxyKI5Lzkgy6KN
eXjybAardaK1yeM9AN8xMs3jLNZlW8XlC319FxF7x6UH81E5534ZE07R/mmUuA2eCetv1hGTl2kE
jJPz3YZxsnUtKG+uZGiCROV0aoTrgqMgTRVPkfidFmVaWqIk7MTCpnexQFV3n0ZtLfxX9rQx5Iex
0BlCAmgUkIg8BQSgBedpze6mkfm343Y1eVeHxM/yC+ubY8J47qLpo8/zNzP+6pZdKZzrWi0PbTJj
myjFbSjcX/Zqo4MgIBgDGUpiCsF474uqO2Pn0jc7Ike6JbTQOdKfcvDw19tdus2qOd33mihanKGS
2sndjeE8GOPwM7/71ybhaIYfHfiMcoTgCF0usvnssj4UHS+5qsQwlK8X3ebXmKRukLBXmNSXVYOn
qDiUBV1lArDU8sRDjxDnnRIXmXW0B9L/XffLsovAA3FhkTmqPCL6aG3vs2G+LrjBieW6O57oTdCs
LlY/Tz0aEsNcna9ErJCdcS77LHDBrW87s3xesTPCDdE3kxjBXi1AxuGYDxAIrFcg7NQ8V+7fjM9v
0J/+LnWss9GKt3h09nNO0GpOzH5rlr9nJ3oVdCBy1EELw5t+9uz6xnbKD9kBVttRUZKH3p9CxwC8
kKbJHl2PQFqboXnWuMSIPaYb3Pm0+5k/euNOj8p2y+qYt/q+lNSEAWj/CWz/eTSTc2L6r9Vq/0yn
pgxK6/7sj14cayZqHsfrzhv8JxzsL07yGknmRIow3hNbsyIRw6PIpiNrHkWOdqXzbYm3g6OpocY4
v9dF95EU6SmfSkj+pKOXhiO6iyqH1fADP4feqQoizL0Uyk3H6ZBkjyTNSYVNbXR1bFi3S4yrynpj
61BcuVdHUmPLzE7cvC7a6jauWl/Hcpph/LubHGG5skLadUExqIYaY1jJaPxsazC9SSLmujyMnHGD
UQK64R4OgH2faf0OEXiczWoCAEVrgpzLI0tP0Ya14g/JOgK1tDNoyI3pFF+WLRLYZsDJVxUR7TnV
+/StDJdrtO+SrZD5GejwN5ChT++uzVGxByLuNzjf+w/pBVm2vGf3L6Tu+/nUiS9qzdy9yXxZgSUA
Giw+QfLHe7eKXmTS//ZE/3fV2XvaO6/m9MjP/xvFFjy6VaAosNE2xHBGWGYyzO+Y7OXPkiFJE1gx
w7SCXaAHpGfA9qfRd2F1iFxsMkjsfgy12K1DI7mDA/oPmc/Zfp2zZ0SbQ+tRlTUjKTcwIjji148l
1HjlLCxJJstnqcI2ZO4EixXbfs9k8UDPrX2nnT3MOUsHmj34xU6swY3k4LKuYkJ6Wg1+1/pLld75
74SeqtlC+yPzU0kGXivJ8MYhIcWOWa2fasjQAkr3iZ3LDzp2uNOx9W5Js95crkrt3bHWZin3wH88
iaUvm4tfLa0lQaStn7O/HjH6RKe8KM8zUMOdYM0JTj+WQdcQQU9a/2IgDgQWbWToG7G3N/3PlE09
weT5EBHnPgJM2acyokWF6nJ3uNNpqvyvubOtfVF/YiP2rsU8Ycctqm3PYjJsqDUJFlqxQ5eXLDfd
8kGSAeWC9HhQktuGB/AnN4kjs06iHyRyn4EV036pKCpO0uY8OiM08nwDCJ35H0to4H9qn8RoPJZU
f1fedPASz7lWub1nj0MD+eqLXW/KhS+yP4IrZ4QreSAUxkNCZcwmZ04UQ2Gh7dTEQLPmOnXj9ARq
9gPjKoYM/vZmrX91DE77umGG64fxSSTZyI9IaVVEzIn99bdbEDKfAVs4lWhD/1tOfr2RRpOGYVb9
C1Fn0tyokkbRX0QEJMm0FQjNtuSxyhvCLtvMM8n06/vobXrRL6JfdFfZEmR+w73nVvwWxas3lXAl
De+PYXDx2QvTH9Q5z/kIuqnoZwAlU7sBCiV8t3VDBcwvWKBCBUW0kKe+utt5ab+8FDZ5McH5Y5fh
wyLminUqfxVQ2gE6FM7nkNij39+7qql3Q60wr1qvF7t+Ll4N5pUoRJatWVdu2PgN1VrIEgdds0cE
wsrJtHXM7q0X5QcuqUtC3ucmil9Mtlhh4hJy6Drf6DOd13l2ul22ECje1sspcUoCDRbNO/aAnJ8v
lj5fAAVPr3LmzonxsU7A+s+EUb9bdk2eTMrKPo6bf1gJjy0Rwu82F8M0aNuhATmj4jtkyOFLQZIu
LixONnZk/BJKre80jmV9oWtuBh0Gw2LZYHtUvJ0tZ0d0shd6ffyvWTOLCtuKAmtgI1ID+n9SctyQ
zXDy1nII1pqgCPx0W7Vyu0HEovWaBC9rYjCaLbRpt6Q1Pue4CFyFcZqUOhGwMyzD1aLQbItkCeY5
e1/qsfHncT5MS977xPCC1+gsAHod+z9k0LuGz2SQLkju+d0SmXqujJ+0JFvVJAAMI97unpv9JDS0
BeT9GGu/X+KJDE9ZDz5SUq5sXEKA+BJyALZcNnCmx5+SMJQ95ksuqDqrQ9flWmJfzj6xUGmIfhQu
RSUirm6LkMyRQaltnCKt5cVOQCkyOWGLNocdiTq09pM6l1LblaDC9zLpp03fEQUibXp1XOEbI/si
ZMraqk79SJnawdpOm3ZgnNjdlYGaVfnJSr7uNGXTrhU4ysdgmDhK/nvN7s/+mJAX7JHMkHVzG9pl
f2iV7fjCII7DbbJ6F89Z5sfz9NupemKGAldoVWaI+e83xpDvUwR+UhCAc0SNQihIXO0R+bABTC/C
Y1bcvvIIpNjyHWjgZ+mo9Yqt7o258HsC7/05I49iC7Dxp8uGX9tSOok4Llv4rB23ehwbxKNFXtAU
jjhQMc/+SHLxUdXFQ9808loNxzlzimvROvXRcOwvnPsngaTl0jclstIZfbrhvMpUY0Wkpidpw0bR
cBzGy2EZm7MVZ2sAOBPRIwBNzZEguxd1JFcXmoEQzaFIV3s7Ntbb4vAmEOiwpbdFT2IWf+MHFYny
vOTOW29P7g6cA/9PmG/62CyQ1uRvVd0TnXppnEdZvI0A1q5RkT46NYQEPQZDAuLuF4IlUbOIKbbm
OLlH7OI3u7C0SztvZqbBqKvWLVZIYnjJBdms52J042OLfOSRvEQgXwyEpzG6tkv7zH41ZGPd7SNN
MKtf6Q46VWw1cyQanZTFoAEVyVeymPuGXd+uuDfxPR7UjXDq5XXuILzneDrHaP0uVXyNIkd7JLDr
V9fxm9c5dWYGRWFHuIm1JZQGh4lTND61X568Zbp60wlU8ktz9AI8u99k/2TPa6NfjOH+y6C/2PUM
IY5zr17bQtQPDhGcm1SHaZBl9PLDZEBkafZMFMKo5PoyPEf5BkLsi66j3sJfcZfT/qvvS9gEpkRs
K/OgSTqO1Gb2kNb4hkUsI1wC/IoEB+iBlsmQ5BAO6n6mk9YY3c/VsG9dGZ/w6j54Gi1u6bb5rRqt
twIyRNCQFbzjk3pAejvflMGOr80cpOyLe2KMGcZmJHaQ6fj51mYLhCa7pKl+dhaEVkZhgotgr5Gu
+qEo4K971bYwsd1K90SX5aFPgLqRNVI7Y5LYIKdfHvopiCWiLW3pgx4WynnJWt9c23IrpfNSr0Jz
uONLedI9e5cLV5wrgFW9I8U+romSqGkD+NRrisbFIBO5TcPFdedHsuoAuFjwJcjwvIO3zL0xsFOn
f2/28PNoV6I7OavBBL2yZgk786ec0ZFNTtr5uZF9TFr3To306ooUURVjLITk3HG60WZb5Cnd9r8/
NFLNd4zqdpu38+LrHron10J1QXIYmT4txXTpUfQJMLmzpSpuLIYUeXOoB+uTgtcHvmY/jLXCG8FN
7lNxQC67YTP9dPTys0YbHmIJ/56WQVL49f9Yb6PY9DTxPjHiQwqgPfR3WZrZvNDvLC9LiTU2Ij2Y
NqtnirZ6YSyQ6aLvJpOoaecHqyFKNL/nybIU7wDdlU/e0n+YzbFmcYIQxtot0/qtMiMUpX6IFTrN
UiOrefoTsz9b5bamCsDxcK7ndkfkwF9iFR76DmyYMZo3l4bWdrQXMVUboIx7c6qDFOgFuozvErVk
7RU+WsbbOiMrLbKzof0TxKPV7o5a/AFU7Jnc59084l4aET7X2kAhXFgB+ekYr+TNHZF+eJSbaSVg
erDPjZO7GGSJfwtvPrGo/1dR38H9kzfkcCkjm/ZPoqVfNFwkodNUTFwFAyG4vilZQDtpynyZ2Jj0
F7Db6kSwzsEClzG7UUQ3hBn3nEXuizenn+phcWnJHD4iTYlbYTKF1a2KGdD95yCuyGUKhmxy6fPf
agaBywTDJ3yYZts+TEb+y3E+89lbNyIrD+ShsFBasy/CLkaq2VPZZV9L7TwkDMc5Mrzv1lJhkqU/
fSShzNEGezozr3JKv+5c3z4y6d7zAE5XH8YJPgQ4QemnpWy/btc8zPIWB9Nec4yHsUxBd0n5qKsl
frRIBNx26B42qG+C0SAr0pY6ECY+Q4mB5T6PDTSdrDeHh2gTT/2fBPlwFZWfns6Mi2DrG1mFmP35
sJbYO85JfXVj/qdNySdfZYSiUpg9jMXASczsTtXRfuj4YLwVubeHBseCs3iaZj07kcVrbF1GnAwR
shpBmxsYhOk90XJqtyVuqj1VMeMMXFOP5VRDIUzFnb/G4xzljXFoa6o4y+oiVIzReqo5hI1sRCRn
c5qzM6/P2sA/ZLN+8rg7xx5our90JKEqPjxed6pnaabHdDTywIwk0rg7ayploR9QKidBJp1oT+Ke
jrTNqqj8chAzNRYHC4DgM+DhjvyUvMWzVV9sO5/PeWlMoYEOdjMpsDupN4vXEa+GPznGeIAz9Nx2
c3ECC5NBr3HuQZPdA7amK0nMduBl8c8gVLRzBNBMT2XjtuixBXQVIbSN95wl9bpDfHFIxmzYylFC
blmK5dAtzotbmTRQeMlIuGO81Tpw/Rp91C/8XS2jV4LX0U9gzIxEs1uE63duMl2HpF78Jc8QnDfa
Lzc/SLs6P6wkbB2aOveoaFMVtnEdH1MirGiTYhYMa7Ow7FidE0Hh0PFWc5fUqRF6VdmcqomdN8EH
1wwL/7FjJD+2w3Ce0/SjWYV89CqL4GyCfJAdeYgjnvkoLvOqT/vOMg5TIdewWH4VmKkjikQ4bFAR
UW8TCG4TwlzUxOIa8qPLGbsR/gOKiJcsUw/2JNsbu3RcfHdQgTsNW8MmNbHV0hORe0jyy7zk+cvo
4Uk3Re3ohm3NsL8oWAhQz2ydPOPbdJZnMSUM0VH9bjPWXkcl4gvwGufc2t2VqJ6FGfcGn0C9b1sb
btNAKhjJozc00ssB+0lz8koSXakIvnRhHfLmBbB/te1IUuIu1U5JMtu3SctQgpDj22dAuvt7sCiR
TTO/VNma5PfVyMFpCxmmZBrDm1kPvTL9w8j81MQxqsEk+bTwtm6gEB+IGxfUE4gN/rg8YZtq5AjR
lYPATv0tUwblDVPY1r0WBRIovR+XELnaMllbL9WoQ1B57bvOfrQ6w+BgqmFCvCQVQVqgKwjo1SS+
0W7e9CVdz8gQDU9rXa1gigSPOS6f19wBR8kAeC/sIUUdJ2VIY9Xn6KuzhDkNOlF/nrw9UmA2lytH
VaaHVp88GJmd8vWBVarlu+5qMeY0avi+LD716j1PDWwnM12ZbrEEzK4wMkvMDYrccT0vaH1yzMrW
lO9g45JNvrTWdkKdeEc4XeZCfggv5Y8v9d8WJfKtFCsuq2UVb+agjl0O6TsfvH0mU4GVqLtgCQLZ
6A7WCc/Ynok05BDFPq4BWu5H6WztG6wjG3OY+YFSTZ48hl4cL38XV8C/M8s3s2a1KKrmUzV/kkyX
pxybaGcOFezL5jWbteXI5vKwmp0IdUVOM+rl9gBMalsCtn4EqWtv5UCsXjGdZf9ReF8Ks5lfLGzl
Jq15dsXNKG5TjZ5/beJ9WUZagPFuZkzA2DyPGv3c6M0X9xFB5pWk7y1rLuwGQkWtv0plPXi96A+8
1iEeygD9k8s1+KKPjJpilrHntDVOKZllO1eyZmMQMzxZ95OqsJgm1jk9Vl+4RiDWLg/1TpshL5qN
T5G+Wzkad17FjGapuiuJiqlftJbOqsn829dWt7eQYsHDbqLrgMzGJ1EkTKYZmimNA0o25i4jcwCk
W9FOhxqz76foKqhk94gbg3Rw46daUyMRXishZ/iKLMReypH1E+3fZkA0SAJn5p0BiOw6OsejNWuf
pldVL4JYXfwiE0bGNbRhbD0WFdOaIqnCrMPxUqg13wmdFOoWRSyyljTeDyKD2WEVwk/MfAlxm8yb
quF3GtcIhjR2i4DIVWxIaiph58QLz9UECRo3xbajGD1GHR+8mJEd2kMd2J2XPvKJ82uH2Zypnzul
G1MK65+5sq9DPWQ+sI7Jt3tr3lUr5Ek5oz6MSrzcg3s/iAQVNEpVdlRKnOU1N9z16k1O8jjUDNLk
nD0kcXm1W5bMMEpZTv+mmeJujWkF0ikCBUvYvbNiTc8r0k29SfUXXD6APcxR7KyBcF28DYwPs3p9
ZMsU8wOJbjc3BGL1a7mblLop9kCXwbHfGI0LnqAJkXq8b1wzAcNdOUFavkDLmXfKrlismoNkDtnv
4oy3guQs7KaM0+w0W9+NKOEpPvcjqMiSGWhAIrNgiJppgS0REHaZee6MaD0isEm2Sz01+55jf9W0
P3TB/R9qVdKs1cPADfLoaU3AlIBI0qzuj60aysAlAe1gcUXfZ847LqvxUwz1CZRtEWiV5+GEwdia
Zh7kW3Qljyl5ANBhq+4xsunAgL5J/SIdCSvGdV7wv2o43eFb5suDgaclUBhYaZ5ZDa0LgocuebLb
7BuWUQrQE2Sbrf5pcZ8eGmCvZFAzUJ6d2MQ4jwJU2dk3ITW3+/ESr5uJtoh/B6rGRTzim4oqtK7C
2GUcD9r2HBXWnxJjLJB2fyUrdJvpy4cj5aswRoDtKvmoGQySXXqgWPgFi63Cyr70dZ34w1o2YWt0
NCA6JOeI65SIBKyfGGGLbts71mHq9mRJnKFsWsFisOZ043xLENJAqbD6aOMVYmBzCXre1gxSXutU
b4JHkJEx5WsiiBpUZrH7r1xMKHkRuj8a8dUSXqD0Zn1IWJgW+oqNrPrral5DxWu8SoQRERLjgH3W
e+zYZCVr+kG18w1DmvLrCH/4i5Gj79chWsWGdA9pHG+XvAZtFRPOAVcZm+nEqvWfHATvhZ2K07Qa
6t1s3qqldf6gNnYP7URE53//dRDaa71oxcGBTHUee0mNZFYIdDSbjZcY3iBkJcd2vvu8Uy/j7mdl
6roFYh51TPKFIaGOL6c5lYD4P5K5/a2KiWRFFAuBsOV064diJFWZY6ljFpusefyGYP7JK3vvWnms
4FqIg1qTB5NJV9T3yJmhlE3gqmV/rrXIOVWUUJ4YmBhQuOSWiH0str8RdfBVM0HYLqzuMy+aiUtP
3p30kbbO2EDqS7dSQO+mhNGilszHethiKyuBtWbNUctIdAY9MGMb3vJIgcQcNOuJpQ+fWU8FhqAt
pMeSBGtjGvMa+dG20zal1XRnC6BTI3+nTIQxxsv9qtHmFJzN3PKJ+pvGJ9wet0ykFZrtygLPfDR5
eU9ulcudRUof6zEJc3Ro/WaSU6AZst2DOdu38HAO2sKOUKYqDxE/353zq7jmy8IXC6fMKpxjfN+q
45UQR1uNLEZiaz00RtIf0E4n/lQi6THJ4X2NCI5nYacurkZPiAbAvGm4ytAS+2nZdU91t7wpTX2O
CDj2tB9l2M8DYffrS0vPcJzcYgmsZRR+wf5aW4v5RMDooU/G+IIBFIW3hh6wqgs/dwCFlN4lJh81
nKwi20ZDVAar95Iom7RQff1jxviOezTUqFWNm156Dwnrh2PHHmxT9tmtmeviuSpFgN2bjmkMGuu+
STXqcJnS6JpMlFETRcZugEBKwJp2MnDfMjfZ8S3gVUsTUM2VjnLMvZBVXoSU2GXYDg3cxLRg7gKf
1FZpsbMZ9fj1SCdUx1mw9ExpOo3ZConu/BaoRXMm2HjqT/k6d/iTvJZ9lJbvp9xdWbEXx3qiJRmA
kzr2z6QRopI0448FrqrUyU3GEfOAucOEZrae62VMd87cqlOr8B8Yyzmfhx/IFSMaVTpQXDVBPecR
Vj5D+Msc/vdBdj2z1rawtoVVLdcub4Ayt3URgGIX/U2QZBwknjfs7XzAdbHq1c5V1OjAXszX//5r
h6eE5ZELnhom5UVMo3VJ5gQ+SpLsV+ZCtttHOObg3ePlLs3WuRU9X+nU7PRidE6gqtpDVxXqaHnN
yVXpe7TexWvkt55GDr1gKVb3bha+TctEq0Bp0NYlsi9iHMJcrh9tGemIe1CoxCil2CutX15j9eGa
wmfv/oOPMYTc5dgyTwIaP5juWCnnW8QalMwu1Z5c5gg7RVtZtZl7cIZ22pW5MLdxjT1hci1G0ska
bZuKNSeDUc8fFUZy6HrYtkpmecLTLlEuFCNsoz/1rVufx7rg2Tf2VcbfpMMLBA0X4qbckfHsPIil
NjAIsGVBMetxeU/GxTDueQ0ej5regOyoeouLFHcLf0EeJh10BaLTpqMnXQb0Fuw2hOBbQxuq7dyk
rT9NzdVRXgWcOP5Ks5K+sNdXrg9lbpUGEkdVtIkJ3oN7hiY6DPycPt2efoSLeKubRm3NShOPpC0Z
j+jBMYveRps5A8YPdLi1+IH3XD7Yljw5Ti93o1LNJVc11r/kU/1R+tAcSnoQlvpnNZrfGHxJek9n
iqM2tIYi/4ra+DaJlL0eS6HjlDY3dzJKkpMTgx+JwQ9WomM5DbrvDrTzlYXQGz7D/ODx4BDryChA
KWA0GdM2Y+vMZnO1x75Bc+PojwSw4o9zWQs71rYEx3KyLSN5yqXzfL8cUqC9H8SDbycM4OcSA1E7
0f2nkz74vaMVZ7Osup1hRfOOVek1zcvq4f//iPL4qxtVvi8WDhBGHwuvs0rPTskPJg3cJiXMlsmY
Y3pPA12TJu+JwPGLbCHazkgkfLp7wVQxo4TutX5nS1yCy5rgsDTtTRX347Ud4a0i9b6VU/VCBvVr
m+rtyXSW7LaSLriyN9gQuj1em4ZdiScQm94R/y4El0uamftxaE6yZAdWgbt78DD2PrSPCMHUYeyG
p6ocGLgUbLgJryfjVkl0TJyWJWMlWTEPBV4AiFHQTCVHt7TrEIzzrykAMKMu2hmRE1po3MO5iJ6o
TgUJvdCPsnfGHB/xUt8Ww33TeOIOEwhH7AtUPaZbBCpjHtVnsXsm3BSBXChy9Wy0899pKvLnWDb9
eamKR1ejKnTVzILXSQUb00A3nUuC1uGcIBsh8xXbT2SQYoZu1vL0iO1tsxMC6AZ68crP2LC7jX2r
mAlB1TQqNEJgLI3CmS91lP4pmUBOtcAuUFiMa2Ljq8CJfOGlRrrFIKKMKxqOhpBmnOBHNVj0IRyv
SQKX0pQ3E1kzCRr23uqacUsfCed3tMJeT6+L3aDbywySXeH7LfXffqLmRrJBPzO5V7RmpxkSTh9B
X2r6PASVzWK1x6OVLQKmkkg/x3xxb8loPmcI4jvbrQgYkimrBUfwS7W/DkrbEw3Nv9bK5LnMAUun
Vkc0TN2YR0AySxAXTk+Sd9dtZ4hD+9xkHKCpOHuOYdIPcHwuZGGVR1ma1wHz/escsTbjKbFvcUJL
M+YSrHDOfABuTcEq+dJZEz4sfVhQwYgf01WDHytA3rY1y106Q2odEaJsUtYX7TifVlE9twQy+bMF
J8oRcaCRFf9ZCzquXjP2eo/Df5ZsUGNtyVBfiyeyaXt2BPN5sBOeyRziV/7qUY2yfBvJc/M+75Kq
FVEaMxflPAzd1RHdB8v7U9fc7Q9Ay86NwWbQMzV2gFzYVqIi5IZ+twAlHWr7gyv/SxEJfMqmeouP
ZCeQ8T4B9Sf0tT23RsuXlV2hhb93hCgFs2P9oN9GPJfLf5xs2DnX7azzdbXQ6RXZ5Uwj6GQ3zWhj
9Xer5dK7xSGx2v6WaL4F1+lrTCKS1qv2seyWDzS70o8719kbds1UAxPvosXsoNvhwZo9fLtrHd88
c/Uhu8rT2iAtKTKFcXfQuwMaxOZkLcWbKFdEn+7ovMKa4L2a9Pq9nTMOR5HrIXQodBnZwJFWOCTL
NHdTO2VeHMzmsJspOjW9BUpq6SxXTbYwk12SG1+APHNzYjLQ3oERzR6gAz1poGx3XR3Zm0LLSizb
PGA4sT8kjMtjoaMyj11kXW4OvNQkw6OLP1z7vU1yezPF5ngQS9OjXSIzRLPlQ7vy90bFMgY8Unf1
0kOs1d12kD/afV46EgdeUZSyOWC1iJyBi0HcoNsgp3Tldcyhro+z+8aT5PpFkr5gkANuDi69tdpi
C5zJ3IjFHU+pXD5HKo+hbRD4R4skv8n8dEY0Z1ra1nvpJY/SWP+0nfrmQ+Ib9Fk8MDyLMGla5mut
ZTeP5xotIr03n6OcdAxOClCKp2n+/XGnl0c4PA4Vb0WPZ4f3xUVunyTPUWQOjzmAjlnTzhqaGkzf
o281KcigckKlWplEpKfs4uVYhoWJ/Gwlr6fR90YyPDMa/jJU/wf4LN8JOyjp8csiqERNWLBpKNfH
SAcxYOIhcqVg54SBmHM31Z97i0Ts7j7JF3a2z6Jo/asB0I3uEq4pCade4MFLLqLDJJXjm9wl6Rw6
q/squtg8zEP3mKykHMwg2qYkPo4N3iDUPVwNuJo2LPVgMDQ6lWoOZIENV4X6764EVqjg0xa3qZHt
ipVY63aYbn9kwYKpXclPUs5s7KRphRaFnU+J/m9FbhGulfmTivG50Xjc47L+Rz0ZLCWd4pKhusBy
5sMdOfZ2cplSpzsKvf1FqDnsjaofj23hokNXzq4e7JWkwsH2VezaaL3r9AwpY0HDY2i4Vet1b1VW
A708Wx+rJEi0BQBb2ZzjzrrWhkr3sozFwW0bzHl4CHptYmuXePm2oLwJ1yFKwjmG+p6m6CKS5V87
oOUUdy2mGAaDUQW2uaTRWNvrj0Ds9Jt6K/Llh0XrzB8xeJsenQTj9xpqiWTbbC75tqHkNevZ3cIA
eJJGMxwYVJkn3uNsSy5aulk6mxuN6zLmgaVGN8x9Tyu/0c2+DdL74lAsNnRlfQ3EfbwXJcd0ZZwg
0yLbse1pHpmAntdkOmgtNRTzIpA68BHymDKQJ6OjkiXrQeN+GLOwrMDxqCo7IKx/ZiQT7fOB81Ax
rmlqFrcJ8gPJWorlm3aRM4lrg9tiQB2a6VIjIY3z8b1d74yiFFb+pBOctK7EPHouc7KWXD28IIFO
TtTsJlvbKdZtRixvmnC6cfko2mveLNt0/qZMTUhLSioEjQHuOEBSlT4F3X2bXsy/KG1F2JTinYrp
ac3ZenFtmhrwNEmiQjNypzTwNJJhQnKLzGjBuFw7cl+usAhKaDgMBKN427pDEWqnbjGaXVkognnx
hiQWLUZN7YhH+/ljNe7Qkup1dZZD1bBSYRULKomaztQHzNe9Nvta1O20ovvRzFQLNOntlsbYQRe6
AT860vn5nUxuyweYAzgTpjYR05achqwpwgQLyAbt3XyOo5XGcZrLfa3ImsMo+Wh0yjkSb/eR1c1W
JUNxT1A5drJYtikIvZ3dLllo1WMFtx9H6SJXA6LexLWH8+io10BS7NU58tl4vjMqE/7dijG9VFez
zK2jVZLrVSagLZzlVHfIJ+ZEnQqIyVCgIVzL6MtGOnCrzYnFtrmzTPfczPOx4cxiRIjuZam0o0du
jiXn7yzhSWy1l6qcnhYBPzEt449Cz544tF8zfXwpmyWHZn1fDRPllErbx3rVH7wi+eusAVFQb3eG
Z6/jpjDkM+3cUavoX1aAxtryXnf2uZH6EfkzP0D03lfqZTUNIJ4zTwKXwrfeRmAJxZvjoKtrejy+
KVieMHXK4+ohPu95RfZxJwyMvPHwpGxs28IAbDdlPWMQsh6tRkCGaRgZtyww4Tm3e7c2tvXQqmDM
tArTf/UyM1+cE/70jKyHQNTAu2DGuEha+7x5ls5yK1xm3dE4BSJbnizRvTd2d0aX1vgKLmYPdMNP
ksXXxiE6IKiWdZ4d88T6ggBDAkMBO5KRqQiqqNX8AufPZVG8lw3Lm4k4x5TN1EbK9kM57bOTEXsh
BeoQJo+eAR/IqXCDEqvkWjuHyRPcwLzaWnjTxOze+rxFEHSshFkGloZ+v3e3zh3MlOkuvhhAEn6u
GuVbxfRI8fqUi/RDSjZZPAe7xnFOa7+wSiNoypnl05xkpCyRddYSvMbXvexbG6vtLIxQzR4hv+57
We1aWpp9r7OfKNeD+g8l31p33d9CHFuBnVnpcXrA5ArwYXTzoHM7Zj0onBAiLnUoe/KmUiD0iBLy
WMuDhTy2C0aM7AIz9Z8bHbJCMM4BD1dLbMylhoi5at7mwTkYckWCrPwimskE7CmA+grdPfZnX9Ay
p4kdEo/hDxabtSp/FIokjVzdQG+SuzSb+5IdFcjUI+3sbpQaw3v9kw3MyVA40c3nckKNmyaMa+fC
C5GXAgkrI2LwFvGg1/0hJk6ndO/Jm930OUvnqXMQ+XU9W9WsmCsqVExdIPUJMSmKQ7xE5/a/KJFp
5fZLOGSX7AFYbDg6IMHFhMaUmQi0fnGGWxrg2nX5ZHgGEQK99Wl9vP8nSmTs6/8JMO6BnOKu7OvT
V+QEXM+z9TGPxo8DX4llTvOXBpp7GsGkpLINpwWZRJvxzSNc9dGok3JnxWhuo2brSqz8RYKggh0z
k2DI6lPb0x6E06zEtjPaYzzH7r6e4ieVl9RLEaspobpLmcsfcDqIMhfzoBA59UQd7eY2/4s4mrN5
+R7j4kvJBKF2D9DYzR50pOoD5crSaoe4XK9RlXd+m1svbUReU4R/EAVWUSEtI6AVtTiUqBbsxoRC
wXeS7G9mVXE42oKRpmXuhoHTtCiaV1SGDPRKhrD9TAdme9WnmruWkWIybll8NjvAZI7PXg/Bn4lJ
AxEV5R6n4ZTZnj8kRkA2DPCIO/9QsZnc4PUOUBoCxSuGw7SSo5M062kFBRMo7UciGQJ4axxhzET7
WEPxWMf1ezda7c7QaU3IhlQAyCLXM6lJgB5B5wyljlvBmyvN513XqHJ827ZwR3rRW93zBQ0TbikF
aTKzjaC0k20/18CcmRftyhs8nPJklvbRbesHEaf2fsJhj3REY6N7F2QyFA7RYeDRvotoXVyNiALb
tvpVZpntmVEciNIcgh5oiVsDlGdmD+QELmag1d4BoDArKqu+ZCvCrzl6A8IAUF4gL1iS+VFkNFgi
lTfdSY96dD98clR/Ho1O6j1idUMCRocKeZE+p+UZZEyC6LnE1FORl4DHHDrumjJ27T39WybpbViq
v7npfCfgFWvvtSJ3rnUBPOBh4LZfa1DOvPf4IOOTq8mP2uIbxvhk+wOzubbovuy5RO4r0rBpecyj
NPnuxfoLCOepfEQ5UlN5A4ge+FCbqSY5J2rJF4q/4RuQKZA83SdAZafXQVUjbjRK68ZQiq9l8Qjo
Q+xpGdNlBB7m0P3AFtQ3HLTBAFRpw0gcQXbiLzV+Ik06HI8j8hweH5qjBVgjv8Vy35iVwOedMUcj
JKslbHV+nJhkcBmRzpErTvWc4UuYM5RrqRTbKmUYnlTAjC07MFGn0hex9WfI0BH58FQb1bhHenyp
YpdQ1YHEz6nQdzbB8U6LhImoJGYZd7UMHJt8Wn+ZQL5mI0JcaZAd4mmetXGm0fEdORJSsLR+Mo4Q
jQQyRBGzUtKiu+OtmX1EaWrDv8Ijo/7knSwD0fzlfrLROSJDF11HiWoo6EQ8gFaEPB2nFF2cRtaJ
Xsesy63OX1dt4EleeYvPcTEPge4iZjJgVuAqwFwNu3UTWeKqi/GtHK2/DrEB3A2WRG1P5gb22i3U
ErttL6ljfEkJEthpGF+wMr3a+lScyIp4NdePmJebUAwOtIJbfDGZfIDwfK3EEeXt5Lcx8ZFJ0u1W
1rtBlPPzK0f84LAmm1VTh9VRPzUurN3C1WNTDm3KhXKyYlOTuxd99BqSYUFUk5gcvcQl+gB6KhOF
OREjOIkR6Lq/RuTdzKIU7OYJHR0E57JpwmSyP22ynW6IkUKtKgi05YQn8e0P5FBUXiZZIiLKrnLo
wUjx8G2n8dQP3ZOlm/9j78x2G0nSLP0udT2e4/vS6BpgSDp3UpQohSLixqGQIn01X8zM16efj1nd
Pd0YoIG+mIsB5iYqqiojpRBJc/vPf853wn0rhxPzKIdihks/MEy6ST34ikZpbcpXQ0Fir7kBdYG+
yzbFWx2gwOR5Tb1eKLllDPlGZpdWGil7xccaUzCLhn55LkZzOE4aF95YjnojceZvHERJOl8//Dny
nyz6bTzN4JkTQ0kt74eoOY761CJrSxG2k3O5G9xr4Orn6tdoWF+djghJcWaCe/jENXidHA/SSIs3
xHD0lxnOFber6jXI3UcZW0ZHHO+K3BsI6PA8AXkU/ChmmEU+BPs4aV29rdGBlsb7Pmtcmbad8e3x
mFuXec8i2MlmPN6YcHPh/jQT7gSJl/4wmZJTY5r2nXlrhH3oW2t5HtxyCwd94aHMAhaamIwlYW/S
PNj1ZZfiijeHjcWkC1zD2/eJ9alr/klEESyB/SYPsdrM41jGDE/BxgUzQwVwQuh8a498HkxNXWMW
DEbcMd8egp3HYQ+Xh4tJn0Tf7NT7s48eFS3jNZMAgVLySvlAwj3lA5EAdFkConi0IaWbdmneoi6K
jokGzAiHEKdF8D1wM2qC5EP9KdaqWG6BdvgMRJN5jeyRLtvFi5Vb9Vv+ygCQJqKiS7RDPtEHGtOy
UxPYtyrnKUk3AKdStaTxkGOGSyyExgQ4CERT7HXBhxzBb6kg3JsLM9+iK/zfPmmwtic+MkftFnT2
h6yGgwkhfmPTtq3qkDelPcOyeS1m/Ii5labnKqWo1UvRyeAg0BpD/Sy3zQtYPRB0NikO29J3Rd/T
yi34FhgesFVyv4PLAMzZjdklMd5h6+bHSqyZ0tNz4Ih7lzsT+3RAlw+xtsg0X5JUFi8CtqiAWy57
l+c6Gop9Wncn4kg/U6DYhw4y+Cpt+amsKOfB0wo4aI3XAMPzm5uZQBkEIMAmm45To24RcZdNKUgt
ZGTSl0IvNICjnkFYW0dpOsaGXyZrO7Diehzm61JyR6UXzpy++iVKUCZqbm0worCQW7S98dph1uyJ
zGYD5ZUe4e3H0n1+PJV4tQ9zkiG6lc+J+SkLhJpEWXncl8X3sPcN1Exn3Hesvi+Ux8zkgkiS0BBe
bJ2msu4+DIWp6qqr5NrV4t09tFWCdaFm3mgxJE/1AKa9smbeGLokXocrn/AHIDRqq6HbwoFtkj89
2wzvDpc5Y7lX0A7v4p3tzXRDzi1iv104fIpl69m1e+8D+fBqJNnvgCBCk79CpCcEpkt/H0njaRSo
4Ap6CNV5TbqJNNSw3s5hOcEAeJtUbGEBeO0Jgjyl4XSzrNR8yeuyP5Ze+dtunHKrMpwFyrMwJJWs
8fE6kVoEIPLoFz5bjtzXY/A01lJtBeCx2MvEB7ACm5wWnEG5gqMPBHUa5aksJl4kgvPrLkyCJ/oF
IRnDhkgyld28nudDT8RlR8VUGyMSo+sHfbeP0vnLKFR5DAoDqGfg3tvKXxEz2Vk+5myZwYYsbFwq
Tm/OsfLaQ0KhxnaKgD+wkirjoodIm7rWPsnZyg2wbbdAzqo482dzO0tI2OC5WQ0SQsceOp1cCQVp
VOJiNUgmFBIaOG4sgxZhHkYs24EOQUxa4R12Pidz3ouegFCT2fYuw/VNTVRk34VhZnFCM9MGEw9a
LJrZvvF9AiSu1M/BPOGy7DoPjgUXWhxz7O9DqH+YZlc8o/1LoV5ICXMZSfVw9hA2VpNRYq10MBp0
uTA2o+w2IVPpLbdFwebgqde9uZE591eLGC7JMzMO5/kj6yMe0dhauwoL1SzWtfLhDFXNvdfch+Xi
fSqDy7Sg4Zel+Laxx28oivs2cx8JaygZraAj3KRM6rHESXfmgd6T+khz5p6FDdHS8XEYWAKBjGeH
VVPbOkNL3k/2K1gVl7AzHhF7aabzOFI0PUzMnSxmVpnV5TRdMya7idzAUR/uE0cerDn4mstIbQfU
BXobCG0YS8q5VgGEqILnPDWZo2wSnRGQ/aEJVu0ys2IgLNJ1PLja1ubdp60fnFT1NnPbt75wupMM
puWIMqAcyzs1drZPPVowRBreJDPkzlbWWzK82wbe4sQeCZ8Iuc/GL4vnqd7TOsFERsCrcU5UfztH
wRC+6TEERMJGoglxDCJf4Z8Q/ufQUh1rkclGpMPexdrjDYNztifoTiqw4K665M4hovByu4jh2GhD
xBw0vmrRa0N1BzL6aeEeWPXRyU2c7tiPKJrE1hDiGd0StJykbHC7bEu6q0jhDR3TIpurLGdVbuDW
w5hRbNHnz+ajekp0QA9b9hHriZUJe6YLakx5NCzrFfV8ipXKn0nElVu/H8GSKBEbLAG5W3XrcG6H
Y17O65zzCQ9v/a7GtNq70v5uQjqsLHTpDu8kaRNxKo2Me5ZHZSvECbz6iRenAdoGn3BFWSCZsjIJ
PijtioGlqp29CAfd3DR3mNjkASJ9gr7BRjkDSfgy1dVN65ducYvPURevyua53jomJmKSwjUATgAq
3Soz2q1gMbSCiaR37LusI/cjpgMCrXoyyG5LXe7YwNEir9355BLd3410gG/ZnKcQU9AlzW50L1mf
G+ve7dHKvPHDRX4G0pFRvCyCBE3IIMMhKxF3wntLIjW/ohH2hwe9j9AYHlWHvCoCLnA7w2buYUqX
K+V76mRQi4DH2IWCnoWbqJnxlaSLEUd0B31jOrxbWXQoLN98iXocny2LAK4w3qUntM6cxTsm5xUn
PUGlu11Z00sZpp9Rd80nP7wOLss2O5J13CcZqBTPZCfBB3XXGrjDHBI5hxwhp3j8uIaQ4SwcZ8WW
bcJv186kaQaabUoaS1c+g9raQPVo66lC3MRvb2EmvssC8ALWPW3W5ls4YKCXj+0xpJCr9vprXYcC
YA8dekbQ/OSIlxdE3ofTep+OncM2F5IeroQoPgeeAJeZMdAtQ1BtGccevgQPCXLx5x1Gg2ZDtw6J
x9Bo2LYW1X2AI8e2zHpxqFJhl06NXN1aNYg7Su8ZG/yQvgRusE9h8tuDKXGolVqusxzqHU/N9h/v
Em92Lg4eRgiQzA/RvDwJSCubuoYoMS5py6JUgJnL5X10iCTTi9t7g0n9UDCcZkzXMWhY1kVhMG49
lT4NGp+RCJWxjpbWOLZJhgo/6tfJoYNxUt3azKfN5EdvSbfYgOtSridZrs6wEF/LtjkHeUljTwvC
4xH3zSjy3vQRTA7FX7+3sInhcJ9iARdlHbC7PxfV8Bv038TH5GhObnRsnYz7VZZcrLHhNiMHinGq
9GyUE4mljHkvNWRO/A26mx67C+NevckibbNEbl/Hwk2ObBQ3Npuno00y2HnwSgqa45Fk2ZGrBZm+
CPuj0bHYR0ZsM8kwVhEza0JM912QbI3WsnFd1AChoGUjvxbPvTkFVEJomznkUV5f+jTfPuJ1fb+c
VPOjs6Pxw5BbrvpklgFOHKG0Dkc9eMZGFlG+mWozXVvYm64Lou40gQaZXOfgtiMd2sI7Eta78Ymr
dnrWbwmlI0+m4q7XjqNaZbqXW1qDKAsmsrcmyfvc67DcDhkxkMGaxYY2VnzKnsHl3cyWc52/Jo2Z
nMEpGWfHI6Q5R+Jrnjz31jv4BcOUq9nAnQEpCT66lUPDZbVomN5r3eJaxia1aWTxhSeQZ7eXauyp
Hfmw+XeHGJvJCRGpwVMD6pmEl58fGJ9dZBZ3B8FkVyT0Q/Us+2BpTe9dNIYrr1Q/1cNfQ58U8iXr
r7/+rVpO8axM9qNtAppw8T9cPfxEBy435cMOafaeSQaIj3UPoo9j7Iv84vRdWuFLzug8dwQ4PDZo
NUjCPfG+PdRvhcAClWdoeNLZXOUIN6uwYDcUopEIGNQrzHYtfo6WoFjFisPOqJ95zEZSNkM8O/OB
gsQx5sxZ0ad5yC36Hiz1nYdyDoXRnZ46LiDCdt+TJsZ0aOOqnLsnvx0/HA9RqkPLSRJwreTYV8EM
hdQHkIofWQvuEIP3i7zboegb89AMKtr1dghGvZ7es5p+m171r3zh9qp8R+yoRp9P4/yDjf50HKvH
mSY91vYivxsPShSZ8GY19O6h4DTgOV2BGbKNEhNeR77OELuhUvmWRts2q60YiCKqi5BXU8JDMM1f
+PMI5Uv/ZxktEH4sHhm4LvtdKr883MUwWek/ieS3NpgAFfgnH9PfarRlFYvnrhya1zSaXheY3ys2
xfIEJ+zYlp5/XIz0m9F35SnjdyvRKlLBfSHeZOCcfFez4wqsk5JG9DLSlarRuYhckfgOAgnJoPWa
tWvYJ9A76l5zyGs3Mm59xkDLsoqi0eHcAVheCbT+VEwOqQU2t2z1PkTExSx0o2itFEk+E4hEETyO
GT2SZS66azjYXEcxN248v7g4wp0uQ5/9LrJ0OASqS7g4dr9GzTeA2VXQmVRzBclJ32qCO0cCtM2m
fUR3feEUWy531cVKc6JTRUhm3anSg4sbmr1wesHLbpwb1M3WIi1ceQrssCB57InMXQ+JJ3Yp8/S5
HvleS8d9ns1J3Jwy22Fs5lIYDF8wKCVvh66+wzbydmwcjP0yAtWbBjLgAmV0itKK2njcOSPG4KHI
6Q0WZbCWYFk3OS5eMK9tDLIn+wXqPSGopf+MFiylvfKTQ2JYeBKj4uxHX0ZqV+cB6ePSd/2//EJ6
Ye1Nkzh6gx2cJFIu/Wc02XFdO2qjQcWtH7Qq6QHSMrr3nG23McKEIP6VPmx6F5nHNqHkT74ixClS
/SWdtLcy4opPzcmuDp0agxdKfYvpKpgb81Q6LdZGyRAWJBJIFurQK+nuekDJbCucNIDWHSRD6ayX
sC131mduuWprdr35XQsT53pVcjiBDSGpT8Of1B5MrWzn4ujCYFAnG3JDrMe6NjhwInwjDPaDRRSV
tl1NP204Ydid+/Xc28nKWBb9bE9cNAuL7TP+R4rRRP0rxKLe92P91HlBEdugRmO7hX3HtpwsQLu3
YCdVeQWA+sHkxT91r3OKuNyGshHaqvZ1hPrGzz9AJir5oqlmGDRhqLchdzfDMPVuqENNdeLD6on2
Zy2UpDWFPso2g+NqVDlmTuxApHPCXUHzwQgrbOfUMx9wscnLGEOisRmGiRDWIwzt5OWu+kWFo9iX
doHFIV04Tk1APKtRsQwcM84lbUEmtuCTUx0yzoeBpeDRzK4L0b4HwB8oP1yzrWd5a1eHD1pPC0DK
Scx//JLWrrVN4I9DJinh05cgJMyaHZQRPmhBIZEnuXxp6lBfJz0fIl6iq6rJwXO1A6bsH5OWz0EJ
fm3jY6Tb8uOY13b7MkOXOadg3J7dXExQMdO4XuSEG2EhLpQ+eD9R+2tpUTk54Lx19W6kVCCB2yU7
kFvzyezte8OBsiaBk6yHNP9qSKrQeJcY1MCNJOf9wLwA2SDF2Ms3J7Dfx961iMVCvPFImM/wbU/U
W2AvU0X91PPuRRYfhitaYQFxTXTbQOlx7fZtefvrf/vrd2izx7we6vOsFVidIkq3lMo9ODJdBaeR
TFcBCgNnXTw5gJtYDY7Plk+ZQ6IlSFoXNhY5S+JjbXOaYRJ5TqdPOtcn+h0MuJ903nUBWwzmnXmq
+ueFZZPdm5QHuOTauQtXTyTiy6fSTd5Hq0W/1IM6g1q6NfU87Il5jjtnmdB1qIdjc9++ZY5FX3U4
PVMN/CZrbyKHmiJA7od8aK98sPWPScEzL39SCpGeo2G6MYnidG2AKQ9zjZFuHoklet7ZLjLzXPXJ
m4R49sIlxn3hkBjWNWl3JMvH3kkAOOpMaOW+kJ9hXxN0E/lHM8MIyRryuLVNk0AvZfauzC+vE9kl
SQl/BF7LmUzjWWEN36oofE8czJn8JF4W4mWrwueWKIdHp0mWfHdhgoMtKEQM/mWWdMTAV4eW/UTv
9rIGj3BANHdPf/0y9XpYu4y5J+WrCLMV0cFlw0gNeipl1vGmpt+Ezlxt+xCig4i4MY5Mpk+QG/Sh
JSa+qaRzD83Aewu84UyMn0SXTyXM4JF/A5iyVemIlz9AMwCAt23nuCI/u6cO7ztrNga6sgQe1a6L
kmabDqRSpsjIMRzU2fe+GIyTr/dRqf0YKO0zsekCvfMaRsUr1mb8jTwWagdgIw/IwlZn2yntE2a7
n75wKYB0q8tQ+Bg89UXQGZC2Pgsr/1hC9/poSndbTeulczDnL6lg121+gZn55Uns0kaCGqJZ+5zV
QRQzQloIrlU/JC+2roLjiDtylpfZE56yZDuibK+wY0MgsOsN2QJnY3c4P5olaTdJJn8wa+c3pZkm
oe38CsvRPXk0m/d8ho4AU/t1/WiGGaaet1F/cHq/+lZECM0F/ac/K938QDVeeZOwjkEigj01Ey9Z
5c5fGTLbYvR6T4Y3WU+5fjQwdg5+oAg/bm/9RM0NbrRUXgmlkkdo3P6J16FEZKlo8QgnBmAZThsr
aqa1i20gnqxmh6Jo/WJeQuPk2fgErro7axsEFJ3hrDEH17uk/i65Tv0if4iQ0FyErMyJwBYyKyVd
svNymTLjlesktwR8ly+J4xK+UanaILBKQE1Z+2QoQJDBHNYX2yBE1eVlt1XYMDejpXZtCJ3QS6cD
5lwmlAGLrq4nf+1AqtnweKGNYlQhXkfMjL40jsSN7HhS9IKny7IvB385ksoBflIE7X6m9/AMH+mJ
xrmt5sLz1ZfBL+0BJsAG6m2CCFfngBwX+1949OgPyb21UI5xwx13F+VEm69VE6sb82OHkoBBjGxa
TzFTnHQMzUWnl6Os2g/bBYSK35DUrnXqm7q6G8VdJjq/KkvBPLPKObZ18dBlJRWx2U5MQERy5/HX
/xyXUpGW6tSq8fg0PirLV6HYT1J/jFH3PsMv8QnmNMOfrguGUs0NahvsDZZvEatK4b48Tmx2n6TG
4ELNax7/f03C4QGA1qz9Z7r2zJM5Yp+KBvbxeRPZN0dvAlijz6qNjnONOjrwLPphRfMaIFp6nhOn
5cqHebMNKNxrSGE8uPyv/ID9J54NE3Ejle1HnecbMCLkfagSGKJOvE6Cn0ldUACpIcHqqGTjsYh9
OC6EpfzY68HKWaW27lQwgY9YsHhTifhOLPXQIXinY63/cVGjQ76kdvAW0jS/zkNvwvnZPjeSXsU5
9MbXPOOlkbxn46iGkchKkMtA4yenWYD61DXLOFHQ/ZnhbN4iVHbE1lOs1xQYxH5OHFzVdb6z9FWV
BgTYRfQ8Ef38mIrssxyPtu2pNWc2jmqf95T2qRxg08Zs42OBNNtjh0xYdPxRC648N8Ol31i07JAI
wXwkM8IEeQc9xRnpwImYbVISrqUfrSj9oXlEpctZguITL7rAW9HWxELrBJPygBt+koQo7UhBUGQA
Q+lLc461jDmZI3EqJR2CmoweL8b3Eu+26wRALvIsOKIev5Uq7O44wrg4zIneiX5kQB/8Y2NLeD3+
0zw5OMMK4xkAbLZLiSVz16qnI/eCfZbM1q4tCPJwq0CbnqfkRHfJyY4gInTYydY68eu9NUbFsStM
scODA2FCGochINtW1/3Wo2r34DnpW1ZV8AKRzzctbj3qSq2zR0sIsBtGttxz053VzRwazPut350r
KY5Gi4dxNthG+1H/YoZ5PC9OdM6boEShqgUfIHmwi2U6uDTRAVNN661OeqqLvLY8yxTQU13ewOOJ
52joHpS5Mtj21fjhDb1/y9I5RJvhQyc7Y4pp3+heLW/AjNthk6e4LyWdkAYr8qOkyHI9rRxd0ltX
MkdWfvpQ4VsK7rGt8K4J2FJ6SrJv7kBXpPhaRoNya7OS5kc7XFIhrlnxTWc4r5RjPlOfIVZm0I9b
OKIe1VqhFx5n8dsV+OrDMJoh1I2KhdT4c+JuQJ+lonFiXTXqnUG1PTglxZFD2O/aAVimIi5WQ1YT
LSVgHTsBMCZjsBnLfj74XrQXrVUdzOA7QguP0DHaElliLyrEwbTzzxJfi2ppNM6olrgLfnKAOOie
w8/XquACBec2PByNzqDtgwngo7UtB1Eb5N9Mx8Nx6pJrL9A6O3YvxCUoH+u5dJk8Ri9eBq+8Up99
gQk+PBWs7RpmSvauWcdyU4ylPANhpoa3iuxtA/v4RjWHBWGhWzcMl/sk652Ni+XFI8l+oCuixTlP
lsBwARLSiR7GUdAl2zqTHCMmefjIJHYgqROJAM/khP+DWmPVlLDaFjKBK0NAeMCp8KPVyZo1dRgX
VmKsU6+cb4q+uTAK0ps9iZaG4WKN/p1v7W4eX5MUGmUd2p/ODCeDaD60Tb/c0niUEX0SdGSrGVRm
qbzvTT3Wx6Vz/8SkZm2BsuIrDE3ze0QwauPTG3OghvY00KTxgrx1DyqS7XPW0AlneHqfW9U+oQX8
tij94Rs62flaegeSPfM2mBAaa1G+murOp93aBx0+VPDT6ylLhu9zb+GrSy0CsM7Qx2Ph5e+uucNw
uhxGlX+HQb5XlgFvru12RNNw2IXZsqke5sESHx658axjs27xeq0dkb4UNHCuFraMvo59AvxFZHRY
KzDkgHmlcwl/P5CqpuTqwsIHP+AogMODx0NwljIyVopywXVhWHczTPJTFPF39PES9VWHl8CsTu4M
gTNzIoI1Odg4PXEHbMurM4q3EQuU5GRdNWPyXXmpsylVGZuPz4vBusFzip+DSeMgrSJEPeRnZ9Pi
ZuYogh0VaX2BdahMcCEGAKw2qJk1nFS+e0Ajb0SAsfkt+R7AFfeRqNE3x0u+mVky4fAS8jZ4dgzM
PUb/Mba4PtptaHnbCgYvNkUJLL2QEITde5NIEpapERynxy+uLFr0NBLaHafdNWJFt/N7+adRz/oU
Sh7epbLPs598ZF1BjHvpux2mm/fSAhuWVgmEE1VfRoOdpJ0lRtxT13iK7PkqKZza8li6z7RYXZKG
9/qYzUe6RHDVUPkzKfHNaHMqd+Z0l1YstiC2oPVkxpsKEo1kR4YF6hHcxdx01wT421sTOHwUq2Sb
To4Zi8oOYhmWwVNqUiWTkVNboVUwyLc6ZDfzq6CD6abptOXIJ3xBPxmuLFnGxpBAU6vOkez0rktC
3KZLJ45h7/6onDY7AyG7B62D570Y7oRKP2s+P+bkyAvvq1x2+KZNnCSP7PTINgVlkMCYBOuGxdq9
Lh0w8b9+N+Wn/ytlI5f8k5xW86f+5//+Of3TZ9Nihkkz/T/++T/8t/+XKklMC1uZa/5nrSSb3+wO
//YvRSWHr7//zfq3P/SPPpIg+MNxIhQPP4Q1+PjPf+sj8f8ILdehdcSKbCe0Q5pK6kbq7O9/s8M/
Qlp+vci3Iss1fZuukn8tJAn/cE2bP2X6jsUFybP/K4UktknHyn/oIzFDO7Aj18Uf4HpuFPK3bT8/
cDWkir/Mf8uJowi+P065Up1A4Ta3IvoYTcQguKItAYs34cm76qALLVZooSMOj2pjtNPCqVTsTOPr
MLFY4f2JzdhINE7unptbFsDe4s63SwpiiG4EthqWyNuYFL/HNlBvVi5fQ6goDR/EmyoIePtYRyKj
f8G4N51xsqYWg1Y/Uc+HIFdXcB50Ul3aqsZJWuvt4tjJQaZpvQqaJ+Es83O2ANSGzQMZM3p6NHxu
rG6EnM78oSx3JSu14VuAnjXODm5SXN0FPlkQpsFhUN4vfD3qyvvhTc/W8kvZLNe6DU1I72NQcTq5
hhMvKeHG2C6w5c7JdJ1SVlaZ+mFzjz3bgbPDhxPTuRajdgygGujICvv3tGAzGnJQw9Ogc8LkCpdh
uLDlZx3ZXCMjeMIk8Ouga5i3fhS+/70nhwTigLbGg5MnY6wYxDvL2oytPps1Q7UJSBjCAzAjOp+D
8nUY5sPUzjVr7fQDkTE79M6DCg/GuftFMQHgJEMS1pbss4aFga3KoLKoFNWjEJRhpBQVq9HFHUnB
MO22TySSafktjVU+hY+gWeZwvCbc3CaWIXLEsN3nGVgA39+q8GnKHH0axHjXGTIY+f+n0OcibuVR
fyKX+HCJJ2urS/tjZbMTKXobw4o5O1u0ElxVTql3SQ3DKwxKfy2MEv+fOVEMHalrooyF8DvM4bmZ
qKrQJrtEeMUxpQcY6fOsO9LTfkul+Gbm3qvven1cpKi9KciX1PydVnZ0ycLRvNgZKVrwiIdALPl7
my1H25H+cW79ecNspemayt8nq7vTTPxMD1byHo28GhVxnDbXrx3WGl4ReZyXiSXzAwnEJ0udEKqG
vTCH/V9CUr9Y9R6D9QVzvN52uidOwB3l3IX9i+Po8cZj/k2PAOK91Kt2ROPti4u5PwWnjeV+9k9T
MlQwdpLnojW3MOzlZYLqffz/R3qNsAm7sv399799fIm8JqquZf6p//3pbFvuf1oy9T+V+hD/5x/4
x1Ee+X9QIGVzRjouLTuRH/3rUR5Gf5CxBlfj+44ZepFD69O/HuXBH5EfQG4L/TAIOGfd/32Uu39Y
oFL5f6zA85zAsv5LR7kf8fX/3VnOwsqEeOVZHNdR4FqYd/7jWd5kFAFlhnL2Vph1t/Jlwl8LbMUH
TAL47eL/TM0FCJjtq03bL9iruzEjoGe9um0ZvvVzslw9w/yRVpJxemG1NrVOFNsL+0zdPmnsAdei
EevIRjtDB6i+TSPROK0PmmJC+AGWA/hbTkf8eHzs6/lQLR4DiMQGnaVdfiZTc7UExSImdfbEWioI
xIoCaX/MKvJKkN8CFLB1WGvmy246LGQXto+HyBa42PIuFvegABbli50fQs+qaIZQ1fmv3wVuMrBG
ojJ8Zpg7tvjasLraKw+Dxec0Pmt/LOJmdo19QABE17S2+f5EQQ8WhCl4dPlV5OJ8GJ9JdwpHd74t
mt2vK+d1Td0WSgJ5PLz4Xtt9axo1YYN6ihwvJ2eExEcsrpu5SeNvCSoN9KsdfgHcBTqXnsr6WtEJ
SZSSE5ey8VeTC7LTwxYDaUQXPF5Rb/hl9jLYul3wI7CDg3IbD3J538aoej0MMjugkZRWnzL69PHp
7NhMriZdw4Gq6BFBj39JLJe5czoFurhNHakQoxtffId1LZSZjucAMYwRl4K8lK3Cpztk+8wj2NY0
M0lrZZzwC8L8MocPC2T/nKIbRM7wFA2BefFS7vj18+zTW01n+2psunntFcaF3NM7CMN6PWREcdtl
aOB2mOfRY3UYFulJzNROE6J0JqgBC47VTbIzLIKULbJe4zlfeBP+zAqWmYU6G1xo48Q28A5ZBr45
Xl9qr8fDRPhtJarkszSG71EX3JIcRL2LW50UEe62RbjnphuBXGnaq4cOIVc8Ajcdm8FRqe+IqyfY
iL/LpCwYoFz2of1wdSGqbcdwIUYwMA2wwBMri0GGhSHzhmPimfeSXYkq3+UyxOEC2WFhP7fo4Hnx
uq8JNJ9Iswsb/Q8L3Im7lDHbPKouUPL5MufBqQ+zmdNroQ75sLWdeccbHqDGg1KfRDDfW/eVtpi1
78gTKaJD5BrvS1c9Bba7rXFkKuOxxhvTp4zkm1nSWwaO0bpVZeKsWKHdcG8Pj6Q4gUg2kxX/Bsc0
fiXAsuPAp4Uofxgh2oS4Gvlqwivsl0R7KI1pz1D4E6PwlZjcKtXEV+qHH8QiRxMM1zwMxZGfBAwC
eKWO4389/NeIhXIliL8EvwO//2E/AOa13aYrNyFQUOT5AXCbxo8o96homESW8JZYkEDETJAHktqQ
0ihPVQ6DrqDSodRsJlJsnKugSM19mAy4fSKWwrNJ74d2XlEzUK6y1uWayRoe/JJxoioLjwQq3jYh
OokTg3/WTvxkRYIbbqrt3JXBPZMvQOet2Vm7YanJC2KtCwHroWegCIqiDNdDvVi0a8g3nKj1Dnrw
Z2TnYp+jK7NX4joAkZw8zrLgZ83FyWThSdoEm0QB3b0ziakC88pQeEhcEt+7lllISADSwwpiz0x9
lJXiZ+iLeW96A3mlGmiYhGocmK+eaN+HILpbkoVfPVpbrzTCDVgWQpSTCwsq0RChBRjiqf4yuCfW
go9i3zLi80ZFo/eDe5iFN3zIPa5bx98OkB49smo0yv+wk5+JL4DPWbtMldzGwHmbASgMaXyUZY7M
LavD5JGLxlj3Czj0qtJhuA9ysgoRCZUaI+jac852Zo3XwonebFfS/YsyvZ6szITZuFwA650mrXuU
VA9DO3Wya5bo46qlgZWUDbfH2idXE7C+xjB1ZK3zS5EBxOdJ201bosDKiQvZdB186u9yTi7/3KHX
x4v5LpmI17SWo9x24X5BU1mbj1d5NIyTWFDoywhfWd3pbtfhIASedA5tLJ/hyGbDz+Vzpeny8vIu
eYk6HxlbTcvrLPg3gA4nStJnzY4qAesu/IEaxb9CGYndXQtXOVe3mXe1HXS7+fFuIZc331xup0LY
2ZPQ+da0tboEZeCt6orFP8mm4jySY6BVgaJU6bMqKVnkPCMXEJUnR7SZ+8E9ubp4NpDzHogl49jp
lLR1KcMdfsBLRL/7KSgoOks0EJOSD9Mzvg0jbqHIc+5ryLkFaXLsO5RfDcm0HUrlXJrSeyCZ3Yvy
nOzdSnsoMvP8bIPeY0bCG2jjCN8PXU/7Nd1yXOLD8YFotvzjYFruq0+jm1OAWjMK+yULIhXPbTNt
/hd357FcOZJl219p6znKoB0Y9Btcgau1oJjAGIwgtNb4+rfAqtcVmVWWNX9mYTdJZibjCsD9+Dl7
r+2RRm7IdoisCY2Akb1FIec3GTjMLLThNUo4ZZpq2r2xwOtWgwNiE3Hq+NIHqLgM5PBmkpSTy0p+
KH1Y7WY76GCtWXeh9BBFhWliSY9qr0/BzwI1BsYGTf+wkXlPuHQPjZaUcLYiJX7VDQiJqiAYrsA4
NKsSWz9Iw51EEb8DPR3sCL85yJXULMbaam5Npl6VyKveiYWtFyFpMbsiUdo5fRQgnqpeHwv2D0ZQ
3VywXGYopogzMfP2BFexHELjZOcttGncB1vZyPuFW7rmtVTzfJG3VX1TmpWSSqSGjUn3o4tITQiA
wfhqVKEVD9xhG+YWwWW6KA7o0aJdCBbFQcer30oZ84gEUfOnPzp6yC7bFbK+1v3ewPhkoo+O6cfR
5aW9noQkWymZ0h+wsPWHiIEMWxpbEiK7+q1IaL4zofcvJVyIRTCULKktTtN6DOztKJSbkHHkukYA
5ng01LkS9elnmjPe970fIm/7RTmYCkHPFb4jZrUiBvrR+LJ8q2o+TdlqhlMdixer7NCpTQ8SDNiF
JXr0TEpcnMJ2NNDQVVjptNrbyUb0/x6qKdpNDU7wXdSTB6ZaHSNoNAJJhe9ZF7J28LZUg/wxwJDA
2gw+zooUeM6ZdivsZlPKwl7bWuavXIwVM8vvy6doQ2ydsqpfmxGSqq6+JZ7WHAMhxxszjOx1F5jG
URf4ELNEu1NTikMIs5l3wGie6HIwU4uEdGk3f2CWLM/fHcvvh0VFPNiObBZ1r7Z0GvnYxRz6DS77
LGyP6GjaY2L4Z7c05LkxjPau9BNtH0K18DvtxOmg+iCqe63JbbvohlDagMGg89vWkHaNknZBBtDY
LHXtXODWwPnn85YkT7/W1GXDLocgxkQsb3TKLqwTZZKh1A7juBquLhrEzCfYow3L82iU9S3IFO9g
WDR0hS7NzTCUN66hPS159C/fDzQsP8j5sW4R7wNK0/7VK1lpS8srziLRgzVUQ7ERwygdGr2ATRBp
xSkiAGCMEv+ZD8pHBOveQZzJgI0R3UqZYGVjM/jHGN1pqdbMxEr3YZNECzsGDbweTUF8KonrtfhB
kGe4bVJAxSQxHGycXLNSEXf03uTOtHqxyG2WVyFeFRNWrOaTsWcPNsTWXrzkiCf2ria1K9GR3dm3
5Iwyn222nopEKPLZbJtcUR0/S7yt10YQ28CKzBmzWHsl1mNc4ICBMT9pOJ3aa4IN76bzE71Np1lt
e+LTN64lEaa6pJ+a0hAnk56TYww2czD6sTMYvC6TtA6gI+Ppql03ZDwWHFASr0WQlTJ5zFBAzRG+
b3HYn/U6oC7OJsf/LFwg74qBmLSdkwiWEjQup7YtycD1Ym0Jpi8DCdizAFT6+KkjxrMLHCZAcVAi
du24Uwdm6lgj2PCTosG3zGZdmHJx7ZlOrGMjIMwOMcStzafkamVkJSCVnkK90PbVFPf4/UAYXDID
qofGLE3Yp/mvy41SfbRTv8KrCoRckVTxkpohhaSRSL/ib/sKK5ujR++Mtde6gd/QnU4xGLxm2cA9
PlSZtMnw/HbNSgUFNu9iy1sHKm0UgCpSZvwc0eciWfjQe/ctgzoyR6NNDEmdrZCtwvSrp9E/xtwC
348zDDjNGln3cNcF1ZKhl7klYgwGmXUxNZOgVKKPc9rr24jgpO33V98PZUTvTNaXdWTUbDiF/9RE
FM8zVGnbgFijR1Zvc+5dFuIuOYRq4L10Y+hYIdc8kIdhJtMqe9RZ57R0YC7f3ylJ9qb6rJamBXcN
PqqyH7SSHJrpq2oKbdIBzOJmdbU9fUh/ktHPge4MnUZPMnRkzXsTAZcGFpMVNZzCBccY1FWe5q0c
62fIyrCqKhswHIo+Po9F4SRmP4PZQessJ6Zw/5AI9JPNTX/Mr8U9uZdP9wYr8JzstXhrviJ0vLon
6yQl2Imxb1bhZsi9+T6EGnph2LjXjsaVjTpPNnb9IZ8G6VIjppExf6J2ngX6Tw8qknkSB1xK9dOv
9jGpwo5IjgyTzoUOtXWmUU9vrtcqc4Jpx34okMU5l6fZcZBM5dLWV1uqzpi+9DuDbP9GQT2LUUpc
NZ2xVaEWN6bUCbkzRrzDSl/eFEKoHV1V1ybhE/MhsN17x0no0FneL8I+3K3S0KD1q7xD/cdpY/C9
e8FtU1+GO4iJlDci+n4jIrHWT/UWt0X8XMz7R3PS7Ll8r8751cxPxpf1Kdfb8MO6jRcy5nWN09qZ
CmxGcozluFj9p37vzL0NI+rV2ZRIH+0lZViMdBxWcbhtETMiTWJVW+OItfwP/bV8at5heDVvarCv
HDyyh1ReceN0s2OKlDhYGHNRRIvgzfiqpIP12X8J9Z5sdBukQzvjH7DQTjh6zL18jhW6xLMavU5B
2BlZXMHJDI4CPam5iAtyWz0aA/UCVCcQWQx1yyviTHAjiyV+QgghHg5/QhQWvmpeDUNevNkWFwlR
MPbKl9z5WxJItxgOBj5D7mrNPvKn/KrTnXrC43H1HiF/dTKXjkFIONYBb+t6kxFuGVzi04ixlop8
lr3LD4Vn6ZrtKsbgBFKd1rc+v0Ldv/hqfgDcmpcAghZdKObZyu7EhhbQPWSTb+ZqrSApzdIX25P2
bs3vrpATr0qL5K1ELmfiYlJCkHZziomPeedV1TzdXXCo1Y/6hbQjfvkzM5YgDhQMVcDn5AiZzQr0
WMnyXT9zbgf1VCODBiYz6q90dLVPxKXhi2JsOa+Ye+1avlhv3rv20kYn2XgBusMQFjliiqBp723A
DiDAOHvSOnhI1+yRPYoDpB50XWMeOMxWRe/8YtK6jOZiaZ4bMPVFOpOW3P0Ld+oVPIoHSYOz0DG7
tdxtwOIo5nv7w1372ZHgxY9gD5xKJnjN/ZwWTT4rSmXL2/Vk26cf+mcbba3b9Aa4d3FtXyRlSS4A
mXK9sbkblPVNPKxDnJ7VIT3hqcwLd5N5V5/VOquWrSaWghzdzin0q3Ew9+q5fIke40v0nt+qS4pn
QD9NL757NOZxOOgW+PBswykE0NfjUwvx10IhSwn98CaZL98Fg+oY5i6tOM8aofwRhYAvKjaWHFTQ
8BJHOwOyQHBTscWGl+TkwZ/OL165lTma49Tsrv07zj/7WV7LWU05He4CAZr2nvZipjsuZZu3QnfL
zDeA1ICqFKNftlS6A6eZWyK7ayzOl5ANzxL7tbz2t7hXfNAuG+nsauvhB5b0A6bDemxXCfro8tE+
qpu+r87F3eL+zJ/WjSrSePWVt+o1Ch6m2+28ciO1GWMMayHXBMqbhb4TiXbM8zDGAciYeugOCREP
DqZCbtKKZApAeWW+qzbJBIuwpDmd/1l6jFiKMA3d3VsJIO4lGM+mtSJURXYdLf3Kw9ShJoVFZc5y
7V4MmQafC1ClVC7Ki7szyCAqeKIZ65d3V2JqCjpbpvhhwGhUDu0xO/fP5J7zK1AVbetljGdElTCS
oO4mPtWtuo2GLiJo3dWSwItZsunTLw43W30cAnRHhG6BWL6PVdnsgjCQl76n+q8UdruoiaVPLY6/
VAwd9xyjiBeb7cKvdLEdB8/e50SLLVUPr17fmTUxGbp/VjrSAi2V5M2i771boZAPU8de44TmUL8O
YnQA+ZFEnGYm+GJYRRYcnchw3whFk1/d4k7E6EecWaOjBgRybN0QbTZcRnNlOb0+HrzB4NyqYoe4
ptf6qdE4lD0obvDaGlnMzM+Q6AV+BFmne61escAHDqHaJzmSn24TTyIGhfZtkf2oGpmw8U7/7Jvm
JbfZYfLEgu6Utf7RtoMQ/pJ+o4Pr4//rm004muPNJz6L/am4Ce7vypwOHQpeVnS705dmDrVcH/2n
PrIiWq22w3X61Focx6sOKx3iWH42yncOzViufLqZaxiNp6LTD9Bmcy1ZK6tMwYLZNsMdhyXMZFvt
gMRPX9JdOpWdkZHxxmdbp6Lbl9PD91e2ldwCzchWPlAaC7nCvN1WQ+xheZPJgHJcOEdzvwiOEQQA
V8JPPt7NhV4g/Lg2mkUlKXvJZEhc2waEKqCHYgVpCEh73btHWmrhTGsl0iFKrnNM9eESHvDND2Pq
+QDJm0tA52i2Du8lAJvByDFqY5JRFQgDiaqQLcrWA3jRTogAT0jJ3StHpUT02CUfxFFVo7qt13oe
PpSB2jmpLKIBSn03gLfbAjptBwW5jyffetTuYVm9zywt4Vi4qxkfktGRvvQtk9dIcLIzSR7SezU9
VGWRHfrGyw5pHl/7Rk43QjEGfpExOrSd80XR1lj/BzSAUQzj6jS2aeCYcRasMZT0vwgQLDIqSJzS
71pOHhP2zmH4qjzAUZXDvAAZjvaq0kg/9oFWbgLJ/oolIzpnbsE7R7L12vVSeqrdsNatKjyYmo+N
3TBx1ZrYDVEVZjMjkMUSdZy7H00LZHNNJAsHxpysjwOZpoj7Z4Gm9wsNKdW0OXkP6238Eb13j+pS
n1lFqqUhv3Df1kp6LgKkoak5xyTAUDILEWTi8s0IYTl7RX+AYubuxINGMRm0wx1XRbp0BRNttTkk
JeyryFsD8PK3vsLQt7MQnbVJ+2m0U1h1CB+9I1CHmohmhwYfQVN+Vh7NlphK6+hHAklWOiBS6pH2
twZnisF/MZVOntn52VD0HyUH1lmj1Nz1TfwG1moR54DI9HrLkxBLq0eoJaapii6enJbeVUIOLTgR
dlzXkLE9qAMhRHcSJER8szJznXolEj9BckRUap+qna8x+9MJQVNVGJisDetYcHWik4KQQ0ccIYAW
43tbVlEBHtGS3zWbqOIWnvghBRcR4YfBBsatbFWeRY0d186QnkqpeLdrCTBBSIrQNm0SdUuqFkbL
cc0YeiJZqlfDBj3Z6I+haaJVTUhx2ypfOsEmih2SrajY7wMOL+LpqmVuy1hcBZgYua4WrlfQSG8j
uto665PpXQPTq06N+y5VrBxSBJvEyvD5GeR5cLn0r0yrX+JCxhbU1u4StiMcOSHRoLN9tjkT1dtc
Q/aE3LZYAgp5VcPQ3pj5JY62mtWMKBBR1/UVwTc6aTYWieyDVjmAmj+oOKVcU8Cd9e1ybHoy9L58
hXBcV2uCj1o5lFb9iabSvhceRCPD77APl+2602ROgbTkSJXKFzph8gzvok8NOmEPQolPRNhzPRiI
LiCoGp42VtJIQggLXWevKkHIpJoJoU73Bw2gxAGOFpC+aK3UpA2Fy7D2mgIDIE6sUArolveyAvXE
uLR25b/xXzvSKCaDSxgtTDsbt0jwAS2E1bOp/Z+lWYMfoWbf0qtQtlz6PM8SVzKaOcoqbGJgiAN/
a/rvTePdYpkI93H6aSjltBpiiqK2MDjyduXSZzC/ByBkrd00hL/UfnIT93POg+kcxOePvG/NmZGg
gg4kguDlYnIvYypyz9p4VRIi8CRIArO4tcXCKPG5Fr2XLO0k3GmVeLeCkXzMOn8jyoidMhCGYxEi
7lKB5V2jOnHYwUZlJcYYgh0Hge/THn9IkUAlh0F32WGkGzgxOrVnAqlHXp1IRBdbKZhY3ht6P5O8
Fv3+OKin0CX/2884ZGZ1eExGdSViSDYJHd2DZ5dryYpr4nMh2/Zq+zr27Kto8b2l3rZOVFb0UkIy
/GhfjnO3yK5pGRwK3UfTbAA9Blk7CwhmXNqYpJz8AyZIN+8U5cUjhnoJ/hZkXUGGSBgbOCHrWWvS
KmQUTVUcyw9025S0PZtdT5z8LMEOQW6Sl5+6/DJmtrGP4gbKHNUFAZw/W/3OTECjHZ+rDJkS5eR2
bnyvDIxVsBDLddwgd3RLkDc25t+dmB7csntrCtdY95amrqErhjPDEjEuwGEv0wY8fD8kfrNkjNER
SefJO6HU4861YyaoY8s0IszSvSABHO3oJXZBoopRA+mE/wWDCVi9JEc2oqgQqZm28SykEeSWiSi6
sS+WEsb3vNcJ9LbH1ehWZDf0kblNY/+u9Tn0sNbAWOsiyAxRJ5IOtaRFZ2/q9pH6SX4bqtc8JwOI
LaVdST2RTnKjh0/sj47fKBx504g4L8kPiFOGY1MgbKJ0zOCKenYPONNeSpr92uauuozU7p5LDHUD
3E34NqS5nwzRrBXPGEfX1NREfGpRwvMKvbBV+WU4mE2OXjdAsQYRjDPRmU89gcDuSdnAqIl+OKpC
MUWoVRUMNCyD86ghD0UKd6oREbND4muige6jgvuK/f6SosSC2AkujZZG6M2BA0ErG1nCIgkRpk2o
NQKFaOrAOUEyvRgDIBLurWPpetvI9bUtXkJ9LhToXqNp08OKUXO0eME1KQJWaFJA134JkTNY1+Ba
F6OafUpxyOBEJwQvHd7rAsakpgH27ifwrbB1zBQBinoc3dgeq0vRBgYMsepQW/Wq6q25GttfYypx
0KWhDeHcn8lZE8zksmT7hP1F5ZZdo0XPqEgeOR4oTeHRzqe6QVTAs3xx0VwuMtEhMKBS3+J3YrcP
GxIQWtjPSUcHV3qzy0w956FsOsQsk0kLfB5BYHfI5HKLmXkbV2dzcvoYsMMyj6GRn35EeTO8pKo/
rN3e91juymARtq3Y5mr/qxoMcUTFeiFAdcLGCBNOrw2ewWpdLvXJuSww/6hp/pOVLNkU2Kkf6Gr3
nsj1VWJ7yiaxrXMN7/3OyNHfDlrTLfm08w+fblxb6u1b30jMOovSMXUynn3V11fsxTbZi2VzNPyy
w1NL6AH7L/N00cCjYVxRxTnWlEibDDgQf6AezFnWtHsUK9hOreSsdtKDY4npsEt8SsSvL4syXyQd
Uw9YmfWmTZkef8uDB9whx8DkBFqaYuGO1jgXWurfa5f/KRopU7/Ht8RKCoSEAbSagPkc4S761jPK
3x++fxZH0Aln3/9GMfoOlvHIiR5c3KyTjZ+VUY8HQ0kHxG2utpLqXHupW3vZ2spbBM/tnilUsFjC
VKKzV43UlPu6iYHnNpFYBp3C6SULcbgzYtgxPei2ncENNn1X+8mvLLbF0vB0A0dvjY5afZcQCGwb
wtO2WaOolBiZ0xKSVXIj3W2JOGaQZKR9CNs4fj/oQv0KGFauAep9eviCbjlJJ51RD2vkB9T7PFFW
noibXo7ra8Jklk+sOglPwF8KrXdJoQTukm4DP6Yl6cfjPIAoZ6Z1on6hve93sOIYhsRH4RoyyzM9
+hrT9o1oqnNcEA0TFfWHl9gqByaumqEDA67WQjsyEHqPfBZ/zUuVR5QyemsTl+5XT1djqCZ3f66i
3okQ80SBJr+naOrkoPN+SUL7UMciBT/oHURRJxvTd4mnY7F3SjvRTyKB4at6wrhE6iUzuQyZhslr
cheNN4h7XGcJLasGW2GnPL+pXFmh5Wspp4eZDHGWwwwU+c4nH48YsgimMaFwzfTw/dU/v1VbBV+K
ljN56TEQLRhFWGcrnaCeqnUwm9E9I2RwSYXBJNtnpbYRKRwUy87makWPzHvTtOkAHYb4PEvtLI3a
UTFIY5oCN+UAvAgZ7/SiWf38dCQ8xsXNjV2zK8N42w+kZxFCP3KWMo3lSwDyfOP7drIYxnJP3SJt
k1Qy0LqiHYHo9DCHuKW56pdOT+N6mol/Wv0Sx/YjLFTOuUpJPTi85AXoIU5ssNCADJb9V+zJ9TJB
BTJLrG5rNxqCC6V7Sa1QPMHGX62CdrxncPRPC49NoLfRZHbcwi7Qzhl4RYJKotBmMmUHy9EGjlfS
M64ZJyNStWAEDv426v3HEAbmRU+CYOYNcbqFpOnFVnjSquqpKXHAE4Z5HpDtAtbDMua9Kq1NNAu0
EiRSfsOFYZDp8OKh9JkHpXuVZXxPsq3he6OZP+Sjtwn66ljUbukUTXIyuSWwg6ubNk+vDFFfS9UH
gEcPsmGXgxI6QWwPtqL+VHLzh1SKHyQW9wuJw8gGmcixAeekF27EHY3tLOMHcS9/kYOCH1ng3sA8
fpZx4CEgGFaUNNU5bUBmF3Gmf/oWFHjt01Uq+yzQfG1CN+kWQbaW/ba54rtExAxj351oG56d0iLi
SLAyI1VG/QVjdgzbf3xruGUO7MrqMOuxx6gN+XokMVrZiWVWOwydHq16kiR3hEM/vAxOsIFi7OzV
hXGGttOfyuajzgV+jk4p18SO4RXT4sGxZEBexNjdSBTMj+zwUDNdvLxU7i8Q72iKTVJWdNzq3cbG
0JYogmqjL09p5sLa8eLYCQZ7fBpkNjS0ljXktCeyNr0rh7q7OZJCFobJJsTOtBW5Sgw2Zdrcb4yt
MMnyBHtYw+DEvBxIFr+Cds6x0OhVN6HQeac7lJuZvQ/NRt4DzmMapZK4Jb+rksbUVtTi0HCedbIG
nEQv60Qy2Oi8dMboYCiw25SpX5/S0XWot9exG3jnmLyRHQTuLzUgnsG2VWPDFlHdLS9XSGPAA0d+
173PyaEiALuCnggirNoj3xlw5jDDSSQQHS11DlEYaIQipI3EGWFTrlcjftEI1KqrpunOIGyDVqp5
CYS3jFpI9VpOqBzuw9SvtiNPS8/uA0dMTKD3YjQ0DJIazkdv2EaB7EQVGWYyIlCyusJjVnZPLgFW
F5M8Xi/pVsM4gHrSMBa1tjrXKxUrmg9wtM3zjyl6aTEM0pKRSeEAJ3oN9ZNqx5YTxTTd+qHinCXj
EjYEkSxchQRRDbt6zPSDNwkKer9mchHMM4XWp8A10qb1UY7x+UIIcGnS1G8pTiJe5imldH8IvCyS
oe/jtRAeFKlIMI5UdQ5TqX2tp/hhiDXmWngkUSmw8OaVyDTSK7RXBOMzqY6Cc01AQNXL0ZNgzpq9
J82wpvXECWu6w4aQ6AT29rXp6GiM5q06jYjVmlK7qZ2eIecnRSobIqXIw+gwAJDxrp1Gq7BWeoX+
CawLwdZeuLF7CzMmFnVHL4kUQHAp5aO0aRocd6PGJKXxdaZmlJAYb0kyGnbEHqCSGv1zWIp7rNGs
r28Q/n5B0u8dcgWBvuVkk73qla6ti0rUu+8H1puiKYKLX5MtW+qgrpkJEhQV+7c6w/2fGznbSao2
9wFItFb0+TrRG5mZk5vejKGhgpQ50Y8q0n2b0f5vbpNzFg9elv4XfYpzFqQ1jgx18mf8/ceT2+Rf
Nb/YS373b2h9k8pZVpP78UzCF69jRFhTmKCdA91AlPwsSsI3GHfOQOIUxDMVQQNKlp9QJEpEOzaH
ikIyl3/9rIT2b56VhbfFxOMrBL/zj8+qyFKd5UtiZtIf5VU+bdoMiZ7VFu3ERWeKOKS/YM7PZJxV
QEYXRXmVL731kSUb0mj1q3rUD9rJvrXF5bXwUN8Z0WaYh/XUgLm4F7NUr8VH2WzdQwo6lkTl1+Y5
POt7fRbuxiP64QeACZIRMWbOnKRB3eZ0zGBzqhoBbMQJ4EzUDeeP2mSa6RNA5VwuxoY8Usq5XF+w
s//dRIW3yfuV/ZsPSrH+6LSZPikF9TiOH2BzAqvNn94TtAZqbdkGMOeTeum7XRrgTT/xp8ddNjg5
Qz+Xshd2L1zVfBPYRAZLHMTgGikLxbCuA+sYbheUlFzOs0MVLyZnyQVjyBJXwcbi/VlY02CRQ53B
eFdsjOAYBCev4PY4TPAARDiRshzP6mGE6nzpX3UiMg26sLTOt234qDkRfcn5USH05SNN44WyKNKF
0PfvVj9DACtWtnXYyQxn9sEz+BiLg/aafVTdB7DFZlyTIbwIpWRGByaSV9K6JBHGOqg4EzkLDeoi
eWLg9mu0zReptZ2DqcPFLy6eu0SspN2ip/ZZIb/6mv56+VTfq6v1HINFexoeDsOyJ02QvX6Jws30
gVd84OXdK+fms7mUzJAbLWvXNV4NoM6ygJLdarj8Q8bY0RrOHviGsEkPdR2+ZcwvA6IEExxIYpOu
WuabSKmYdXLne0w+bSagl4pZKEb+R0TdZzMjlZmVjo/0vWR2ip5pHp38C8zG2ZqVfB0ffCat7pFK
hvdZuqvXv76jVBM32J9udEURjA/waAm8B3++paijIymnEb8Je2BN48Ychp3VPKz3OHxPTfG6YMV9
5W35GJ7VtTvWN/rOj5QpGkp/SFozn9kaHShe4MXWNxjEm1OwVdYb/jqSOGfRRVunTOjuwIXV7lAw
t4uZ3xWAjVrlqKmLKEcEMffWIWNQ9TkQ3qrtfQYKiF7v+dsIYeZds67NRWFW6KP7vPDezdITv3ea
Jt5MJotJtBtfCmaNNStyxCIxr1X1Q9SgyONor7KYOCFhejPKrkUTRdkmDGu0LghK2scUD5FhB2bI
eajNY/tQX6Q3Uz/BgC8v2S18H17CR/GicG0rpyK66StJDOTaWKj+l7VN+mZ1zRiwytI8OZWHgLFr
zfhVZ1+8dcYmg6YM7ZQ76cW82ndpJ1+iJzCl7kt8+j/jn1a+A7itJjdKzlmQ/IR+P2u25sG2Phb1
cGy2zQ/ZfE8YsnQbo1uDvWRwnD887YGzKpkGyksOQNh2t8bZXELAZyz1s2YArc00wnUJiyY/Nz+k
j/ThXv2H5K4VlqBerLqtRXm0VuNFD8YxwlLw0kSn6cWLt+JFvfJyFQZ62+DFAwif/JRXbfJWxpgC
CFy5JFwTxmsKazcG1r6xgFNRDXQ0dmbxvZOWymunrUlrf6nUD/9Q7BKG9A2r8vv0BsDhnpsX6eYm
yD1d0vJA6SGhZHRAAYi8rdHacBMX2FcLjexOr4+IUOtXehqggM+70sH77wHLH0hDkPVzQNgjIr0x
BTtBI48WzZdNuu1WyqpwnSTF3GgRBfgD3WbXTsWaKKCPv76JtH81yOCMkQUeHpk0UtPApvP7ZknP
zxcx4UYby1MRyQJ+gRrxZKQx5ZihGHr3PqoyQ/+vcxUOX1i8xQyJTzCSmExHy3gt7yC9W3S8iJz5
MJVDtC672lyprmzPT7TvGay71HytGuAK6eKC01rJ+YDs4VgteodumroRURFeCXUADOJ21R1+Dr0k
AmpdN3b+wwuedv8/VgeabMq6gjPTwoYk/6k6KF3X0xlYVJjiv5BUQV8+FIaE1I5Jmug3FdkUaJdV
nz6jGW16Ryr6rXRT2E3t1+xanoejyfTaLD5r7Me+xWmWlbdj5S2uChIJY19dJObfmcyIiJay/x82
TfXfPn9Fxu2qaELTdfWPHxiaejWNrYRIslrMpJv2aqeZM2pfLX30gUSWdcHEn5AS00me2dP0Ic0+
Qw5xhKtoyL9HKAVbCnaQDX0kOfh6mNH3GFD++m3+d0+Tbd3AAkbQsa4ZeLx+v67UpFLyrAjSjWG5
ydpHqGUePKbACgjldYYdcLtI/Qcp3toO6mC/3Ikp1iYJXg4GFpOdJ0eXzA6fulyn8+8xNWdWfSmX
yFmK2ANHb9YGraIKAi0SYf3410/f/tfKBKuxrpmqYmiqzMX4x6fvRYEeGqMRb1TaZvOqLaAB74ke
g2/AKkKFxKC6tw5SkloAtppNQqd4+/3d989VTdoEqBT3gWd+NU0ZI/IlJ8YAQTYKasAoIUw89zFz
krdHHiLOUhlDGpsz+vZvauD3V/ByxE6XpXWTB90GAZKxd6vR2H9/xchKWXC+qTnvE6EOSojS0own
2sC8mybKPaPlapoxZzsxTZwXAcPnjq4JgUDyTZ7m0jHnJabUotR38TS3xvGEdopRdrUm51vdGps2
+ZCnWbdM+ZmT8YXOMaVtTSHFeclCmxygmbCpqIGsU1XFJbtIlPmdg3o4HdRu5k1zdp+BezxN3pNp
Bq9O03j02iHDGyb0zTSrr6apPWAedS4zyGftSRZQK9rZRZvm/AZt0vHeTtN/TDJIAexJEzCs/vpT
V/9lMVQUlYXQNlkLDWFMnsXfL1qPmMgamW8A3+ytSCFVyCv4p8XSqpQvar209heZ3b4PQ1QcOwmw
0fgLSZraoiYW2CH0iwrZn3pZtWcs7Tcl1fNFCDDhCJcCe2sHYUX2/ObkMX0brfSohLSeXXAN88nS
8h9ezL9cwtTWFM8GRkvclpr9pzvQLPyq8LzG36gHYTF/B1CxoAqeslVixXYPntssilAtNmZTydvc
ZASuxcSshZqf7X0tPoPnrNOXVtWrZX8sL+2DiuKHePvfSm5iHvzzJFD9kXrwp2//zz1L+POXnIT/
72gKmkpM1G+f6gIR3D+4CcePBNPu/SMJ4v86fvxsfjfg/uN/+7sD15L/phnUwBa2WcvmgMk12/2q
6v/5b2H+TVXkfxpwBX/VPxy4ivY3Dlt4Y2XOo0LFpvu/Dlzrb5D2uAlMHfU5Vw374/cH9+cP8p/f
/34WV/64WwldsB1ZNg+4ZGRVVqcS/jeWQlkwtDd7s1wGHtQQ0ANNpa81gRXXSua6IS11IEAYYI/C
zHe5L7GqYIrKChnGgkn6ar/L/Pw/3ebc1Py1/ywCxETMEcCLVN4uDcOxOd07vz0tsOFy2ME8XdJa
shAfIirUwy6clYQ2mxYVtajEpcqUS2GGyzYgIHuwGjQPJs08IVHFW6n7szDQT+RWnW3caFuMynAu
vDhd6XamUDkTyTnQHLSSn0ooqztJr8W+yrUAxzxmjTRIz2pYjY4sefe2df8ve+exHTmSJdEvwowD
cKgtIhBaUYsNTjKZhNaAQ3z93Kge0d2z6DP72WQxs1KQjADw3J7ZtY+kXviXLIwJ3BjZn5jGHEin
+jJNSiJ0kotBB4AL2ZabuHcu4tJhOKQTF4pDkXVgVMAWT7pp3yrplSfSjp9Ns3g7al5ReNkQr6kd
YdG3x07C9zgfk3NX9h9gham+aRAYs2x+FAQZ6DLDvlxgRNjOjeqey3t1n0wwjESGTbcXG/NHZyoa
YiXa1esO9HmKAmKPp2jszgRI7D6evmrAt+scpOHGs0bQ0bQM3zesF0XrxiVrXzMRVytaZ5znzlsI
M5UjdijK2Bi9sMFjtVkl4aJWpmhvo57Sn8KOaoM1zl7EYWx+Kjfak7PWWEWgEovPevaOWASGTZQY
lt9akNL7BdgGdQUnLwS5BHb7kA5BiPsDWZ+6qc4xXlW+mNSSY2MZ5TNOQHKMSU6bqqIetEAjlydX
utS4JQ4tQfovhliMbm57yAl+EsH86kZMe4mZfQqjsG91X541+4+eUMonXUnqkPG408oOndUND3YG
wv8bKfPUJe7XZND+2Q49bDlwv302juthwNFQFdiB8mHZpFVLMgA7lq5nyyZnu2fd95ydPCxVGm2E
vGdIrzQN8tdMhLCyCjzGVEfama4mYNl9+720zvziMtcG9Skrk+wF4Zx3YEIlm8OjQOQeu+KcaJiz
TBSPN9WHRI/+hXyWrBw/dNnz57ygm3y891g56lUwjVyWnKNp3yfZJVnwlnSEJbfm2BOfzEqqDNj2
bFPJ+gPLQQ9CD89wpWvXuvRearYv215XNAw12uhjoW/YhJi1L83ppsGkOFgIh35HmdZA3QISNHeC
tjS6razu6MYu/9KGG19AdGxg798tjMeho3loUmz0GhT37cRcRhCxORO1Jix4f0P1C0TKKgMakoMS
lO0Dy7h0IzvA7+Ooa8ekzx9ZgOwaUtJn7KN3GjlTUdb97X9BNui2VC9qZNDieh/b0EjA8ZVIqsNI
7UroxaRkcPkly3TRIpw9i6TvFl+/Lyav9kfbrukxdNqja4qRMuwxYXNV4QYeu3CLTv2HgGN6dgbz
KifKPOKc3Zo5YJL0augf6aCNLBNwsrs/XqzuJ2bMSk3pXKQYzl7rIjzYhMHTyOEz1Nr3Ikv6DU4O
fBbcHWwCcXuBB2gdJ/a0mXkn+qkeTGGTPjUmWCjMidU6jcHgqqZ7kC32AWGmb64ely+xjhJfSXhO
sA4P5pInO9yv5aUnukmjlb3PlnH+pP8Ck2i3hwOOOUzF5jYv+yMxVY/9m11tTJoq11oXwlQ92AU7
dJyuCbeRmMttyn/cOCMmFII3y42jI95YPOrH0vvdjISS+zkH0dZjmaeHt9xinrol2fKWGyQVbF2U
wGXoRc3MdmM1GcXty/K2SA+SSySvSctV1CVp5UcSwO0yQPoUSN5zW46UF+inpJftHZO6+GVk3vjU
AtnG91E297Y9kLlVTx6882KdGjOWlMZAGXNEodA0Ght3EU91P7b7aGxZNNA5587XSpABFVW9EOcq
/EGb7NMszqpiB5cXXKKx0vuASGIfpO64QzQhDVLUL030YLbo/qlxGy3ima6oq1uWHxgbH3Wd3+3d
z26aJT4yx3EPuVl1O8zHFp0kJDOigUzbciEfideFBaWPeQ5DGe/vR63BR9yyKWT7mmOieU3HQW3s
ZHq1enoS6Tgiq35/6HUhJhgIkexgFywm1pKgitLaZYx1F9htq69bzEyw16JNY+Ed6fUHTb6ya91P
ETuaBofVCtnrC1r6BpFunzgNAAWd0oNGkJecul8VlZB+p5JxS1vuepi9q7nwuUw9F2i80KIXu847
uvlrD1+JzFjQL5aiNWXqsLnGt66r/9hidD/MOjy6CPdh1Ha+R4J3HQ8cs6GYSuAQWMujDipoHLJn
BbxI2NQ9ai48nkQzunXpmdSnDfgVePNGQQvD4QAkngYjR3pBsjD1ZvcfplSWp8Ucrw7jG7gBRXi4
QxG0rRgEoLh/2PPA7FmrH5vSHc+1qnhCUdG8NsuCnKpnzacBs8y4aaNObOEzq5MK2YtaNCo41rOM
w99jFpt7K4/ti+ybz1l103ayZbttuQZGTwCf5FtxuqauVh91qlZp75ib//zh/lM7rJrjxsPmj4I2
LNBP6TRSQVWzRlOtWd5lq+rIHhNetuDakDFuIwRPinPd3GE5lGS/mSFwAo9JvurIGfp9w6Notu5G
EpX2FxItmOpt97u36JewrLnfJHR1pK8FPj02M/B8qO3wdLc4xvRZrIQKyyNnoRVl0C9iKOUucRUo
IPSxKavCQxTBW9S6GOdlKSfs1GDy0sSYTmn0K5pKG7QJ6nTBqnIb3lHkheKcLZbhpHTvT5gNL8qZ
omPIiv7410eRzUf/89NwGmnWVZqx/uvbNWdOc1zMxNyKNrkq3qMnHLrw8yz2U5H6rBsybjPvF6xE
EKUt3EX0cJKTEDEVtbpZct6fVX0YsAI7nqNODcliO65bnlaVsZmmPgHInXNCqpx5pcDf3CYa57Kq
3NHqEj3KIX3VvHY8aDotoqa+MeNY0lUHpzCLO/1m26QnaZ5dmQsFLg3nMbp4ur3Tx/F5zMl9CauX
awJjkWaE59rqwjPb9fNiDSx4KR290kK/nkudHUcrLh5z6zkbHP3c42xZ1T2FRtFdNm5nq791Fssv
s+FBXXSBm/Punofq2SB5XoDaPY8AINa9yNMdVIZwFU4vGOfq3djpGwM5KYRkqdwoiAG2C812kHNZ
gLYkByO1UXPxMDZ6cC0sSdv0gNtVtO9dTjMpM2a07hJ+s91G30WH9OGx4vdr7iNrS5X6RqepmZ0q
HUNcdeCKq61twfey7wW0oim6zdSOT6kilYxCRP1SkldBMt2pwvrRxXTO2H3h4TDsFPenoOnlA865
ApUpAnNGH1CwtN6nqy0p7T4FZRll763RmHCzV1cG0RMFCDBjFvyUYFJJnsV2A4DGGzCZAuSWS0ha
n8IFxIpLp6oFxzDDNkD6Kcg9cnuDqSGo6xFghyzCKfbC7XvPvjoPbAdlX3Qz3nSnJfPgfOOVop8Q
LimuMhp7uUulpZV/8tZjvCT+pHdNvrfo2BFxuq3oDX+C6bGrUtA+JmH3i5Xp31QZ65uYx/Aj1Sso
sPOrlYkH5TbGNdfcPQ8Rnr2z9QoiXKzdXstJbAF3QIhYx8UktqLO9i3B1308ZtXhjg8b+WVOCInw
a72hbVvK42XRcbkz9WbIG/m4LSqbojHLZ4XBlEyBSjtgWikwanxmxF+dUR7aCTcM1tHO7o94BzFh
gvtqAZnOFWXvHPs92zuMI5RT2eKQ4+1PyCiaaa4u1V4K10HuFushasgUA9Vtq8mgwd2981PneQdX
eW9D47l6C+Smgf4G0Gw4s5nSXlSdm9uR9DpuFXxcZSW1T0wIKzLFxGm7184gCYTNTccsDT45XYrf
0NHALxgHk8/0qXFza5eFegTwuas/9QFPn2ZwgdUEuRblskowwl8h6Ce3j8Jriglkj14O6kzpu6kB
qUE5Fh4G/MzfrAg7nb8ujIpoV0wFaeB+8YgUtdUhvds/YtuVvoH0f1z0xFg1BukBa1pqH5TuHdvQ
hluvYM03Olb/ZN8ZK727wUDVQrj34LUzZPte4rQPhVtSuB0dDA5v9B8AKLWjZLzwQUA3u/EARPdS
DgbL3vvPHA6fDwakj0YLi1vS/NhDry7c5KOYRvPU7cDQ4pJYpXNE6Gsm6Bnj0vOm1DxgNgiP2JQj
dgPOnghkdKk92Z1bb5erwVsPsPrXU5VllxzujmUzkRK7ingfj68yZ9pFdiJvqLjPY7R+5xh85Urt
1yopf8YloaM2HWNul4oBRSsxF+4awTW1LCExnanoHtq+ZWKwJEwe3L5SNjfT8V60BFQQC+Ga21nq
rHXkX8Zw3SV8b93tq4ZzEk0Yrnldp1WVhAU5YPNb09N+m1IS6HBJ8l4niVVIAfpJv5rmUAQ0kU1O
NjlBJzTjsAyVeXCq+bmv6Quma4sLPAFmkw0DnPgx1w4OY8YhO+iSDfNEX+W1tLGEW7BucAEl3Utt
Hgw2vokyHmDY5QezAAZdA2CR4BHJ7DTtURis3MPKHp8N7LJQP/qq1Vet47DL/AvcArRZtXr8rrjl
DGi/BLrGN0Uf0Nqd+/bGzYWETWk88ZS232MtcAuBL5wpcce+aeZdiiUOkZPWBSGM8+wudPSaajVW
NRoMeIsgLD0w3+S8RbPvkpwshFPkgUyseU2m7xa6dCl2vEb4IqEx1ZN9rMMgZl4+l6OxdpCXVlPK
yWPKFK5bDifzHlVhuOmAAG5I4hTrVinTKCY2szbsLfPsBjOQDdRHYoOS+akq6vgh1UkSK1kfwpLs
iU25S0AfPXnvu0jpuR+TYXOmTmC91EA0YCjqkoRwM60A9i9rmP79Ttfcw5jmzQ0ZBQ7SOOnQoph9
BtdZO05zhdaZ+By+loNW4zvXQYops+u2OpU5Po7Byk8hcvlJxHGzYlC/P248oBvccILUbumAnjkK
e+X00LshDOTcjo9tka80PCTUaDkDRUXCPvTjL2hTzcr0zGzvNdUOi3PxLLSsPdSt9acpYCpoWGsT
1Z4swYZ1ElZ6+KtRucbBfTO9PCKc4Zl7jg9b1y5p+UvzVxL487Z3hi+elMtNaAz/lRGviSJ/FbnW
7WliQB/CLBJ6OEAaQOuDyiww5M58FVVprnNHl7uq/uhjZzr0WXGnHsM4ThrQkVMNanPRXchGUbUf
6S+7WiGJ8nDCn5AC4gixf1P4SStvWyZibcsCRaipSdhOmGlo7Rwf85Ti4JpdyU3oPagpXR1KpcyT
izMegTyhMb0V2jauOhYos9pH1qw+xUTX0kCtaoj0cS+1xqwImQG7rItBAYZ/i0XMtys82knHqSbL
aRXD833pZPKYeXX5zOmlPio5copojPK5zF8rKJn3o1NxpGKybJ5tiMDDTGlGgettO+iQ5Vti5K5k
IJigBt4KOsBh36iPxCXJ04pxW5rJioeVVqfRLdXGE7QlY5dJ21zHjsA3oDhhjktj/qKQ6hng2ddi
MdZ4shpfCul+NVBDQidjN5+RFShMstV3AttmikJezMqSQRjbFL5Ytb3XqX3bo498OXP2yx5rk/oz
mNgkXqyhaHbSY3hO29m9VImDxAM5dQFBmk7FO1bFJjAT9VtrWrGZODPdGuXONITKiTxES6C3ktFH
OWS/m1Dcl8zdu8wjTItR9m5GGPelnnX7rEm+6sYpuEub0SUsBd2v2aQuEy0tWW57gaOa9qx63slJ
/QvC5/TQZcVTMXmE4zlsUaziPQCudvmu8u6lKulYtPR7TE15HGpK3EwqSC6Ke8tDIrQ13EQoTfS1
7o2uyjcED8trituX6NunmAtJh+k9pALmwwBluq5skm5JTNgLo3y2BbnCR3VYbuklNxvssZ64oG3P
5yGPV07dt4eysZ5cmZK71Dx2MHdvEDbh58VwXueOMiOZDCQZ73yRjnZdZ3Eg3mkWTWXz8IfkH4jD
Qp29xNvHAIcvCz7AXAuh62J8obV5+S2yfn6k0BQrdFxW2itamUlcHInTbbs/uiTNhwFS7a1iwqRj
R85mkOTS8iz9XdidYgxSr38FX0MX6ghFp0QAjZg3Qz4DzbJJyvbROW3t7rFhc1wMnIgMt2p2iePS
gMiCnKZ4AFy6YXYPMBe7B0ckdzejPCS0Brhv3tTt5tyCi+JU0OkG7t+6vh9osHbN+hI2uFpKHnJc
0g1OMQMBrq13Ag7idb7/UC7DsMmQezh+0NNY4tHQgGzkdv+S9/K7JdOwnvjjMneJi0csJlNsVigs
P5rH875I8BHUgC9mqX+3XJxrZWFmgJFrYIZhmRfWsP1h1Ofr3CToR5lOY3IjxHxYeW5KztayVXUi
d6y5TnQcqGMBRz77pRt+6RpWGEwHij4H+FUqncu9SLkJ2jHUiDydsaCjPVZatK0lh9YFUBpseZ6U
JNZKhEeTUuF0Tl/tFIjgYkhGQVxjHYZtVFCG7hycUq1yuAptus5LjPXz8DlJI9+iSf3CZGxpxJP1
3FEbC2KA3luEL70OHA5kMK/bTbWFiJLdPAvlNqru8eBxPU7umzZ68NMpO2DS64ORwji/s2pqG4x9
jfHCr7RVaItfSyGOoJZ/sY/dJo1HuDYmx2WKi5UAzOMRxNfDMWCfZiHUjalugt4CM6HcH8aWmYjo
FhJrG6Sd2lamu8Hb9prHzk5kzatlv1nohis3RstPpEm5SArormn1X5qo8kPmmEfqBNEQllw7uU21
aRtVYEDiZJI7ZbfHuzr7WoTu08b9GePD/cXnntfeM8s5lC9DI0/RdMutKXmFI/Chvch+9dxOAZlN
Og8Eo9rR78KOQce0K8KzrD/bO99/KeCvak0RmE5pHfNo3DZtxWaUKEXs8l2Krep1hJxgTfqtoD14
j5MvclHEwsLRdkHXuSdWJOBqrjbmEj/pdG4FMFtTufY8cI06NqLcgEo1cEpBkg0Gh/NAVPLqCYEI
CQfM8dG1aSsJzBDnVDZEcE2L2Nd02ltz62p0+sFYMJJjUFhjGye8adLf6WZTtfF4slm6s+AKCKVP
hcGJwz0lA6lFnaRifEnqcFPRgBW6ED3wRES8UASZePK8IrDgGJ/wahCC2FIfuxlcFO+yix+He86H
oKa9zlxYDP3yabuTG7jedjS/2FL40ttCPvpu6UgJx/mnIdJpGSnwJQLNx79+gPUv9jMjEKoHdYp0
YpkmsczUaqCnUAnBV7gmMR4fvLH066LHjy91eSGH9J4V0XfJ8M+4rK/MROsPHnWsUhYEf8b2iegE
tHD93aY8lHmCBERRO1c9EV/e0C67MO3fstR2Hu4fpKU+fLTGCyF2qj+cxYWc5v1J2sLY4Eap15x7
kStgsW9LREr2XBgMPZpiz4WenrWJLloVK+fcjMYvgmHlWtdVEYgxal4odoS1XetoBqrem0v7mUsO
CoQ6IGBm+Cv1osRxQo6HV6PcQG01Dl6fVmwEgKmTVVfJKk/72SeoNPmIzEgBYRQdwMudR/bmx5q8
6AEVLzr+9dO+3vYDXvOUOjnbheug2rqm24IimSFTZ7iSCAFm4R0ADoERk4d5hHlTxqj/LXixqrTN
Z3HzoCucm7BO4NwBOuXsnf0YXlyR66FC+l5s0HhTFES6Pu3HpHwQo+iekpwzbf0KQ0F8S3OVSuJg
1TKMh4UF7zpKFCU6MVa8FnjrqQoXaKZEerQ/42DWZ1JXu7iATc/z1VqPOmNMm5YzQDGHGN040aM2
ynMYLr6medmlG45j0rUBTfPhNpzu96rEG4OZV+biNjSlyp5uCUzwq3hUxrMQduYjqIdGL8+5AzG1
2sEUGmB6UU4/RSDfU3snXC/ecKauDjXpEZ/toXYqLG5DeWafXG/KaFok+4LaQdEpRlfcryTnihfD
5gLhMroq5MEYocavuZwgNPZ7MzOB2RAKMhfUK22mzCupqPUF+Byua83bcRytnoFt9atJZfqpoPfw
ubfHk43z72M0+nflEhOJ0y7Z2sQmfCXTKWjbTGwA7o5boSe1H5H5Iz2Qjeu2EH6e4+tvl2njJNxo
+K2PYpgWsKPq20nAyL1XvRk0Xb1cKCcB2dvyN/Csl8/UDfhljPPaFi03p2F8zori3dLFGEAABpHp
zfoGI6GfxzWTuFMWR2PC2ihG7gmldK8R9Gnf1qaa711aYhXixu6PKSVCaUFfFk+jITNxTXKCeSCm
BXh1obVqqjCI9Ys+3oioPSUpgI2Fdwx6jTj1Wh8dJATuh9Rw5k2bUwMF1BLfTdFfR91iCKnluyLF
pscJ1Rudg5NUb5BPS5Zu3n0fntIAlYbdV6xPHnqPOhs6cnJmsHjTvGleaxNRhVoAAdZnk2b7lmhE
HFLMutTg72RVEOKW6a8wTGDQdX18aYFCjo3W773QvRq9QbNptgasmeyiihLbLBv2o0cxtexZrkUz
8Kuxnt09foEVALVHd6H/UcfSi4YemXsk5Q1YqWLvNDz4p2VUD1nukhRXHZ2Ek/cCbI0syJSzSerp
VbJMdS7t7FyWOoJNyZPHu18mCBeQm/tUrTE2yWPtpmydOvGsspYZBkyD28bHsDMpWyvblv7SdOA5
WzBL9d0nt6Bp49aGeeqUDdGnSDDl5Q401aw84PcS54ZivqCUovTdxdOPuMLqvXb/hFFca5bMnJfj
3HGOAovwque0TU8QVNhI8np22cWw3FtOdsWv594lRNvZm7rt6h0bOe3gipZigrh7g0tl/EHwZHYs
EjLtwkHvKgidzYNct6ZRQQj1vsGI29jZ62jt1GFzjerwiYtmpvdtHi92s7intIJDKDP1RijNDMSM
tBuJGqXT6uZbPmUbCejgEDb5h8qrDFhkuzXqCVrhxB7JJNmPQmdGbyxTmH1MimiNhGY3LcQ5lnWP
nYcQErjkCGmeI5FBVVh2nJgKm0TNp5ZavFNHr+WujZxzLGLyWaqxgAiLbbU44QEQMhuwxcCgNv9i
qY4caEKvRbnhkCNmoGlz4rPXY+oc0yfZNvaOaNTZmSPAWxNPMV7JDURCKMjJYGHfTMoPtu/U9s1K
XUOyUhuU+Bcvs4pHF9+brpIPBn/qY52cdh+Rlpil1NnBuPg4yzM8QAe3Yza4r6He0Md2VwfixUih
Y5X6pWcVRdzOAvvdjschpDmRW/hxYu1NIONelzWVV6timTEO+OgYV1/qtNoWntBOTNp8m7rpaBKH
iMD2rnI1tkca2KL3Abs1zyXzJYXdchkWFpG0skfvYYfCPtgIW0VOX32fcj+Wjn6sZLqJ+iVls1bv
qTqZgqVmvm/GYbgsTmMdI93bAPfjJjUX/ZpkfbMZU159mQ/lHooMOZQO/iO1bW95/taWyyHtUvVo
MOVljH9k2yOTGjeeBm2InGU5LEjSPC+CkOakXbzAdsTql99qE1GTqpOV2Xcg9ZMQ0GNl4PUIo4vZ
16+YB+sHKRbinZwHyeY1EF9pjHbRjx6rMipWRtTLLcAFKgBN73Hkq9oVlDKti6x2d/eFqB/OEuLd
yEiEPvUcws9gJedceWgvq0IV3ZujJdclyMtRXKdo/j0Y9fBssYF2m+SlWXqcfUuCcjaCr4s4IkVZ
dapS2g6bRTvGgkYw1jf+TMDqyDXoRFLdVEmohB6cDdzRdpMwtllGtgSd6RBUWVDoSsnc2t6P0NXG
Ubq1JfEZrcdW8PisXRFE0xbzCtj4/ACZvVlpnmQdGTcJpp58O3XUeXos4/yuiCgZgFCVDPqbMZXp
LgyhaqoBn1BpklB2JrKvDHOsTK2qYrP2pEjZH1LSNQkQD0JkeD5wlewkypNvpwIuqlGnfPuAJefm
GJ6Nt0jF8cntyksVMy8OU29tOrPi4Err56rpMuk3hfk4k/bf5yZEnoo3zqp07Y90welFayeADqdh
/2pTS6lqqQVmTzyACe9RU8A5055Ukxtdc/5YNlbA6tN7P71o9yMepVVS5pfQJTI+6Q2cJsqdbHT/
vcMOyacv/HPQPGefpI15TSpb+rHm9Budbe7ZDkyrd6Eid/PKtKvkAlR7/hf5LuMf7ZaORGjAks1q
h2ojV5cSt93fW8pIu5GKT2QfGGH+aTJg5CZpQ6K4J28yL/i9nhq9fh/Hcl+mIe8S+bDM2i+6e4JR
cEs/KU4RwlOP+sCGhaHIH+v4y13AIg/O5e74cMKU83JZ/HC0w9nRNv/CMHo3t/6DJ44vwBbClR6j
hxTin/yiWdgZRTZqfcCVedPYEoahDW4yazn+za+pnj5MVpf9Cy+erv+j5/Zv3zePsidTF/y71l9O
7L+z4pGSV8a4QEUtu/BVlnhm9ElBp6hMtR88u9ta4/ChxdSy5jECYGYgPVSuEb2QqioKpAdb0Zdu
3Ia+L981ocgczj40K3sDCCNZKe1cjLBkvGy5OaXp4hYfqXk7jgY1lsSfV/rAqQQ/HWyYFu8Nh3zI
LlqJ4xiK/93JQLhh3rAuzDtV+mPimKB9cPh5zImU+Di/qyKL/CbBB97gakrlDkLqAa8DbjCe7XEV
mKa6dfgsKv0XjpjDJEqSNWb5VFjWxSnb99jEkc9hg+4PoZmgiIqdByvYSJOfboy+5WRd0pbC89b4
ZafVLWmtWxaqB8uqXgxl/JEaNLrOfqYF9BWDuT97RJIb/o3G056XOTyKKNr1smPc6Yjvmua2pl8g
nsJbTWtPMaUv0cNYjhjt2qe4KG92jstrzD5n9kleCgfI0h+cQTNphBKbOsvldhENAOPJJfCf2cbO
S8xhE8tS+vOUAUcCqvhOrzEGovQerESvM7FTBVhp7pqCu/huqmmBhiXhWNIBBwnjb+/k//cT/4sq
H13oguYyPLj//l+e3f9lKT4nS9X+Y6HP//yx/yz1wR1s4gpGbrQ9i10It7K/WYo9498M/oeJNdiB
LCTMv+tnk/whG18tSx8uZLp//ttSbOj/5tEOZHnCdaHMOvb/yVKMavXPAV/b4tcEExOxEpcozD/F
Rk34qqS3Q/qlMvO1tsUrbl5oUTUX+0doX7LmpEFISwJqK4iPU0lS0g+Dy5SzEhUagBtjnUOoX/4Q
/uGeKpm0M1pO/GYJWvnKxkhX27bFFPJe2tsJ7ExxnjRWyjuzhR32nLDSM7besfOTT9Kz07jR8+eZ
rLe44AZrqVb7NACVsW96ITdbwUSwNgWgeTuoQUloKMfMphCMVjYZ/vdevoYFmua6ZkCF/79xLJgJ
PgfyXu1oZVZxgKgLNmekITc/6EDrKJSg83Lc12gv3XoTAcZM9pLyAmwB1rpjs9+BfB9zCIwcN7FV
7jUibzW98J/3Eo7f9AlEisWe7ze4cL9wjPQ36n/IBC9YUG10LB+4UWz64sXgtNQfJjaK6aNWceNd
QyVEBV0RsYuxHH6wPv1uHF+VPNqxMQS5sV6wfazSccttkWh49wqBZWfgNXtTDyG0pTIwX4TwtQ8s
NuChLxoJnseexTImsuSQuPcwLE/rhgzqRpyno33Kf+hc8/GE+EAYwA01pKRf9bdaDxoYKTjLjDUK
KC3tGwVogAFwfJqWi6qvPHUp8fBHBsbknBb0H62Qhe8uOD1wh598etDWrXsyCD2MpFSJd/rqN6hd
p90V+pZkoIQ/Wa2BBxlvUmu2jG45uX8ETgI3HjvkKj2wsFK8j8LleeCNRqB02HFEaMNzUm7ZDa9t
69yOe1u9WP25FXemhvNUsUuchooGEWYreN+1A8m7ZZfbgK550qdnIEF1/S124Obflsz44CII3PRc
y5ut/nCUXCQkHbc+p2b3zSH3B5rAXJg/ucTYQXenbKiRIS10bPiMs8X5kYrS52bMd1qPA4l9VLcx
ILwgWxK5Xsiu+Nls/2it9jFP8adRDt+pM37f/6u64uvTSotvEvlf+lR8Vck7frxnE/UPWqcJn755
nl1g13GxXyJijqlgaPRWtfG0HrxhZfXWqmSPFXFMXekT5Lvpd88AFyXJZ2NjRSsSWvxM+zwOJysd
IbCx/Qc3NXOUozsxSEBv07HkG80fk0pEddRtZN7mhPGOTFQD88Nk9tw7NfjsNY9ObBE7s9rJ9Ngk
w4qNSeOcwoFs78rBMxiusVf4k/spa1YjC47l8Fg3JchaUMwjW53hMvBU7p8KVkpzfouHYxMdLJrV
+kOUv6AMnzMFnPEMPm0FdmaV1BuCXV5ysvGbOUC+nzRoXxuov3V3KPU/lYA/HIA3LtunmW0OF7+u
P8TpjlV/j92jrkD3fkXpusUcNH2F0TGub5q3gjxy6J1qBetvx3euq9j/7ui/WntmB0XrV66jsZfx
rmXBOVWsVpYtWeJkwNWzvGvjrR8OBIf9gWlS0LQ6EEXGj947P2X8WVM3pM2v+tjA+jhA7etYi7NE
9YeXsd4wZ1woHllJ49OYdjW69SLHQzW726gwVjQpAgDFt6a/THLXeu0q5+5ofTL7aHOAOB4iVIiN
nr0kgOC6lnXXpyZ3i3WN59/GwBLjPE75uqoenXq3sbp9p73Z09W1nyuEdyc+Lu27DoerXo7L8NRT
MxJS6PAZwl8vv1WzzyMWIty724c1rUdK4S7CKFzdE7pXa77Rf8FrREh32ffhboB5cGtnhRj8WOtP
RvNbnzQykFcmQWq4uNG03BuNBQORhvGAh8U8UFky51+0VX7HYfxF7OM70ZIvr+m+778GmO5HWNcl
rk9QLG+WGOgbucGl13L7px86jG7ZFzGq72rg1pemX4C58LdM/HPCPJrLXTP7auqCx8py7PXx3OEi
TkMo6WmzBs5KSngno+86qbczCnyCtnpHstwJAe6QBNMMG108dpzq4Ff7SnGvl7AR+8x+APhDv1ug
OhB4NpicIDbvOWzT5LDEYKqv8Z8OUK94G7DUmnIK68A/xBHpRute5qbHPD7mB7v5aWw/wg1kphxH
gc1osdoIjR1U99Q6xTcHu85+/w/2zmS5cW5dru/iOU4AG9hopiQA9hIlUe0EoRZ93+PpvVD3Duzw
wOG5B6fiDP4qSiS4m/wyV8asviWWW9ElO4MsCsavZM6pnLdfEgdHegy3TOBDA3Lk6mpB6bm4Kom6
ISwE1irw2pB5zkQgNYCGDUw+RInrwS0FL36PbiJZouN3q4/BEmIGb72A+ikjZeUTgzssWLg7yu0Y
n9oqGBRFZcvWtwOf6Dpyqs3Yo00at1u37aHZ0n79qLajV0apJ0220fok6peF0njtZzQORW15dvHd
G8amSh7pFSOw0CW4WLT2Ce7YRpkod+HW4QhuBKnKYPTDJnWplW9mxH5TOW9g9zzUV69BuikwIU2S
AgHIkfm0T/RuK4xuLYZXTgYNJBYojiUS+6qdNvV8dLTapU8dzW9XinJnyYNJTWzJrtWZvS+i9IjF
jOxNtiuyz3H5RBfHQsS23U1vwXjZCFVBeGKCTGNSKWx3DrvjAMNbkaT5MR9qgfUovHk+ttx9pkOl
3Kf6pdbe8gEnqgR6JCCBzK+S+UFSvQsd3E7+WgT0icxTearLHue3OsS70RTnvpy17bDkJ676D8E0
DLuBK8Ocz9RIQVJTQbQa2S9u57h5LubBw9HtWkN6sgoee2yIOZNRbDj1AEILq71Bs1bGRxnM8PfM
zpXtTdRcjShGnRcA288jntt2bn+01bxDwmwfIloiUxIOAnmXUTKisdQtB1ZcnkVt11JmtQmR/iSE
vM6sHszQOfQDLJUoBkqE8ziw6IphMj/VbmhKHxza/SWLp0sfXTdTf3UGxEq2zo4FVano3oWYHZEH
t6729G7WcHmAEGVhy7pXH0I4T2ZYH2fFfiooMHdTCI6kUPgJeC/VqyB67eCQax2cE2Z0Ta1ib9B5
NxEFxvrW7UMFZ22j3od0JuLIly7tYTitF+AndnTtOEPWFekEGEyNcxgyhaL2LwnebYJpVgCtRkPf
0MkxQg5JXf0OANGrSTalmlgMlT8mu0/aEnm+wXX4Ictw6i9EzzblYpQuPiMEs98JV0U3EH7gu5fM
virsXUdSwVYRAJg5RQ0zXgJVMuYrDkDVjr8U/vEa+2mdXg1N3fptx1Sdxy0kBaz232r2owE4K57S
GHuypTL6yfdUPaUgZ6gA0+Fj6nhfljhxFwiSCh+1oWS72QmPMfF6viXVqbEy2pAOWce/inisJ581
Xn/YVKJ/ZZB0p0Y0c8Boi9cqRf2lSQXyCDPzYADLofbbYDDvaLelW/Do5A9U9PT2U119M77lRsxi
tzxlrpLUD9VINyOen1G3fN1M3bJRDwUfY6Zi2TXC18ao/ai7dV9WwFVikduZdt4+n8gFtBDCMc02
7c5suw3Ek3ctwOikhdV+KEYvrKPvwMEnAIWJL2DSY+LRLtGwFREVbZZ6xga2rTt5j5PxMKXOB9iz
A6rzD4YFru70paW2F28+tCi9MKkjZZjRBNXiIFDxxhK2qWvsnsV+lPlZK2JKC7TFpfDxCmPoOoXF
oZVMHC0iIVqTPDpZA0B5PecF6r0RMmg0wuhNgRl5QTCj8Xibl/NXNf6mc3C04ztsHYfJYYfi8FUm
xkOkc6mH+p59mINxBae2WRs6hZkd5li/UxLTG3uk0SZ48DuH6GJRUjI/XDhxxjZpyAhILd1WBkzr
YigeE4hm6vgRzepjVhReYnDRSB6M2XzJKfwLrqjVd3PO+VAkqZ/gTLJr5Ot83rcm/Sy4EiLL3BO7
2FY67/ySbPxYVFvfse/N/jnVHpgz7a1KO1Opt1eV+BSrlV/qAQ2qjDKy+NCYP2E6HjVKRTod6hkZ
tmBmS2ryY2JqWyMwz2Ol3DVANTOZ8RvxSUHLlec+DT9UxbnvpbJzYpALluOWaeRycN4UoGItwRBn
THZz/qfO/Xsy6secBcEe/jSVam4+QWg6dC+nu5LMCTdXr2BfCbkPMqUHbABDpX4lr/FQoOJ23OuG
Wn20u/RZtuvFRGFNJBtPQDafC6AUH7DYNtzubN+yroM+eNaYnXXYVgNjvizytQYzufVesEVK5gTk
aWiOMjxhM7mFdxK2sQcJoOgAvJHZCBbjpcm/hW4gqgmIJkwCgHh47/oaMImK9oEr3xBCVoMXnXIF
szCxan2L7wJU2ureUxTayb/I1dI4sHK8oX0NcG6nh6bWTo3kG1M0hzLQiS2BO23y02AvjyH9Xcpg
EBdhNWOPdFU8mM4SbVVD2WmxsjfiGj4fNHNiocL8aNK7gcwliaqIG0Gf4qe7gEHEHGvulPIeFcKL
gze1+unV+d5YuU7ZY5kaXk5uYwmBQw0chAyVRB3pyOA0puLYSIUfoT+iQl8X1LeIo6RVdveKjctv
srZUkG8qroYC+s+iFl6q7QzMIZPFqISw38xJWv6kogOXRv9ccWR04pX2W9l8Rf+0/wHafwPt+QYM
jmnDS22+RxRlapSJGVqxnpG21VuBMlHi12hZRQ26AVWIX4AuOeGyZ3VMOi7LcuV3TeKXICldZuWL
YBdUhmOfdRuyLpRuPk79qfIREIrCZ3Mptcso37A/bhz1pbMPJlfNJHhO0jMYYTs/5GwikmojxnWb
ZK1piyE7xCvSuNlEcIFPcs7PrU0A8HGjYtiszvmCL+nETo/Rx69JyVm8bYahbDC/puXXQmig0Tk0
XVmxecERKhCepo0Vf646pMapU6IZAJiKjzYudXXaRDezINx1HaezBpoxDD3V2E2gBvk4IHGq8bZj
nkVmyCfst83lDbcbj/9FOodc47xZfBjLLafcU1wxKPg2Lve5f8yZpsJnmsPBc7RtEt/MjlZIjS0T
keanwqX9kRevof7AG1FD82ysl3R6BKnmljkXFvvIhxHYJ8f+mOU6gJP7HCxutuBxwW1My+muEb8J
NSdz9GbXz1Gp+Cq1VQG2UqjLRHgB/I7Dtq2/aCnlx8RwRklnvdYwbeyckth43Og5tY0Rxuy+OcEu
5Dv3VA4HH2/jZkZfACrvix40+VLvTSc/BtVVQ21hVzDCb938mAWQbiavkXJsWc/p491oA5/D0a5p
h4XWrxungqo+m3YGO/DwqK9WE0Z1ycnpXlQwxeMzDY8UALQXZjEPoPhPDgu73ri4Qlk3HyedGrmZ
YaJM7hyaEiG85lRaOs53FeP3/gpiitWG91RUm1m6Ygi2mzjbZS3tb8Ca2/4L5CUXSUDVyec68pGk
fhHN6RN8CJTcGxJX+6GexwuN4ONWTiBheQfNr0penPBM5Htrppzd8UF3S3BQHlX7zwaUljVHE2Wr
Z+PzMtU1LGJ4otlSV8vmdpL1amL4MOX7YNjnZv0YCTyFRKQinh7jlgLZtEZql530K1xuy14tMWdx
xJB4wAfkv/jFXsCtRj+ljinDQ00yfIOmYPoLebhMyiE/TN0+FFyV59x0FSkofmZ9BR3lhhYR7/s5
Pkz2V0uxrznHnm5XO9Aa2mytSLENTiQOlLN5x74mEBtx7JU1zBu6/9i/6zDmkGQ+qWpP8FvdwGND
6+NKMMd3AfTVmpxZyhFKBWyJbKH0+8bCK40XAuPbvlXfwJBuJeGUSv1OMSQP0chdEPbUmHqWw26e
PVu28hNPGOsGXFBg3kqKq2X6WGH27bkOGNy9FhzXkrVJ074NSXGmhb01/kuzKyyZmr1krK+zuLlh
F3vos9zqTFY1GnoMn33rzLCDtHXDdCCYAt96CkRFhKZEzwPhQrXyZOL1I85rM52Y89OkvtlxxDNw
yFlSTfzfJS4ZZj7YuACJ0dTE6e9bjhhdyHTQN4Buywjc1XUdhtYuTn9zceBLIRlrhMcWV45o+UYg
kkoytxJQFb0WuC8xZ3c4Yk22zytE7X93zjh4NbTAD7UPzQaVSn/yt5Ni5uy/ueIhJBrfNOV08U+c
3azs0QxeFfMxau4h3m2hSyDWnsKBoIal3kfT3zKASARnk87vdfjUx6fGUBnV0rT8VChfBuJ0NP/i
T8ZtmN8vqeUWWFsAbXpAof02es2UW2r57EpZxxrvqsGLVkfbaSKKiVpl4IlyKyoI7IlfgxMpks8Q
QuJNd1GE+FWyImuGSz2dW2NewydQmq46EoJt31BuGQ9JYgdddluaXYUYO7e7BI+nUHhdGIXBfkTm
tExITTAP8fGg3rSnuLlbjD+6sDfIuGLR8d5SElFj3yeALrqPwXgR2rFpPibrIPtdHB1oZkVTvq+H
81TeI+Yl8nMo3mai7vVdBk6RzNK2oSCmPKFbt2jVE2t8lH7yrTKy+XUM2VAo/uJOOk2/phLxu68s
IpIZ8WNMJn9hGdH7t0BT/92JAh7v5ilmrKWmJ/D+CNrLu5HfQYzfGRoT42G3RHd4KzciYFXSe2Ss
aWMCOzIvprxqsM2gbWpccUYwb5mnzz92+zPjkA6N0rvgenWn+lBjXQrVdy6W1N/6Tb++3X/l5JmS
W4z4EuALouVVVhQQo9+tGRPQBhEVzrG2ZbjiBTa3UZXCvflJSawTLvlHekZ1nOAE55TLZNeHOaJg
CjNXY/5J8V31FNKwDSghOcfgRTVf58IiFguq+icnaVeM7Nkxl2jW83ChRccMIcyfimpfKntO0mK+
psTqktOQPxgjqUhfw/XZHoJ8h4+NNnW31o7EvPX0POPPgmlSHzPzI13eaLx0aviJlA1ze5j2eFGZ
NBglouKZHgsutam+H+rPPNr2luuUhEnYrSy+iViWBgApLAPWncYbji0f8VNLvhmHI9kXnjXtHEa3
C9mdZm8bx7T8jegLrKAhYumnk2KjcDyqMe4QlUTaJtgITVtnFTI8f7RxHmIf9Bc3zzSOoEic8ZPI
j4PcM8beRCPRSgQq35eOH9ePuvNQ2DsSvRtrM8dHjrMkQHYg/Gcmxlg17QprCiyEmNQiQ1KQ5LxH
xsE2UEOnF0XbrrU+eHDRrOwP+u2j9ibXp5AaLTxZmfhikV4ksjrzC/W3Nh56Bid2eiotDf2Mitea
JZ3bKbZ/+7IYzyGjY4L/iddpJw1vR3ps3oRe75CZja2/qtCT2xbzjTYwMgctV0f7BWMWB0zLwNzw
45gXJ9gZ0EeNM89+P+38yvGt9HF03lhl5A93BJQStIYdrhEOG4NyIjCGnqjaZztheXU3FKXFhEsa
C5kUDDKU5scWmVl6hnFnO49cezuUCs3mjuKP6sPCsKfhW+TTIpnY6MunsHPpfR4ZIJUhmeSzw8cR
n5VppN3GM2jMuijVfWs+cfi0aI0JAEVu4YiYgsf+fhwf8MlH9nOfHG2NJNTDIh8T7ZTSs3uqCr+e
d/2amj0RSWqovbcoJbmHdw2VTjceQTyE+jHrjvq5t89du5sDKCTb2fIbWq3Up/UaFWv3anSxV4Hd
ubPSLfO/9ZTekYpSD1a7Z/N0NdBmEhMMcr1Jgk49YW3iGxqHDxX3e+nq/RX6WFzAaPhUl4u6hUE0
HTlRAv/kkM0VdqLzZ8MxqZwxBm/GDxWvWOSiGyXBVva+Zewi8RwmJ6ouDfyDqKIpRvl1vqhbrAJb
69n8rqQPa58rtv2r/pWP86/9o9+RBCAO92sICAZb9m5g8OI9AG7t6pJWdVT8DQ8lqp9ff3RPzdX6
LiLSPzw6eO7WH2p87ngRnnjVFYiVrKvdpnoViVu0J9NCR2Ic6usKGGx3QdbKHoL+vlC26bS1qDGk
rvRheZAXcSgvJQIwwXhqUjbDtf8djL0s9yULQogy5QJAg+t2qsYXj6HUKYy5HY5uhTZ6iZ/bX5qt
eCC+lEcW5tMIRygy9uInSP0pIMnhkXbmIsY+AgQSwSW2aIaEd43THsYuqQy0pAnLKhHz0iVwA1V1
nDbV+8wxJznYKzR0n6c+2PUM0g+jQ67P5IWprWNUw1QQhtFGf2Um0+o+qbIBA1Lm1aYbpKc0dQ2C
fNoWeY+LNJyn5otGKowg0zW3xOtQp7joopd5ve4qOdFSFRW2CcVuSijTtZN3usiaLapTrxPjGjFr
IvQmjwNmKE1VSVsly73aOW+FvudAYpM8TB7DFVX3aZDcw9mH73khW9Nv2RDIsc/dIY49YvqpwvPh
T4ub4rUKdxH5mCnZCraXNVAwXQWWupqq+5T4TEH71PAbsDUGOefu9MtpVKxNjxOynmCgPdnGnR9Q
Vh9eCsDAge2iO/C1BhWBvt8O2Q6uzlZUBaiQZlP1f3QiuiEH3LmOdiDdt13wnDM076qO6/kai2AI
zrmDIDEbJ9977sMmGL6OWTFijc3n6fgZlv1w/tSwNg8Im5g7leTWMlHU0a1Hjj5JwPIQM3RXbE/w
jdi4s8bXrnuetC+M0Svh67VfnBYTOaLK92L9KL25rYoBuOg9RAAXm50z/sU0Hi8YDyHvmdsCubjB
SbJxh7PW6m+V+g7LgfhDydll6+vOIWmPYnosItXt2nPLPVoz36dRsqV9lq2/DhkbrfcP/pRfOpL1
W/xpHIFDafE4v3AWEfYhI2UyiYepg97hpZUfDi63biN1i2t3Bs6KyfxaIly8cmid7vndM4zgm/pB
X9892lhcdG1E/HsLmNdmSAyvD92q2PcKaRR+1N1Y7PAavPHyx8GirQedYjkZ/Iz41JAq98UjLT3z
W4TfiUYeOCUzargP/mVJ9y35kGQrjR1fRd6LUfN5tlzW/+GHHRWzQ4JzP/Aa7ES9D0oXo81kuHLc
ZcafM58GvLu98sJIClv5hlEj9p5VC6zdWnpMoYPQXRpfEPBw3CJwbcgi5M8GP6eftAJeT8YbU+Am
e2frdbmZzlByVgkSpcVVLO5cuIZO5bJfuJnpyqfR4mMnC+l4fLPL+DTfm6y0hhulyGngONyeQabj
w9tI9GurHZiLljkb1y7nzlM5n4F4A1MmHhKw5OSM3lhUR4W2cf7eAWELUtjE2Q6/OaVfdkG2gZff
Rt11Ls89NXQ2I0JBfUE98+1Kia2i+GyCF0p4CoaF3pTs2vJoFm4Ge2x+rvNXMotxfyHJu3r9QSAX
L2Nt/jmmO0IfTr0Iq7PyFN8pBHIirnIjsZ6EVLmvTEBkmUAWNBPEHdGGfJsH5mNm3zCjPTOOQwJQ
BhV22i7AChDzLqqqQw1VgLBh95eQlcSpgDdMB7X5lOqrpGaDA5nlPAYqCGW+eNO3BQvdHr8wK7/l
S04L0bnn6OKQE0JcRBQhbfjUdH9q9THJl2b66THf0nOCSZ6UIpq5xvWBbqNVZCIIzcGG6IuOAGI+
+QPJxoDQBViL5r4SUr/LikNWsluXidVeMs1+qRwyvkOmPc02t++oHhZ/mJL+iC3oNBC4+jLUBhKd
xTnHsX0oDaaXQ8vYRBH6eGV3J9sYOKXgnPao7cqPIQorsxptPMIupdJVgY2vWxqjNEMQ4eexo1pi
umjOwZhH8QgcD/BKFNzr9sJcZCCAv7WFX+fKck3CEQJVcquN+VsP2KdFjD1Hn4o7M1VhnTUy96Mo
Yoracan50waERTsB0lbgAa8G/DHrfKKaDXir5ph48/hAViv7Do2F67pkdRqh+ukis7e2EaAu0dIC
F6bNzv/+X4Kf/dBB7CgI9fZWsrwSHW18texWkMp0cIqOzt4howQ+GJ29NfLFdtqFAgcb559WcRuZ
SCBunGS8c+YwPoOoyE6VAUaZdoLpUPYkDUoCEDUtZrJOZrGpskM3z5ELPyh7mSy6SYcReFmNhVrC
VeWMewCCgHWkFuIUErXbduP83qcqxCg8yM+dMt/iFoq5JihCJDYEA4oLiFu/LYxeL1an0p5h5/Ex
vU6mQIRa2xoo2+vOusp0bW1yKNZOh8Kg3cFYex4WCh/MtfmhllVF5T20HX3thYgoiGjXgVXcrZ0R
Pe0RumBAa8EMWf+Qa8PEkJvwyTqLU7YsdZcKzU1TzyAoGuu00oua9qEpII04LYey+hXIbbNjZ0yi
FxOUDuMt9uy+am/87Wk7S67CFG/bjOhGQTS4wUubAcXDpbisnp3xTs6IoDZDmnlqoZME403PdbnL
8+JXGgy9aK1CHMIXi01CoNcb9q4dnb+h45csBI9mRUUYx/7GN+qIM+Nv3weS+KnyMaQJBUwrujFG
RMYXVRgHUxFbMxNvUZyRX2JZikzzFmvJrQiUXWJx7RotwiUZkwClT22Khcx22+fqUW2trxbyB/Jq
ylirnnsOwlZ/VvpsOJfIcYYJ1SO8DNgzVA0r/IBEWAeKD2SLvYSyKluL/6hM4VyMSClUJDS9TntP
aPNZOv0pKuzrmA9s1ZUZeaVa07Pb7jrhPNSIGnXOhksmmrWyi1+o7twVJocssZidT1/ENiRQSnd5
c9EGB8/DYuxsRPTturZqKSVEjLKZsrDfFhl0cw7hiCO+oVFZ06sPAXXbfTOdqVvdqSYneTwRz1U5
veituARzgplK47I6pH6uadGZWdQeAzCVvFj+mFLgMCPQsxGMU9x6IaMyjndAwoYT9fZ7iOP7tNdu
JNg4m1gTXAJsanFs+4YkzMzhWXWMvSogfcMxBYhWF1gGg41l5VwzNoaV3BEpPIw0JmCmSp8GwTVQ
JteZF2uc6J1QxTrMpqG8q1/Dqf2gVltsxCkOkAmMhkdKbXmUIb7kdUuz8JK+hCLewU38qCuLqgfb
1wrED9mhFUzNrSwUh1ButF9a/dtUeviXhfJcwxQ0h+iECsQhJk1fWG1vjdaSZqlQZa1cZ1yPslpY
V5XsyDaxmFQuHBhK5alWc4rcMeYFMpaop5Xq5fp11Cm9RQ8kx1K8New1MXI0IaQ90QvaHGV8HlSa
7cqgAzuCLidwNAR1Ym5bB3d1277S4fRtBtMvnjVGudCBIFyjrxsVJXxKwJFgZuxeV14K9ek8Vwjr
cDqVEkAXGALdTQjNVlU/7JfRfI7xs1KlGzhw/DRjM4UAtxymBIwzcZ4QldxW+XeRl7tQ5Va0rCle
DcU7YvBijkuAn6Bg4eKG1yzXJUTv183bYGRPU6e8TxpXjGYaMYdgTlPlQOCaB1YzOKbFUB76Jf1Z
UpwtMyGcIGpuKSun2ywFIBdH3CVZycxXvJXhM2XoSTs/lwKLy/pOm0uMX5rEvZTfkVb+GgafYZpy
XciZo0TDW9IazdEJV9g/SEa0//JCpl14qkYku5goT+JNaxn60GLQNnhaHECLsqS1jAebJVwXZydr
381yoTGYmCSmRYhjcZtHfi0Ycod19mVP2ClV48sg4DuAEdEQkjDU0UCkhL7GYjCU/oxZlWjjYaXw
bsiRfrdhhh6qL29Dep0ln2xstwEYEmh95aRQkqif+B5WKLDNt1U51AMNoWe1zVYgJUKdeyOifzcs
7VmrdKCF5YgebJUXQw0OTsu5TCdFTFdUg6IP7MbUuKhY2XzTomV0oXsnbndZYJETbpF+1UveScKX
WcK0WE3ts5HG1mVW5BMZIYy5RsWKppZgabjHCiujMsnc1n3QnTAxHJaCt9daZMs1sPB1q7pvMvsU
S+5QtllDUOHkpCOn2hbC04ro0VIGeVBKTZ1PK5t7Rs998KU7JI9DwZS+R7tKolk/aOJtoAnDSaL4
EIbis2bFgAvmhECLIjAcPhXTyJX1jKJgkcPiZ+3r5DmPZj8aX5DpCj/Qms6PcusOX8J72k53pl2f
Zdj/ikY8xOiAXlj1Vz3W9Tv6vRi2NnKHmxK/BzCCKARaEDcaq1V7Y4PiPMWtPmAPFFUb+5qFw4Hf
I1lBuelYYJJcMDyLoNs6dvGzziZ5a/epuOnYetYbnC1ptBls11pdFUBWVtOn9iW/V2+oo40/DID+
VrdndWBE+q1G/SMHKNoOTZIGo6trPQr2OH2NiBkAuRCRrPdgwCgTKt2PGajbuX1hw/mlTe/gOGXo
LQU+EbpsjNXoEm7C+q5rQ/x5KF3xUU/scysR/AgiEcxQfNlMu0rm7mqwK02Hd2VTcf7loYuWJTvp
2WJvMZKoSH8gzBnvOdauq9W9UmJHhfMYd/Su5LTurs69fyY87qSFlt0nGqiCNoAs2pgrQ+PPmtqf
sU2/HWKT/DsJebu+aAll8sL8b7LZlZFcSsq801VImNIvUyHiPFnyr6+Hn5roeK/iPOXfgrXxk8TQ
mzlC/nuhejLeq3lHT9dfq/MuDZX5t2Ts/mn5bHfDz7//CHrM/Vym/+y660uuxkLcXUDEjB88tShF
43sITXQhi+qEle3VVMwO2mkqsLLaOthg0tPxZsSdyUGelRBjTpYOiFKtQvW37rhta53qjtuwo+IB
S4TxRlEsUoxZ3zuTdlpgS22aLPaJP8dMAn5DZk+1VwqPaZiNclu0z/9jDRj8/zjG/yWOoWMI/PdO
/RcH//+IYmzi6LP538Du//7Cf3Pd7f/oKh0UpkGxkS3+RS3+K4Rh6//RdXIepil0qUtNkvf4b667
sP4jBWl6chZ0mzjWGlJrS2rCaUkz/sPfMG2KDFXJBUp1/l+47kJaaxzsf42L8TpktlDgpYQlr0p+
1f8171YPZtYWTq4TQnywYUL6dg69L+Gy5C6qs5FYB89ZpWCm5GYamDFeEbhGJQsnwADrKgKZHlXu
yoM5g7CFBOQuDFa3qWbXG0PkJZe2kfuMPWpbpdXnY9mYzOuxmiTjPHGiqqaTyAcvykLtkj3TwKBj
kK7qEBW/ivbwV6KN0ER2yjLDVyq1P5TjfK9NcnQnMS93c6ftRzP5rdRSPle5+FkFtC7ElAJk/Dez
NVhnY2mdZsThXI3xo/UoMk7EH9P8lcow3isT3SqjDkZrNPHVTRMLpZPeO0G1Nzmdml2q3vUKShhl
OfJK5xMT1vrVERhgKs5kC33hpT1PjOh3vCvzTl1E44HcK5yGwrwAPjB9qlzuZ0avQfgwLHfs8OrV
NsrSj4NG88Ixv++NFB9kQ0QtNbHQhr1u7wc1uTjzHFNqE4u9Gkq3wa5RqC2GmDZgHNKO9cmxsnM2
EcCe44EFQAWz2GMrgE0xbSNqY3dLAtd4ilgbxEjUwTSWcJ+uwQJkgPBYRhzUphmNNrP06FyBX9qC
YqKqDQLpScTqL/6hamfbEyfpNK3OU4GFVreRFBG7qKJSrJxTYMh1q41r1wmTa9X3xOwrTl+ZyUWo
i/SzDBwanAKVhLGqXaUhvvOYPmGzM/Y15LP9OC0avlltN89959UBA4ASwzNp8JzTvjGaAFFrUvwz
s4ismWevSqs3vIk9NkTlaSoRYkoNYgFnLUFwLoXTqhvJntpNuiEX9tt2mtM7pcx+RIlZV4YLf8j2
j0L6+cw8nNF260cVZASZcA8ZrHI4jxMmtYRKzlgVUC7zAJkbiaKb+xy+QgawiDNwTl/xFtHCYeCQ
RsgG8CtNy/gy04mfISSsPy0lYFLM42lJeTawmMmNGmPhbG/QZBdEAk8B6BoBot7t6SzYmE1wbza5
JNQh+R6Vy3QeGZjTRxMeA+TsU8T4DEgSOmOtE7OcQ70/RkKdPWGFZ2fIuGONCtZvYcEwVEDPpUUO
coXCRr9mo+N2iDRnLtElWYjXZGkDdCbICAVlBKoCegdD7ubFiMm7yLMFjqR9Xxe6eQy4RORqaUBS
k1/hDCViiCxwMGaSX7TslEdcttqFFFMaBNN+LMi496Xmth2nU60wm5+ZeSi1t5tuiua/qk/3/ZK1
COs4qVHA+5MVMmKOJ/OnSCYkdJw4j5Oxlvt+xQkUSsV0LiInPsOZjEO23Xf7OIsdl3rwcJNzBtgN
2A+XTFOAPJIis9P8M2wbeVd21Hz1YwK7Pb6U8XoA7zBoV/Sim+ZxagySYiUFkpL8DtnRM5cXca4a
rO92GD9MFKfSsateEV6dvBr2xrw6urA0Ns2ws5R69NQVpT4ULbNyEEfVHO3N+EgTe8WJhHxI01XK
Ngnk4LdWc5n0GoUqweVTtLeqluGjGocqXxhIt2DdaDdOHMrh1cpbZpZJSc88YgHkmDaPd32LN004
nIgRCoOnSJIBo3c5xlVuNPv6tcqmmYRreVMpQN8Nsn4osjK49oZW4Q1J4Ofb+SUuVQ26YDieBozT
csL3C7dW7qNy+ky0rr/hwc+KCbBYCaujqAZ0aePWa7HtDdh9N5GsQOKCutxYWsmq1TrfcpYzCiMC
2DDzFkRpxd19A1GvfBAKU1wnf2nBXt06+VPkA6bfyWqOesZIyUmdt7SXoZ/n2ddAxYeHiso4m5Xf
KzVK/syEzvAIZ+mGuujFnYwkW28KAkHq3EI0uilcpE4V2gymmrL+WHT1pZxiRFGgdSdD1XIf265z
KiztOwEzwENT54CHVXfoB/I8M+j4tocPG4bV1YFjFHaMd3u1e6YYl8tDq81wplK5a4BieQPmimkE
K91wscLEf0ua+3Dh4m4sNRB/p9tljtxrNRNWLR33MxXT84ClBh9GH1EuTaI5REDFjBGbFRzkor3I
XE2BaiWX2q7pZF6qhVqLU4yrvLOhomPpITw+EQ3TylgwQrOYEhlquzVGKiItdmvPJJXBVZJ+gX9/
9AIaDr7MhaNjZ0MwAL/XrnT3esbfjkkjoRgFOMLcR8HBCmZlha+uKWx4ksOIFpBL8DIl3I9KIPTH
YJS3faHN7jJ1uLRwEMg1eiwC+7Vu9ZQrd/qelw20HzIc45gynABYRxMFoBoOFuFr2isMv5PpCF0J
97tCKKWpcOmaXU8nQEpq02lTiI5y3jZkwZnitu9SYcTH8r9gUJKgj3lb/CaZXkTPbLJAz91W2HQh
F/OWqtdZT0E16Ea5HRskBQWRiBp37VQRcN0Mai6RzpW9VhbxbRouaMetJv8ne+exJDmSLdkvwhMA
Brp1TsODsw0kIzPLwIkZYCBfP8drnsjrzcjI7GfR2d2VVRWR4e4Gu1dVj7KxYke85oxD95/yGIT4
n8rrqd+in2ejy0h8LoHBqQlktxqSs9WS4sRVdK3YeF2Tks3BvT2BHukb+MunOnWW67+/gC19UkYA
RDEmPc16PjYT9tSw8Liq2/FhiTlSGbozok25arHxCkgUq95lngiNaR/JoODuatSxsPRXOXZflF0O
Kz5x4/XfXyoxrHMdZHQnkorMnS3SJSP7YuhkqTAG59k5jexPt8KqFEbt8+iSZPQKd6U0tjMXwc0u
ihcbq+VMG2K5pJsE563Xu8HOp+Rs1zmAd1rmJRU3p9RBaMn87HP+iONT67yHoU27iTe+tPe9GD54
hK25x9kATU1U7XeUQCSXLwtPuqqsKf/LZfovx4kzULxP8zRuM77D0VbfA0uDiacBVhlWMyJ0caHa
pCxt/PUdgRirPJTptGfD2vBGFW9iVm/xfSaD+sGVswhfDEAXu5WvusV7NzTyo7M1qC4sSb1wdvCB
X9pBwBoG41k8zXBi/A9XUTw2o11Pjj/98BgPVqP2qhfPivqdzIV/Tjv9yfYL6AjsrUeQdWxxW4BD
oE3HrYWp+YS0yf6a3vE3NbRmn3Ykbvuq3LmzwFvbxtlDU3BSivH+JyqCn4TiOZX1w0bNAjWz/c7Y
MG0AypMriAFCL0Aty5k0vl0/WBWuUdyjRZGfUu2Aw4kkTj0GbdAI5RPJ8XOXuJc5zH+mOvsHZDbL
3sanrVRCeVWDSxANUwwdcI/FHdwRe/V1xMyb42hZ6vAc+9X7EnpXVwd7I/xpCwvBey7um+tAF2vt
QL4mORTDspHLLmwyEhAD1BiQQcclomu4qUhhcpw+CMt9pBuGlz2fzpbNnzznLj1lZKZ56QRi0tiv
IQ+iSzryGgASvXj3XwTqvKbP6c1Vf+Xk0s6HUTfS5Xy5lxfzfntK3XZ+akWwIFsqfPMB+l2fS/Vs
2Go7Ye7/VUq9yecBuMmlGu328d9furikNNY8WoUoHhRISS4tilHeN85TlpKSbkfd7+LAopje/VKA
fH6noKDQkLvk5pK85hTHydBkV566zTkPCgRYlxshE3x+KRyxMB9E5T7ToVh1EwXgopXFkxJVdm5z
qlzHbrrZrZvsaURmQ9n7APzDETefY1n4NXg5tB0hcRFWOdBTQDv6/f/WQW0/1nbZ7gx8zxMHSqVC
62QrtuEJPwPJ+bCeCvnmAO29mBalNaaKiYX4d1bVel2xdkJgxSXjKG/dddSECNRA27pbSgifTFX/
ZRvP3mZ3/3Wfv441tlvkGFAlvAXzvJW7OZgGdPtUXasF3TXiDRm4C1wkF49P738rLKZ8vON1bUoS
PsRNRih3Xf1QyvlYpXcWaBUPB7AslB6E03QqlPfcVHG+SZjEWPJSgQITB8cInD6YfIQpSXSliq+f
aJ9ZRr8XuIhXep6d05ypTR8U+Tq7c5fLuWrOztxe7aG9wRrHf5CpO/qDzCsf8nQYHn1OhjVMnSsX
uYQmlZokVTXeuLP8DEPdnZm4MCtSVmXlotvpOHlUIzbxyMxyqwsfom83H6I8+RoltxP6h7hpsfIc
Um40c9owH6STxBQ4oxpz5czcoscL7f8RsR6uZUEpe+gEe9AYj6DhSWxY0z+eqD9qXX5SJbOt9Di/
z063zv0RTmr9bTprYs5CXZqyYK2k4NCab5PZ5aOmbCdlNWyXWpwjHolBUJPCob9IVX9c/8iLfeWy
529AoXwYlfzxSn0rGbDpCyqf25EdGtdWOkLmt2lUyF02wVO0b9y48XIzjD6rRXm/bX3vIuvMJ0md
ezbj4M9ZtOfPBW0oxebtLdFvdrCAiw0GHbhYIxwmnq+FMBfe3FDHsvdKecmOZ4VfSGx8cvoHVh64
aiFvDT1QhCz7Swb6fjW4LKt5NLl7GiV2SxrqJ922HHtW/9M3Cu0pXJ49Zm6WreagLKiPiYfdQ9yD
TxxaoeuvewIxYJbI92NWx+2CtBdwXVhIukweLZlhThAK/GOxBmbWb+YlnvHeYXoiyOzw/ly5VsGV
3YjL6OI1yMfkkyULT3Ri6FTrfvgOdUYluNrcB8o0pz8ikcd8dupD5t/ZkSmezZ4nj6+K05j4ly4M
m3dGzXEdL2xl7SGlNMA1wY5W2qsl0/LAevrVZUl6diV7BTB0I/9eTZSnFne06nT/2L5mMCLhsufD
pY+XrWhGtR6Dodn6E6U/2dSfWMvf+NhcmtF6Gu0hYZC5b0jpc9vUcUDTSsjzA5KcfcwVT024N7S6
XDq5CPoEKJWfg4Pj0djckCjadUFqIYeKz5ilthPTSRBFXyB4RxKfkL8bTbdBM8+0fkhvwnaOwJ6l
50yb/jGLik0++Nmmg7NPYK+N+fTgEA/hE+5qkUB/CEgmp4CG8ITPeptK4xEpy1+ljQsjtbdjgacW
+YNRFi9cNuIgzGZ7XQwu8URPU51XLnsJtXE9ysNdtVXywZBZi7xCPdso5bulXm7dxPPadMRXFt87
hNzyzhTXgQ8vq4fIJTzMf6f5mH15PHLpyEa78bZ5XuMdDkjwy7fQAELVVcBD+6X1XXKQHQ+oOayy
VzRwpkaHPVdq5YS2sSdCMpy3BFKSAb3b+Wl8zDdee1DGlfvaiGLXSw51U03/lJ3zVxgOyJSVBgZ0
couj/N0BbTzmkf0rte0HHbCo8PvaXtddg05HgMxdmAZLiHsgrha6azSO0SwTj7UTPXhM5JVnYFF3
fcnOZmLVXgN7TgagBmosCaq0PmqOC5g3CjZ8mOt9P0z/aN83b93UkYfMiqMv/QLTJwr50OSAEHi5
mpQ9Cqo40R2dNWfA/mDAy1juTRb8ok9LrEWCcMj7fR+b5MJxgP7VoiGN05eyC6z+rY/cMWEWCMwG
WBOfkYl++CGlAoV4O5Y11jB0KqPFQslvog+Vzs8T/dWwC+Eal5dKwfsQgmUAw0NCa0jFhZ/XwotG
sQH+SZFVgC2zMTyJ4ANkfv9Wq5wTI5dfJsEqnHtHmeN0iqg94kLzokt9H3fyfcxwB8dxT3EF66PU
bPsoQxSOsDCGS36rFrTEtsEeTICbKYkadiAPIVeAHGo47yWITusquD/oZxK3c2Dvxyn5HjlKtjKv
bxDcI6DRiPsMGgX3p3qrjcbjKfz3kGDYPs2DlwbP5EbZ0mU8eTQGuEYTsw6LPXxy+G4Wv0+v/RDy
XJXmtfygaS4pE1aEzMRFJ/kIsqlFhlvAL3BwGale5WQvq4Tn8cbp0++wBATuTWIzUQ3Dz9f74xGY
SRv/I5/wgTVyJi7Wxljfog1dZOdc8KNVdm7gjUF/8fOXvipyPpUthubmnWHuryP5KRX3zgMFkCeo
eS4W1fhHdcyeVvcQJAYbd4NpuXXIB2Q8IORgwgOEXHKQiz4hvh27ispdSshvkglkJeoeT05sEWGa
yvOoCY07csTNU+dQAfwq2jsBZoQpxBJXBXCcx94ruTKaC8cowbbJ2rLJpEoyLPG9CRZQtUubYNFF
W4fphudSCbJqzJ97yqm2TthXh4kdHfdql+0YH/KhOCKngCpca0LLW5eopmx/RponljAiqh2V2KTf
Yh+QYJMFx8ka9KmHPy4qc/8+JCSSjG6cLrB2yUQsOC37S9wKlEANMUfMoLSXL0fg8I0qYMWDyxZq
kg9RQoWJbJ+shsrm0B/+hEPP9So1xxRJk9rRb1uFuHS4k6K3sWWzzdVvvGZXeteRFpYT6ccakua+
Gqe3yfLekrJ6riue0jIEtBAPPaoTcxcu0ypnxcei08P0GpGzwSs/KpKII42YawiQD0NWz9sa7mBS
dnd983Ex+U1BV4TiV7/96+EZc8SyxdI8jkSPxaithr2jAWJiA2JVF6dmE4r7znbge48/Qg8fSlFz
DgIQuAiHaOqEN1PFXwYPtVfAGch7g09vcS6KwdHXeO3cnjhGQtCr7bvnrsPUq7tE0RAiXmjmsZ4z
jtvzJMZPGTPNeZy4hvVp78dvMtNctB2YsxGbA+mM34ngeGohmKroM7ANQqvrvvhKka50nyy/udUD
cvrkDfef/UXhk7A6Xx/iJMcigvaLgyUM7LeJ4RuhOLnwOuLkBQlOgT3EZxeETvASNKw8ymJ8xvXS
r/4Ft8v+2efGzk2IXVw2hjxHKEGYw5ZNZkxgMba2TJpqSyyQ9XxbjR8zv4mRy9dnHoUpcjnDutc8
t7qiFc0FClml5uS4YbD1oMOsCi+zroEpL3Xp1Fsz2sQOqW2E8VtQCeOGZDqDZMNuwT346fAI6vnR
M1jrc60f2uUKoEPWhB2sEl8989Q1t7HzkStjCQPGeMpwlUnxm0Lc9sJeaV95XX4cBCGrWnX7KJ5h
tbRIBGl+ofzz4GnK8EYYttsxei+zvNyoJLlFOugvTQG4XFZA9JGsVq0H3LhAza7uSKaQJQMyKBq8
qtBeGxinROwfpOMTOqgfnUWBvOAiovOSFEEBTN5mNTsH7bqu2JnGYUcZCJGLoMCOQuWQISHb0yWc
HcO0tsFj8qkrc0pps3L8rMRJjcWxB0sxsX1YzeUYHDWb7KKCAOiyTjrdTTeBQ5w67PHUuv2tVrRO
VchOVGyUOL/ukY9dbIfDtR2oPgtKdlP8cblrhrrf+1zckO4O0TB+4YGbzyN36dhu6yeapFA8COZ0
1MWN9AhqH/93ZtFAvFDIHVreE7iEzdAjSEw6CVYoG5hVM8SiseT+GeWgEvWE09fKMR/rIjgojSc5
p1sAixRWAb50jSVNzLSMLRz9oA/ltl4mEOBhmrLPd7dKF/EGuYFOFce85q7+kzG4XcDq76gKPkba
rbaaW8xW0PPG1bwBSqhKFg2/Q87GmbFhHoAEpDivnAAWGOeobPFoTRkuf7vJmX1wb1eZdcx4FrZ5
qi/V8JHYxU/piHxXFAv+sbaReyta/nG8mqiaB7+s6PAb5hFhCeoEmus8Qe1pG/9dWwnx2YGSMKoW
H1wNPLdrcjqlfTveI75xjWEb9gK1eUMIELLtKI9Wi43ehOAyUC1uquZ87k0Cnq3A8p718SP31uvU
z1+l6KF9Ox8QnQNINNUpnfEnRbRobfo+5mZT32ZX/rYaXmUrEIc6zD+4S66AP+E9TJuUFC31kXf7
AQ87NmodqcjYgdzvt6ybkC5GVHjdvQLavm/zw+KQWRbYNzbxN7sGgJvYaIDjAQPde1El7Mu5mcTg
oHRLxs0fGuw2zMEBrUjarS9pgOyQBi/DQDbanbLbiJsoglPEBhgOzBz4T4MOvj3b3Qz5uJuYexmZ
62OLFLFyOt6mdyyCM6TbOSJ3BYhhNevw72i7uNCbe/aEqYSVdJxFP1GXkyzmDWMs78evll/dZD25
Uf89CjYEA4snfAtq3IzjZZlN+uDEzyVOokvp8SAenPDbi9xT5rTTF+sbkhqMwmCHvdcifawqINgr
KRRh8Lo7UOKablpUzeegTZ4y8MfEgRP/QRWL/5oi3EXF8gZrliIief8xTrXZ+nGHX54xYuUavA9i
7q1nK63pCeJI5Sp3RImJSP80VNIC7aVSarr++7/YkIJ8Uf231Rfy8D+/KV0DXmPUEbbLPnyw74NR
yd3BeMvfgGvvKc+aao+7j/vr1MsnlZoU4vnYPVTjIvZ1+On7vTn3THEkOlg0ErjOCTwyHOnIHp7l
pM1zksgD4KJtqeTrmIX9tYbZlOMupsuEFCC+HvsQKdQwtzcfeeOcpIoYBUWZ32KqmLcWLQrrZXRd
lk98OqcZIj0BFYCEGBXh+rHxFCl1f+n95qFNevBw4e1Dcuu3iB6M2nJvcEDlJSv6a99QHlgBJGnH
WV2oBfrplxHgM3i6cATKk/juHtjSLokFwR8E5XoJ1LpHfR3CkmOextG45LPAtnzLouba0NxRNzTC
+JiZfSU4IE27Y7tRU4wI9dYdq+CR+r63fCzFQ2PF+ZOWnKCoPZ6Z3BdaeIk8G5clBnoRL0X/gyZ4
tOoAG2L5nVOMufcnTHIDoFMohN0WQxyYAbT1LfSSkM6i4UXr4hOT/YYsd8lPhm10ns+/O83N3W+r
t7nb+lYCfzgjtDCNEX21dMbgnUqOeWvT1desm1bY2071ROkVwZg7EaKgMMwZBugmAxUl7A4yu6E0
ZOQhkr8vk4fhQTTDztgGGg8jdNqSDpYtXjy8zQIkV2sstWnpZmoBsDqSNM2QO2TvhrfcGca9GD1z
QFLFHNGmWObGenlUw7xlQfLgBWRC6ELM6YsePmlvfO4Ko/eobNdExflh8EjXzO3Ipbo0p+TXPCZ0
3yYYLeZ+qe/BcnfTxOI1FEt7bs3Rjqj7Hp1py3ErqdskA2B6WNpyHIAFRa99ZV4Kv9fcG4kN1QY9
Uw58KCN+5tYI98t273mqUpSXBec3JWtWc5GL76+j0EOYwLkeUtowhQQEBPujXSURgS2SIbr5ZdKu
fK6ZPE1ofRhYJgezgNuubHTrYGaADCnS8FmG7fLyQbCvWy3ltKzpBORZbL2j/jO8tfRZzI3adNQm
YS4++yThbYtlmp0RxQFb1jL2rwIfV6FHCyUW+GVbTbxqUQbWS2KbCmX9O4tBLBi2ZzTjrSFmKhCQ
PPddSm4ogiv1DgLJvKNwxC84KVl2j/t+JD7nO06+bVPINQlro5ULX/g+5jv3olixosH12BX4J+wp
2IaFoy///qLV3O6LCqqSVGm1ajKUrqYTT73JzWnJ9JHrv2YPy3hbCuTkWH4PLUkNN8PC5pbqGujv
QiTtjwR2jxz80JFnWI/18ImBoLhfNXdD7H/ME9+HI4qf3qGso2TYp6y08GjCLobrSMsZpV1czucb
ItjOlqrderoauMuAvhsV6CKpTzqoIFvhbaBQo9/PBQgTJmUMndfZ9PELhcj/hNQN5WylcZIWAbHT
2CfN96M7ut+C0ibtc24YvgJNHgaGxUDGnb2nm6FTaazJgWXRbqEMH/5MgpDiGibSq8Mie5NJd1xj
yeUWEfMeyZfnpaaaO+lJ+MaJAEiErweqJUZ/Gs3ZcjAOdnShYeEdOCnZGhcTFwU34mpd1Z275Rhm
I0SoHHYlHWpe82175LmNDrHYdL/jJn4iF07eMuhfRvopiHPKD6v1sW94wKBZRVkm+cOPNqdFHqZF
nuGmbHkFPX9YXjLKU9gNkvbnL7E7VcRvYEcNR9t512Nv3clAf0IFYF5SEsYFzX/QqnwpgpBNPXnO
uYQ7zYKeCGTNJn4Sj3ldHsjpfi4uGMTsJxjxaiM+swBAt1m5inhrjnyALIDRmgLDSemr2/KE8Qzp
irbG8B2rjwg5JM7YjN3SdPwMFtSJJksveSqOSbzEq2mO/w6MczBW1K3L0vci/I7CiLmtDr4NFWa7
LLO3hWftOCWXLYpoyzp5a4ZgP2NxoRbrUsPD7yAKFDN2SC/9SCw2t4rcy6r0weDSDcCZOEqPFUpC
fHjxN1Y5fjfsabAq3iLBGqtSGAxg4AQCcgBqAGYit1rgOxIbGPjXa+1dneTeLa0UqWVYGS1LVCaE
Q9HojUaUpekRZKyELxuwVDKW2GZR9x7EbwF1mVDv5eCyzDK0EmQ2CbtUvpZpuh9C210LOyQTFML8
kvpchf4HLtNziTOW/f66tgfIr9Y565bnZoyud0Eo8/B0WQGNCoxCm8FSX27gfCRFRujBiaD8im7j
amwzoS2/M4ecWrwPnGbDZnVTywLOgNWdJ9r1VihhOQD60e6Pc0KgzYvkTxZCY6JzEAlaP8TTBf+z
BjjEUtRE1mtuYzNrpvtyZc75GycCjkNyUHm4z8WAEEftOD4SlLeE+5b43bvPVHxce6e9tF7KBfIW
8e9Phdo7pU0HjS+2eJIPmGseXHxCMPyOtIJjiL2TLKxQ7JvBQftj7xnnfOWoTDAk3f02qUVDtC6P
YQbQZ3TKrxYyeiuSeDPDz3SwqbPNoMFZ7gQC9ypy/Xf63cd1+0vYCRDMkZhoIsCum5HhIbSv5V3P
bDTESM2ErUEl3LFxFHmwCILNGA/BrkjYf9l1QqbW3EzePY5h+ma7YOYEwow3WhvdVk9u3xYc6/Ji
Ss1TeXrKI5RPPC7ATTyJUATcSPW0gShuDcDH13Mf7SO3ubVDwERv9d9ZZ/KHfoGdswyJYrk6qYvl
JN+TpxUpanFGd6lfB76b/Sw7GEy9s6UreThNPrcnSmCHo7ZppnQ0SpAK3usmWk5iGak5p957CcRP
JTIXt7L3xhHRnTJUqzYf+K5rIJHQLq5Qkmh0rVZ31RJW3+uAtOFNJC8Rniu3OrQowfx0cSdHXk2P
MArlMO2gInKHl9OPiiCGcE13NhVMW+4rG7rFwzyHap+YGrxf7e4l1pe11scp+KAZVh7ENDYnMdO7
qrKRPUPZvekgyvatAeHap/Z3rXk2dBrLXGQbzAihzg62iF4b2W0WJyMbNuGmD4uZsFJdEAWdHCix
HeXXc4+H3MTqwZv+NpXjvVBgiCAaLKdeIl45UxBspli6QEJZ5frYJ/PFvkJCzB5ixI3ZzZ/LiSdL
krnombjYhmLEpNDcsDz1e14s9yfySPR0NsVa0q8vfUIGvFY3xdx3DjdVZiu2CxqUZdtlu8ZlBnfa
usNeaBge+5kK3prWWKNguXYbVovZMVlo+g2hj2XV8IpUTfFQ3h6DRo0He1xgbqHkwESCXRrjRhX8
VNpZ/kDF54hZ3AMVeP2VLG84JPkejNiLg/XwrCTDIQS+f/JiousyxpaiKkOVotc6u6BYyssIp41H
RF8Sk1nZI5dsryZJXYd87izH0bB8gXlErY0rwIs1zGMsTPU/OS2mDvUtfDaznymNfodeRp8owxPr
+RffNntPRmvP0E9ZZW10kE507VJYZbFLHzVLKSExvthknHggIVq/qYA1Unup73M/2bouOBt7+Umt
4N0sGNpAY7fNs0VHxwaXgA9rhcXqjNoR3lHL7Lx2Xu3JjUgl+Z+PUWDgK8IRGlAYPtNgsP/XnTpl
nk3i814ik5W/utw5eo6mqa2qjw198psycv+6LYSNpg2hQjgZ6kVl0qMpzHrOpvIS9j2HCAzdZorF
rbHLK2AcbD0ueoIf8sYTHKj7wSupZsnVP3PRMpGm1cnuBQa83McT1B2sbCj3gQ+5m6jBtEvET1vO
4cFngFzBmOJCiJ/hzc/5wDlDRffSLD+lMR8+yetpABgW5tm2KeOMOijJ1dsH4m47ORI/F+smFNGj
rptw3bIOPjYhryd6QUld8Qv+NGbIoP1T1YiMFkRkS933Lj2P0FwUx//vva97Ppv/F++9EzjsFjwb
A/z/uQsBH/Ovvs+0/KXS//Th/8c//N9mfMoNbO6FPpb3MIrtALP7f5vx7f9yfT/GXmjDO8WLz+/U
jfpvx71juxjtYxoK/DBw/seM74T/FXqQjqPAc/hHw1D8P5nxQ3Evl/lPM34QYdB3aY2MXLRnihb4
/f8oUbGT3BT8Z4Iq70NK8ilulEPNIZcSHzND89nNeEJm32mO6aOjZv82pXRHpqGRZ8tVz05u8nVJ
YccbOSf2GqO4zm4qHj3cBotW7cMwjthOe+xnhdNcJqovW9cRp9ylkK8YicZzKCX+gqkiTMWBU/an
tLlPZV7Edql0HycUVdFZ+oIVivChxyfOz9+pIgJP9StZiCbJAQCOemSj/wC4nRZyy14n1FCu7bvb
mpVCGL2pJAK03IIoDH1w/NkdkTfcQ5ALL3Q1Sw61tWyCp9A3Cd0GpKmSRHzhKuLy+z1MyaUrvQ9q
kMu9k+t0U9dXIqcQrmautzYLScRu0LqCkBGD54btySVy+vc00juVLbhPiqM7pwtiao2LJAYKCdue
1lniSq16JTH2d8q5rpOAWrtp/4YaQm844OZOAisb27ewzY6tLsU+hHuLrxL6isGHm+WAT6BYxCs7
LH6VOTvmdHJgdVbu2b+oJGBJHMw0bYn+QU5pumUA+Cent2OvKKGr079uOLCiowNz7UsR7EbDT9If
rBdKjl+Tso7ORQKZG73iQro/Xdl0U3g3oKjFqglm0PAZxcwgJ2wFJk7RyyyF6zJ0tLteNOFeihDS
ROy9NX1RcZei5tEtEHNmaLrsuJmuZ8Dtnr/gdnVZwQRQcuNyH5bQlQrdkahKJLDcNP5mSwt/ofhl
u8gvRkNqIJeBzICPlLdQ7j4KhtOKtvhV3RN6s4fpiIMIpHORfQ5gzjemoS2BhT5zZxwTTTfIfMo2
+Za+aSKnVUC4ujmWaWyfJtZpvZOUVw+oD6/y9GhrCkQbI5yDg9Fj66YhXI/G/PD5eAWKfvSFrd46
Om+JbGbg6WX4WDgxUgGR5aDa4v9pvzU/8ZRo+zrkpv1Lyye2+K9TOeD4GF4D4HA/eMDWtg9xxe5+
GZl4z0pC6hIoqVQQD8WZjO0Pjdwpm1cxHxFjYGDzbFiZpa82GcG/HfpCsAqFxfNeYrWmt+6JXjre
5DJMn/SiwcnXXAuwmdBwthTtyZozIpThBBamBiui8c6nREiQLer3+i5h4DJOY0BQdt9uwShei5yl
Z/k7E8rdgXOT62BkYEwAeuAM/mdQ9P1F8SXmJ8Rdp9nAP67WGRmldYEsUweAxhmT5Mw2va9B3LZu
d4+nHgLnhsftMDjyLgSC6MdFalX6FWcyGlEwHrAEnijqwlzNGxR5veBrBF9sveClhfVKpbHYpkB6
92XHFUEkFbrDEMY4YZtHe+brB+ECnilrPw3erTX7m8+oIeMW9kv57bsjKF/P3hdgF/gK9nTLk/gl
rj9pY1wNIs1fBancVRgsKHphAnjTZe6X/UVzMIRk1VdFp/aRsn41kJJAFe7GmY1qWEmS5nGFgoFv
rBA3NgD3Sl70vd4K9y1YB7j74IOShJlCojNNjXpf8pw6yWNGNBafIodgH6Z7i9aV1IzvXQA4wcEL
eIL1frM8W17SMpuhKJbtoU32pU786xiPz1hJKyQvepjC4ZZgtuG723Ml/h2nubwNVgloxoOioyD2
56N9Tr1pOYggJd6vl00ahTRRO9V4bEr53GjfPUfT8EI/Bxdb9dCG3akg6/7QtqCq8CgsnMtM3taS
9LBvxosovd/UQhwj23/L+/hrblk69ylXa1geZYlREOoCyYz0jxhSvUpDgE8RieC73EqY0L3kg0ZY
xhy1WUjs+z3NzyOwywlNdZWpx9wAeaLjPdolQI7auPwdDe5zXbffyhjyWMW1u7Z+8XuQPc51TWFB
l37a4tQshGZpLoFHFisU4xzM11jChyo4s85RO15rIctzbxz+5HlvrwdnQe4ceBmE50Xr8h5TgaZ8
TGTyrk3FLslBxUykqXYxE6Ins9MQSFZ5OvljSIONExfomeW8tEv+ZpycBBW6ip1rfzRwUNYmcNRG
UKRMTGHhShlj2QcsMf7TsyGenPK9cNxnxq0BfgTYCGAPsALHH4atZhvW3MOHeTgyaa+TQlrEYjHR
SBvFygmiN7lAPWIxzoOAVK5usRA4w7sV9we3gBUIUWAV/W+GSoGyNgSvVQcmNYmmMxGTeBOCuAXM
I5/oCbbp0CjudQRZu63TzLsuuX9lG6wOifHJtagCdBmwrdif/hQCe65HBQ4KnPfuQG/GBzTJr7v4
xJRcm4cem9GzGgOKyaIUilO5PDvwXf/6lXOOZtAbbiJ6uHz9SWWegJiGAjvSTNL22XyQGNn2cQyY
kJo8/sgyB9eID3ENXwbKUuOz9eYX7LUe/Y+MtzUdllH62uthazBf7qyCZ0XodsnBOMFj1IFKAZ5N
4Bvt99jWNWYPn1WaRy/naMr4wgRYrDuaeg40SVAL7pf6nUWns8thM1DRHXiHQN11TGH/pLj3Xqf0
bxsDhPZVEzz4dxtNWgIRJJ4472SjWW1Eyc4FyHC2ytq+1PjPWaGOA3MrKJxw9g92tvQ7f6rUubE8
gtQxQFAp/pqFVW1K50w+GAsGrcPpBGYAHkTMMqd5jp1seQhZy5Gowf4CzDqP8xOPuTXQ3ccaTWYX
y+KnUl+zvVQvjUGed4troORND51/qE1Pf3FFUP6ufSxlfeWhQVhI+h4sJjZ6fRUgHPi0l/jll0jr
X0WXlnv8CcO6xSS4E1OM/a0wL24QW7cSYy1dKcvG4X2FO5w9q1vYf2hZAlx4aO4PP7yd1ipyHPVZ
EjyS1BGcrcZnk57LT+jsasOsuEkGGW0KdqG7LhXudvQAZDXD3O2xYoV4tKk+4NWxznruiz1WDAfD
fHcJB4p2XQb+tYnn5Ryn9g/C9LD3MKWd+1hylLHeyBnhqPoKrYdCwLewovo0t5W8ecFFoZlus8Ds
B77MhQeYpLRB7jLeJ1tsX9NqTkjE8+qGJvyh9fLSl8NTMzc4Z5ZdKfNrFYXvPr0eUv1QaL1B0D4A
9fqq8uCTa1LBsWGPm579hOm3ofc3Kxwbe2z3ivIh2H0G4Tpj/4RGRdUMIkP0SJMtS/c7iJD9GSQk
JIHYq5zH2HK5/Bl5qdAF1nk1vXQLl70ONeehTKJnZXJMIDibTjUY2ZVdYnXxKs/bFFYhXwV/yc/G
N9/V39iUxhPSc/oYu/FXYItDmDsVKV233NZs7/4Xe2eyXDlybdlfKXvjQpo7OgcGb8Lbt+RlnzGB
kRFB9ICjb76+FjLzyVKpKpU014RmUmTEJUHAcZq9116bbR5sWNjz6AJu3yBr6PYoQEkLKzxvE/XB
U+/E7gMv8KPly2s5iP65D8MrGqgGLJHo7hO/6zc4VGZKWICdceU1ZLF2+joSX8vInClAWhfGQ1tm
nyHcrXe/yM4B4OELJrnmUhlxeymN+QeyLJ9+2lgLJBy33ELUko3sU6gwIb9zND6GFoulJPXG14An
4q7IR3kE5fgCaP050z3RuvD5zXJ6NF3r2vtgzvlTLFB989Pjeq9NZ1q4aQw3Q42OZ06wBaAD6QxC
b/r3fFzMDRQMhkEtqQ1EsD0G2EL6L5htyLzJo29mqO07Z24JBhK/5r0e1kRMAmZPiCmqhfNqev3T
DNAhKWBRR9GiwRDBg4jFdWj1S+BPO+UwyB7hv6QgykTWQforIGHVgwlhGcGuk/FeQTrHtCzPrqEq
P3zFGmeKfqqkrTcMVSv8++OlEPCp5jyEjmgjxg4vZjx8MQlB5K+61ywfz55nwwimQUoxyx7jwvre
RIuayCQgo8KHZIcVheEM1N6TLNpcXCKQ4BGDTcm7YTTxw6vvxCHg9yTaVT7PsNX03coc2fTOWsOG
buAnRzGKGt+bDug2EeHX9h19xbozZ++KUpfjKyLvXBIBA9vTJJ5TxM2lWV6Yy8rSZyy2aS2K3ZB2
AhbNexu0PF5wIKcWqQTJJpu4yh+xcy+xV8E7Cx1qX/ccT/lzKsdjplLk0cMTlV+0CyoiPiNzawSa
wohKLR0RyrvdtzawKA/QL2vu/19r7gjDNArQNb67osdMHgkFvdlV3O4kqRsYiUd9RwHPWTL3LkY0
guDDcq09rzvHo9+yM2ifnaEe4bXmLckUyy6LKLd863G4H13dVGx0aFNtRq2rIgRFPhJoBYFODFwd
kxOnModT7p5EGwMRZuG/KjLVX8qhuleAxJOyCY81r6xdbvoUBKHb3+d29FDp1Fh19jw8DEh8KIO+
CBV3T0XIeqziV+wYsbfGp68fWUvqx9ocP0ts6IxJ4Z+SZwPEt4vcNz3P+xowERtn97kyvfI+85P7
JOUp5g7sz8VoHwiIc852PxG0lCDHM3M5biH7cHbpsNyPI4L4VLiXrB+NrcI2eV/2DpLW/NOy2+61
g4fSSFLgfXamY4uJs3ee68Wsh3JxUObr2Jj8AT1FWhIn60Qf2tQbfyb1vY/s9yDIvX0q1J6x225w
x+Q9CV3AxwgJ8Sewu2TocvZIQfOc+Yif8BqEebDzhn7XJllM8kVxp0MP5pCPMqSoKZrtargSGg/w
shuafWEjNO4Hultb1v0h8NiEpb1e98x0Vrw2BcNQ+n1ihFiWF2TJhFrgL8rrZushdr6jOYzXHCXj
s+Hkv8LdBlZnRO/xcmcSynsyFdkNQyZTdgBlvcmMJjkawLDuoPugK4JmtNVRKuH9aYPERX00eYO8
Og4xbky1mTXXCewoc9rnxjits6QejgktboNrHiMmnk4nMGv4wfUxIYyczVs6ESY3I6610CSPGYwf
xBZrY4GttcmvuFNhNkqj5+hTVy+0q4OFpm8rEzzPQ9yOF6Ni7agTNskNeSiehdp31iVrvWG4JKGV
rAZ4soYTTOeSXKUNXkrF9r9u77H1DyfpGBfpBA/gQourOxfeU+ZENaneXbLVKvqIUY8/FCE2vSHw
s7faNeA/Ut7vUh9JbTMN7tmU9LlMzz40BTxohDZ5sPTYHZwZYWVNz8+UtMJbQEoHHhcrPjmct61w
0Ciz5mj0QKNhteG9sABBQsyozq2JPx6jfnto3eRSt/GxHgOETLnzK4ph9A0Y7lIQ6zMW+p0xo42Y
SiirdV6zjBFZdvB652MQFrACPE4rR5CdUKioPcDPR//jv8QRcHQ7gEDttPTEyWB2b13BY2kYRfWN
GPZD7M/FwYQvtqnL6Ec+ZMaxYuWyhP7Z/qbOZwcW83eZVO63KYmLbT03QG0ZZfKgA0UdZijKMOIR
XUy7ZOq8O/By9qEWdPgRWLsFxqZ27pT3L8O0mbBfjSkjDLqW+g7ZFlbp6F7HHD5YCe1tGBgzL9ZQ
bhKfGOQpkeeRUIcjQt7zIvheze007mOTK0mOx09vpC8pW9TxoOfuw5YwhzynKI0HlpcOoXa0T548
meWwQY0GutFy8+1c0WRaJUEfIQkg98wiHjPmCyRA5rtOpu0xKDRJhYFfrDEUNevcCXqq00hQLlhk
YMm43uSTaa8iGyEZtnAo4q37mqeTtQd6xwoxAgroJIV/rhnNhAHUhyDM0ODY7jMAlfxJ8UybCDK6
fnrKu4RZxKwWH+tN8lQ/TQ0DPsOnkrTq4jYO2THINA7EmKlRQ+rjGmvFYw298hhZgb1vvOFba47t
qe0G2O7pkmy5cEbbXL6yiAgVpNsM2tESMNVGiu6MwIi5Sp9bnN5XKx0Jb+HwPxPp5cF/55wOkzOr
yeSsE1gElCHhDvNW6hQMEgKvutgEl+TKrp468NKp4YS3yV5aOPMJ+zbSJNN6D9up32YWr6ppTq+u
HWD1kHS6I3slgCrNT2P5iXR/bqR4TFTm7ma36U5F3JFHgT4hIs91jKEM1H1O9EYd1SvtCHxoZsr6
ODXaB4gyezVYwFTzmoiFUU8H24sokOuJiV9e89/CHzzHyfCQGGZyp4KKaHN/eBqCErIFDtqiqbZF
oEhaJNmcmShwpZTrNYT5U5gkH0Gq0jMBZZ+msI8tWJW6G0+zk3zr5kM1+t/LrOiQfPQ/xx5SHiiV
5GDU7anIMna0FtJuCuE6M9HlBDY/Mij8OH6fO+PBLkoQCAp7stW1I3jL5GQXw21KeO2aNWzW1lMm
9XX3qNLWIx6E6UViswy0wC/nHAO9xlTDNx9b01oP+mk2mydsCMcs9LtVb4gPSQPNLRlifcjPpqER
31msknsXclht/Og73W1cxlhxkGZADIgQq0EjABtrGybGUGYy/DD7KGp2JBnqBnYT7Bg4xMUWNiqR
dmQNzVF6TlKb5EqCQ6IeYoBSUPCEhwi5+TG6lL1+T0pqnEXuWppyG7uVYLTdT7xT6mcfhYbj959z
JPJj/k1p40Elet+N7N0xeDprWiEBaNrcYgwFjIfiwKHRY+rh/tqEiKsGKYjeqQMs+kSW+663HT3/
Qb4VYZ2fk0mRXFRaB4M9/jZ1MpAzAWxfUA/dj0h/1z6hJ244X1Pjq3MpbVziiMaE8t0yw1ecBm9x
NRhYYvUKKhY2KN19zCWtB3M/hltVdOrsIedlKo0NWfDyYif11bKDH2jHm4dEt8Ndqpm80+NWyGx5
D/BaiW5psch/Er2C8jCBNpkIvmkMVCGKrMNq+YI59WBmdMhevQ5yutQ+SuwTPgR6cQkm3SkRrL85
VaaRf7iCvlh/wxZTHU0FiJhNyw+/Ly3AHgF5Hn6/8xrrNvYWjyulWcdoZYjx5gwaOLLNxKWyU3pk
D2xyPJE3phwQPzoZTu7c/lxUk9Fgvvgi++j0dHRN8xyU7gyK0N7TJ2FVmKZL5E7fAqe6L0ywIyI6
UAJeW8t7nWXy1I/JuEpqdRm74WOqsl0yYmOw1QM29mzuHrT+ngZLkbYk51pWgP1Jct2A33OlK8ck
rnIW3508WTRm0GfhtlB7TRJFcMSUHSmiDhmODiX9ZI9qHfANUBf1CbdE0SnCCZ+Am+45lw52iaUA
aaC5Scv4C1/Qe9qzT1H7yX7tDMU/Zt4y8sOaGl0jZjr08w3/oF2GT/6knl0zPXutfg8lMZpWZW9F
m7xUaKEjkgYibd7m0Hs2LLr0U2UPn63jveVD+V7PY7RqCyqxlPPFXOI2mUHXGMM54a/MDxupvXUx
cByA0I8AzgtE5OvEffEKtkutM7UbQD1rr+vhPFnFfT8YBXE3fX0CppUu4nx513nGcBU1E0GQnv4m
zBp/62QmMQSD5x0QyJ0ZvY/Ptf+U2hmaMXzHV5LI363MMd9Y0aEDDJvvpZPbiJCHHyH2c8D76Uej
iw/Xk+nt1xbi3yqpKhgP4eBe6w6noGt+COmVXLg9WE8UJgSo5R0SkCYa5t0Q8dB4Pkx/yal6zKpx
4l6iWGB1/EO2pbUnt6beSEkWtsriDpkVrYwP+xgOrPVS1t1bk+XEtMT4AQl8xF/109CUaW3DLihO
GVcqQyPMYHy2H9sYtcnyj1rkEK6mpCe7BXzPDMfpPjJRUXjYrHFVMcAMUosuwzA3LavJ/VzG+yac
zTMLz11t5DYEldpQd8O4dAFpTgBGxRa9zFGKNmsbHOCNyQ6XYyJrjzaz74xz7NQANoKcRRhWIGgK
r6CjN1AzNk48i8NsGVedylvhROFlqqczW5HkMk4l8XjEsg0NOxandLcgZbxT1SAAU/DFukgNN98D
ZV2ZDjFIUq6Z4r+ag5HcnGkR3qT66tIpnbD3LxxRwX4PqxQeWqRpCSqjisihmgp0j2w34EcGPhy5
BfkDtkM4rNNZyI2anc2KZa9s93s7luR5LBuuLGe8yuh+5eeN5PhX29HS+6od5DvwA14Kwn90XVQp
OjPL69B0L3VZNMehG82daFH5TFqAGqyTJ7+0fmRWT5wWTTUskO4Ve370uhYqw20mWUiAE6B+jD3o
vIuKeBac624ApTBQzPDoRBuYPT9S0LVDna6kKqeXuqWuS2PCQyHPZjtAWdYe4xAle84KNLB6En4n
IhTyGePrMh4ZASkAn7fQvFRPjPKDB3N2cEIzvNdyvIfnHR7JX8qR+MHoxc6ZRDM2IHAw452T0TFk
fXoz+8E7poIGTQJYX7VKfM0h4XpuybLAz+L7zqtTdIHZK5k9eMF8Cwmcll8Nwv+TE0umMPiTWlZW
yDc4cfo2P4N5r3X2q9DiJVNkfdeO/aYC81UrPDCM3TXgV9SAZqW7Y4pyYEOruEmH8myHCWSgXp/h
a6sJOSHelX1fd4/lAmVpGgcxVCW3gvlowDyZ7JjipAv7E4RcecREiDEuPaZxYD10XXJlhGgd7Z7I
yMydWC80NjRGH+2pmxAaPksT4k5eiZWlqy+vHH8WEKg20ormp7733qSvXkszmR+M4xQp9jxNt4S2
v+RagHs8e4oav53sfA8ChIeUU37ttM5HaNGJjDr7Gt2CSgnjfdWVww6ZyVfYLbD0ghTOPBModKVU
q4lOkLEa3iM/8VfsbQgtLB7dQoU7h+3I3byqrJzJP6+1XUiQJBJKgs4rq1nrlj2iQThkWDKjz+f6
Z+oCjGfniTfjznFjiwBrmJ3DVBLBDE9gj6Z+J6a8OzMPgScS6nHbd/U2lU6171D8BZlgIp4vBbL5
o4WkvJVj2K1npwC7Yvqc4w4rpdqB7urwCwd+qgLWW/1P28cxE3vECA/+IUt8dTDUpbDLdjUjbN8w
pdy31r1l5P5eYFd6hGZm77K2m6EjEYnxM+O5f7KSNye0HRBC3jFGvrMj4hH8bmAhq8ygkUxpA4Jp
PMxlrwlDTt7qLJrWBrPsjeO5C2+VQOAmqGF2sprGRFDtXB+NeC4YWE3mRFJnWwf7XAIymIcQBBY2
XWcZSbpCnBg+sBpro0eZ0rY7ag4AV4Ai1rb/2cW8dyRjqMqCpVq7BK2VLbLNeSIgPOCh9XUhdgjH
vuZF2xAkJs0uOroAUQPZ01ypemhxwUKTFrb9ZiHnppL7rnsIzAiHbVD7+i30i/E8sG4aoBwwr4uG
l8zrLxuRV9bTAlk5ImwYV7qcTvFkU+21ot6prlIvSeb8yPB4Jl3MBkQ8haE/3OVI99I8xVKjX4ll
JeyiQ7cQVgyNSKyHILeyy4JNnwVuLi3MUztmL0nTZruZ0Teagq1XA6kaJ0lKbqY+IBebLgJ/G4d1
iF7D96Ad4VzvLzoj7mKqPruZR3gJXRwjKHVtGKDtIkTNMAAfG+Dt8IKTNkTS6KpW9ROcMcoG6RNK
KP13b6A4i6r8Zbn379CG4RMYUG14nxbWuXWCL/HODacnLaxPnzQsywScJqKkX49teyvHZlGS98au
CrLvatIYWwEamXHwanvJcAuT6uKWPAQO7GAOgJZKi6GgFve/PWYoewXfdHOItJjIMKSex0QDCzK1
dmlo2ReiuYf9UAdocieGw6CrFAVKo1HOg9npMPbjYKtO9u9dD5/eKPtxqOGPpN1UU2B/QWLB0Dxg
JBlBm8HInt6I1ALlLoZuPWm4NOPsUy3FGYGm40CUHb7PtHxnN2/u8Az9hEepNqPRcmhMLGwSsQuy
yaWYHPaYtoOL17/Hk6N2Mnesu6Cn4DDKyD+ni4FXMDaPPI6SViM6TSc0D1YYHI3Q/sD2i487sZMT
2yDMizy5+9CV0dYoOJ4tqQM4tC5C276GhdGM8abHHvGmNJBHJOxRDD6fgkZsq4qWYdKWfDd88QCU
39vkcUpyTWc0T01ubvmxP4OI28VmCICGduRlYR0ZF3bPZusveXQGGw9ogVCGnsrJwoieJjZuL3D6
TLrARWTmtbFjfydSmFMonFd+0IxPkZFHa6+MjmjWSzCeCfTupH1okTdVaRxCvxLv/HVeKAR6b0KX
23/oEEp1Tbe2bawbhDZ2l5nzJTUFnBkDp9GUkPphl4sHYR4vv30hBJakII8Z3oQU+Z7NXetzZEHz
JtjS0yUgbCzh3UCVpLFiWBwDNumktykQLyJtyrUYdLGrQo54Ra9R5bF1akz92TtBfIzSvrkxeNy1
va0uXZGFu2puGXtibbobM+yQsz08NoQvNgP7sEZc6QQiamxO+apdA9+TZyvVj37kzhcnhFNKFdIB
GBjbbSCsn57qk8vEc6ImjnZZLIdIOKyz1tHnkn2si031UlbwBDU1aTbPS6Y1hABG3SNsErzNNnBT
UjTAfpZddQC/6sJ/xDLn5/FPXGOvPZNUYNpRCLuChMxurjE5Z96xacP2MMb+DWSTvSMhmtrWqaZN
hYafN8qQ71WftyvNC76fTet+7qNdC8ud/wf8fQ+aBZUpVVDQo1XI09B7MFTzhRrBXMg9au1hxVs3
BnAcmwJnkw35tGRAEwI9VvXG8pFmxYm+tT75loQ/HJO0sTdWIqD81GF5nMudCxDtfkhMyu8uJAir
7+J7pKj9nl/2WyIaJHXLlzhEXdzazd4DeOS2qmcWKsii6HnNudU59VWzz1AxgRtHIRCZlxy64bfg
gG0Weivsus2MHgsfD0WP1ZZguRh+wMv7RjGb7tOJBHdv0cEk9BHAAVzePdgIa9a0ro7FwQ5yVrgV
TIEgRGvr1JpLq94zpFQh6qfnNuYxIeNlJtPxc6ouZuq/oDhJmbIn8sKUU+0Nv+43Sa1vmRep+3F0
7Icub+xdA+6/ztoP5p7NpSisGIZH9dPMRc5Sa/DXKfQUIio8fSEjZLzHJLpmlpicXQ/bCp6ImQ4+
JdB8JJ8ZKxQ9XaLWhm+ofRC4xcpsg/pN8WCjTwTBpFuxdSwMh2WXnFxhpPtRsDaI8wkAsYj3VVWy
pIVddGdVtUGVb4NNIvqn7kybeXj2GMVUy41seiJmoKW5zrSxOkrMRjJFw63I3GSW7LCN+QJtihlX
MXtrSOzk8yoW371uAkJ5w/zVhm+A9kTbSYMoq4NPDmjxjmVesMOpcxTNiBrK4reXO0pjzc2yrYD6
+6B6BA9x219mK3okX8g7hIvhJDMwKPXlYynd/Bg38/tU6Ww3WV2yM/PsVybnxZro32JnOnNxMRlg
txLHxdyX064WOl/rOWLdWJX1Sup5uhZ18IjWkTQWCDwV6i06THGuRI1kIOqek7n6cm5tMAcPSeQ8
JLW79Dh1/Wx3w/cihu/G6M8ti3XojDjoKYa2Xam/DIry1nTeLHROhFPiIQujFlmb8cpvmD4sQrZk
eSbECrQBuUEkayqhWXbqGDAMTtlLY1wzyYsNnEPFMnIqSuJuVVLieawvtSyj+0o5l2QBxA7cdZvm
EcPHNi0xgkfNNQBveeIKo/gf8GpX8EqNrvYObbrPWsxrbf85+DmzTt6fM6yenhg0pBD92mYJufIk
Eq7GaygOUfDVznwWgnRbTnfmmpkcVnUVSjyqBbmZDfJS3KyUgyl68Xm+JAVAO5Nu+t5NGQjJYdtE
8TGX6h2SMRSCsiWot8u+TJ/KwQiQZhpm+JDORXx2CaO1YqS3+PcKDIr0K48R5k+rgA+rjXYL6RFF
mspfjRRn+Rx/L2YJjIfMsIH3QDR7zSJj30OqkuvBSZ4Bq5Z49xnrN8FI0Tl++C0WyDobcBnho8gx
5pbNztWoGfKO3JZKYijpe1ylyWRgWuyINIFk5OLqC7HmVYSiyK589WubXumH3cbptvKtbyNB5yQ8
zBtOYLXlFo+EtYVDhDrU65Nt7VicQdWIFQcxZhRD0ucXvEacQnlrM/d3Ur4rpmPZVNenOvF/WAy3
F33BTzEoYxtOqO/jxUVrkr4ITCWGNjXDGVDkrxmJ/HJm5zjPjgDbNcKvEe6w2QCwHbZTxgvE7Kz5
6E3XSoI9cXFuIPXj19lQVOl+CRYsHgbsWxtaj64q976Dxs0Gaka6/UuFMv/k5+1nCfuNnflWOeUj
xRkxdVOcX9hhUhnP9LA604SfeeckCcxLClwOR6qzzzKfUYlf9ausWi78gCbNaSgp2U1kNNpsD2ds
rV7UVmwaUClXSU8G4tQSXKK2Ye8+WvG3vg/sUzdQ5WesKNOhGzZZ4EwU7TLA9o1G168xWRa+eshc
C/J8SfJ2ip7Gap23Lqk/ZBpshQrJNZnq4InEPaRdoMgAAujCTfZ+BBovaMV3a1FaytipfvVIfqu7
HXUNOTE13Wg6a7RfmQ/xLuNV4fjjPuo9VuIWUYopv+C1jLJT2ifjrnF6h3E7gxSG+Ba0BFoCAFEp
dpOIaXtIyljGxuYWNS32zp6k9d/+pxm4082qBCOiIDdQqbFf8QpIeEjznxri1jqv/4E/iVUpOwvH
Mh9H4ZwM+Nq9PbVPSrUMietTrCt5ktp/HLDc7tx6yDeAQuFZQKZnKkpFwwDdqcr0g8hzmqS1BfXg
a4lD4TVK/z/vSsS2J2f06n2ZBAFY9Oxsir7YI5S/8zDt7fVEUa3Lazj7AFKYD6467R4daZSboWXj
YuDsVEgUGGzwesmdl35GPCbpZ43mK14IBIW+mJZ1GGJpPgcM7I4IpTnsx0JDEAbpYlfeyWl5ZKc2
ye8heBHBPmtc2563n1LXOAQWEiMPX+agUFQ5nvBgGs7n0UT7Omfl8CxzslDDqTAPE771O9aj/GKm
yjhFxI2tDcYqC7BLXg2KuLuE2fquXSBowj799gVNZbGLqv4pthXHQuNdaHlhC2bLtGhic/ofr8q/
4lVRvrBcU/wzp8qu/PizQeVvf+N3e4oi24GUCCEleRGuwmzxP/YUZf1CX2MjPsALY1q2hTHkD3uK
dH7xpO36vlRgCi3Xsv7rf7IipP2L5zm+ZOtpS/45z/t37CmSf+jvzSl8Z8I1PVzgruLVIf/enGKq
oS+cDJ5EguTP9qbnQA+bzsc3mWniTHo0Q7Yot6lvfDTsRusg+gQJsyCa9fufLtrD74aY/1V0+UMZ
F23z3//1DzaZ374TvhXHsQWXiuv0Z5tMBi4zxZ8+bGab1/1sh189J9rdNAA/++efZDuL5ebvLDkO
diGhUNjZlqPQCvz9Z3Wuw8PNVIWUNZJWqI+mO4cOcMe2BthTRSADsX9YJRKTfmeZIWfkYqNBvmCe
eCsmSpHWs34Gyo2uY/mrHJW3GqI2vyf2Y0NlTIUdutnayhGKiTEud9Hk7SXMH8wl9rAYlc3jb190
Zu3h6sm9kUr3hAhp7bbBcOgKG6oo0XIbF1D/Okwi6GF1d4k917kuEsU0rbt90KQI7n19dfqh3aXJ
tORkd6c5bqvPWQ8/hTNw0Jn2VUpybSSHyaEdA2+fFPlTDrjqOuC+22QhzW2HSoac8+6bZPuPoH7J
nqHLRYvYvhXeHD3Esdu+TuzshgZEj4inbQZh4MZuej4Mgya7e+rKG64S7wEsRWYk/akkolHbTX/D
+2Oui8jI6GbsV+TeRNwk7g/txdGLP5179m/IftGcNdJaB0UZEZhuhKcxHy+q0wC+R2WRPIDcIDCZ
d4YaG0noxljsCwXMAwfmStEcUN4YYj0aUj32LhMONTFksxCbutVL2frZuSnr21S66UG4tDoGOm7b
Ydz925fRdLxjv3xxBwLpdFCKHWOFTqn0qk1PbqaRz28S+BGjU3errvaHXdjnEO7RD2CdZiuIfGc+
GQCHFtSGvVEmlCIvmMSakim+KLPeRWyS1rLx6/sef0kI2usENl3R4fvtozvpDQKqkh9Blw/pSAB2
28inPGLj5falYg0pxoMIGtyc6cD+v5HyPATRS1rW5S5hv8MtSguk0/iT0fpBhRHuHLZIHAB34Fje
DVWckR49K4JG71plsLjWxvNYFPig4tsQRV89gVxVVBebxEDFPeS3NLGCo0bUSWrJh98BZekr+4Zf
4pBqAnjdGgrliOvTDgee1L45IWlZhN0BguhwsYKgiO9nPskT5o2fHjFqEJAcDZ2kOE1jRweTBZtk
FLzX5zuvDD8LWMhgqL4CRRKBn76Wrvgk/7mAZLhAtVBwFOqA5O210SiadNBg9FUXjGsWN1J2CMzK
2houH1RU8afX/8zk+D03UUuxiLsLFGpFYCUmQC9aTDzq9osxNe+YVSBSYLBYe6z6zAg6Zq4vfjk8
jb26zmb64ET6RxzIN5aOqEhT1uUq+ky0i9LU8Dd9UEyMB81b5/I7dIvrVBEy33Yry6g/lqv12wco
l0sm/XyJhSj2KNtICJB18kwYxM2bnO+AHC6As++yenwlKvJL9cazkNbN6ZKvguizu6F5qFIxEWil
LU7l4jz33JS1St5mb1qVEUILF945oyo+Y5e5w82OGTrb0UdX1kgabbLtS2TE/pepGU5wgU0XuAGr
lg6WkAy4uk6P6SFyjqPhPbPl1kpdvOU+Mnr1rJ2svWOvNKXcAk7o05hgjm6KN8N4kynTGeslqZCB
hJm9jlXwvBzhuAi+lz9GR9z61H9Qx4i0EzT1bWGv23J6IyrzsLxSzKq28JX1154VsTDdlOlx/e6I
5Ivh59Xifkh9kg9x6jN8oduRxZmIhHglO//V/lZOOVuM4NkzXJiWXLTKRg6FNhGRBSFcJj+ogcFu
DysAzg1G9TtF9h3DeDI/QuGyaiybhQGQEYYWshrwbdfczWXbPXTDNufwvSodVPcS6Rso3+Fi0Fro
hDVm61x19VP6zj2OlFuKcT8ZH0LPe+1HsW1q/zlgOJuQFmEyqNUhnjykMV+SsQh2GO6devQI/nOc
jS2NWxGgpbL0g0zaG9y8fWDr0+whP4h9kLKd7XEjKjwlwUlKwf7ClbDEMBVOeKOi5t0LWBwWuAi4
WG3Hvztn87UZGYZyRSx2jGPYfytcI90YZv7uAUS1svRzgo5L7WjfGsWAxuvTX9swP/OtwymHAlB1
R6GBw4Gb43ijU48/GzHvcHXVfApQmLXu6/d0ehpC+ZwLvk9IjhAk9baK3c+s6Q550W/9wf1mCONn
N1afgbSfdcdu1rPRiDgyvXiF+dCr/iEPCXRNU35Z43Jz8Ywf0czcauHj3uTnKUj+7DHU32mUd85g
bNI22LRgFe76onz9T7X7r1S7uKRNU9kUif/MmP1R/Ij/wZb9t7/5R9nrUqYK6iuFk1rYS5n6hytb
ub8o6ZlCuJ7l+JaiDvyj6rXEL4rC1vcd27Ms8jiINWt+T0jjj1xPsQJyLc+XrpDuv1P1WqSw/V39
JzCK+0I5Pt8FWzbzL1UvomvFUDOZoNVqAoRTJ9ZEm2iy60MFzisS2Bldfz+IVB69OTAuQnhkcWRq
eGgN8Qn0nEkP45RTZGa81/TV1EN3HbpmWpmEim1bbIWAU9J0E8s4ujlKEDqLvWzj9gGSr+IJFZ/c
VeNYbZ25xNlLjFCf63AdVGN5b4HNpyWAE5t2KAaku/nP3f2v3N1LZ2ZaQAD+3zf3rks+6o/2r/3c
b3/rb/2crTD0u9Kxlef8lvD3O27A9X7hqOceFdxX3OAWd9UfdzYBf3R5jgVPgP7mdxLBH3e2KX5h
tW95QtqmSSUu7X/nzv5rE0XjtDAQUBv5ksZS0bj+uYliUNG7TTaqTevgiLubZwYh/qTNdYLHdv2n
K/N/adj+4SFaEAmmwmim0MQ51l8+q2H1nQxh4ZLFXpWfBnfuVsez192lLWrLEHXa7p9/IA/5Xx5b
PtHl2ntCCN+S3vLn3z8e0eXST8r/7eOo9ro0AN0mRx+gVi5gpndGlGNoVoQUdog83pIQdXNkJYyk
Z5gmId4dS+4Ku4+hQdvhSVa4y0B7iauByiS9k2OqL/+fb/SvXbXgG13aegf8hFBCLfmMf/pGE2VA
3hoLhX/D8C/MF9yd57bw0ws23+ehnTRCnqEfd6TuNEvt+384O6/lyJE0S7/KPsCix+HQa2N9EVqS
QU3mDYxMktDa4RBPv1/UlK1V5fRWzcxNd2V3JRkCcPzinO/AYjP4Ou+jvs+eyoqIALSf1fdfvyx5
/bV/bHt/e1mo7ZGlWxZXIrfCH1+WFzSiToPJhYxU22c15BmEGVnF3+6gEqI3jOBglZk+slYdnogU
8VdD5Pm7eLS9FzlFxe00xlQf9V7Exh1mheoQBiFRUbpn4cM+Nvs07HZCDZo2KGtlhZfCzLYF64/7
v34n5pUV8p/eiu9x39Co2z7//ee34ifzIFRvOddBfXxqsaVtWMCYh9yMw2eCLL07Fz8wAumyb++N
qhs+obmyoMiLEgVf3uQP+RCfRFetFSSbhV+QumD30buBymnJomwXifS2aqM9ieDtWsCd2JCWJVgp
eMmZlWZBvNN8wezHoqR4Sm3HfMSVuyNMYmdMngIqGwzrGlMSApQGFIdYKmrIJW4NDAmuf2znZNPr
oxPc6cZ/yRRLybQxWMJM8qFv3SP5YgffLx5gkW2MHijN1SrdOJvKhGdr42bpB1Dv0WOZ3ONeB21O
Dx424RF2gIt5Ud2qRLx2JoEUdsL8MJh+RoQlLZJuwK9bVP7C50sD8To/VzUh84HL+JnRuWd/gBX/
jImq0nP8iP/22NXd0pdslasE3QfKCbePN7XoumUuLJx+46cLSJ+ezsH5YmaneQ7vFTXmAukHKyQA
K1AskB3IfLDOVt/jzY8gHl5DBaz66LjNfGaEyn2K81QcTVfi+8ySGrZPGRH1sfzrK+d63P964fC0
dWxiVi3Tct1fzpDaK7rM6SZnjZioAFCUlZsKe/4Jy/DWKpB0eDh60PQV/rj2iE7q1n2bD98uBtuP
scHbMYba+AzEkO282I5olWsUAA4C9JURUr5XcdXtNGam12guc2sT1cX0GfSD+dAzVTiiJjFeTSuL
TmKeWkBIDHZZSsWsesFBHf3sKv7sXfF3N8y/uPU5h66PP/868uIp86dbv/ZFrb3rrW81wXR2MjRJ
pCAZNnbsqr0YE4utxjQlrVU+3wFYaU9FMCMdYblTH8zZ9p9y3bXfTmiYH3/9jfyLQ91n4OdLvgtX
MMH68ysjaQg0vzM468EnEcZqq+8YpX4jdL4axuhvTuZ/8TEw6mT/wPiUmNjgeqz84WCuYok2cVLO
eoKr/Bq1rQc0X+S7/8Fb+sNv+eVwYjSfuJ3VOusMJ8OXqLrqBC4RTp7l4Mi3VTlt/voXmtdn7S8n
OxWtFVxrCJ+Z8i8fIldoWoP6cNYla5fj6Gd5jR20x5o+zc6zX9kEfQxgxFcx2/xXYojLS0AI1+q/
/zKo+O2AwogpLv/4y8drDE5NqA765wiKLwELz9JR8CvcoFjOgYQcGfXRKnd7fSWzPmVK/90ruFbu
f/wgHN+klnIcWFCSPbX3S2Uvx8j0pzzFqTw7mNFitD1nQjvJd5wrEpCtYSJsgb7ZTbV1B6sUefNs
EvUR9H6p/uas+bUYY+3F1JgCAJAUZ9d1iP/Hi22256zpXS6xOMqztatQJ5U1s1AaButvftWvNxFl
BgWHbXE8QnJ0/F++/xiWPOJaRlFe7kYHlZP1jkN0OFtd2O+ujdXffc50ZL980gT/cKJQ93GKYoL9
9ZMe4CvhQh1CNp3NdOkiUpyCcBxejYQgsUWehKSeDlaz5yiFluG1PaBR1a7gOYVr0uC8LbUFoVrY
lxdRAsJPZa3AXxeAGiAE62gSRUowBhuSJcdHiiNtEnqduViEJyNPfso6L1/irvCXJIiotTmbNoKY
gEQuzQRaENRJvK5vFUin5NycB+zLn3xCMWiMtv4qlGW/hXbjMqhwvpQW08/AcIb1IKEx5bOLOsVA
1Ilip7IpDiKumhahT6oSZz3mTgHtxMpvCCsqD7YFcQVeYkiYY9rwSlLgw4mGh8Holjw3K/PPRUGw
bmIiSVB1QWAkWMBgr+YGJy7mXkm4AdG7TxUkXoMRiJkQKpCqIkLGk6YHkV+9DZY7fnvJtB4RpY1B
0OynsVuJ3vLZFFCIPicETW4Ge5pOwonJYuiRpTANNZ9JQrbuNKFMZL+FVv8T9zR2VN+KlgwM5YmC
od+UZoiYIUMyt0hM0EFB5fg3qU90qDnnzgXBf/FZIgaATt5FVypflrFbDbtdnZPx4uhOHojWNF9L
hC4vpexGZzMoe7pv8kyT25cz6B0jQdpWAXySfDgtnhLFasAKp/6plozMS4ZXj+DSq11dGaQ6Exa+
m8fWuIdKkdzgHIxZiEixMpsC6tXs1jfhbPToxEeBjsA33w0ChPd4FEhumyVCOBMalVFP1o+xR5Ft
T16HaRlaVDTN/RszR0AIDL8OOvUyiqqs+tn2lX6UgQq/3dZunnNG9WOpyRmTynjp3aE5z9gqHozK
0m+t1aifIysPuWGB2wBSdghswcA/GAtDkAIymN5XOQCpDaPW2YTRQLSQ6uK30ekJ0AHrDLY2dPEU
TPm48g2dr+uwlEumtykZ1V24aoPW3Qk4XHsY+RiMLWbvdhCPb0Fjzce6R4jlEWi0FmY8bHraDSR3
frkHDcRx43TpFi8t8dRjOKd8cPOwNGxocBL6PXYlFJl61MYms3z/NuzqbD2FBkekOTpnhTlgmRRQ
rzqyfbdlbc23bWVHh44BM5YRB/9mE8TZM91xiW/CMdcB8UWbOMCpilGkualGpBuBAzzR/u0Xy6J+
qZpYXxrbV8vJKdONY3cT4JGgxjwzdU9xJCB/xFNySeYwv7M9QjcHtxtPMlKv4AGmexBM8b6yYKKG
OvPXIbrITQ3zZjEZo/xpDSkVMYEIK5WA0RhFp24kAvNruF82uZsqcnE2ziCGF1hP8OK2xJZv8tLO
tzX7+BtLjCYinER+ZpUR3k1+iLYqR0J0LDhxr/kGzdU6FVWbOJvI/u1bALN2g2cmzlx2/jLZ5Ukd
3HTxqM/4OKH6tL3V3cbmSCCezlvlPLIKATdXq1juYHWWN1EfsEWUg4lhyJrlss9ccES0tAitG7gf
QvfOJ7Ar7h+TNBI7dtTJDk25rlr7vSlT8QZtpr/NgL7sIR16b4DV2p0ZeskzXk4QmyFHHHzSQa96
SagENDhCMkef6a1bx++wOPBR5qyVwmYOD2OmxDbJhI2QokKugjs9P85AAZdZm4lzp7ECr1x2JY++
QvXtGuRgeLLyMfhH1r0bZWhd23w6TkYRvYuxKqgrx+xAPEnzOnpInAKZm/d65ClgIL1ZZ7FMtzYu
8B9Awmau0Jb46LIm8muug32R492C21whjgPrSWRZ9OqoVt/kXNpvxkTX3qMWoXcn1pPBsTWcIBXb
ax4oNGwmTV0b5pBHG4Brvjly0Ot5pacKDrOotwXiRdyr1Ak0QUN41KZvkPIYAxnLa0rDskJetUgN
8nSGHGY9ZjD7pwMK6ZTZLTkfQZacZnMqTE55xtBDL+QjEZvlCjNYuzNGJoVBg168KAR7J03uwsHr
BNBD2M35uJ9ARQi8EFn5BkkP0hBZvZ98WYTMRwbEhhWL/xqXv573pS9eoCXJNcETGvC5oZZEZlmk
jTOmXFt5Wz6A5TfXTR9nZNsm3re2tAAhUQCvjuoa0ZnPdpFNLc/CLBVPFWvaG4W/64k+wcVg6Lb1
FkUmXGiv08CArSB89lrPvG8Bc59MKK8HiG3heRzH7rNzrmB8hHgxWaNzdDGE7XxZowh+ssolwXw0
UGEWwNvM0Eev6Zb4lSPHZQ2RDfNbQwDnuzWG5Z0vSmQFOCqG84i0dm8aIzifxtFrAPnQtYfR7dEe
GvURuRaY3NJW38Q3Q2wLkM/ZxpQvSU6ywpUZlRFw2rzdlKL3X2ldwnNY2IDhbDmII/cSO7/BsEsU
XeQRtqRiws21cFGV+IJ4z7VnoPys2rfUSspn7Y/EFExVBRexcgy+WwSrzsPQK+uYiQSAEersjSgQ
LNWwweHFhYbzZpdltQE3Xb2idCRGsojsR1DT+gIDJtg6hJUQne4X/NJgTq015wCs9Lwx5tsxY8C2
mlFPk6uq5IaNcX5QOhr2SiZAbIZCp/vIU/3GtRyMKkJ6+PlRdbKok/QYp8zPR2L0hoYnGFpWzNWE
QnWl0dyPY1b8tAsWw6XRx9/KLfpnLzRCZ0EKIr6SXPuZWqksHnYV6P7vtiIiA1quMZ48rNzLFHcP
wZt1/AA0YmLdlbSHnE2YtYixUFWL2O41L8X30Y3miAmWPriFC78LTDyTr+x+nAUXdAuwYVeIYfjK
mrl7twVrJx571aZE3rYDB18SGJE1KQ2yHFcVhvEdY3K+JCcM4HQk0/BsUjGDFeU7LFvf8BbSC7P7
rMrbH7WQ9S2ocd6HUsOlwMC27mtScTZuNQ+fo4BUu+iRln2bHZ/hnPfyx2zXJryHYPSCpVOg0V9k
7EPvIxljI5q1vLSFo+eN204NchjLnvdBkqtNGggeiImNIDkYoGoBgvcKfk5S2K+labXPOVa5o1Wx
PuUmzpPHisqXbaIeQc9TCn8rmdU/mjBrLnPY2FuqDAPWXt9WEDUEPFfHgWInDLd/JJxdfVdmXm0J
UuWdU9vdp4Xvv09YqLbo8+IHW1rjGgR5+5VjBYMjrr1L02XFN22WvOkzKTk3Rbjgp0Q/+9EwfhRR
FT/0Q9E4PDBNUImoUZd1agRP3qzUY220LChcY2xWWWjgtDAIXo81UXWDIAAcLrNtb/xEcBjACMTh
U0IsKeNsF0f+fMpR0t6Yc9TcVQgKABAAl30Bcume48Hr3urcFC+g0P2fUW/M6CI0HsysDn0iCrRN
Cpo9lXuA4exsyVtNbnUX6efMZmoyGlNx6KZOXICTxJdJtM2dOfOk6NzJj/acicGRcab4rv0Acvic
lsmdxZV1FxuePZQLTegYCd0SrR5BtSVL/9HgFll2HXy2JrWFubZE76ULYLQiWF1FDE89Mq4VaP9s
X04tK0+vKChezcbSt3zZwcsgfb5DEZFF4mdQ0I/+LCQAHGKokBb4HrcDIpjzgAHsh4gjGOCDDTBm
HZuKwCcnsYvHClP1CFfCKl5GV009SIWC0GRsQz/JBQhLgrFLLGR+Q6u7wtlIHUeAdBauffiosBTi
WAHhJE54ZcxT3xy1NCkvId4194wGwhGE71R0DBqMYGrnAwgAlxie0PRA10zZVbsNBMO4FQ4T6eNQ
6zE68fey58RIwAAWulL+YnYbElCJ4pHVNaw74n5uTLJNh2vG2jxTeOXViH7K8IicQT0bFkTtVV52
YbQQsjxLHJcVROStGtfTT2HYFTdIsKfHXIzqUuew/AZDENHeeAE6ZgVUrKTzIkbBxfjWVkRNab6p
UziU9bT0JkI+Ia8T81t4xfwiS7v7jhG0nRUWDbzwcILOMX2qoJePerByADAXAZ75EotO4bc3jh8h
Ls6mkYpQVNVBO1oQhBMWWJyQh1EWhlWN18OOb3VgIa4VuGsW0NH9jzRtQWFJzqaXypVFgjyiRKVe
6eihgFsEH4IOsYMfVi84noKnrgmuCdhJ9IQ5E26vzpO1cCG+jwrPwgqwrPNupBKftqzW1tDFSwHU
bE2JEmyEWb15zewvDFuN28HRiFOTAPGWFejga+zx8GT0sIfeV+jRnQzdZx3lDva2dsx3Uznz2C/I
VcEnEJSMi+f5hIm0evIqV+9UGuI4b1JiYFoea99lbr97g4kRBhvWhytxNnQ+ep1hqNSuIvJ3NyWJ
dxEZoyweOqILyFfKk/uCeOqIosgyu4XdzkTw9MHMYTnq+RyUXvNBlsTwzua02uXNrJFcqxHt0lAs
i66NDnICIxcwot3kIsS4Vae8KnSvJz+og5NMXeOrAeJBUIU04d+gXNh4hqo3ZSGIjYGNJ36qvK4O
0zUHD6l38cGkPawXNvBdTvukMj7yNOGQt1lqBPdiSPR8nPmIrYXLXokzAG0gEo+ATrsZCeCTVb/y
47B48a9u8MwiaGmyCTcPKlnSULmqvPd70wQ2yVs0kH5H5KCiVSHq1lCQmfMGlPC6rxDs2Gm8lETE
XUTjWa8+ddiha5Nw4ZsJtxGquLU/TLd2VH3qwNn1ru2D6kc2YoF2ABoYkhOH6K85REVAo0TsAEbJ
mjoCqEwUqWDBQr1Z2QYKMIzD0w/LR5FCA9mueZQZ27Au9NIYwW6ovARJMPDo5nrvM+umrNPiu2j9
eRMq5Hdc8/JRjQakk6vRiZ37vLS8UG1DhjfLiGTqmqf6BLVV5jiZE575VNTkMxPq5HlUX1HRryVf
+zW8AXWJzzN92YR+e8Z71O1atvuLIgANpQCH3JaFWW86Dt1FC8D5BUKrgyrdYSu0JhjCf9CuF4Nl
ImShTmHDEL3ntdvBxIPbsy1YjWJkYOKR3Wy3RffE3sKla0yaV2266bEbhXeMuNjWBCex0eh91CAk
H8UsFHr8tMRnIU9IYDaPwZa2GYNZHrbksMvpZrBC+d0qUeOS7ed7w4i8ZxamZGS24dxPi8rPkVRG
olqqkTe7C7Rpfs6IBFdm4povbRn5t/hFxyd45+oH4rRoCVmshtSJwRT4V1HxbpIre5SehyztgH3B
sggL9YTyEvOTEaVmiCVonnas/fgOoGXUBTjzQd/0pSePeRwSe4pIsQEIM0puisAhMTzJJzjsVRUe
8iSbH0RWRxfTa7yD2fLqKFMkrho0pubTdcWyqJOCkPBqwkAYqdQGy9Oa7IiySZyiKBb3pDhChikt
/1ABL3noapg4i5r3BFSivnitDfPIUERxllbQ470NLflRDq78gmAVPbhzUWw71bobFiMffuTMx4Hg
sS3J8c5JTAH4aMcbL7Uq6m1QtGKTxurbMEw3WjATn45zis1JxmRjCPRkBNvX8aUrKvf6IE01pM/J
/pocOa8B8+i9XQc8o/xetVy7rq9u5tCyCWpw4nNPxPmzmxBblw9V/dLKiXZpsLLrHqHyJ0Su1iQO
qgnDrVVpiLoBRuQ+6rIzrzfi8o3EXWq009LGunqrCjBWZC4mJPiGxNTEaQDjRTnu42ia2QrU2TXW
RSZvBcinby4Pn46dSDpqwsZVBIMmw4OD1mUhRqa2m8Ev8WvTrnbYSYOy3odAOTdDb4TgOZ1kF9Fa
bOx5am4S9i4/cCpYp6QCdYQpJNOrPHE+Kh43DwVD5A+GBAme5VZDiXyfiLX1nshak2d/ZpNSLWcw
mgD/y4TSoslI7LgqfodnmrcAV28M8qb3AOsAQQxYSf6MgC4Mb55kbErMcVJ7ayqjjoh68J2TDzHx
emJyUpEO65WbsbHbz4QT6W1gu3WuQ4B48KNIB7CDHmQkzkIC68aoW9u2L3tioqzY3OjUtd6MSrjN
BusLaAN2LquazvIZqTPnq20QWz77Kn6E6uudvakrX51oiD5aW/ZUHFXDVz8a1qrPCrtaMAiPuY5E
dSicRqpFJ51+34Pn2ASNiWfI1p1Y4+xzqzuFGoMRMSmdiKO1WGIPho6UAh4lWrevwWonVnNRKupu
kR4Xxzz0wueyn1ixMnooyZaPq2HlRH1yAThEDpGZEpDUutN4JJjANBdV1dkbGej0tU8NRMMNCJxw
VLUP6qGLYT7GBDwMATjYgcFJwmB6yVn0lcp8aQUcT0wKIANOHSFRlYN/yrAZOUDTk09k5Vko1NNO
fNSCxzGBehHvnfnDpqiuO+aGMK8FYJTsWPVD7R45TnJaq+tRWXRReGtNcfczMYvhSOcZ3iQ6KoGR
thMqwQT203xnGGPlLMbRZqbbNd6U7d1+MO4nNqQ1JzS+rUUyTKA+yYSz9nU2VczCnJBMK5bZzAIj
EtTWZVkqe+9ROtzNpBIfbLwxexJam8804nIFU2cElA6KSN7ZH8IRLi4VbTPxrKRu8E4ezfGTHN2u
3aaxnAuo6Fb9I+FsWWJuyu6CKLh+Y87sjyuAUPS+Nome9wRPZVd9ZEdAQsw17mdAAhclPmnUlmn6
OngF85y+zh+dOAQaW6rmnp6JLlO3uli6BWGvS10Gkdg2nl3qlTQrZzMZE41mNPIIz3BKY8UnxGhB
5EWF6SuvogTIobRXfTgU6ZIeO3l38OhTDg2+/RqXJkY/HpuA/YesC29JrOAu84vxGJWKvPpZJvds
FOZt2SbVOp5HuNrFKG97c8J+pqxuLRxpXpxats8Co9gatJCzykDmEgVgca3FIbjnjGEldzoCzsIN
HrRKmV7R/9NTiWBdVMFEImZzdbjBrZ2qlj49a5AuF1nMCd83HoQYCzZdXXBC6dI4U1wbz2j5YDSo
ggQ0ja12O3iuba0hN1xDopPYeZhVk2MaJCVEqwRITFLbx4kh77Z34ZKltnKosip5IHCqB5oTJyRg
EFv9mLaq7JeVIKhiS5ISVrpJpI5aYEDo85vxOrRtesO+d7RP79cqZawYLMNEg+whT4afUzcMVeO/
52QM4k0Qdv5ObAST4ApqOCnlTWNM52Bm84CpfOj6bRiLhkdulE8LLKvdBd48l/NQ+PHeTKnLPRxs
E+IFhoFEb+IUBEnheRcYwMGp1Ga4s6lvvoZJ4eCVnnGfD3VLoKkynde+9axLAZbpwa49ATBqMF5s
7H0Y4mS7ErNrHChcvKNbVlRJJFVAUhvwsU8uUFvDc9oX1NbtxvaBOuMONTEMC6O4MqvNhwBG46om
hxnI2zw9NCUA1zTI65Wc9QydKQCt4Xv5xpnGAZSVohoOVT4cVGZGx8ie9QoOELHjaWgs2TGR9ZDY
+mgoXASLoOXON5LOWBt4+G9GLac9YDvjPYsi91lkRbsDJRDcRu382bJucxY2yTO3sU3EwGJs+qty
JQKRNLUk1ksZTy/ubLdv5WyY39BQH+ZODPcl4drjIh0lxnvU+5o81oTh8OBpqY6cHeIS6SgbkEm4
ZNF4UtRHBcydS2FOnBd0vu6HGCwuQAIQvVueuuhQnBjfq08RehQcP6sydeydcJlQL9opcbYZWrgX
3QbmVnrduJZl+JZXIDtJ9uuGtj6C+m/x86aju7D6RoPJ5+fvpz7yHq0x0/eYWmFTQ9R9zSq3uziR
S6UFT99rVnklxnppZbZkVtyJbR7FxaUoI/DtTQOsgbzqTTOg62kLnWzYqteHoQMUM/Yi3zRtfKXU
6EbDBAGHceiYOh4z1yWyjHu4ZBs2dxsDXvVzhd24X5CECsD3yhxpHTWtoizs7ywzkkc7MDm8iqjb
dAI5tRtE7ocKsoGks/g6bUqTK3lVDKXFvgkYxpR0EwHfCmmrbxSb69J4X2sRk5Hu4Sf2rodF3mZ0
dIAI3gHmlNjle/ttHIrxTjBrXNltgDgHmJN352SJ/d1YffCCyjf5qgdhgJBvJnfnmX69tRuiZCbT
9a4N0hXPCSjFNpVEqJ8a2Boif2toFFGcyinwxlAhcjeL7sUpZx4e5G1h4sUg+b/nSvjMJcpwHWA9
+oFpR95Qj1Ige+An1Oi6P37TKfzbz/H/RF/V5T/0AN0//50//6zqiWY7Vr/88Z+PFZOW4t+vf+f/
/Tt//hv/3H5VN+/FV/frv/Snv8PP/f33rt7V+5/+sP5NlHrXf7XT/VfX5+q3n88rvP6b/9X/8399
/VekrSYBBGhd/v/C1uNX+56//1HX+vtf+V3V6v3DIs8FKxCqqKsumx/2H6pW/IusydFyI3i9mhQ9
pAW/q1pN+Q8PFICHzsPyPYipSAR+V7X6/2AuiQz1NxVqgEb0v6XXNs3/JP3kAnMp1ZjYIyZnycHr
+6OWAoOOgX7NBPcTwgrUcXyyXgprCM8FRQL+sT5dJQ1C7cqlt5Gzbe4yM+cq8wi91+pxZu5ySOLH
xKlIpaRJXfkjlP9WTXLRliCDwoSTNgQ8u2tc6yWiZvWDajz4eBnx3RTmwSrw1cZNsiY3CG7xPDag
FFh6iA7P1zZFYEUsA7YzMTbRykAgszUmDSmpUHdFO9m3uqcklf4qsJuZx2XAZipqNwiCgJ+U2QYK
tL6oegcnlP2qp66+rXA5NLNxrNN8bUZZdUqaiE32cAaKYu/amRBWILXJE3gbLev+kXybnyC8xS0O
KC+77b25e2kdUDSdFdzKyox2SHOyR4RCywJaz4kh8EQbSPRgKWIOLnJgd9IK7iEjORsrUkBayqiA
j1fH950BUxtS2N0cs+t3BHFWkNbrO5ITnqlo4huKGXkoycyYpSxuqpY8wFww540ppYIkhEEFlWan
w6ZYg2ImWNqsoXsZig9MgkbLCiEO0m1RwWt9b9hkRE0vdFbtC4u1C0rjGGqyJISQ+AVA1i3sCadV
qxB22SYi68PIcJo32B+BB0tyKEcH9R7ikwGu99tA6UmumCQrvo43Gl4fw53UOsikOY00BK+FZMSn
9UhGQS6tp973mSCo6HWcnPYYmfRaM21FAAfkGGJQLQOiKJiPwj2S9pMcem/pVnJFSnp52xCxsJwS
4+ggRD1qKk+qluHIAB3dP+meIg/EjRlznUkm5Aee4D3mev9ZeLN5e6XW47cS2X1f6nMh4PHYXu5s
lDvUW6mTt8CHqp85BcEL4ZPBunkza307Cnud3dvjUL7FMBZWGRJ0YDdqQ5MH7Y/00UXpeGeHJKKd
EvnDiMMVCixZCEiXpmWbk0sJzmHLuKVCofyRaS9c5mUarKIxA3gnzC2zROeQ68Y5WI5/9tO53ekm
mU8NbtRTjtzbwld1nAE+LcFtpetzR8rrIzLI7r6TBhrYLsH6bhEhTnJmVVkRZRN2q6nu2O3ASuYF
MvPJK5QfTf5Gu9UcipG7AiTZhZigKwoRaHDX8O2DeNYvVuIsr5PSUx9Nw01J5wyxK3zwrz4t4WGk
UFXsUv4Fn4Anqx+ThseXj7AO0F9cyxgUCmkZXvPM5Be85hdhs7iaR2EcAjY11wQud6MQQJ/ZaZqo
O9xL4sXZjdUJ68HMARc60zLzKDNNd/SO2uivLX6EiaQl4qE0nHpPkrN5rHDpwfJQ1dospUA3nJUH
kgW2UZnw87Gp7oNaWidJbMCm7374RjbejhX7TQATxgbdFEM/zxMx4VFE5cDkpBJ5bGgwtji77CO1
P2mlGohTbDK4wHXbolkNqgMu17NyLH324IVuJm5CMgywkY5j8FTOusO9699M86Dv/IYXXFCi7OOx
3HReZOF/zI2tAKGwsVFehD1sN8ulUlU+mXKKT00HyUjZmfV71kp3wo1Suq+VpaR3xt15i3xB7Vl4
g5ZV8Y1BNvNtZqfvNpXhrdEHlFYlgUUepR/pZMx5GjFn62iivUO4wI5CRuHKMhFMda0+Jyj9d1nY
fTDUCFaMTfMFCELj2JrNqei89EnGiX4YEkxwtf06mk50NkSB/DkEeZpTt2fSmzaoFa273lAgMEt5
sojZPeD2q3F5Dw8M5cZLkI48LBQOPUjutFfMAu6wd5P3np1iZuMgvK5ne8QjZUrLZsvOnPU6Rd68
qGz/1hw6QpWvMRWCoK1jEdfWKmXvmwcTgMqCrpyuaFhnTvpKh/qI6j/GrwkahVycRVd69mOYMQuQ
uDyXUxgymmSKf7KIrzirWH+a/Thfuja796FaLiw1bGpNhBdr88VYEiNgY0vdZPr6E7SN5gHJBlKw
dFy75UT6XDIntNYOtImMvPG6st6cYTqFaZQ9mhkYzzqf1TKvYthRnbEbzMhYTWaSM3d3xcqDB72i
ESj3dmbto0yqfYOSKJmzAU62u0fjEN6GYC5nT+RPbOjX+hv7IwDBlGdyEIzZbZG5J3SpjJMK6OuI
FRAmGLo6mD4ezSp1dznexCN70YVHYDa7+npXeNgUlU0Cx9IUJCUxEpWPFfBqmBvGOmB7zqoHPK1K
kNlDlGLBFbThdky6dq1QGkYhJ0k4L0CN2+fQn3Dfc8VrZCaonFxQKFPhrFA6cc7pfqcZk55ZrXtN
QNoIiy6D59GpzojtGUzJwyrmgxgai5C3hufp4C/TKDc/zVcQTenSF5ECpF7f2bxbgromd9HWaXYL
/Xydqe6s+GTOYzb9YBD+wRJ1gCPDqKow0mLZFW6Gq7HfFMH07vlK7cMrGdAcq+Fh6qGep6Dj0aoS
C+yFP43R+YjdTrGgHI2T9K07FaXWxR8pFxwCLddstAETZhNwFpWzKvCeebL5J3GVTKS6q9fMuIkp
jxWhgxlBH4zcTmRauiswkCihfe0eZIR9mxm/aIr6gFcP8DlI5MUEgy01FeJMLt4blg4HjlP+97RO
v5AvRYfUL71d6huMtaquq5c8mLtwDvYZVtNDcv2P3/6pF64CC44Yxk/oR6qOiYgkWsxt7GE/xc60
UFGd3mKg36NfJQWdBemm0xp3ObFh0oeEJpHOrIPSd5ceBLjDb0EGk4p9mjBwRkMflrtxTgYkbvPA
doY5K1qJdhvADlsV5Ekw6w4jnt0pekE2qvSj6pR1DbTqNGPL32vwwW4w73nc5zfh1OZQWqIAF0yL
8lKh0IxJrUXGxMc/METLjKghSKOstzqZoaMrrUi7afXGY4wiI99jJmP3u74T8Y1k+cac6v+Sdx7L
ciTZdv2VN+LoeVkI9xD2Zql1Xi0wCQMugNDCQ0d8PVei0N0FkK9pbUbSKCboRqFQF8ibGX787L3X
Xg0in3axwvhJYeJ8LHxxD/Rb7ZscGGdNaZYp5wNmQmuPwK43wvNiHI1FssJVOd6DbhRLbSDCa4qt
dmMZzBuN2ftIZhcGVoVzB4/U88zSFVed/C4mcsxz6eJyBge1toeJXMxQhzDUw12STfQGlJ98N6ce
rZlgKXk2IfSeJLcMZvDsUagvAkaYZ7fNsSjY6OnShNeJnRPfpHGaqZKiMZvwrvabVde74ZXF4HNh
wLKn+NRag7oYzzNHGIrKEC993P5HRhSusIycJ+Hbaisz/w5dIXtmrw5sCRoqd/sGuGZdb2c7O5oW
tg4bHzBctwQgdgQ9Z2WwESc7EdDk4Hfh2stppfVYjyHixeXT7E79yW+c70Kb4GyjKT8WMOIeZ6Bt
vKBLzYPg0sxldwnG/M4wQBlYfoDXprT8e7YXaFQuxp/sPo9966kZcv+p1M4xtYrsAmoYscbKCUmh
pIgHv2w+oqjqrpHhocPBfVaJTWbHKY85PNiniOMKj28Dwg2o2ZPB1hKxVwPKbd0Wj2068Wy2jKso
6k2IHIthKbbZ/HDebMI6Cx5mu6rvGw6/Xo/Bw49/lKWsinhjOusfPw15p1JWPzgbc6J20Ehg+SnL
4+MIsx3XtbHHksE6Km+sZaT8ejWXpC1snX0BqH1HPVC1cjBX76vZoHbWK8QhbAbS7NLmCTD50bNQ
TBBtEEX0f/Xl3QzJP5nFOvIQME0k0J2pPf4EVrRDEoIfyrN8oUYUMNhTHqveznx21eywXpn4ftc1
pVrSea/n7tHOrPcmD6btjy/BjeQ06Ig4jRiPMaGQwzxAJi0i4w4My3CqGgTPIa/WtcYMUapdlW5Z
Ob+2mf1BeQp27c541X6xCQFnxOVLyRY7Cg/28G4a+jGtpjsPsoftYYSN2LdLAVYEVCHm7IUP4DvD
dQxLkKM1qe0PUdNC2ndbE+9NTUNZFJDhH6N9oigWlgQNlhrC11Dm9/1IVSFkWaJffVE/MHboB90U
ahnljGv/+GeCCylEwu6aqdgHrBt9Dy39bZTJK2SI/eBlz4OexrUZMZdhL31SE0+BpIWhEdreU0h/
veqi6NJ3+a3nMz9wQuhn+ObBA3spXnVTP8clX9ZzAHMJD0pv4GJeh2c4RXa1HL+x/WIUMDmOo1FP
WAvinFYY2CBNmD+jB/OLIHhXKr4tiWJIpWZkIYoZHcXwQ9e/6AKvSXyWUx+dk5rP/uyRq5Me4A3i
l+lyDCtvXd/GcjOCy1BV6JhTm92BtYjxcIlwa02S/brABDJHMVBanbDvyZ2M+b5ytnnbmReXTMVl
NIXeFR4jT9hlzZK/MYj1JtkkaeHlnMJIBXMLqleypPRb23zqZuwUcVVFhx8/HXJ40wJCIM89fpUr
eo2cS/jjx0/bzkguTqNfdKCCx0nulFdbV2nGn8acz2hWAzDFd3OZGMLmsK4ff/xQeXwn8K8Phx8/
5fmX3zoLp4U5mfQ4CFiAKLXJnQPh+OpWD1hxkztT+cBZ4v45rkZ5h+hSLuvWbNYOOQPpBc2lDIwv
hWfeyi7m99AK7iGZ3VoC5/iK2SG+cvk51tFIazJvFlJ20UHQUHXmkMcXm8id6zovph9WG9Wah5jP
BtdxHx4ECc6+YA6dHMe+ww219l5lCbiyVu4hE1oe5G1on1xQfwFeyKXb8C8nXLI3FFA1Z89N6mMU
cGvjrnL684csRBkbAtji4BxOfmQWu2IYrzwaibSyL9hg9dIndP12l3nOxeNadP7xQxSBL8eNdxKz
9g+gYXecnDO05U5/mtNZ7nGysqxn68HzOrnQdFdyyFUVV9ZCnfo4/mhvPcE/fqD2ZWkYlNn0Ji+4
k+T1kwCPs1Aac9uPn8YOkM4KVu6amifaF9Vw44fEw0HfPIe67uVTq6bsmkb21QEQ8/TjhwqlkIol
1TnZoSJt/BRnYY7e1DpLZfzgJCXtlm2EyfkYztcpy4JDQiXUqAaysF7/6vN3ehiL6Ewv07gMBxvD
C63aqyal1NqtVjORGC72RDDVdAmRV9Zhfl+4Q3nExIQGQWv6oqft98voZNccxPuL1bGIcW83spCn
LQVu7WPWpCRWVeZ8jDHvvrEElYJUHHLhu+2xshNbJRDNZeZDO6EtFZ0aO7h97o1x/NYrEFG5TTlC
44e8u2ZYc0FXXADQBgf6Zjv6Vmf3iUtAhHwWxN+smsuBkqDrSIKu1DxRpwxh9aHBGIGizyQI2EZu
+obn/ezoa0zpmK+8bMEiLTu10MVQDHDB1/W+trxwRScEN1EsEqs8Mj8PIt7Y842FPUavbSnodAnV
dDQ55i+ZG9EBV+EHtUftbWmI4RzjPoGjktoGFaVLUeb9RUSgaf/dSkxkaKPR61Gb7G9k+EF/ACAu
6qyrJuoW/65owzG6qtNrlssfke+e8KGNG2WwjxeCmFqi0foC2fLhtN//l2ycz/FHTRrwe/v7yvmX
LfX/TXtpLL3/FJ63i/PPH9Hn7N/u6s9fvzXRLxvqP3/zzw21/weQDWUDxLMAAMi/cPTUH+yrPfl3
JB7kuJ8batv+wyIL+BMz8g+WiM0D0fNtVtqu9S/uph3z1yg6M5Flu0QuPc/1PZM9+G8xP2wmEv0C
HdkGMLvE9qJP0qHWZvJ0+d4TrXpvVdodfXq0zoroM9p2wP3fMekQy0QlCfbYVCAtnKHu3/j36+9W
5LqPQz0SzGWrQZBSlinFByaOqJnZoKEReZHaeJmKFiwUpvV8yzZbwK5mDLulRJkRJPicMaJaDV/o
ckYDtzC79NF7TE8eKl0vEXmCIeWKrhT82iFqrp43GS+O3Ttfp97oSeBkxRcrt7uLk7bx1hCGv5kL
3e+soh1fSlEH+z6qWO7MjQdSvS12uJdYOI5UGXDxb721PeOaYvkL+ZaFBtZBxCHW6bnEHMq08sT9
O+RCRBULaPM4X/W8yEcPgwOopmreZ3ba4XKYJ+xjocgfW0uZ2HkdDLma8M73UJTD+5QQF0sHLNHL
Dh/ISzc6/d5Ip+p7lATxCk+rfT+zbnjCmoR7KxTxC8KxfOc3IzKSJrt6qeoPBlUHO0kSfGPU6fTg
a/hcLrWWFDU3I2XfU+HfQ3qO7hDK0gsbbDC3UWbG2wiDwKqy6WAeq7B6mPh+rQxM3Fs1melHTkKA
a4NBY2HjVtReFD2XL2BIm5GlAi45VlEPiaz4v3PdRvi72THjK3NOloPvJC24nblquiHzXLrWAunc
2KhySkmpzNldNyiT/ayOcRxW8DZGM2TV4djOsWtMsaescdqXfWq92ZEjkDQ9ghVVkJPWoiTzNvBP
FMHwGWFzH4s3f07Bmw2paWJLCUN33Yd1c61IrXAVJEjE5B949BI5Te6/d1UzfFcN9p1VRG0uwqUl
xwOFkuVVeYPma0uJgNiQROJUfiz6Khh2YxxkeEyc2V8CSbWjRVRyWC4ky9KLplVS7FwLzPKytGIM
+XwjCrLoffceVby268ko1bWpMGSt3KbiOW0YdYvICy8PZ1zbjjtE68ldErL1viAIWOAexp7D2jZa
OPOddEgytLne5S3+ag4GIyKlknGzZQNGepWORChpKu43bK+5ZALvbQ6OiTTJpd3xD4IPxIE/90A+
Kq1puypxNHk4iuEuE5+ZjyPp7FVGdcHe9/kk4k83aDDJygOZKnlH6Vi9dCrZ7QvqZ+mfcwvzHKDH
7aDAtyR+cus1smk82tYAsjddF5vftfTbuzEb1EeMAHadccW8iC5pH8mxJw55u2x84GkixlWOy/Hq
mP7gLfiI2xdH2N2uhhOPr6jBvDdI5BWuZ5a6yycm5Aq76KXtmIkW1eDWXyCDBNuZlc4Rw4/7ltqG
ggQ8VMDSIJqtE8+y9rWoMBFGidM/hURxJg5WslwFdO+nubeZ/50Ri1pSOndEDBWrtcFgnBzm5LU0
6myPo9Sg3rAzo1WJxkRUpyx2vtUojMdkwzN/TJqzg+gEJokaNIMg8drqvWlTpBHTZWphPF6yQpRX
fPUpVTs1bSqOE3I7DE1evMnFEuBnFjcyOttt5pIqPaZiwq7tefUdQ5QgiEbEaj2ZyXwXh8J4xwya
PHoz03aPhf8YEQaHZSE95z7oDFpXglJucPS0uH1rGNNtaag38ls0Hd0KEXDNOLuo8Yod3h/WCn3j
Hq3KJ2co3DZbW5OurwFFrxtUCJY9eWmN5wnc72EIE/d+ignhtoM9LU16sC4zMoZeNKY9kXsuw36r
KyQQRbL8DZSUPCBZZZs2tadXM2WBtKDJpTsNhafX6LecCr0x32AkmOS0DxnZn0SzoNEVlzQXcAop
TZ5jXVzTEdjKcB9NOlhZFeaOlSkr6y2o/YmcWZh/DBwIr0FDvCRtNXtsTUnK7LD3CqSpFk7iVpji
lbMnwAW0BHwtPVs8RuEhtDjXpohyKaMfoWqHKlA4jnU/fPK0OT4ZSFeH9qZhFUg6+wqFYhu3Ijiz
QkddqvW4A0hovk1t1z3NuUPjzzAk9dI2q2fVOh7XecfOvxJwyreKvokHWZXtfRKnhblsMYFLaC+i
fHAEu+LZzZojCfMoJJ+ZcckP4wEftC74TkZZURN0MJziNcnTfBPw8m64YmU7e+r9jHmYwqSVZ/r9
yXajEaMxml7gVjWzfJHzUWhuh1wW7IfOS46FOfAk0jjGpTBYIufaV2Tu6nTfV/OwtThntirOjF13
k9BXQUofKmHh7hEnMC9VzQ1xlw7ReBrNqd4ofgXaGMR1kfDK8lj2bq8MwWWLzTAV6ZOS2z7reKfo
3ta7sA4IfGYCqooXN0W+t52ISiQsSmKbzLl7oXmPOqSu9lazVZgQ0y0N4Ta316wDxq3ROQjnY2a8
THne8wJasjk3Tl6eQmlV9xWdfXACsd4ux6jgviU5okO+kjU9mVxxy5UL+AQiZVp2j9TAwapl8/gY
VT3NNh1Vxs5KtvWt48oI2kfW9urJMCx9LQcI9DL9EjTzagodydK9tzgTOiuIzroEsNiAvz3Tzlm+
0iVY3ectrRwzLQRstsGXvppq7C6oEs1WOPNw7svK2ztz4z/UyvFXHfJIBNaNG9wCnbjeVc7UXofZ
DbFUF9XbqDmApyqkcgqJVGHPFvXWi4gzLrOqlu/dpJOXYgxvPt9G7hthJIeY/c7JyTBXeREbpS5g
j1OIZliSC97HBX33AaoWhoL5TM2I85CVQ6yX9UwrXcGDZsVvB9JOx3D8QKMSvl+ovsanWKM7sVhO
uZwpIyXfMPffJuoc12wxKo4kEngzFl8olq5ihRBjP5o774RXEOInHXFXXyRsPZ1pJrRtUh0/SUxp
fM6z4UGT2jyOTtctzUDV32mOwR3a1M0yDdtuS8A9OgNgpKscw1y3cESdPtKGMbNBbpM33cP4ZPcV
F8vy9hHG+Bjb19TyyUSIqTqkEqudnZT2tS0LduR+bme7yNXxZ6HmvFs0E7h9f7DZRZLXsfaexVaW
Jq7EYZ+YsWJYYEdN6lUtq3g7ohUdpyJuiKnP7kdbmIwcTct5Lbo43xUW6arCoJ3NNRphsqGoqtUw
3Fx+uHcvfmq31xT796HjD3nlWWqsMy6qrGhwXSLftZgMwv4JZideAhHk5wgZa5kPPa0xvZjX8aii
ETsHPRmUKbQ7wxryU1RWDWNVjdVKwHQo1hrEAH0QaIMFsq83vrSOChKCwob3KJwwPpRqqp5lG7RH
GWNINiangcJCfOYFtzuOQ4IPr3CmcmYMLP96iGe6xapkh6/K2+EWDlZNNbAUhFAEJCVQ+S73g+Cx
1Xl+1wr662Ob0jQFoxkVJnrRYFA2sm+zR/PmhZM1hUDKNcsXi3UzG86+wCVB8eH/gNcD4e0X8sd/
e+H5zYtjuRl4aa/1mFPIpLQyWqd4HYnbVYycWVtss7rsWJJRR8fZbxImpSNZdv1Tz9daaDLnra2b
B7QXJphb3ZI3VOQmb67QIdHmokd3YOIvz4LgCISms564BGEmGPeI3WfME8muqQK+g4IeTJAgp46N
3RZRDJapY++sAevB6L4VYoqQ2WqacdBt9Icm6rHwGw011fVQCTwQJY4mY+V7fXNAjBSbEkDWZvJV
cSptmiXdcriFmlhN0wnmEoKz808jRMevNTuvJUldUlfazNGbOr/h21OcW4lp0CmRxk2rwa1dxfhY
5nHaGF1MzQrVOMuhli47Q+1/TQl8chxFU4BXFukBTEiEk76x4meXAncqzdPizejpqnFiMuNhFm/m
utTLyQ6HN5tTck8dxM0LwCEeWtmZqJ93hag8rEkmlrsyMswVh7+/Smr8MHHXzHeKtq3ZQu9F8cbZ
kNvORH1YkaCn4v2nB6Esvw1hX1yKdGgO1L084e30Xy3ueHe2S7vIwlKQ9LidBFhLGC2Z2ygthnQX
NRM75jzpt96Ep9bh7fcGRno8MJy0B7Prl7GpQUnMw5vFQEcyj5YXnSfWl4xn3d4GyETgcMZ76gWm
d/Vlbt0OPaBYOm7kaR5q69Exe24hdiBwhcZ9NnBMpDOCfzocy8TKz0TKS5xR7tNMt3tuxi5xlQZP
DP0ojO41pe7PcZPbX3UNN800RySTOfO6TRs47tKsIxCBidBfRJ4jm8+BvwKERmdYCNiW/aameKQv
V6U5Dewuc9wVM+12UvRqa0/jU1jAbw+4CDS3Mkt/Y9dkzvqoeU4MOvgwVOZP0gChXHv+JyI3xTva
r9h3llcue5AXrLXA9ixrL2Ko7dtwkcegjmGMfc0z2ovD0e/XuYq+ubEVPkes4ukLNAmIp4QA6G0P
z1Vr5KehnP2vqpLh89iThVxUiEuLFhjfjowb4ZWhHNk+enDd0tziIWHnxX3BKrVbOaWs2XXWXfVV
oMA2tYhWZsdOuavYz8/2lG9Sy+5YQdiUhtr8LW3LwQhs8RYmWpI9szW93evy8kFbAGAgyXfPuZtk
TwEEk+MwcCLZPjrYLGn9YnEYbuc+129e6RovXevPG3qrMX10E9osfU5jwHcLSINP6UVxKNuZuhIl
+hl4kNm+6RFrjI6S8MIeUF151RG5ErO7GYLkJqAXd4u2N5zrlLdKxWXekiZTIuakRUlKEbtDfWJG
TAn4quIj+/GQqCYaweK0/JQz9HnK3VOvFC1qWNjrsU7vZkVSydFeSGvKrZ98pNCwIQJDpS+8bBPp
OYGSZzfbMTX29Icny65wPoqBJH9a9nRJ8kD3AIA9WLfL+F/MnD8NrX8tT7Bu7Qh/5V5BYrIg2Rq2
qXBdSu+39oTATVgiNzxI4powO+uU0Ca16vd5u8rLHHAPb4HlkBMoJ1pjmXYD9cT01Fs798N3BtEO
Qn+RHZ3aq5+5T4sjnJoJzAYR4JOfaoI/Bafumju7zNdtWxMvZ9RJHwhlMbLZUWPLfeE60tknus3O
pryl7Ejscm52UqR/Gnh/8e/+8te9HTF//euatuWrW4IIxKlvQY/71Q46JMSFAxo1MFnSiaVk4nzU
dPFQ5hlHE/cW/I98YNJ3ZRX1tzoFWbBCnxX3MPPb96R3B2+dScVDKMaFvwiNSn7IWtjE7Hyj48Ry
ij7EaxIR7YjChJG3Jge6pz3gVkcKTW3R1IMSf0K8/j+2JdMHaUJg+89tyXfd1+4j+lbX018Xvz9/
25+LX8+iQEXSCULswGLRekN9/rQms/iV0EyV+ulN5lf+Zk0GMg0GwfctYLuwBSUzzM/1r2n8gc8W
yc3mzu0qHjn/CnD3988dwpkLqhy0os+Hjx3cr2/Ef2gKwlPvwdgtGw/yAHlSHjFUq+CJQGII0Roq
NIe/vFL/nc/878y337/072PY3wUPX1JsFkYIHRGKB6SAL3iYvMU//2r27x851zJAZuIFVwb1GZb1
20cuCQjxtRJ0YS9yGBAVPmszZKNp+e+xG55BEHaLkSl/MzXVmxEmydZANxY2xXMZDte1CeK/bERy
izmoVe90b2ZnvrN21NFVstbCpXbmKJ5anKrJuLS7G8CL6/RUvjDlnOxZ3OmhPUSFsyPRcTTtoln/
878iXvLfHiuIC77p8WhnkwEkUv72FLVqLIVOr+U6n9azTPxt2ucW43/a3clOiUXZCtLTc/iszc5Z
iHZW2JInaiddRr2oenNaVe8HcbFZNW2Dkmy1DNTV4r65iofuS4a2XhEPiaJPAb816g9w8IyFZyVf
gNScIltuobh9YQWfLIokeGp1SwS83Q8hJzPARC4bHsNMqKKdgn14yKOi3xNenRi59J5/nO/CKYpX
Y+mxp/SyJ0AIXKW5WY/ieymyFTwM9goUYNBykLB8CNyWfNq0lSrZZTYGjDDbEf5bsI9Y4zBYFX2w
Bmd18krgenembpcKrxqZTLQyY1uG1lUB5NFfG/PEkc9ie1x86odIHc2w2ZUqM0CiKWPHenfRJi3c
BZ7We7NK93E+0oxAuTJnIQNsQ1uO8niVxsJ+kbUJPEl4mCG0RUWfcU+g8yUhzZoh+j1MrNo2BLu+
Wv3sXTiVsIan9Q5UW/o4R6TEC6iCjc72XU6XTWmOC4FB5hMvIVDIrNpDAKattktXXf0tZ14k9Wan
dLS4+BmhVK1HZe5d+Wy4abip3ZGNI03ZSgT+ofdorWuR8AEL0qqd4029xFxnQ+AhoVkGGww0HU1x
jl4NeUxcC4/k0ZBNxqkS0D4Zl1fCq5VR+KuKPRN1LXVC37fzaUwDHxwd+wblM8VWrbzvagVqqp66
nZ/SXa7RWsyjE8fzMvc1LWZOHK7YS03HdpgeDa9pNqqLaSNRt4goJL8tG9VT0fHHNJyZtQ2vWekk
4crLPUxxTS42cZx89W4WuTwxQzgEpKUbhaOR+5ClkZoIcpr3DJfXxooAIA+4gKIDCcRtZueb2IsO
USt3yOOrdjDf6jTb2E2+qgN7ptD82WwwC7NRjndDHiQrXEf6TCnAeuzKJzfjvf7PP7nyd9SmRwRZ
8kBkUUjYxP2df+qHpakr0mTrJAUiUYTtYWxQJVg98H///EFITbt59wk8DaXnvSQhqLCO49rewiXj
2ZQKtbfHT3FsjadhVPjW4Hvs3TjgIy+BzgFV8A+VpylxL7sjL5gNWdN+Hi3iATTAHLOaTGhlZ8WR
d+bnqGjVObOyU5XAZnw3G9WSWQga9hHe1zLouiO1A80ldhlaMB92ZwJQSEpDjN2QJN0Gn8b1x4v0
P3u8+H9Pg+aM51j+z4eQw2cgPv/2Xz7n1X/82/FzQ6N4/ddpxPzz9/+UoRksXA5Bn4wSjDSg/n+f
RmwiVIYCRm44/M+Pxou/ydDqDxP2v/K929xBYAoJ+W9iNNONC4oB+ZpRxnHkvzSNEMf65QQTlild
qYhH3YaFv4CNCwvUOlzbeVtbo7VhHw/4U0bVgaVjf6lkSkYXASj85GVq8vG4ptEGBxZiz9gHe9QY
TUrAVRfwO9EqF6axLrDuocCW+drwgoQVr+VhuVTWOG58d0w4mjEJYx8kWRvgJuG5Me1z5jcsd1bx
SJ+jsbOawd3Og8MSXNFVZXZW+qpmIVi1+HRCNwnGEs/tDn7o+/tiHtBYbvv1vIjqQx6zja7K2Hz3
b3t4Lr043/CcsZ6Pb91YHqIp7ads74vbHn8YQm3eGA7pB/Q4+xIXHjt/g6U952aLcsrN0Xpqb/IA
cEJBTQ7rWhMgqoFRdG7GK+xTaJYUe2yn2417aNILN+DsTRQcwaVb1Fxsb4KEg4T6lDjxSKxYt+d5
Jh+qaPO40FoS0Szm2tsKuzFtSmgdqRtNTx2F0MaxCRt8VPKHOkLhAOqxmVkt1b6ABigRAQIlQBGq
m7gi05nsRGTpZXyTXpKbCOPf5Bj6udNXs+jzjwCW0Nq4yTZTZuYvnpXxFCHqxrI487uWIh+i96zB
MTpvIgrqjQUEN8jzEDNQ7YTI3ZF8SCDFyuHuhx1MEYAK/Va+9NY4tEiaprqHmoHi6I3jsyX7W1e5
qI+8f8vPOVOLCcOhbjmhRrFLKVS9t90+CFdh3FkPfcXBKLJyrtd9mtn3Iitylny+rsLnHPQ6W7oY
/s5ydrArLktwM8EqYhPNUkBHd8pChTUrEK2LsioHnP2uYODos7xaWnDpjtAUFLlYXUFrS4zyc5eM
nbkOTbg8WACc6akI7WJLx7bxFsVVR3aax/d6qpwRNSAnQbLuzYgvb/JuiNYBzoQH12mCz9z8UgAy
rSLJnscqWTk5ue2TAHF/p9x2oKHZr0yw/TONb1PnmGecCS05wSD+GOFHreGT0f4uTDvDZ1vXxHr7
UiQQPlLwqtuGuMG3QAkgiFOavrh9ZXtIdYn1TdJWMXHPxGC7qseIjO3oDASH8HXo6QtJf89eZakE
KeFlFprL2JOC9lXe34Cu3E7unIpw5KobvDn83FEG9ViMN+qgXbHIWrSI9NY64S3DHOLG9fdh0uWe
lhoTQ2eOi3GlOXCwQBmBOpiTG9Jkl/k+JXok4painpsG2+8Y3cuuaB9qX7HRJf07voxMkp8jzsJP
CC20tqEo33eSC39WA2YrgJp9zSomjYU9R5Z9W7fzog/lYB4DzB4eE6HwttLHs4A/0e+oIkykfa+A
9JzxJhY3AIyI2Qmq0f7qj5b3LfYl5jyRtgCYBH+TOyexuhP9WiyOwxozCC6FSX6C4WIz9MW1vMxx
bqyp4caKydG/ssaU852heZdpri6Wbdhbs23plE9+HOIZFVgMXiSix/A1agJMpyjFyHXY0Qg8BtG4
ajX6CUX1yE+s9opjlUGdW2U60PXGMyYr2/c31hi+9wpCizA0Prgat8I6yFrjc+pP4Uted6Q/M8O7
YOG4Z/8Ch8LVBosmqTYavTchtloUr97QuntStrQNdh0E0koUtNSbdD5qz11IuKlPcLLitWow0YIP
TXdWDC7C7Bu9qsLAWmt0/TVc8Pgc+V2wc8JRvttJNtCvkKl+i/5lr8BKy+vUiewYiXg89zMbj5R8
H6bHal7beEofBt5vp8bqxEWDInrUU+CeZNd4G+VDs7K7KST9wr+JX77w6ZxJ/ITy33raFZEWW01H
3Q43JvQfWoOvczXbULYtwl+gpaEQ2gQpV7oV6uzr2lMr29L2+yQnzW1WtPowjO39KJHMZdAjPxeN
QgUdO2k/cUyPZ5MI5icDqsLzbFTNwvXbNIBY4BivE/NYdmsG4VuQjJScZIniYmHJsriqGDlvIQcT
qQx6UrlGkKlXRd0OS8Nux7OysoTKQHgem8Lhsngjvbr3+WjjGaxnZ0UvhHux6lk8BNnYtIuR3d6F
+pHhSlyruW9opwSS04hVAIT4OYhatTHBBA8L9Lz6m6HsmCyIy5Ro4GHYd51WlzYFJLgwUlz5lP21
u7pqQlJxgcBkgT2zadr+1WrCZKOtwbgb4yp8r6bBuMLWU/tksJnR/RnPQIplGSx46NOy0faPdl8W
l8hrxzXpI0RCg18jK2SHj1K3MRZPWTafLO0RvvGjklwINhKA/ZhxPlt83mo6q63wOmtMQYu6i5OT
Jkq3DGvHprivpier9sIB3yi1bT2gTxgURrel3GTYO5XOP0RWx3vA5+kpr8R875KM27QzcmqDnH8A
aqafYfzVSwrY50PcxdWG5J+4U0E5bIUXuE9N4vd3oCjt3ZxPYsUjKD6W51vTH+JGsW96vDfj3IAc
cRPHPflEkb787x2b/4+kBZisTind+KdTMTXkaUTX2y+zsPP33/lzO+f+gZmXpxDfF8p4GIj/Ng97
zMM2tzJpgxP4KzbAUn9YHh9OttTGj6asvw/DlvkHrAB2MAr4BPxJUv5/Qyb83If9SXH4B+Th1yWx
/fu1kIJXwkrAC/jvSYXv7dep2CBCHQZimrdxRbWkcNbe4OtX25+vzGjdRYrQXsFgXtelVN8bGt/C
RlTfksY7K6C+lecOy7byg60zmcNz6baf58otDrh1whVPfHcTt3JaANjHCVWo4uJF4Sc4KjyUkuno
Jp8nojWrvCPMOEt7vlcwftElW/6bhf5U6Cc6wezPEAKyNegutY1l9qAc+b0Ccs9OYxSgCdTeoBFh
NHIScDPwHCv1q+VADCYW3efSb8KFwcN7VZm+y38WMiDPbWsl3ry6futrFPJAlPQsuvmWC8uyNdjQ
2N6waTHFn6HzwzMKJ2RAN/pquuFGh125qjysoRYx+6KQawp/ymUVvQvBsZT5XnKuYQ2AfvK/RiE+
pTE+iCp+Y3dTLrw6P7Sjm67KNnyW3pttpR9pYGDbwdDhVoQxgnRel1OVP1llH63hKcaXHJFraMW4
xnkVvGVds5UEozZGa9Y72cefelphvqjEOo/VKRSJ/Qj1fD7PI9lJzyY3iLPsGGtADHaWXKMs6y9R
v6MIbsn9pLx6wSDvLWO0zhmd7OPoyfsf/wge/WGELrLoaulwhmEyK8vchMfAQZw7Mt9Ewg7uQRvb
S+wxw2uWqWhRpWG07zXduHXZgzNkcHtOwZStJxf5yqi754lZ/jTNEuFQxIdchMbBncqrYHv4XPYI
vMp5QjUnamiMpzJp3kIASI8TzpYDphMYaCywIKzpz67/Ytucxfhe/K9Wbq60CkikdVF41CB9Hpv0
HmOWieBaOFsZB9EGphRVEJ34r9SdSXPb2tqdfxG+Qt9MSZBgT0qULFkTlBobG32z0W38+jx0birJ
JFWZpCqDq/I559qySBB493rXepZ7TUQMhvwi4z69OHPwazEcRgC3tIlUwRpLunY3051yH31u1UYZ
QpTOjpmyqDXtnDGUZm3f/n2xFT6pIodh74LvulRiKYnl5r/VLJGTEMfOTMi/coOEDi06/XE2oIu7
hjrkk1ev42z8bAqPhayHPxP0zFNceYyNqngtOu8c97M64d1abnmpDjx2Hshy/aMH+ejos3PV+wY7
GRjyqAe/vDbnTOxqGtsiLCIhYfN2M3AQDrMY08tMRVU2rEGfDXtNsw5TTr+TG/Ag8k5SsnMc44Il
+kgsOiPYl/YRyQwaYAPjVgzkEsdEM1dlzqTQq7hdeTP+K1BjRD17wJwNDr5dmS/v9mAdvdGouM5W
aee6JwU5imjU7ES6fFhUenPHJWKcsslAqc7zU6fX+V5TjjjogAyPgVFtXaOcd3TH1ZtiGMqPIL1S
8bhyirL41eUM9i2O8XUmlYJdRx4lTppXfRwj7N7FSviif415zAdWQnLBrALcbUtz0gXZqp4U5Los
K5BQJhzCuc+uPm3KNhC0F8uwn3sxlHsjVjbWN+gcRJPvcD+qyDUf7TwlJy2rziOYrzvhuzSJNW53
EZYGo1UBIOnkSQRVwBTnREr3q/tiGb90rDAOyOhtpTDZDKSfMAsNy8GF4nFkxurAZRt1VBj2r2bO
pnOVEoUpTcBccUDmP8KxCbO30PV97zUmZAX1uNL0o5iUtR3t9EctSXD2HBq2izLdQ07vDm5tnvS0
pGU6c+irk3RWjaN2cJeH5YvYGfBh0Ua2O25Gn+txBKYVGrBVQ79t7Euaw7c2SlxvLeRItF32FGi3
6Suz7N6QcKJmQ5yKlDupF0u5z0vP5bWqNg6D5XlpTWtr1TDiSCzOnX0cDPrYesPFgkXfhUMU9gKi
+BJkmbfT4viiaYN9GVF32W9he/II6NAFNY5uZGC/XeLyr9F2j5ThfkzM7xTMoVvIWyfwjlb1kVfh
s2l5Dvi69nfpKeHF8Gom8CdVAT25a9yfrpw+ly6o1xgpX8h0OytWFNEkyRBz+dxnqw+dviroSgRj
wfC/pkrg27YgZHC7eSEOc+d7srX5aKYOT2B+EaW5Sw+ZWm49cdEAymHXbMbHZiFIo6Ydn9vGn0OV
LwDTu+TFyhbnChouIKXJ+tScCLOhfDRaHhwGV3stB/i31DRGkDFuxmxwuJzhLce6uGUmosXIg82O
0/1Q3DCN+HlwzuFGnSHCaDSXKJccEf2NENpqyfXltgehZ93Bw2O88W1qDazWo2oO+5txcKoXAyfq
IbC6W2ou3g7wSlSnCBlZPH14dkd6u1XvWUn3s8cGfQv0Wt/pTh/mYcO9+J7lCQv8AOtZpsnmtOAC
XwcJXdqOIwH/VmrcxdPo4HHd5hj3+Cni5GkhM9FO1NU3Qf9itKaxGcyUQqDcvQ6p5h1rx6HJTlM7
L4N8M9v71uevHacOlBrLnNYKWnzO6Yzh2tmK1v9TNxqBDcFtqix9d8NqXiO/qQW7NrDfHHqOzkMm
TCwfIjgH2YmesfZWLvWrbeNknDPTQ9OZ/ZC4SBFNpQshwhdPcY+0UdaGs9GTPDmwBDu1v0bXPXQl
nPopxYpTOkFJdtaHYx1DkWUE/3gsm6y2DknkcFMcs9tQFGD3sBomVrv2kuxFT6Y2lFzaldNsYE3L
kG1tyY0k4HMgzqrod6pe6JJxvJceltqqdeBm2MujPgQqHeg7Ez5rHHA+wroHmN+0VvArOecFTrfN
9Vf6G+ubWfCf2hwNSuCE6f0JWjHoP3IKgPfScd33uG87rJyc9adytVyLqQLT4BankYdaPnxh32uw
HwUzzjNnDrVrkPWITI+icdtqVcQYA/LW1V8SZ3wPYvnOtECFPGQ9fDvp3iK3sm5BPKwfqzqyfqcq
J5gCs2bl5KO1etS9U0v64tT6bvaYpEBwjzleVPtJ8r9Jn/ywcjjjqeKrYRaaO+9Q19TN9yJ7R/7f
kcYxVyTw7kbj7lzWXeusJ19Q5Y8iCkNtMduLEHd81LGjxdjqumutTSPNGC3aborvShN3ZuAvBaqo
mPG/exY04RyjO/66NSZw8CgmqhXYfXDpWMW2KiZzTnDlsdODyX4KSqNgDIREpcX8wqh/NJdloW9U
Pw68+nU8JOIAtosREYM8XNtBRzdpIU2YRfvuNHhFO8865zGxcHot9X6EsHLxYvMo8+ZQJS4cwSb/
a/Lq67q7mXDiTVXKQjNh/nODbNMNM+b3vPg7ChTXHt+2lVIu0VjBC8yY974LXnLsRj5bZjEvEYwD
5VmIkr/mVHeRZVIYoxVaFm3ytadtUsWbDWAB6pBM17g4Gr6PR7hiXc/EIGprMzAZLnO8oYLkpbEc
1D366smdbZJagxVLO7nW8XucmN+j68ZLO4H3EfOm69+NZdl1PbWgIv3NxmZlGQG8cYrXzdjd0xyZ
sm/1X2DpPP378awJoJQ/s9S1kmZH/dYfDMKYxDwUKVvA8JPxC8hYkyO6uZ+W5ODN1d/at17dSTBT
pF/gIsWaNSCn3vlXK5YPbLjRZC4vJRdVTHRbdCU0+hUbrEuamU/eqPEHmk/OkP3tBn+vD+37v8L5
QFsiXsUweUzd9uBdvH897sUXZIW/FGS86/h9VnLaWY1FCX38smT5325UnzV0De7EwZeXxC/O4ESN
G7ykS7LlaXdKiuxLbzlZlKZzMaR9KdlddyUW2lH701RMneWVZoiXtJLvEBRJBGRfgFm/Btt7hiHF
xn/PZ+qW+wfJb2Jb8vT4SR9l89TqPcWNuy/cOcT2/Af7b4Tza5XkWcBNn8fk4/sHj+p6bUnXsvb3
DWMxcywY83H00cS7yG68rzoBe2DU7XtVpV9iQbFL38FNnyyteW9mAy6htvEC8wkvGk+r/vb48dq2
+NsX/r7oBrbwWvpVBcFLPPF3F+JJ5NOzbtcXM7qALgLMpJUH1MXVwEYXkRgvWtDwWcELMtRO8yFN
H3A2yvKs0ieOhe4qlm+4BHF7TtxKamj0qJ08KRFk1+7cPEuOBS2JDkgg3ddM4dbDh5bsLTq2TCML
yVfkTDtCrlT3ZWBrjkmmrBPMrqsg9m55Y6JSglUNH05cK9U/xhkAV563/HZF94AuvicvuEG82rlg
VvC4yk1Gx0NEudG3LRf74JvTwdEhO/UWp43iTShIZVUm3YjWBB4J3WycC+gwMhVRC+3/3KXwsQb4
PaI2M05gKRnlqW9DTbSSCj0iR3bedeu5qYZjXWZ5lMeo5WB9Kf8Y1KGzBPufOE2BRfe4KseMTqDy
EXvOMYVgKjtRLn0z+jmO/DRvQRKBbcpqb6sUspY2ju2jWYrz7FLmvzkoT678tjTHvQZ9RlGU0nKS
0h34t0JbID/n7cHMCSeY7Z3b7XtrD81T2hwyXnI+ocG4JjrnHcGMEAGo9IPP8UEbHoGAoOCHt9mh
mTodclZOXZVTpuiq2nhqsNAwdqk8NCjnq3K/vU2y3gXNVPw2h+pQeAbaFn53EEgidJX3SzWpsXcN
+eQn9XSqGXT1qUvBQinjOItxPE3NuMf/Fu9h/ednUW69cnIufs8D2QVHH2HVtLazkcdrvO5iM0AZ
CCcF7ysN2mnPw+lSpUZ+IIMRAAOOGgVjvVfQifgHfyqjvghyaK3teEYsGc9a+fAxm0O8t00uUhiE
RPWz/RBMXNImfJV5/uU4nffL5q2B6YEzMnXr3TSp5jok/i8Q1N1GwTk+NEP6hq+a7x876pUC3K+h
7+650Q7PSEPfpYjbkya7OlQOE6KbJ/HBm3jVIAHAk/ebNvKHwVnXU2efLeoOMzFlZ7/IDdoZJgMd
GHc1Jhhrn7p9uqvdRNs1Rk2UypV7fMnpHeA67s5syi4ShJIh3OdY57JOGy00tfxGVQvxeCwzpwaT
J0tGZwMOnWRWpedR3UblsmszUa+l1IanGgs2HiUJzwlx3+qGMLdy/Zg+vmhl9ccpM44cEiRgRz5x
hXihwqGGrWrNXvqCBJVtMgP2OaahKajw2dTxw2hTnTuFZtrFeX8jb7lyCY6eYitYLa1uENrxDVp3
0w4Tlfs5KxmWbQN2XA6Yn3uKAjJX65+w2RZhAgWE2J+9rik6XC8TY0jTB/BjwIw9XPaT4edrOSY8
De1xVQhzWxb9K4BZbc33PUNNizdS4YmgXcc/oaHzFhh6vmcl9Ke2lP/x+IXE9oVEhQzDOHXPur7n
Tq5/poX2WoDZCkl11Qv0PeOszQ9qJuCgiIWAfpl0xCHIlO/cAB9IZn8dV7N2LEdoMHbWgcu1xqdB
xchvjrhDKAYKLnPw4cnVaMI+T9hioDxtSDKHOvlqqpuB2yx+EcCmEnnoWlvabx5m1V49acbCc0Cv
NzkerdBD1V6BL3WOumXtEre5ao+WbX155LPHs1lXdDX5QM90MsgtKuIKl4dxTBQU4g53OMU4UCiy
oN5RfnfzwUf4j/Tn+Nh9DzhpZDZjXGuWrdFhZmLUWTYYnTRswu1vp8uSjQQUGMs83yaIV2vlU2cj
G9egw5TXPtWSHCTKdCg42pzFGyFkK0pM4lK2Dnpsgmzj6VEc0/0zLES3eeePKC5vwWgvnMfylVU2
7KX8kU5N9vjEZpc61DJ6pcd+QnkKwOaUlHiaJZOUH6OfL+CH9z5rA4cOiXbVKVK0/cPB4ictaGmz
8HdkO5bVYBVpVLP2vfz74k6GubbiDnZjSeEoi3251kf6dho9IL5O9yNcJglChX6Q0K0YNNXRdQRm
RA7da5lm50CX+c4d2nOrZaDPRyKSbeahbwlcRW5yYSHsnqgNWmdgNMhJdB/zZO9KQ0YW666VpmLm
3uSqvIz1bvNtLPifwGOQDxJgbkByR740CPVVSu3omXm1xykJG11bAYWqb9LzPjPNhOmToqh6gL8F
5fBHSClitxTLt6Z1AQ+lkc8UH8gjTBadwUv96nq3+TBUVYVcDMPRp/bnpeNMFxDzZeXKc43OudAI
+Fy7fSu5A0mMVfQEbHAW4AILXI+hrvgqBoexJw/esUUTNfRVd2DTz7uGdc6XObVI+S+sztEo5/rp
Lc2bkbM/poCyLhBulaP2sel+W1POZUcv7ip1GiyYC58fihm5Bxv2i43cFhIDGPaOMR48nJeFGF4M
Y/j0+8De9aCX1p1Q11Ra45EGS+Pg5cUZGma2L2fVMBv7wc2z6ydj7Gz6A+qXtkCg695YUHa7KYMh
2C/EdBy1xPd/qZlRwr9tZck5RKE++aMZVQWMJKdll/vYAACC0sIqQf2QpgsSQO+TZ0+7dyDd0NAr
yLsejTGxM27pitTWw1wa5LPZEDnpoVViB8EepbmSJ7oqFya8dsJvMJIuQs12FD9t2Yw7harJi31T
aE9Bkj61XeqRKXRMZBZ5cqmzMGslT4rQTei5h9aqn7Pec/ZN2oMis9LziPhJKlyuhOwcsmTlp8d1
AaiV5d+EvElaWotMDgcUq+Dc62mX3SFvOXz4UMPZRAXnLKNcsP8y5PBmlFX5DHA8iYCO//hJ2l6a
ikvnIbmsOIzJz3bId8Ms1N+MFSRhMjxqbvfT98wuY23ggAQuW8TxvOsXahkq0XNSKI6tm5XnSXjT
VijcYVhovyq9tk9c/2wJLPeA4+Val8VyqieYW3VC+Wcx6mRrGYmclMa+MgP0W1TLpfVpsmyksScP
kyAMyWGr56IKdQ1HjDA9AvSTxoA6FvnW8pJTakIEWxJrYEajMoWIub3pH+EhaJ3tMffr5PD4J/we
FLb6DoNnV0Jn7eLryM6BSKlVhiJlVEx1rJUY7tlR28vyCDdyGOTsvqWjiXKEejqaSRCv2r7lIV+Z
XzNrXQRuqt4GovRAi7lbptwiuZKKUKqh3Hm+CTqYKgqB1zhKMnATI5uBwavHE+UYGBfQ0kmHbdOY
87zLMeKE2+QvBwF1MCdBQlClP+jQ+cVfhmqlKhFwjrOz3RIwaLD/NxF/wZGCS20ofw7uoHHB6lrl
+9xIRZVdm64bArDrSi/dc0/4CWTW2PJmoAqwEuk3jWlE87wYkUuWDwAzZ2b6cDaubX47gHVvDYVW
NzcOtkUvrFP5MMM2lUFipxlBcInbUFGSawS2HXUOycFuwmCEBY0hq0Ias2Hhn+j0lCtUmSYq2/lP
4xTJMZhAwxsQyUnbD+LEEsFfTShnYVPQtOvXPhME++WdaSG19EVOJJjSaepsyyyKWeuvlTnlG/4v
6Z5M2RiWnB6AQp5GObVHy0untWdhtgSCHxmJE0L1M3fO0qWR54uzGCx/l9tDsYoNW2GXSYo1VehX
5RbGRjZpvaVDWL9lzYUunptJWdUb2+WTScII5Ab03SA+stbvNkuFs3k2otqD7T9O6RZaB7C2wTk7
cftmJ+h0rM1uI16Wldfn+sXT6USImx197Pm1mecQpyj2ah3BERLCCnwEK4RZfdWBCHblEAC+Tud9
24gNJw33SP4Hvl86/5npK30uWRAU4/JjWLiB7VT8Af25M4AjXZyKoY0c29XjibzPC3trGHxEKwsM
Z4bx20j5mHhO4e3cbfkKQso4W+VI6prpLWc4P3ZIgk3ndjB1LXWYfEqAWwxPBHr9x6bfaVeWh81k
ZI5iv8E4kfcUd0oKdZfJudFpRNdgxkwwkrGBiqStGyfYGzYcyzEG/0AZBJqcxJauNdO2EE+szfI9
rJi3RHbZNiEfXlVOvdPc5qex+jIqYfHfnV4DMgodU0+afV/V3hryh3/LDGB0RlZEBQuoTSGTadcU
SMEsUInw5fOzKyXP8/FtgFvwbg5Uq2Q4n3pplK+e6BdqJUXFMkUhiFtffaPmraLqgR8AfZJ+1R22
jNDoKcGhLv2g6LPF0dP/He2i2Ni2n0QuvTQhJI5xpzNbg33Lzth8rGsJP3SUDcA3vcLn0Q10uoxi
7xkpga+GankwGZS1Z/qfuqeGZoJ7smf7e2Zhsk9milsMLDJA4PTVvwtW5myWPO+58FA0Z+txN+Ya
E8newWAfyjHAcwh2ylYIakpoR06UziVxAVq19bNSBQXfyxOLzl9LbX4trXuUUW1107ZuTrjbT7wI
r7UdwOo29hTArfGNk+AP6A8H+QmzlNVI43OOIq1Hkffa1ceoT+s7Trpq5T92Y8L/Vir9MqmOX+XU
Svpm+5cAt29zYAseg04O+pfbdC857LkA+bTC38jC7NYe/Ly6KFiKaem6NZviVJBghxHP7VfojK3V
3JQ7RtA/lWY/MiTNcER5vPtDnHHWDtu+6bmAjR0UQQU2LvjsrHTYxkOLadPmyUveTNqDuwZJMu0A
ju27udVuSutewPhpEcySrccZeS96UtvYck5Gdch61R1LF2C1yTJ81Zh0tC1Nm7JJktm6SnXsVLzq
nnsE1nB9FJDElMWdUkPd8MxUPAx846vKAxn1wWUggLpuhbaPWUIAsoe1bthOvO7s3DuQmFsXHZTh
1F2KY9213K7M4cr7iBAt2D7G4y9VOKzW0yZfB56mjlo34QONU3peO3s5J8qpt4PfpU9zCwKttD1K
ZkpH35Z8ZLxaWL+Dygz1mKYnPR5Yvuyklgy/B9c7003in+DM0PPykM5r6zOmqmc1GGl8oQVlBQm9
3y4Tu4RHJdwBpkuwmwQrJRvODj/DfO11d7qToDwYvSIT2jT0AFjVJs+7coskgNPQp20Rs3k4KnIN
7aQdiZG+kZj/NWVkhRs3R5NwaVDS/jrJcjFA8O0L+zsffiqW270dHzOnoAW+ejBiOU4rL1+VpCVO
+tvESOg/Cgoe9B1qCMHt6QmAthlPpeH+tpuBzATpX9hF1p35eluXFPeMfeeEZZqh0tvVTmuCW/Gh
BJxEO6AgjsaoWnQvQTyqLUkJ5DbT2IpCUOo3pkY4uQbtacH3rOG6aj2qdYB+RpPGYSm33ZUS+QlL
7rWmd283VlsbNMUjVZSu3OUbOSxyZgoIc+7UTYDvwZ7ja9l3V8/du3FXRI7p/h6GhvLCTvsZ3PhL
WSkxWq3x18Ln6prTO6ShjJMkXr2EdSoVfTShyTsFOnfXnsOuarbYLNeEB6PKStONm9npNl/8o8XS
ZU0BwbP0PaTGzjOZd6ZpZVXTk2TENId+XreehFkKGDq0huA2GNpbpfwfEdubltZlFGghNp7F4bwA
I9v1mCjnbE/a/qHJyj8Tu6BN67nfZQdbRHzg0Dw6C2EbdA0tmL8CithOWpp94v69g0XBr4qLVMfQ
TECBc//jLy8sFY5xzX0nmO5uDMwzfTg7RDaxnZu7U192kEQ6IFUQUs0N2Va1t0uKvF0sZnsIaDs2
qP3NNnMvqtkMYKAQPDPGstxM6Lun3sPvOhBkQg+7cpQm5oDaGem2+RwQ4tYXA7b5+Af6sL9xjaY5
OrQ8hNSnXsBD9JGGCoH1wrTeMaLt2ZIZ95TOeX1InuJ4WpuWbO/2jNkhWdqzT/DvChkF8SiJsLaM
XLdJdvLg357ohcQkTF4+ATlu5hjWZ2twLjr2hRccgWsk1dfEh6ZRKPlLc9UnwXseEwY7+JA21+Lo
FDFMIvSyHqzy8GG4Jj2DTmcdWlE/+wkOoA7K92awYv1SJIiLVlc9xQGNErK1Vnrr6PfEf+oXLz0W
Q9au62FUdyPbYCLfLpZT3i3bfSndYIxgZjEZIgjaFIdRhwZSijNMhfFCWTvR089UY0dI4DuEVOzC
TZlrVg9B3GOJExQTEf6Gr2LLUMZBFZrO4IW8if0hZm0d5Xm2i1X6DAWppATkgZ5sgdTYcFC2LT/w
wajpmLN9gxNKwRloAuteUHTMOyGzkOX3FQM8jPrGojdF8/+oEuQJtlaqWWeNC9pO8Nw1/gFftX4a
sxh4jKvj7OG8l0ymjYRbML7gW7lyjhEFigRF78OXW2ibSW4wEw6vrQMhJ4iBjlFHlK/qsbe5C9Hl
SbGSijrwmmJammvTOJthns1bZeYsyXSvhI3kOR9O+61JjmNEIwLuTZJVDNXB2kHW4ifGisM36ao9
hPn9YqPExx6rvopn3BtcBwbTNGFiQmnfumkXvHKG9XRHovnDBDZIPED6GppTyhovHAcnf1Su8/Pk
kkwVEbI4s7OnZBr1F3p1aYGGxta3AemhWdx6hbMeN/Yb9S1OvIir6hpxpa1miBxaxKiG8HCw8F5g
7X548m15x5UDfKorHiMvaXVjYBmTNEPOC9i1JPoKa21qVsXriFFBNmrZu2yrNwNyIiVqurMbHx5T
g8zbmUXGEwiX6jz4DHIBd4hC8bds6LSxoWiZwtJ3edW8WUYmTsaiI+/ipzqAblujEW65bFs+yywH
sS95EeZ+cSmrn4EneIK9/swhZ15jL3NZBZs1mej8P19ww9LK+Dgp9YMVUeEmzmO8S6t4D7Ie/4qv
HbpqlE8L1H/T0UlI8cVr1TolfHfUA+J2WQqItLnDNU35g0tuoeNeuIDt8WGp98dhxRMT5yQXxrvV
nu3RnX5EUVurai8WNd64122KKSsOo9a0a53TMR0trGfSoMOiQfvctvM1tlJ58AoitdzBPD7mOilH
Pr0Vy9AJ7l7hVwdXJ0tXlRIUBvuExhiNfd0aoQVo/5WBAwS2YR+lx/wc6KYZAuaOV9IqZkBErXXn
pDbs075MGPW4baPyUZVoqulZtQKeXZCcICNnkaMb5RbAzu9lwJulKGU7k97cZppbvYyTP6z0aT4E
XledfEkNoBwYTGdrxEyW097cz1fK2PO3MXyf5K2G3nXQRm2DQcznQ5NxSivKazlxoeD43crMuBcQ
316DNp8w08XfOlHIXlXJN06ZV52ypNfZ8DzOqozjyvDf2iX/lDWLf7Rt0isIzxKa9TWXJuVcGItC
q9Swi+i4ARx6ck5L1k7POIjsSIqGVVUi+fMnHIHoDg5yWCY2NQUv4Wzb/cVtQKIVs6VdBxYza53r
+UAe4sg3125NpccRmZrfvZtGtgla4eESfE9Gxv85KTdxHRtHCdIZRJEvL0uDlXExkSADGBk7YUFW
q7oaV0psbl3HS9AI5UHOoC+b3oPZ5W27aUJrGM2PnLKOqTfWeA92QQshce4atot2j87GFhPiGXft
x8LVvzR99Vfl1bb0JQ58r/pmPLz1cJbWWT53oZBB2FEUx1KM/ZZhiU92f4zitni2H5t3f84OOFSw
cpId5EFAICNhWtTL7CTKr0JWqyBjn626K5sgGmES/NVytLQXAPoDL6SYECDei0YUp6wObjZleubk
7Q0avX5Ll93fqPefqvXno2ZU6spFXW6EO6bYSfBpCnxVyVyE/2/t0f+/km1BFdn/x1Th82f2KXsM
1P+rf/o/v+s/WUL/v8j+UZ/2Py3S/x1s4Ab/ZfsWQVY+/bZr+zZZ/P8RJdT/CzEhCHyws7ZOIRv/
6T9RQtP6L+zWDu5pfNe+Af3p/8Y9bZPt/9+yhJ5tmLiGIVjSveaBNnAfafn/JVNY682sVXScb5O5
lZv0b8tebRW3RoIXF/ApvLmXcsgZgeC55ISwIMXZ6SWb7hDBijsGpGNlNjs0IHM3Wt0nzVzLAeiM
ZEyzcQuhDq5UT5usz/hEe0HA6caysF8E95Ku6ydy+mjCPCCdnyHpx40b0BCjmtwJ5xbsbWwHX/jI
4x+9a7ap6Vy52WanyQazZCHLg7h1lwM9i/R2Z8mZKdXcJDYFT9SdbuqM0L4WuHpoA5AgVTC7wLpn
VI3RsY4EZXBpFe0xifvIL90mTJe2Rb/HJeUrvzonPWaIeDLra8pSE13RYzts2ctK0JbzDOhmgK6n
vVRatZz7qf7yZRLAbs043foUaKph6X5rF+FGLHIQs1If/6fAllFZVfc4nA9XbyEVRCmV+WUETVR3
ZcoKrJ7XdYf5DvYYqDCzqEKUXRiJSTZec1+Pw9FvL5U5ejdHsz50P3WoweJA3NPlcdJjFkSA1Ppd
P9LjMFfLT2b4z+T/vJ2N8n6owTcJv/1NrGn+sEodmN1Ylb8MmpXnwTmVQ0WpJvMaITysAfaoqJmd
bPQy/Qu3z4Ra6Ka3eOp/J3bWhuXYMvonM8dxdlLmlLBR9m3Kiywz3haPebDxZLz2DLdciZFv1qCm
v8WJLTf+wZkRKSiwQPzpanXgGPvV2PrPsiDJ6a1lUsGwbnKGS2sKPrXU5W1ukMofx2kqCeKKDWh1
VsRxQ3TMD1PrTWo75Mkjo1dV1hQKgGAPk56flS9Ku4ylnWEOqZ4csj2wQXfDaGtHD0BF0kpayQSF
8FdtLswwTShQVvS64P87KDG9Czz5u555AzLh1ueIz25thgY50U/duL8nV0sO3K4pCXIoI8Gi9Vpy
VG6TmKIUPML7Oa+yaxU8mlJ87N+BpYotg88QwttKt1qjYMD5OrPZR+8CW3Mg1R/hpJI45+94/Pel
W1hmNCxIZOoEV+HON/0hrqyI2xUbSF7ZsV28d4IyrEQpvTpBz6pw/QPAKpW5JlX25pXpxBaTBKjv
NGctSSO3LcW51384hIm3RTomPHX87LULaKy088+8N4Ov1O+/W4+aV68sspXRMzzVE8406RB9M6Rn
Y2KpnOdyiF8tWIcnXzjOSVkKgiyD6anAiZAC6HwW40LCp4KuqD4KjIPdhHjCGr7BrLtvlAgtr1Z/
sj597WWtnlLLeO2pzXmFS4uuPFO9YJoTXYXYM33JUzG25alueoTfXLynVVJcAZcVV2Nhwx5LK8Uy
w7s4FwNAZzROkT5pMjG2gQ4UQabA+6y2P6IIvefJUlMI3tRHSCUnM6MRTRApBuHhTE9Fn5k8xzfV
UGjflYIs67hYGQc2akQyMrFdeg4JWTVWp0q2B2do8hu+iuz271e+JGqWFmW7/ffvhDmOF5OOQipz
h+q6PJJYS2ssR1czNxO3gE8SbwZ9Tuabb/avbskxMPUL46wPU0LnTaztSfNV6ylJf7wuoDgyxzvh
L/Ydxx+MCLpiH/rZdMnfakE5iGo6+VQHzddA2ww6E5oiCUd4tu7DdlfOB41P7tPceA6xzmcC0mrt
1IPaZmxPQuwswTptC3ZO2bqrzJrcS8exngC4U3aKUKL5Y0ltD0UfcHfs2GtzNO0I+uS4NjnD4PeN
H8uVxrj8+/JPFKh9QSsX5wkNdiz1dB4RaAjRFKRcOndsDt1i88frBda6geua0QdWGX6JcMHqBIhm
gbKRmViDaTgqd/kXrQsMbP58HfDcko2otVDkNF+FWS6NzSTII+IzAuBg+nQjEEkWQhOR1cbYMSkc
PHTGQmKeGxlX84a0W09aue8jKibVEY+QXBUPhmbz34g6r+W4kSiJfhEi4ArmtRvtDU3TvyAokSp4
Vyi4r9/TsxG7LwxpYkbiNIEyeTNPlghwvYfjqg4174/UwV6a5GlS3FhjNlk3pvFgOwmSAq7ctiZG
gnhuww2oYRaCdtMIbMG9HqsHX+r1VFYMvZKWNCceztIgw+uneDxa/goSxbhCgym8Dm2FZ9BOiQwv
w2fQ928dLLLDBPR8Dd2L8jwPT6LtsyB5FbKgO6h96OtqW7kkM3HQbsxZmh9eOqtt8j3gptoBknGw
+YfOri3aaVcPBCqW9hZ02n4JEKLWTod0UTi4Dby5Nk+1419MsvN4D4hal6GBITrhuc91+lgQCV47
CVa4aXL+knHObHVxOySaeERWSsrmnBvtu92J5ujXFRghRXFd6sbOEfv0uaWgg+CP7Z/caUKeYK3r
W91f/vuiG7e/xPhXzyL8KXPsz6FhRb3yMDUsFCWrYvxXuyNmKO0nf0ar3VDBrQ5t2SWYnBBCNZfL
A62cq8GFKVjYZbEhJepimh0Kqied9eT6xp4dWOxiDcdgikmuG1k3/kj+eFosd1yLyke0KvFU8hoY
XbaceX7ocSmR2dLSKHZgPawrRmTjzomLQiZCZ9g68uJQoQpYArOJh5hC802/6YUsLqJ0sm3tIYAD
Q2ePnYRxjBlqRCB3J445qrwMveCzVu0fT7XxOk0QM3w7/slKPV2KjHAPBNbIH2yOMll79frRw3YA
9hJ3XcHWB6UT1hEe3pRG6EZ9o6J31ItVDBwLDEUFiqdZufrssEEOSfimSec/1vSpJIFWN2HYJ93w
DRgp4Dwvq/QZEwCKlAZho5YQxXOyTu0Ii7e0T8a9xStOCcDRV4JFXrf5CbPLG6kAj0iMOtqz7E5z
gyncCKaXhi6pl+JpsDtUEonvPBiQ/EOCpN3YvaV1ceg9l6vW3zzNNBUgQm1zeKkr1oav2a+YG5vm
n2BJfokpXPnhtmvQ69AAzIjKIJRZUNHm3KIO4flaB0AHN6lNeSCB6kMO/Idqzzm9ZUwnbl0ngAyA
bJxSQPbD/CkyMZ0CF5Mc0+uatUq9hFVqrIDpju92gg0EPWtX0fxw6IRHDZEUfyy7pdBSGC1+PUDE
MfVWK3SBnuKWVjy54kYM7rvo5/ZB1rZNfwmagPueZpCXpZ4eEKkZkxjvc+VTfmokh7ijPxTQ5Qb+
4gG33LBJ6py3Cw/jWFA84IVQAaDq07WeYSWwgjtDOACryxD514GbQHK5fs9xlWeDodawoPccffN9
QYekx1D26KXq15m85yBZxg/l/yUjcL+VYmJTJuZQmjf7iwFlM6L952tevG82FPKIilQf7IeNK2TP
+0GMujV9VvywY2lWX80dQ7+E03s/9d0+pWANGXrcjQvCACv5KmEGEfqqpr8LD7jE2soYfd6786+f
o57+96dSnAbVzJI/nGGbqKbdwO+dl4wUI2BP7ho1rtxq4IsgcL/tnfF1moQLeb78scUY7Aq/Ms5h
bcbnEo9X3S0Mj4p2A+Zv3i5wL6PFYD7PNKTYIpc+zUC21iCOSCv2utu2I7wHDjEUSAWTfmBvfx2G
tNwBuX5UxSCOI0xPNbnOwYeyjHDzDB7ZvnJskXe/WMrsShiRSMLh6MyeeWTSPK6XmZGNmr6V/ZlY
znKyoIkKdBiOMRW9lb6wn+PE86mvKJ4atDKwtZyRuyK09w1P3tYlE2DdD364KLsVKk+1Y1OwySAc
zcIRPNVESQ1J3QYU0fBSArgSLf08hDppGzWOk9W90G9GCgNIHfq11+LapQ9Dmjx17YIfrPa6U+Yn
Z92A7JryYdg6Thdj9M1eAqxjrNBUp9rVZghpEpqS/ozuS2dC6zCgtwpxVLRK2EiwW0u0PpWFnb0O
UxMphktJEBNUq/yXZuk4i1O5sA5bEpgkRl8BuEYC4Xw9OsBYx/6lJjO/CpbGOBaBwhpEVD1ylXyo
pnTaMhbnLQ0MyeHLH069GOje9he1roO16evuNhMJGhZJnVYVJ2hPAPVpYsWbmJBQSsEIuzNRhUoO
F8tY6B7iooPjSS1XtzCNgx//+jRDicCB6dqhZNGLXTZWdUdixoQ+ZbkPU/c5u18OJPGVW05EkjBP
ydjeNTDg+QkMrNpYoi6lgsIJce2GwApXRjir2wfyVrgpAobwtF85F6bb+3hRH+PYdRQEl191JkA8
uMiC0KKueW1PRJdBiNr83ym8yK/YdnjEaBmh9fzm0ukR1dVUcKAytqIdEoDkCROEwScS08w8SBZr
mg+F9KyREFcciIcLbAsYl7hqcTOxlmZes/NMR3JoqI1t7Ex8Az4uvjktwivHNDyPf2OZzM9adthC
sA3haSRFNdiGxQkwExdwGodYT9kmJwsH4DQ8QNa/xfXgvhX33qq4nvNTnASR27jp0x0vwLFJqBPC
QrfKeF8gmRiYwGkB5CXkNtnFdzaElQ3QEcT8AkXiNQHosIG9grUUty9GrGRc84Llp0qM3wPi5BqA
AFiXlspXY0gZFmo63GRY9FuH2d1uIax9Kkdksr7rc0R4IYHrMOlNfNYImrKOg6P7XZHTgi2NZusV
JFL+9ymhezpeDBO+T74dl+KlXUjRNeI5LKpHSxAFqECvR3ZHr2mr3e6wePg24bE5FNbxlHSdscmn
+DsLSxWl/qxIXJFZSBNq1FiTrnnaDRgKSXVhUjjNsSk2pUXHl5Xbv6KzP/pRFnt6ZekrgGabcc4L
52Y4hhT+ScFEOgDotvH1eJkHGiNIDj3pqpg20rZelI37GwzMZfb0vxZLBC9rTqqAh3RF/cAZICOl
PhaGDZOFJ4VoDKxWMaUBQrGWO9sk00DAM6RFWHEE4akdRk2DDiYnIC+2USz0OwZ/u0DdoJzw8Jt/
m94AGlUOx3gwCXKnzgH11sUmwRMz+Vay17X3qoO6j2yOkKuxqRZANN5fBFGOJwG7Qsw1dzdQWVgl
mR0Ra3WORu2clp4BNNxhFNPBvcrxp6b4jQKR8TnGAbrS4bulrNeWA++ukMGj4ZIUqeij7LAAnNL5
ufWn5dhnDsKO27yOwLVxXVmffSCWVRsvFmZScHu2TdqpRd91POdhSM39nIHSvff/2KrXeyYhEeCU
PY4HhgWj6td0AAanuWTgKwO6qD037iJBYjS12vQjo8aR8X56kLZdrLGnTmfh+dO5qm1Ug+w1Ne9n
cmwz3HS6tRi1s8+mMV+FIWpwO4RU6lKdq460vckdd2ooOY1dRaIps1U4B/N69r094Om3cBicLW5f
nE7wVBbxt+8tytiL+lYqRvistCXXPkbydoNBSf715/kbEpAJRopDG5CTVektZhRXj61o0SsSlTy6
NaFpRuVRmAbshh7kdqvqLUQwm7CDodyV4TxPduZfnABsUG0F48Y1U+OQc3Np2laQcZgoD3HZX+Ec
YpHpuIvESI0r7XVIIDCzKDJqnFvRK1iZXUhR3dCUmMrMPfdR+jddA2R7FVZrWOkOpnTLYP4ZMtKl
s4PYd3kRXVBsmqWd7hN2TlTzovhP9Tn1ZnMLBLDY+KXEIK5Ksi++QbczzP6qJX48hyw2RjAsW5Ky
B1fjcsxtrA1O0mHC0fJ+aa+oDfZW5lCJ24AHYcEUf4zl/ENPYrsfxTJsbPyhZOASChVmvJhxmiSP
WcC2jCy5ao3Ff4hDF0moYskN+uoOK3AAbPnohsQsEQoxoZTfsfQ0F/1cbSn4eGhUu89zcc4MbVOP
zMCA9mxeUcEljGQcIeXaybfQRH8hgumjzcf1nATTI6Jd85Ag6bxY5UY2cn7VZVBv414CWxhrGeV3
eI1rDP0h0eGDPQYC217arPo6fQmGjYmH5Xfwu2Hl2ZV7SxIyOH5DRYfIsw0vx/RYvU+Ft9xsb4K1
Se6yDm6N9v9NKBmHIGHydK/csAVX8qbs801fEF6cq8HGZAeOrcqzI+cUvS604x0M0i6UJeXXtlCR
WxfWrbHzbMuGqHhRYGrQ/zRdaCQe9xisjfWQZx+GstKNysp4x0Kj6vyJ1PeOw0p9AOaNa8qDXsf+
uV2S4WGqsKeYPtUBBqvpCnLVsKVzIqBzAIXEmn64O+7MvPpbj8N8dTjqSZ8cTSzluMFDgMkjbbdo
acshbe01g2x+uoA8I45wj00yHScgUGCYPG/jG6/ubD0tdBNh1cPMw6i7sfedXXurpI176mLtr6Rq
EeycbM+l96mHabZyRpfFdfaoIkj6Fypr13q5t4umdJkFTnkTuj5bPotBT3ILCq1kxClMdyOd9CRK
Vk4Ggau6w6SlwMprb7iZZTqRi6uooVu85pIDme1sTjiFLtE/BG1mSSvPQ+Bz0nrDcU9JRZyixQBT
MD0EZGMZD0tvf3dZ3m4LmqdnwhdrZ1K0MC8t3xqm7pYm5E2Qxt88InvJsYSFNwM7iImRwZ/cxJIA
qaiI5zDaeHQ7LznpKegP6RLuiJrZe9k4oNJwHXe2t5kk2i/AFZNydr9cm6n1CI1i3TEQDHDDrDpi
I2PDvoqgvGnqMj4ylX61QxP8qY2lOoYayBmpv2+rezNXOLjM7q0Zr0OoaPbx/H+6ke+Ufd9TwgKR
+AA5CbBhYRv06OFDLJvQW2unz0hR/XMdboQutSBABlgg8GmssR5HM2pGQiUx4AT3r4OZf59I7oGp
h3dOJ/RDdd7GEFayrkrRbZyKf1M7pA18qne0J82n0XIOs/HoEj7eB1BpdZ19KlB7q9bxvuqy7IAF
wz4wk9ngrptYtFzBzk0zRfWq7X90k/wTB3G/bYG00TKlMSc28acMGpfbiglDTzGBzcP0xDy23Tmy
fskHr9hzJPgpqPTajI5oI50GVyDLP60kE9iaMRxf9wfasNs/4R28mk6K+maHv720iEqhqwA9/Zzx
j6PUSZBb1W4e6Myrq/i706QxGBpFUll9ZGEV4R3jqqPG8hxbxch3VQBjqtHbqu4ydVnku6QxW9qK
OOKAdkNNH1DTGRXNNVIp+ph6U4rpek2OYWMU9lamPvl1U9T3pMUJ9jae4rF/dt1T3PglFBng2hZy
au9k+XYSqG/MmD9MqtpXPqp50lLAzlPGvvM9AuVfedpLOD+bLBQNnK04fNJN8E+PI1ntrD5yBIUI
W1jeJnzp0o62+hEPbUrgKAwvo8R6BJxtduEvtKrAVI8N21imX6S7Q66yjidD/NpiuPfH6TGCxLNL
ofSsPc2XjKGTTN9aahbQBsp6Lw1Ur5poakZbDrr2bIniRGHwozFA/qlDt4k4xfzh539R1AnN4Asl
A3BY0i45k26J4tj/5Nb7prnwKo8nrZ76ZgO8R7BXceBQvBAlbfM8FVQy62gKQxhbhlyPhhg5jOP4
cgEfrjIgJmxq+mJxGYQOyfcPNp+yBObJfVjin/6IZc2KTkElUOiGSluj2eueByjOECytya53eNlR
LPMJqx/xR8Eka1V7CyoFXUHryglf89b+Fy5U9Pnxnmkah4u2YYtxxcbVWF2ceGTcIXtibuWlgm+5
H4rngSDhaqRWnsiOjlekNj26pajbmB26mFT4ZPpUTJhNvTVnM+feCNOTHiIiP+wD8R1T7g307nYl
SuY0NvsMcX41wFkE44dGkpSwHFwSd64COVesjQXTNdIBE3jg5OzGTA8IR4xOsKNikYM15j258CT0
zCCb2n9a8KixHfB4jj3gmS57LiZKwrLsx0bubEcqsXU/Rq57/3ZqQt7VQ1UOz2q0/5Ui+wnLOeEG
lG3TscUwJ/o/IixWxpAQvhDccHzD/eKoLE+Bwu9DrGs93IGYTcD/BUDQbT4bryHUZh3/6Ln6FAwx
+tD8MdMZ9+RiMIkpOYy4DGLXPGDsxgV9cTFTSCfk7iyMHgdy/RhQOUfLYntb4gH7hJ8erdR9sjJ+
RFMyPVQ2yuiQ42p3bQNaRPgSTvhtGj4C2YQHGCxpNGeeXJtSfjE+eQ7ScD8sQ/7km3AaamWJfWFl
F0xHw2ZR6IAFzdJa8cc7Rnjj6swdd57/ul332o3hezLev8smfaGWMlglKaYg4Z8mifvQtmEBTe5j
bdpBNFbQW0RxLKRA3uIDdntuKa2KMZynajP05cjBQkec6MZLPZFx5YgzwC4hPhRu/eBqG+ELY+/9
VFzdeopaoOQlaWSskNQbuiEpVGgwr9iln7rGubaG+kjojaB/ZzhLxW3azWFN1q7zbAxWs+9q1CD6
fzbJXXjxZHcedJVdErM5hS6HiqBrL9iLMaYal9pQFUymKrs2EJd4p0UwvwPZxuefAV6RqSRI04fW
xfNxNrdt+kT4/V5vE9I3fUrlIOntyn8bSmIeeeX/Wi4dloXn/lSe9RBXBL3KuRgj07cLyrAEd5sA
alTXwl+fdBMBfhWYj34qXF8bo2kWLsqQEETSHXy/GI6dKX4Y7LwrWzlbZsTNezGy5IU0JKclh8Um
w1qdclIAtxTTEaLDF2x5rAOBPbCmZuY9ecURzFLyuExc6gHmrHyX+7vDICDXJAaTIQ/2BmBxCzsa
Ti0ggvOG6qpgOzTCvoRo2IYHgrAP4guYxGDDMC2ltk5z1EF2S6yxu9yZBjpAHy9+BriKO6ZY3oUU
ll1u2rl1L0UXN5ES+pfPoXnAgEDIsRTLCZVtJGEmxCaomxH4xYSUopwiiJIYNyIDkfDgc8xX6v64
AXRSUIcw5HZpZJcEHfuYRGbBR7Ym3nLopfr1rHhrVPb3aKEn90tk17QCFvHF/KdmcjuVAXiU7IYF
NCKdkuMUvwl6nhjik6lYceMZq6+w0JuurWdqAMo7QkqfhGIelynrmNTOH4KfGlXrM6BiZsU5mPXQ
j+rRvhIP6zlCmn+8HJoy1+YKdlHCIOZCCuHV6JiId5QnrAids8IM8bkw5D+v7S509RDXoxgArOiH
NTodyWHdrpg/sz2pYwmo9iQtggyV6zBnZmwVVpd0CTxwTUQxKtZqIhPySIHxv9B5pc79nzvlEJDi
8v5dXixen5x2T2d6X8Jy6xYZ2WnYnGlfkYK+gxtIWdRxtzWEedffc3D9AXsUYas7bSsx5k0w3PR3
GDIoW+hH3cZwd7kRj8O+YUCN9yU94ZftNkmgQDwkgFSwvb+4Omn3QzM+d2Ygj9puP7iUE0eKgxoE
ZXNOxp6qAE72B/wO9pPZt3uyaNlXMQKOcv6BE5FEo13rFmg85KkxezsqqnIuJA4G6UJ4ZxUCUMqZ
Km5MftE1zfDcx0xpMzXdFOLgeTHcT1hTzSpjqBRp7h7ritPPeRooSaTGxN86Iqd7y3Vwusc2M7u2
vToeaWmrxqzsWbXajIz2VlD+lhc7dr9cjAUnLADx1ryft2pVKGI3YoZYlB9LNzUu7ojnj0M9z9ep
rxb71DvSPvnWsvMJ8YC2bQgAoZoAJmu2vG3s86FVri0zi5/d7isEwHvrRVWshXLfaNUYT8AW6m1K
syeikOEdLVAohHvsa0wB8touOrHNM9JvSX+X7X2PVgD0kMYe96Wb6C+KfyhI8DDX2XPKzjyV7ppm
6QlqQsVqXoZ614oKv01MPr/Xv01qODA0/Mi8v78oKkw1uPkxULv397YJ6YCe3r1uif1DSFJ83Vhj
trUQkNbUIQwHoHx2ZAFJHOq7qA2obwd0jTBevsZuqa+Et/vH0We0rNhjIQTFlBEX3t73J5dhESeQ
wv6AdsRdJJ8AymT9WTCH6htiksgeX11e2CihAU2+Z3wsLQjrj4U3NUChbphDXwEG/IlzRF4heEXL
8OBmRffV+HG9q0PqoGD3jC8VJCQcsZu2M18rU/xd4mDm9pS92TMItoD+6DWavIgqU/U7tmPex6nO
H0jALU8k5FAJCK+f3GVO1vFiD3Rlhf42oNf7Tp6U18yFuJw1WMJp0NvFC7lEx4KzxrFrfBmlf8ZA
+2OYstqbmqmXNbnhMRMN/Ryq7DZpz/FtlVPFHDkxm2vD+Z7OBrTk3mc3odITWjO2iA0cLzjp0zrO
C/nChtU8ETqJlmGSL9OyHfvwxwDBuKUhxdtJD9jV0tkMReZgiNrSNd5xTz1AsxV7N2Xa6RBDcPpZ
7Yq2g0nDuBPJH/ep75Vb1Oh2VcfzzG0Xd7BpcKrOwvZW1dhwsWOhxfTlVy4rfAJKbsOqJUKRxYdc
5+5KtUuxB2L/iJFdXtoYkFnWhGFUz8aDQ7niK2kJ4mJaRErXDnzI9jrzOG49Bnprm7Jmcia13qYa
tadxxQnGSXvMWCUhO0xESbjyElsnvtUZp8CPxSHUxnM9j9Z50sPBNbvykA6eYrbj5tvKAvXHUOzN
n8hGYB6uH8ivrkzLr9+IDCAQX02vKRgTEVIOl2/aQ0nux/rQ9Ha6qdwBDVtxA4hBbnBiSd8zb0Ef
xz7DDJnhDu/xdiTC/QzmmjMwhW2s//ZuwJALRSrs7of3Dk61u6+RIUOdFwfL4Na+8K9DNLrvNV5T
e+fcI1gectl4pnIFENY9mQACjLQlvH9Gye5Fi/4QmnjMmG+WIIKKYm2HjEeL+1i/97AWJcnHMBfx
A419XLxqG+6Xglg8QTwbWlvucMPm4NhnTZmGx+faUlWgUijjBjfZnM9nnzq1ufLJGx4Sn0wCshl/
huudxyLbOAn8Gp+42Ckpmfv5EOlOnvk+VT5Y5sbheXFbd281xckp5uIaTPC5dDvnD73RRtSRg+Yx
uVF3oBw3QmNX6O350HeF2Kdgm+Fluq9EV245HJilWrp/+X3xD1rj3XTGB13OAI2S/KeYzDJqTe/E
RA24uCRLm90jc/99AS10q112FoVNgd0cR+NHPA7yyAiHQrExPnA4l091ufw6wqfiusIM3pbvQ5kG
56WeKQFu07PjOl9+18UfZAhIFEvrIGnm3sgl9cD5Yy1hE4Oo2oP/6YPwBRGaqtWOALBeOESKjqt2
qpvuGnD5IyAzniwY2+TsxgdS4n9y7TVPhffVDORmKR7mYpmY9VEnyDmNHeBaqOPHYQjOHrb5Q2u2
D82C6BubOIkGQiFdMNIcDfxWlyDaAsbBNBbEh2zpkyicsNcbPU+Sj9EGLa4GnMdM7lotz7nvOa8+
rja6L1m6WvOhLYpXCqKW42Krl9ab1K7pCe2H5nvAvGpdzDxBLnLZpWw4F+OwDN5p6ysipwFVGkr9
aCe0gPp/urZdbvFMRWax6LfQYxFhguesODmrU5B5V9HVcq9pXyaGlz/Q7k093P1XVWWbVxtqbSby
K2NsYr3V4G+cvthibPOhv/v9cZZjGbG20FZZ6HHnG7o/MwxboqQL+tUy2tPGHvGQJ/ADsV0My5Nz
ciiYy8I8ef3vC4jWJE2mbTyNzkUvH0aTLJ9YItt9MUFu1VYgIL/W4UYT4XqyITxtWouRyX+/dcpM
n704+bm3RcMOtb+GaUIgyCR+wRpEoePl8Ci97mbhhVhbJSt2QJCENF94RLWsbmmyvBRdUN9o3lnJ
WEwvOFzhflrlsMNwWT40ff3PiqGOVD74AA14ycTMl/Ed107pHJPYL/e/yx0764kivyyp8zVkELox
6DBvEPuepfTs2yqB5sBGD/PmEccVwQ3trAsANWtpiuEBvvtDHPDjS3Q1POulfuy61ttbqyh0zGTL
X44zib6eyGv8/FgluDz8gNAhfqL5rJknrwq37dbpvdfW5XVcx8WddGF58QNoJhBPTC+Gmwu285wE
GU9gfQ9EZzD02qb7U3uI6x1cv11BEm/rEAz12c6oT443jrc4z9U8Hhqz+xNL88stF9onFubKVgJK
jMU2XwGrh7jjUxnsVf4u6dMYn7FcT2gmbLz9u7TL7lwHXUJqwCKN64FTpoueZQqtpDXfnCqHeVea
Ad0LCEFWh3Myl66Fc5EcLob9XYcMMCg4HU6PepWU6mumHDviKs/4ozU4A3iDfyoxR0EJdQ5G2qSR
QYk6ZED3z5Io+6IMPa/e8/Vietamapr+pMcBnj9WzoSrNoq84ysY7qNJr3vKHuy3qLr1nGYnbv4n
xfJ4Vr1JarRhtR4s0EN9+B4KqzhLaurVMusTFHdABHY31Vcv0DXpVZ1RoCrwIRbWRBrY+utUwXSA
zLoW+EzOhtc/pjNT8zxg9I8rk6kVw7ANDa/WQ4JB1uy9Wx37lFOPet402nyXsTcffA8f4f2gMpsD
XwAKEOAg4+d7PVITHMB6zrLjEBB6k319cBjqbC1HkeSyK029WUmCqvHlgWSE2EAiTKJOkPtpBLoP
4RVWFXi4IA9QVfz6ZgcSH2M97tOJy5A9ivzifgbj0O0q+jF2A1fzc/9/X2QI3Akdwlkr9xN6if2M
ElAdWVKrVdkP/VW2J4v5wjG17fdGXx3BIUB2nTyM/CeKkgw6QfLNoLwtBjF/W7fhTEEvpPFhnu6Y
DqpnvUIcuvtDY8Zx9kbq9gPL4aHSac/5xS+ZL6eoeATPIUoUW8qnoo7av3ND1n9odLiCLKc2ikHT
KQFvBtZuxp9hmc62rTnRTsoKrp2eZ0xPZAc5x7s75omw/Qci/Nwpo14aNU9bCkgErOczzR0cv5aa
3bJKf4WK0Tvm4VTfLRgDPaFceggYYTxING1iGjGYQcqxM0Avr1IM2ut5XIK1f3+W/CCFkl1bJKGT
JUy2IfdsjlRet82GmRgvkSeCD9Ox49U4/vfb/35F+dCnVkGw+f9/VA/yl8Q4tqjSG48p5Fdv+JQY
nwj7jcXGqTuy2ANywzJuqchg+BorQrsybTBSDdtstPwn4ofbWBFrKu7kSW90y5vObW78AlcexdqI
xoCDGhAeGUpFYZ7rSlEA2navTZhB2g49dx0PZAk6/8OPmQcwuDyX1CUeRTpeS7xyZJyZq2MDY4pR
GKxqGUJuIsw1PcQvRRUErMVdcch0/QdrRItV2QJUxRPemFkWEX7i0Y1TnuS4wJ5k3jkZc2Dv4E7j
wgrt+DDZVryplHQimvoA3CR58zx07T9fyvfMMnoiUFPJATH1H53m7+jcIwWK4wdrBod/leKibd4c
636gg3fKz6OBlMoppsNbCplq4ax36jNp3yUY8NyjfggULRRGWZiPKQON86zQkGOqGUKSGS570xZp
uFktOv1rC05I7eJ8uMLeuVouF7TebWlqKtqAkfz3Z7R+e4BbWHKZXejAUbXYABjOnoJ0lFuTNl8o
fJzcspKmILOzLvRZFO+6BJJ1L7h1emfLZJdwJB0XKz/2xHUQLLF9s4CunzYjnmLcaksHVchoDvgV
DhIWMmZQO3vOW/XCxzcAVHXgORO1ZQXC6SuXd1OU5WcRmBCS4ooTltGwBJjVrRXTxedeDcnL7M9L
P1RvDSO7ofLTtWsz3ll600R1JBSID0s+DkzrWUWm+MSM/weZRZDQw4cuLRZYLa3ySqR92ULpIpZM
JrUei1vgQ7PNgvAwBUnxBLHNesWQd7RTZm3hWJA+I6nRzstLLcu/Wem6EWcZGpRU/5bG5fcC3XrN
+e40e0MfdbkzP6Nn9Juk+jUHPUVDkMs92ChMKPMyPQOzeCXPq85oz3qPR58FfvLYFOLHfgr/EBdM
n8L2bzrgX9FsU9u2NZ66+StRJm0E0mv3fnjtO5zVfscAOB4DgzhdOLwjnYmIEWZLAZH+nh+NFhvj
iN16ZFJ84KdYrGoRfE0eo1jE17Xvy+LqhfYHXhpQYLcWBNBGOcAlCoWZfR7jc0Pt4Wrk73fNPn0E
md4fDDLrBBHN1VS2tVw3nsL1lLarwViuo4LJZmjjq3HMFO8F0Iu2lWAYA13AbWmMS2sVOXsTseAc
73gkvDJ+yrhA3DHFHM6qdNga9JY8unggSsuw2LjucU/Ns1Zx+tjPk0iIx6gXIp7ek0DjPqBA11i3
O+KxVfXNbWaPBAsiFk+Y6bXzlaqnaDK1fsC1Wm7LPFCRY+TJsw/WbEPoKtsxPyi1u7wjWzN/J/KO
ZSg2saDB5aEpE1CTVVykQejQXZi+BTN+gqwxQhy5EO/CIPe5RfneH1xhe1PgkoGR8ZzIMNgN9icM
Pn9rLoF4mx330oc1tngmEw9wSHaS8vZ9291bRwOOvTXO13IZ+4hT/L/C85dbkoplb7vtuBuqIdtn
rK9sgvwJttIo/Eaypt9q2cxy6Q9C+NeUIOoFi3N+SQIBu6Wu+CBaVlBtyN/EsH2qG+Kb5Pa5ZvGo
4XwRE5vk/NnOtnxeHDfddQ1P83+/pVoeQh7nMYpVY6YPfNorrJ8D8kQQPutgl3eF++BGJn1nZE2e
Oz8oT//9xkeNOvuDXi01ZIFFCMJcs2uFK1DnRWRMjKlxZuCsR2B24c1wumavQD8tLa7bdoJHnT6G
qLBndUKWXtmZDoB+G3Qm3b8kQlLMWk4vXAqQonCn7mxtM7ZZDsRNrGclfH0rmjd26Hm9ZBTjsUnl
LxaD8gMlTuWaO3tz9nraP5jV3EomvHE13EZDBs84VJWBb8FxxztHqm1vSWbOF2+snjMRVmdnaL7r
Ehca8lVPrp8OHAa807SaRxs5xRPn/2HuTJYbR9os+ypttUcZHIDDgUVtSBCcKWpWaANThJSY5xlP
XwdRZWV/9643bb2RZWRmREgk6MN37z03ktSQuSmGWjev/iRJX5/jZBdMJhVPggNyv5qiytH9UR3t
XkCLXQ8fCyYY82kWQpxhk9O7PrlnfUS8AeWfeSJn/mVM9bOmkazXmthvK/sf4TTM4fKvyCR23jbF
5FuqOnSkFTkdFMYRP2iZJYr7M1772SbGnuTJ4llCjCfWgIVrEIlsLSKiN5nP65L2yex3W4+dfXGh
Te5UlZO1WOZfVvkVxvwG2B/dSxVEwy52SoCQfcK2qvXqaQAMyKwyPTv9LgGRfzJrxnqGG+q7qq4Q
+mTNYY/oxK6wTXqMRj2Eig12IA0gohZVfSnBv+7MZkr3iytKTEYtmfKgetJM5zzM1OyZGZsSPL6F
a5TM4Ddo74EJklRNLToyE+hNlKKmCkDuHwmXvi1wwXVI3HClLpk04UfgQvFlYi16p3y84Pr6iZe+
fNN1lEinn/ZOkzv3hv5zWi94uilAtF7dbLpPjg2cZHSYT8lI3qVlgPIp86fU+aMVyn12zJAWansk
Cbz+Ml8yIg8pNkY7rmovXi+DnDaq58b2F/ZX4hBhgTvffGkGLmBNiPwY2dG1jlfs9mjD60OMZE+e
rtqC8x18LZV0ua3hwNZCz0bvwjGmFXfw2EUTfHcDp8Y6ieUlXMbf1AWCRmn4Q4CRPo1MqSoQy027
VmO1bM2ds8WlYJ6GdOh2PeQUTy5JewELTMmWHIctzgXn3jFmhEZf+aor2mdn4PnNQo20BYdqIB+k
VEnWIFc2nadlSE5dmvBNZVb1kRoEHGq3bdhElt+M/EPGWPNhjdI7bdxDw+FCkym+p34+I/vu61g1
t5hVXVnx+FxhlNlUA/6xlOafzWqRZJYk8Xwu9cGY8HXRPSO8ap0n9tVokUmR1qXt9eww9upu513L
AMZZfGtRf6aWHIYRqLPYyWpqbu3Y95QIzx+5yub9GHMlYGJGD2TOQSdS10yK1zKUMR2d2K5Bom6a
GgXSZNrVL7p4jJ3AhrNsJkfciguiGl5yguuFblhgMOavNoJGQ6Niuy0cLsL6CEPOgEIHKTB7XgZu
ObGqXzqUeotlYx/VXLNbK8aYr7dPUmtO7Ng4bczkuTN0Lvr4S2kITo9weWM/SJrcU0OBwShExQNZ
Pvhp7xARrW3pAzHcB07/kJVlt29j8ymuuWNwKvot6w6xww0L32whI3c5p1jFVM8dNDJgycGY039y
kTRXNZTLDtQt0WAYuec6hHALG8eLFsoMzfCVEhflF4H+pEsjxoCcveLBwkOIGxdbKoSzpA5enKzf
t7Nm+UGe/eiU9OHT7A4psDzUBkfbJNMqU6RxjCV4GNbK4BrUgQuEfjoE/dB6oCqHLZHmnpfc2AUz
yM84NYzL9OkIbWIp0Ej898Ow67TqobCAB/CM6xu7pkIutDM/LcZXkxf2IaNN8Ai46rMKXKrY7A4N
Lk68Pkw+gsKRvsvbBDnAIDQUIJBgLH7A1al5farxli/El6TwCOhYr61mknduoyP6XbfFQ7x4izn2
F471njEM5Wcw8paCSLssdR4euFPEdl9uC9sICcMBoCLxdR1dKmU60go+CQDSdVW5dx3VnrB3fGGI
yjmaAR/mLv5FjWJx7QY+vByRDhwunS2kxuS3w0Kd5LMAsEXd6oTJ1JsL6saBzWRvWSQQFWpT/5zE
9JKIVQdtOakl9OwdiLx9BP29NPrltZ/zf8os5hFkuLvHDIuFXrr3pM8Z7CdY75y+8FLgvDD7ha+3
OjmE1HnUUt0+djEW4gLh5Q6H8pAUmnPoU6asAwhjR0GnQxDagO54ZTNGqqR/Ox56nXcTql42MUMf
ph4abDnOByOfLiTBsRbY0HXHkSRuBrOfG2rlBYSIfUHfJ723kDkNiyL3UL7Jvrnogi1Yb7KnjhkV
H8XB2NCcEG50Lbzbjax9k3hKPmMywS3+a+pE7Q1JxqJRJPSyv1pWTkHOSMNFuU5xSRiduJ4bF6U5
AEPI1m/CWJOHoAq2EiIZrkPI5RqsOLBKy4VUb7QdAj6jf8FlY1wt56ktQgxqxWWxpQZfbnjLVPiU
hRBD7OGfvouM90Iq/FKpubHFtE4RNBo6zLSi7xH8EvIUf7NKbzYY7Y3Szelk424nDP1pZHnzS2oW
LgndDq8G5tcN1NCcysKE0EZhMbzjkvZoIgVxy4a6lJVRdQgJgvsFVTD4ganJiU2wgNyAu0Cl16Ci
6yyZXlxcIofS5FBR6Awniw7flYyRFB3uUzge90b33IzJcHdj5TLRGO+G2YlbNqf3pDYKDt9u/sKR
0s9rER9oPlAbaUXYcKEBH60qv0Kwzb8ZQ30VyfQ61gmTLjrjqUfCDp/b4DoTRRINdKGybbVh7yk2
zL0ZKTsMFqWt6VDJwWTPZvs8Vw7zg5l5LTLBNk2swLMQEY1Ov9Iz9dUN5ls4WbkH1fk0tpfUfLBE
9TuJgYhkNeqRTu3CSZLJeEljxTwSj3ikpaXvRtSXWcLub7DdfZha7hW7NBDKR6EPTHUEvloCV+Od
MtFdSac7kfbHZizVmYMFZUbslXiicaUZzvKSRNJ5AndLKCXFxx9WD3RDzk+kSn9hv1IszZzD8hkv
djwW4YWCOhDhYV79F2V8UG3ju9THQ758//t92ZEZekWkY3QO2/ZAaCzdTotxwA5NJ0DMta9wCny0
AE6Ii48y8KAQgNgNu/A0hhUnHTm9Tp17aXTjyehwvqXwswgbfNhrXL0izI+vX/+u1zhtt9jQ+aa6
OwYWNMJKiL1rNOIw6uxmg2v50urvUByT698vRNQDb+pV+2ycy1o07BRBtu8b4GCiCLrHcjY0j7xO
/tDEZGlGMUdHt4HaACvoOjsA3XJharfUKf7oQzWfdQVAzR3g/CT5SVk8DxNzTdqM+VvSuMQDC5Zx
6BzjmrsZ9a0NeNSxEg82D9J1Nt1nPTj3JAkgIdHmwWQuD0rnpDV0cgyc8ozM5ftWDl4q7PGK9KY3
ZYDxok4ztgh6RFfGAQUTG+E2mBZUGktCxh8L25PUNvmLA+OWTlpf2DaUxLTaV/b4ai+WhkqJKCRR
ja+E3v025KRfV8/aFEMlxiL+GrkXJL1yV7p5zZrqlFfG6ztFo9AWTAGdZAkfVxKOq96ecYmzGq8t
cD9K4ZzrFFOurHExLd0rhA5omAbX6bRzpwMMcdYDfJNBd5uKov8FmpA1o0jv0TSXvtDc9o1/Ia0C
tkZWfDScbnYTU3zm0H10gLOIQrVKIENK+FNkJdU5ChmprROxK+M58rUIOG/ZBAYyALaHOtV8A+fW
wehqDib12tIbzZcqyJJDPTv3PDGnc64IGk3JenkAJ+GzIF447gCzi6P+YFrNT1W3DO9WG1w0r2Nh
UtWHoTtwnCExUs4Hx7GNS1jfA7uy9iYnXC8Cj2AERXheA262Hqdn2KfWlCUXp3J/a3UTXgnHkVK1
NU4O82pr1KmZZgYfMfSa8Xjn1X7hEX6ssfXhf4nEoTVXYCLB/79f5pkZGz3sxbHsGiCT9sh5JHHq
E55amKFObwJs7WgYLJjpI/xvreK+lJh7q5R0kFPC2wiA156TbHlZSW2Ym8rFqwyDXFLuPrqzMNGR
cKZBglPPpO3+jIw/N6M2tY/JlPMF4gRJyPFFV38WM58ep9LaAuO2TlXF4UbZGWHFqrV8t2ucvegC
OP8RY6k4T95KU/teMVSdnlIJpBFfTQNAaWm5RJfapoh6yLqXuYSx71a4ctMgWH6ZA6wCmVIxpTfj
kwVu0cD9iv9vJ904/DbslpumnggW0oQ/b8LkjdndvpXsoBsQNl9BApM8CzCYJ90eVdSisCL91dNt
5ZWU2L4FKaXOA+eKiW2KqGhUPccsnnkhbkurLWeTLL07pTTv9sq86daPa8nqOXKTd2kyyIsGrD8A
FszsJqLqNyCyNAnfG/gJKzTG3ixxSiNLCrGLhJvNs1jv3NypHrW6usxQec+gGramWtiM3JxmkaRL
ESqgdC8F0yoW3sHTcwrjlrQ4k1+xaCPWBr9dhNoFSa72XbEutbiESJNx1Ay6vnoOYUyGHQU5nWQV
EQT+zMQj+Fd9UzTy4dhvLW5WXyur33UxLl5h2Wyp7GNjE24SUbWnkE/gIadyvo/cn7ZQrygN5R4L
SIz9w6XbYrHuYd2DoMjcB5odSPTp0LhmvTgoeu3JX2jDRhtG+9zbGLiS+sE2vDx0TaaWqttJsvV+
TKnLVpe4x1HDkqNaZlKCjkCuyemSMUOcGs34Vds9yQK4sock/0oWo7swl7xJh6a8ghBcS87Ym0cX
wGgKYStiDjvEj+A2d1jmg0No8IqjjvN5jHgFZsDrSWRzcK+qC3qhgw8lw/sfzHhvrBWS2MFZKUqT
oMMQySOBjOfUgmVBSiKHRLlUefiQTjXx6yamnym1Bl8P60er0ilR53zFj5v+0jMNhTgoXyJmwcep
HbjShvUOe+B8hfuyplZw7Vlx6RwMjI2zTWVaXrc3R2GD5uzaHUjgHsblrRKHaj3hd070EGhIjcZs
JXuzdugwGuQ5SoKFYwqIwkkjLYBOSe1YJN/bWPsTcP0+d2rnmMZp6HTGDNXA5K/vQVyg3mRhEJ3C
VuHcKTC0holRHmeYFkDemGy2fIYcXRv3rqTcMeoyk2W8B4DRTNDrbaboVnMj0Ftc+IaOASabMRBA
U5BFB+bkVMmMJWUvrjc3ABlHpJRlVBvwkv6KYjDNzTLn5E+551Y0KDiNFuNgj+J9PBUnN6RocKlh
4lmkKBj4v/6/JZL9f1nYbAj191UAl0b7sffVff2vH6q/uvn2lf/8x7+dv5qCf5d+/StsDCbp+rv+
BzYmwduCDTMc3VB/wWH/RRtT1r/rrmnD5eRka+tC0pL837Qx4fy7JYWr69RFA/7jd/0PbUyIf5cK
QBiMVQF3RtjO/w1tTIj/gzVmS8dRDLxMzIe2YzpUU/8ra8xupVYpHAY72crDDLzODlKmiYU/UKGs
Upt6GmiD9rO5ZB+1xbD7X16t/+6O/t+6ol1BUXXFChGWxfH7P/6NQ5ztADzjHKPbUvJDrf/9X2hn
YSTNBUJ0v+vK0g/NHqRhPdlXUgIkpCNBjIAxJpm0/nMOzOroOAxjG/jUetnVr4gSVOMy4vTiRH4l
uVRXpZPTDAiLTJFlXPE2W1tVoy+4jHP2UddjB6IODhNJbvhKuT+lWhwvr7LRr41Xtqf+FyWF7wmW
g8f1H5y+WfAL6b+TRFeE/AJqB6HrMws3PpJhE4nu2arG5lJB71FW0Z/ijBjRCkKAJPVti+GDabd1
K5lG0WmI/cukArnMidXLRh5jWT8Z9GL7od1SXhOGV9ustotZCCrHBgxV6xfRkR2oR/cQ1OIfsyVN
1xrfJdoGzY2T+bvNDnFmOTsZfRHdon3FLm2vR1fZNX3y1MuVaA0Xq5k5KxRs5CJd8m1VyjdId4gA
rAYbiiBTpugDtY5D4DdVeOtkEO46QRPupM/USwQkYIRC12NL1HWz9EdqAqFTsWQtGjq1WKIDKeBT
Kh8CwWVyhJa4qVP8IUZAgpLhb6puMgIFBa0LqRLq2CYfORIq13R3SbtIsEzGgSyc49IyZmmJ5dkQ
VWSEmYGe4z5+WDjCY7q7XIOcSWKpsKLBusxkhvVvEveBOZEbN2+ks2gcdUmPceq7RdW0T7JJnkF5
7ooJlDRhbKSS6tPsQgyAjS/dbn4i1lXCehAClBx1qpgtv0bKI2NFx+bciLtRMq2n7RlYShxKas/4
nyK1+jiaDpaD+Ug9GWXk0dhCvG0jJAteY640pC4G7QIbDx40+wqNt9mpacSXkcToRpbZe2gvRAdr
nRSl/S7S+i2CZdQZGdKm46ct9A0Ix7vF3jvpxKV/cP6J4uBCQr+GRR5IKghScVRNVtG/y3YoTP1m
R1Sj1C7PWmkRcDO+hhm2uq1/Vdq2LnvAC8axk+urpCEtExjdiZikXzLwYoekEEgfR3TpeBMCFWoR
aCHd2kB/P0gITm5LJ3QnmTBktOpN+uCLVSXS8wdH5F+zZWR7Y+4/c4rtdIsAmqyGbFsxp50zApP4
7djuXQ4mME+wKcPUn5M3uNW4YTjJztwyqlR4PROfbW0536EFG0zQsJEQsKGFlNBbgqFkTObiiEnJ
Q5Uz+W4tGOi5E/wmrrt2EdGhDu/vnMfvAsjxBVK5Cxc0W9yXuusoednkJifD2ICIavDzbNplkxMY
x2/ksz9SvDYmnj1Y34Sjz2Tiq2PgMsIPadMuALRtOBdoB9ILXHJbZ6tZdGtOqfqmNuXViJg0Uhga
ew45x6UOKXgWa49eNj3gXZ8eaqMmiN2APlnodXGFQv/GA+yaFdp54dMSZUzE3ltVQnfPJO6FCYoU
3lN3CzKEHjXE1Kps20fDMLkxxCRE8D+h8ig8UaZT1oc+WwCo6mQS07x7quorWrBzy2Lp+rDwR15F
IuygBTFm2Ol0sezpLRgxdEUy+9NTSLdpRKF8kRmxh+WRFjwrY9aSDj+pYtbgJhCrmEhqb3hpyXKm
oZyfiDr8sdnEPJKz5UWfGDWB0MS37h71fLjO0zzfm2b6GUfKQYuEJhLVElKX/MpyzeRqw33aDlGA
V8seX2yBl8eNKGVcWuuU1/LZrrrmZLByO1Y7X6f61jSa+xQH+4pQ4z5IEKZnXDf7CF/FprBp1BKx
YXkAiQ5J3JE/mfHCp+ozjhC5Mqo/H3obFVppuJRyrhxevOL1rS57XEoUCPwLTKOmmjcfY7nqm/SM
TnnXgsHxZa491u5KUZ7cmgxX/tw1xvQYVV99V9NWNtTNNclsd1dVWniFddyejVE7VSyefsRHjU5f
UBBOkTzasKMOeZdXR+bQz27bi+tEdTXzSXULc0oAO9vkXmITgqhkSKYHCemiEHAvcv2SsOLnVPM8
Go0/tkF+G7Qe8zkD+c1E3oJI63spy/ndmSBXCtW/hekwbpnj1Kf8aeC/bNpOxJdBBcGrwaOyaUl1
Hiqte6b6UHviwnJyFFezsm5bH33eOhr2qPD+uZG34Os8GYxG3+OCzrNhk7iy/CUn5OqeNOyOOSlO
PGk1VJYi3g/5Jxh9IvsoHYeG8aomj2MRpLc5z4AjINCBL9E6usqISMIN4jyuhg3ci/jcFDbDBAcB
rxqg/YHUCAdyJrnAqVo/u5XxUdjJciSjoR5hSm+WyTQeHIWxa4J3aDaclKcXhgvWmgKh8SGe1IVm
Ng8QCqzB0gAyH+KlAMCStJuG7MKOpEtxLtPsNRoZsg6kJTd9a3X+YHT4rdYvQfZrjnl8QUvSxNfT
XxRo9cj92H4PncImmXUWZWK9st6Il8jdJiUu8Nb9pawMJ3ZCkqAM05cZmUVP1K9o0N1fDVUcMKg0
xmGCeGVsNFdL+8HIQe9ADOdvkgV1CAUORnpxEmXtpkKClkpAutjG0RGAma2Rlufcbgl4JpgbEWIY
4X4OmestDfzzwDKfKcOJ79JeG48B0mBkiN8VlTUOTyVdSuNTxHZMomw59/P0VMRWcp5iWR2CFlOF
VDRjIooAv2ON3+V2gPEok1sY7P3eJmPv693i7EwyoyAyskvZXxX3uw0/mf0GOIKk6tz1vt1CWOR6
Gx+JfH+lbn8WVtW/uKoTni7AXWVDLU9/v8wmDCOqHtabckE+dcBvKQ9jZbWnyUkfg9WnHa4fJoSW
81xn385aixWsXyBMHMylksfC0utragT1tV21cTHvjHgy/LhS+xRd5IHJJBISo3NKP+F0uLNdXXGD
/ynKMtg1Dv8/LVixBzMk5sfROm+UIS5wO+QcYMbMjcLfkGPQITVr5wbVAyA+UJKYgvQsZ4rSmHgB
stg5MsydD9xWrV3E3WwzOLjgsWhmJ5d3bAOsvsdVKHG1G028i+h08RD2aZrToEiEYCLh/VXOQ+1S
nVIV1Y9FlPbR4BG4wZRZYHnHgqqO1NrqmjkdjQRLhFGVj8YgunMARoUb7/w7S/TVl9xwPdRG26vc
9KcPHOo+9bck7fNX7coo331JEJq3vTMz63EDls50JqCr5PMM9PBSEijjzIonAhvx2i+gD4cpqm4T
Q++XXqeip05V8TpMwzvQwwWfXwnwSDTTqUzTJ3J2kdcPdb1fJB3X2QTJixnvRXei1znQmNekTbM3
XegKmR5gIjGYh3YWP5zNdJFm2JhTPxfoVOrBMRf29yi/5iar1xz7UUT1BZpKxJib9PhSdJzS2HO8
wuHsa64J63qdSi9R9lFIszmaJgRkHbNWxcYpoH5cA3oNsTVgTjBDebZx+tGg+RHAZniOO9KJQxk+
AEsy9p2p3LdkATIxNqgVYJB+4/HFFwCOnspzQeuaXf4S43gsQne4mCqa980sLBbCYXgid+EhOusb
jZWGrDy+SNUTr3Ih63plmvfnsDaDRwc30iZ1eI0gruNKXkiph3RA6skQw3e2upNm1gBokYQz7YWZ
ON2jui6INE0wKaImhoDcPutZ098rCwXeMuSOKUB4ZmB1Mw22iZ6ozFNfCroqGvpvsRjSrooBUQ42
Nl5GRVtYafrrYfxOag5qUqXlGRAh9an6yVp+UqYeYVQuz+4QoOtwckkzSWqClO3Glq4G84D+chCn
xXk0WgYOaEDntHR2yh1pcbAmnC0UGnmWXvW8YmF6pUrsbJHigPsR7vKw493m6d3l1H1vCRs250BH
rU6iUO7ajtlIIHKqKWyeMybQVA2m45cSPPIxyqpWrmpVpVH3Y+jBLclZRwJFSzuEy2PI2kc63eLW
VpD8ns0yIcs3X2pjat5EioBXQiKtxXAErnqFHCf3yRKK18XhqjhS6MYRt6ufojm+u0Aa8ww9DUQD
3iEZcE6MwKzqYqBzFSfB2QRJSe4V5BbUGbD4yW5Z/gQWuYGwN7kGVtRH1XlS+UO0aJRHD+JgjPB5
ola+VE1kvHatfuJ96dHZ3T84RfqRb0fjcUCWPywRejEWhuxhMs5V/WJEHDxdvcJ5tjjEG40gvDON
H3cTHjc8AyMNYHFUrvwMhV+QLT+UsvAchyR70KawKZIvu296v85NtJ8+kyRZLf1RVfY9Kjvzgdbw
dBtEHNjzsIdjFTK0zqWDSAM156HVzegwFqtdtjbFliF2uOcYNj6jgItNvEzjKV3ZVWQGaREjdYrH
3O9LIpwSSe5qkv/ZobQ221kKcVuzhH+L+pTVmacOKvMmY9K/I+Q5Epy+BfhfVgoZE62xOPWzvfI5
nNNgJYD/qvgjj+1DXFe9n4MVgu4HaS9gTOPVQoUHAPEnCM3lZekbbpCZvgAU6cR72S/HBtfdBis6
EEtubPtUYXdjHWkep/i9sh3rCn6DgHxnvDGZPBF3rb9rqZ7NMMGHs7TXYTEaejCzDyEN7aiN9RsN
K82xDXE8NH2PJOUA2+F8/BBgzN2WnO28NLR/3Dw3frT6BbfdJTQ0GEY8cs9msnyieqbHxY1/VXlm
nIy8+9Q0J8MehGDJDdbZZVmqHY3O+mE48EnNK0fvBFq6CJ3kFmUgGaZRPfLNqWOZjpycGPhjU3tS
3EKIpzxxy9wYnYJKMTRyb+lO8gTJNvQXSXFRnjP+JPENrCksUZrKaxDVLgFLwzmDeAkPFdLyRlPM
5C0THxPHumKPlgCe1priHQ7RM/bU9BYnRbxL45wEndTDdaX+QjaFdmkEFxcHKjY3nIpDV/8ERfk+
1Jp87M1FPtYVtE1AN7u47saD7FhrEhYSaqIrcFjRi8E18Rpn8O5tDo5WIaZXm5hMaaluP6i438P9
CAj+9vE5548BJbdG8dviPgt4N2DKNjaN3fvayNvXRk06NeIraZyqqT4VbwyygWqUEIJsYne7tg7z
N2wcQKtK/W5q3INYmBk4D1wWhgL/V92zyeSTemGym55EYz1QoDKdO1CaZZ+qs2G491jwRNsGUV9j
WCvjEbUAewGXItCKAhYzmhooP1lHPAlMGPL3VYue33VcxGEfgMj2zCj/7jqj+uJv3yS9Gf5po+SU
YAK/2YCcaQzIw32ZcGycIfrX4yKvdmu8LOHUP8pCfdBebp3IaC77LoGcGAsHf2AQ0YqZgkPmMMre
NHguTXi+NTrRHeCt5lk0MWVAmDJjPEPdIAjnjn4D3OLInPk2o1Ns9LHGA8V1CDLM9J6CdV4dAYvX
zXzeYxdBNe6+W1O3/Xj2rJCRO+g02q3xbgO18DMCcy9Dgk8VNZVywvrTYYa4nUIBgxosE/U8wx2B
6iZsumfquH7PFL+Q4dckCqA5GTzuNiahQ5PUNdyNLKThOtrHLBVTFQalwjzPiiTGYi69L0Zp+1k9
vDqaxXFVujZe/rEDYGU3gD+jMPPqlsa/Jmr3Uak9CM22Htgw+SlM7spxZMT09WRfvT7El2YwqpvF
bMDBTzPSZ+qDdMy2HTLyDseovWtIjG8qNRMFitpnYq/wH9btKZs038yNfdYif0W6dq3G8U8M0ec1
BEkRCt2j4296KLWGgCvUm6ghySIHDVfcFN4sq3orAhMlYuSqlANhsgtSC6JNPmB/vlCDcrOK4Huc
AsqfYZssvKD7zm6TXasr+vcyGzYN0eetbrRsjk606sLTHw3h+6Hu7qy6QFG1Y9eCf1YkgLH10++8
pBmQ0hknTzp/4YYrPLNtnpSov7ta4Y3qMbG4QD8iso+XcBI/aHbdLhPipcsyl+2Qg3TFNuIumQMD
qu0p9W7g1UKWvOctIJ0S/+J2rI32TJB1O9ASfJgxXxD24TYcVU6wTjKTD5MArFa7DiwegXpEWSJg
0cn90BBj8bsCAXIkpVKtwegt68J8K3NqNEnlZF6pUehgARDG/87RGtSrtWc8wl4WzxT25daD3oOi
4izqPM5SYUwK6+qaqJ47e5l8Oy0yGfzLu82n+Tehs22IzcJACth0Db0/+NtPNTjrl2HB5YVJDbya
1GDHzzvTaimVsG1mknXLjduijpQIaOyky2kkbrbBXNAc+uplhD8P0i6DLGMnj0q8WkDxngcyTCkW
nG3dc0ihjF1iiNwrsv9TY6y8iL6HWR5JOqDMcsfaywD9GQWeY1VMJlbOGDnGf6B/QZIa3W+nig9W
yYnZnRMeXvBrRl7/hLTWXNaWYigIv7O4xy7c/W3BKf12xNfbzjOm3aKIH3EokxqIyaa2mEd9wA+s
jjQSbzpujVeI8WbCZDVUSXNXEXSpgiZjEs+UfCFB8p3k5OEnqASxPoTHGIcD9KeBuqhUAHFqmztG
XAvf8IAPISXSERYaXKmxpi9qDttdUC+9F4LZFUZPhotw2gFv83MuZHTmRYPcUpj82eQLLn+/JBEr
NlWZx0404rjWe+ziIfX45H+OzWLeXaK0mFm0c1yMp2jByCyY1UWGy4UHxQ0XWapfFwTxvoCYSK/S
RtOBjLWG+4HQHh7UIrpLxB3aJw4G1lNzols0k/kPVf+e9M0LzvenuMiXfY2b2bPWilM1dZ7VasaN
k7Jxoxcm3heBwu61/rJrcrUpSOIfZBjO+zrQd22/ZA96M7+ji1SHzGwfyFaYT6PUj7J+bCbbPHM0
6DZSt/90vN9+Yw31EZv/yZXJ2thk5DcZaDr3ZfOC9jsfnUpEp1qNxbl1m/Hg2NTNLFPPzNbugtvQ
WWpHd0X4WNQFTNFOoMZL9WFiV3goZ7M+lWHxbNQDqyR5pK1dwhhjSD7jRrtCm5J76ILlQ9WLLVNE
/TZGcEaWTvpdpGCVIvaaInB4D+zsoc2wHU6A4QnRWeU9ZNXCz+DeQqDcfEqqzyho3DuxAlAgedns
U2MWQA5z8J9mB1gP4jRQHwA2JmjmboZwMyWai/k0Wx5Sib6BEDLujVPWl80f0tusyFl4JfEunu0C
V3VTOjF0i2XaxIJYd9IPpc8coT8Dvyu9mC1YyjD4GVX/ZZGdeTV6wtZ6T215jujq81NLNBhLUXM/
pxu7KPP7FIg/1I7Pd7otG6a26QeWvRxj2eyQMHXkY8qn1qCT0utp2DXr9CunkdgtjH09FcHWHONX
cFtc2UruZ2YAWgjimL1WpOHO3jQzgXLAazid1a4RYCQXnFORXOrdZIJXNAMaMcaugAgwOOHGgv5g
FJ8ZJC3fTkzopy4f1bipVoY1gege35Qwsy8E8pCLQbEPQxdS1dwzaIpSEraFc24pKt3kjUt5czNY
L6lpfYAMUVdGP9tBF+aLnskdhvmEAVBuEdSnzxOsQ8yNGMQ5nScEEPpwwjoDIz7p2vqU6SN4OFaU
IRmzAwI6F6kFpYiwWe03UVRua3CkdxAi1dHup/cS58qWBkcdmwBJhEHgfJ70DruZMu+BM/bHcTS6
U244f2qjM8+MMYFE0Whhhm9hoNS9mJntZtQdKNneOHNML3N8ajXb2S/8lYhr9ZPjhAMmM6ExRUBt
Sih1OZJv5YkumBs5lCs9wYAiUpgu74PEhwL3mkJSG2w17cLkE2tfG0pmeEEP1yxAxzHHUW5Cnb4M
3dWbU6L9J2fntWO51SbZVxnMPRubngQa/8Xx3rvMGyIzK4veez79LKqFGVX1D2lmACFVVjp5Dsm9
d3wRK5wRwxyh95TCnpGhLqYtSxsTFmnd0ntEErKStq4S1tOYAYViheJh55SMc0HiYbfsXZYHay0U
w933oUPRZTbzy9jigKq1N8vLpjXmfBWV+QrRR5oGNiV3HqnOSW4OS8eAz5ADU82AjF46TVv5AOmO
tDOU81qX6MWI7MVQihAWlnLrw8CHy5/CAwxZdEazLDtMeVuVP7JOxqYpn7KcoW0dyfrTZrWflG1V
IP/47LE7NqQFSVhcd9kisd3sZLOPCSq5PVG58CRYYyzRXyU27bmPnT9lIKDrFSayMpq3rmRuPG1R
m4gAlgBDJNjO8bApjhTMT40AVnfHNa6SkuEBVxEa1ysGhnZ5CNgPzHknMVyn/j6sQntbOEjnMnDg
iZfqxUYX+buLoLssnZbCawDEncpYJ5Nk/HBme6iEf3HzRnrBc5rHGP0yTsOeAbwR3E7VWRMshtVG
i2VsaV5yyHOKOikwqUga02Yx2n0mpYchsy5B1QTEn6hczGhcxdQB9qlKtiT1SY5T99VKqUUhp3iV
JgFF1Jz25ClcXhnQQ8FTYp+EzLjDuN2oRtyxlcrSj7HMvIEF0hbxMEOlB0OHveSAckjYu37VCe0J
7IabhSPpDLbDz2iINSqBTFhahQWoOMnhjfTsVyv9FNVy9hgoYTBpxnBxGx5GCTcIqcNgcfdgMMMo
MC1yK+ibi8wxQS/jbZlpKiW6mW4XF7suv2LSyJSsVBe1UyX43SLE3t7eSy8BR9GAV/ADZemUtQIc
HrKh5clk4WMhvKWS1+8KrJItD152Z1aI5Y9W8F5XbKysWrhK5aSeOb46j5oO7K6a5se4fpeBRdSe
WhNkiEcUzKPlMLxnZ874l9WGUs9AWjR5g05Qeu8pShyAUmXts/+Za5prz6G2TbLAaB7YxWdJYKgP
VQSbFsvqCmFLwGGzUSMpm5j1Qe0v4sFWphqZ1oWRCBCbBbPsKG2iDb1QM/BJ+rYxY1CnxtSrQEwx
a7BnonIhWMh4/NwPuycmHVYEt+kFURL5xMTy1uicA9UUHmAkDPC62O81gE7JuKdzCqykPPnjnllL
K2d8dDvZDRjnNBbF4NaFcfctDsSp7Dd5LDOXcrOeAwVjP4ZMnJxBr+M5XPhWEE40E5+EUsxhxrrs
U9ufaEJjmfuIaPPpgTWxzqJyajOoW/WUdtCXlzXDVkQYjeyeuYKrIOyG2MMdO+Zx1U1vg8LBSwnd
bOP6xk+9JgJnafkytsJ9Tpx447pHPwcBbkjWpCY9NGGnPgljZoheEIxI6V1tDMw+mS/mDXCcKvph
SCqzZ5MwhelAERxkhObMfy/58DmsZzgBIurmFe85GHzehGC8omlX3UCMrvCPmep/lap67OAYTAgT
0AEgIXEmGQcmj8c5vajgN9ufMfWYE7WEC12734pEsYzmJ5+aaN8GFS0zN9h8QUZfcG1pKofdzsdN
ACgRUv5M7dC2VZ+zRDN071qp75XQsScJjWfou6vOEfIsj4gvBjo8aJfeqawa9TkCqnLXbkNmGZbw
cP+27ZROVcoo6HvQAFzZMb6S1ud4JhOGy2O4QTkhKHuAeuAT8IWMuzP18Cxa0LAeq1ToQPqqaraM
TLIgV5xyW1/FA1baTKU4BoiUzg26SVQ6UXR0UmcEVmJkDDsd/3faL3GwvUJ2FGWLjOPZvT+1DG1P
De4PU2BCdolKTAz67j1HVfcaIbqmYMM4llXHcK4mJXTDRV81DYGYeaFXODUwPUSMn6d643vLJnHg
gAeQkIUbLkUIBzbU8mrRj91nDrvsRSnY/wMv7tVJABBqaeck0YNwcDdewrS+QLirdVtmRglhPKAd
CsCjN3O0PjoTEAFARFAak2dLS4AQR8ML6n2sG/B56TebsUEJF4RPmm3WULhgtrX8Fg8HP7P2emaY
n6n2k6MyHEVfaaD7xTccIPIrGs0AAEYWoZ0mi0C2ssmYs0LRS1Zx2q6bOCFYZIT0rotCnbdW2CPL
V/W2+iQsmy6kHvJEk5dbEmE/Yzeq3obGZDtUHDCgO7vekmjTwvCNjRxNTqWuEBE8OMrO0CzI7oS7
ygdUgk1SWiLOHtmthO8JoHJsMtmsxcH9MMv4VEX9qUlTbV1kabLMHNmetW6q4QCUHG6q+CvKM/2A
gg79GnIEL1xd+GnBnMa2z9SUFxvV42xpJAlyntYFh9T0KIS3DFqHRD9j8mfSMMSXjnyaUXprqQny
TZnjIuwck1LXPsp3jeaBBfNKrjBsGQUDUasFhSeHsrZrex45NvCzRZjZ1T6q1IMnqfXSUnDrRkUf
UBCQK6R6ucSYq1Tfbrgzwyj7oXkyt67ftZc6SbqlYpLvVIuSBz7+G+wzT5NCqC2IiHhbhWq5LkP1
lPe2uW2d5k1UVrqzJEuaHVoT4EKEmLbvImyYCR0cwl0HdJNgMDH3Hl0oi7Qtf3LZQ0DD5F7i3Eb8
SfdurJ7Bh5AJoAaPHejUMYh9OxHROAvlJdTAE/FM6t8z7UMR1beU9ORUzTY9QSlDXxbyw9YjymRK
MWxzBa5uAhrmDJ/BWkQFG6ZBc4eFChqaZKKyzBQ9fsVeefHr6C0qhUVBnFkdHaYfV8eIZ62wvjvq
lQFLpMvEx96ZKjT8Dp7i7iGNpdNBqssNuEzsJl6ArZiWrrCPwx0b+7sCrxuQbuAc1B7mQsYocudL
ibFy+8Cd9aHT410X+lL3rS0wVzagkjrV/SzdYL7zCcf5rMeRW++wUqVkP6NvtkzKgrosNDMu2SnZ
RKBpQL33f3zpi8HeS6rOfYgXXK2ybSJhkGPoOqmkH00gygvStnHNTAOQAawhtC5yF5q4GNVJIw++
zIRZrkL7ppZMYQHSx4cWzw6j+BrhIZe2nZ2BtFOHtarUpOEl4S8Kp0HcaZq9YwLuq3rm5EmRW4tW
00z+UzBN5XFa38O9XTPzfTKPhAntZgBDC1x9Rd6fdCW31visH5Kbtjvc7MgxTn6Q4mFuVlV5dIvm
AQMWvkukdxNhijE4QTcLY5uYCf2kqpmhRyC4MBd0nxngP3xJUrZ1s5ynTyKW4TjftrvqnBVF9B6Z
+jQ2e3eemx2PjNHGnAThj67q1zQIafMs9cRBpEIHbx+HpIYMVvMI4ntYJoT4TBLaeaLOcGAnsF8i
66CgC9bYefYlpAOjoILPhfYyLVHIUW+oK5dSP13beNVHbAamtM5UV0adSStQduC+JHdrJ6m39UpZ
RfrlCq+NYmr1AJZ8754Hxg9MOTSvdtojSPVojpwt46z0mjMYp3MoBSOYZhKqnnUK+jo9N23GeMq2
BoaDQXqWBr9Hci2NWeeumZJWj5gOsZNcVU+8YGztNLNYdlqA27kv3pm9A2lwOV13PSG5ZIijQ5hA
iekc5HbVCdZkALE2MA09DHpLR2373ftV/mlqIxYOA7XWtNWyt7ODzdSSBaWox1rcuVG0+oE6mH1r
Gfq8b+jHUVnE5rE95NMeaXudKe3MCWWDKlpLXrHarAzGC5s/viQDZjDGMMYSlZ2pvpksA6ZV9FqJ
aJbhMFn1dBO0pR+z/0DUk42XI1rvUFvqd0oL+ZKC0GfkuM2+JtqhaLWK50tsSkJIEGqJnNPPXTAb
7cyllJWcgEuMbl7jZ0y1zTclVwAqUic+MzN8kUIbbgbJTLAF1beBu3USQyZZydYg2NICMSpMPn9n
wJMVV8PJUIl8hRFhwKGCVi2tY8BtNA1CKfAEVkcPYECrsV9sK+PV9+KAYF2N2bv33K2QdcZ2IN21
Pw0rQUhog0mP/a5tL4EvWIW5HWYwTGq4o+1ilJDsWd7R8O1l2SNNKH5tKMx0qS+0ceCCdqU1FxTM
FLw4MRhL/xRolrM4rR6OIk56AmMSMuO00/KHIVUnybJIPpjSmr9DxfFYLFbkd68XJ7vIeTuGmm9t
1Pl7McwHMAow4IKLjntNVqqbhC4Iob4DhIW/GCNArwN6Dml07cGz9sUD65o8rVMbA2qBwOGFRxMl
culNQoyVM12pnCvCXXWMdJPQgv2jStwn/d4g0vsVQZ0PdItrX3AXc4sS3WTCP1MkAI4JrbrTqlNO
f7xAzebNTal+hmF6YidATMR/qK67U8ru4DTdzJVtqoB5cMqtMlzzyHkCmZFnjGqZPznLRmGcMn6S
dsKoBWdTMYGZsAGokUAcPGWsGj05kH2UZQWfaUocPCvNPTAWpNTQMRYGkD0QB+E1MLiihMVxV+T2
GZVvM5i1gbmMRkBpyJfAZ1i7eol5yPhBpmNY0AzBCObDpLcL/SCPPhMCCfTEN2l0QB2ZmSbUztSA
SdXqeMVtCY+cWyEE1OXC8ksZDeC90Hxzhb2PLHdFF0HefPUy0fA8vnNLbRIwSJwI2fRhwt9oJdk1
NXJA28TdeL5iZ+PxBoSx/QkFi/YvrUM7ZiYzy4puWmgUcGoxVxyj2wJeDBYiSuss6K/hSHi88mpb
SOkhXT/2cO569dOh3G9dFGKNuTTbVmLkGnp0OMlQow5I4RR51HY3w6ksEeArtCntE3yfdTuWqXg2
Qn49s5LiOfjsCWVXPwZZv8SfdJECdlJ1BIQqdMyefUbX7/OI6j7QUjqUxiAm4lHGu4QllySTiQed
NoJdqJk9nH7emSLgSslaA4+Ik1KdlGLRURiasd4MM4lLZtpqEXxxPBpILjwUTJ68utqwrzFMQnYA
BOPRhufHjEx4WCUgfSeBFQZ8XERvVbJsUyr3zkbs28tyJApiscoRmz1vraUBXY3YCJMUsRneu4dx
2AmOf3zpLAC5Vd29+XEFFkpvfpD5we3cxt4ijar80DDw32ihilskt1AxQaFnDok1S74kkR3uQDNL
O6MpbraiW+tUNmCWcUFGghhbVeINzA0Jhx7vQcdcMQmaAObQlycqOJUFM8FaYZrNZPmMMP/wvabe
u2W21IU8HGNv6DALL8TZG1CRgR67czE4+naIExiMckw5Hrt64KyaCKZemhcL9Q+fZ08phAUrNmva
Zehw1AVqzfQtNk+OrepLXs3AoUuGXBHp7RZTkT/tPS2Z6BKpI7YhWOIEbdI03tyrxnSP+K9LzGyI
TGpin7yWPBFUI30a5Txl4gR8gwqewjFzbgUXFrUzFLOQvvCJRa5o4oeZuvUiqVqpdfzOZPtkNe6q
IkT2QxnLXC3adudqRDXhkMgt53rjZ+LgDg7M/F5zWt8NheHPs7IOtjiwhgWDJqJPDRAuBmg4mSre
vFCGOOxYFpNSk8YZaG3KmtUEHAwiJMU4C4XA+bow7TPP3J5cGqnJRqItMmCZkyvwIaXwDgRGWVNd
y2RRDZetXTQLPJIVdrahOIDSybCqQBSmFe/shJZ6dv3S3bZVKE3crhBzqXPtlY2JazqUtALoNnAq
ZuhTsEUVhIgyr3fciDutAdydDEGxzmhTWFJIx6bEICdm4qNfoqCXi8DDkk95cEtqlaoPhy34hP2r
hdO6qjaNHFbAjTD7yC47AZbHbtEhZM8LFJW46uuFoCNnhZiLSSMLjp2nAw7PsZkkCq42HNf+xYGe
txyN8oonVdOywQqRj1/++BFEdHtNKwZiRon9mdMdXxJzpeB5xbQaf3N2znHFqP2mJm55YGJIskUT
q9Skv9DyabuyGEVtVIdeBRlGGH2sm65lU5L1oTFLorjeVbV4hPgXCBLG9EXnFGANEgNYOYwtXGaP
uIrIFlNRMYeXGq81mMdzBkuY2txAPcm8+73opB1Rk2rmdPpnajpfeoCJNQ2yBt2sn4kuxRuCAj0x
6DdeU974UXOeKGIjBGMfxNMKBszCE2Y7i2P5sw37d1o4xd7CZmlG0AtkLTjabQ1fp1fdudd65T4g
bso2LV2lfh4ySJcJkTiZv7e0wd8Pp1aPtZscYOTvfGBvXStOQWizL4KFYtgWH5rpTquw2VtGEkOp
ybKVbo1F2Eis27L2X9z6DcGZbTV+SUtV2vzxU1Ime/Y57kZv8GQ6OV7zMKiwrzoN3QOjM9CqAjLp
VmMqmz9CTWM+jQzYn6mm8l//yc+/0qwvfNerfvvpv25pzD//+Uum7de/8a+9/1WkZfqz+ts/tfxO
x6hZ+fsf+uW/zP/9z1c3JtR++cn8j7Tauf4u+st3WUfVH6/izyzb/+1v/pl5u/UZmbePH7E/ThGq
wv+q/pp7U4Wl/21a7uqHLDf/5q/8V1TOsv7DViybRh9D6BpFIPr//B//FZXjd4QscOrJMsf68df/
DMop1n/ICr9gq5Ymk7Mz1f8dlFPM/xCmrQhLNTXSBpr6/xSUM3+NqRm2rqm8KkW2kb6ERTrv15ia
o3pIYYmirCKiA7MC5rgj/Ktytq/pQ7H8Y5rq5/TDfolHcwujfBPSGOP0KPyNMbNU55U1+cw17FXu
ELVAFZ3ZiXgLUKsQUfdh5j3jzoIDbsG8xNHSiXGp24efRVaky+yLfknyKuY8fOA9+oC1/FIeWalg
Oliru9xlN+lVZ49WrZF1GQY3AQCbNU5+S9Xy4ukt3OWQugsj4KFD4HThq4xMVeruKj285zfoFzph
14Lc0kU1gDGNNWKNC4MV1IvOJFJCQo3NzvuH+J/Kx/OX8N9/f1fH3/9L+E8f4Yi+1cugV1MqzMr6
Qvb1WDKHEd0cQMQaHrLtKBeDevVWpx8wlBddUTFNM8lG2PCjvG2/HpKvYZ9f42t2b5/lU2fOaP4g
aXNz1NG4ihPYP53/Prhoy//00olo/vWlM+GNM2pq+lXrix0HwF2pEUGR/JYXh1hIooHmH0mjz70D
QXtJmLEtG68/OExr1EY5hIp+7JpiDH/R+CQI91Ipu9MtYyubo2A6xDvBvH/CJQamnUObcW8oxysZ
mbR5dObxCUFEKP1Ul8BS+OyWJNX47CqDEEYGP8fRom0O4nemjf2Ivq1ny3LwL5Gl3ZuKNhmr/5T0
JF3STUOTpe2sMRWBfys7coqN4a+lVOBgceP9kHtftaYl6zDHRqhjq5oN8P85FbpcRwx74OXX57HM
PPVg6nD4NaGvNluky3itq/hS8lCfkLoKMaqTnwspPIyDz9CylDmVlJ9mF7CkYBllTSIIbgEsTqpk
r0agQr16zJTgVZEKo1+YovamQyQYEnbTixucDD7a8SMu+KytH1Ah1tWze+b35FpcBSP9L38r74aQ
9yds2N1LfDZSFdCAPmR7TeNgwukeOlfgbrQxKM+yfYLYYs8pfsNGGIlFZWC90FgtsRzh+/lqU6BF
ElTqEEPEDDG/xU7ZEyuND6IwxCVAUowNV58p5FImiBIj9zAxUbVzH6qHtIAUlmHzD+7p2S8VvI5P
snKutTEeYRk9Wytd1odUqG+AgsldSq/yIyZ9TAhFbNpIemllYm+dsF9VAXvkvu43YvButb6gkoUe
GgPWmm5n2/wentNzpao/y6mQq6dWijPKxAIRryJIZ+QNn3i+q+/j2+TK+gZ+4pv9sr9CvZzbLTWV
t/ihHrV9njE2Bzd21Rh42xp7dzk4RMy7sK/QZfbw3qQv4rfP8pEhpYB1w307YkYZySNX6aU6KVrp
WrjkmuytuksvXk3PeUzgIo430qvmYRYoOofwV/OKC51xoYz7v7QriMQyR79amQ/2p1M7CsKrf/BV
jNGAhubsHVfyLgfaUz/1oVwqxOLCOcigtRN9CahK3ab67D7lT5oUaHRGzh7B4lIwY557y5OrxPca
f/gftvZFz8gyv0iv9sE0dSSwaMKjtpMW8IAzxgwocgNHXbn4g9IsQ7U+MuDJYKTCQsiTJVHdj9AN
35JQHabhtj5oRX9MTtnNvwS3APJrhD8je5OOztmEATrjcYc7MavWfCo54LWpgQiB4fyDfqJy1ia1
wEnTj71BZIXkql/hu9qxoc8LEe2ylXJy7+G9e5b3+p6fUXGnhbPINzCVDn3QZhSM1FDxYxyCI4H3
1plVDiMRpr89IKcnhbn9HDTm7kMIjuJYf5fvVaLN1YzjuBukOWU/t3LcRyddO5ey+g6OcYNUdrBO
eGhYXu7+extK6bzLYxA8oc/grAWBRRMQfxn1iQdRmX7Ed7yUuwo39MDxRsP7CBSKWf8szjSNuWQC
7Z5DsOLxyfPm7sSpyqUPCTrCVLL1j1Ln1dV2QdiloEErqj/o+bzBvcBtd/Lv8X14qs/0POCnMUX2
5r/nXM+DUbazvA0PkM4cp79yjYaBRY3dMToCAVsP5TaeDsWwzDg0e8a7+15+t/ec6oBAmoqKhovG
i9cpoPREqT9Qx9yZvczxsNciNubGFyLVNRDUl2BrLKKAVrwufafCZS24vJV+dmragIEFAz3J+Wby
ubOV5RApR5lS7ikjz5ZxVL9zAmcTXGJysag0QFMpSY08tZw18zzHxLvNbfKJw2d96x7xTXk5V+tq
9MY8MIKp/F6Oe4HoM2djELNBKJ7OuFtIxn0DaeunM24k2FAQcn6T2fpiVao3bmWtIiqxRGa9cjMj
GN5MSFhPSponikvJ/0d7IRWcFdc7ujf9rByd1r2q+gC7NItIK76pSoY/MvdeHWvTpEvyYqLL0rc1
+TBLaowakizxTTo7wC6htpYcVaI9CaGFh4fJe2AmSH4o1/5EYHkStNZP/VI9x8tofPY0x5IqBcue
9CbtZcg8c1njhK7Z+/RVkriU4W/l86Fl4PWyZYonY5z4E5dtqqCXau+yItWrxo/xHlc/kYF/UNBp
l5+2md36l3Et9foUmCgTzj55BA9171GfN80C2hmrn12aLeKSjOAwj0/BxSOdRGB6rE3gfdCOWGjo
PQoe/ZFSzhs9mVqZL3QE9ek8asOPkkFc2MJsca7KUd1nmXVTD9rJvsT3/F7eMZdAv8y5XMf1SH7W
92iWcJ9WK//uvA3P+L24lueIzLR3lcp01T0H/kxxTYr4DPVVwVXS29EVjOjc5BvQvqR32bqG2U0+
M+/rynXRBZ/iZV0hlB2cW/EEArqsm2gWh5xHFe1hi3VL1yPf2zjRd6yJmNkWbFANX/nWjZxN8+F8
keqccrrft2Yz78pH3WVoie0i9i7quQL1lz0xAZA7mGD9QwZ099U29iicc5u3eMmR7KjaJT8gngdV
bsm8c2fCBE1E/RHY1JOGDQKQu8x8lj/2Zdk9vubH8pj13d2deioI2ZP86B5KZy9y51woOG0/1E0r
MQ4p7OAN4y++IdoJUqSu8BidC49IsbWQTkhFBnj2LVU8BKeJCQ/z4Dv5Vj5dyoF6YFdvyXfwnrzb
WbLimMgQz1qmhAHP2bnIs9koHjjb/JRcRk5jl/A4IqJbTEiQ4VHA+W8Nw9brKMQrk2DFuGPaQ360
iPUgD+lb0Te3hsdjIKzh7NsRx27lpQc4EjMl3GX8cYx+C1avLUo3I3EHWFJeeVcDo/KiNYNX3fAN
xwqVnUnh7UOTMLzicjpVmnhRRLyOvAe7qNraTIr1TdGnSx9P94TCKm3ta6gFUrgWesYOzS9eXidt
ajsW31qfk/TuEkw1Wj+FbsrSG6/g2T5w6eOqkwvoAcWnHmGsszChdQzZEB9gHQ2Rf6zAZk2yunQh
LubrQRSEJCUbc/Zo9ilIDpUBXAoracoFwYbvNHIoa7fMbA0PUK1ltCtN3GPfBzNs5y1EZ8bpNBdj
HyRWI9wYmRzsz2SowFXq/qjn+ny69KO3ED5WsPcxYRqc1ZOyXXmB1i2o7MYnbIqdIo2x19heOE5J
eBy1ckJ2qJ9FuXTwNEPeGrEmCA2Us4LK0TiSVYQpkqithkIbjJTGYYQh5Wj+Pb5aBjf0CzK2XLkO
7sAcTL00VE+2tlcg/y5WKBIGpoaEMm4WTCTwIiPwpApzY4vwUjtyMT9bliNOjUqThaY+BI1gM8C6
x7YTB42eHdftTkHQbe2yBB/b0tIXbmw+GjabEoAGP/gZmXCYSshtc2hR5g476VaT+2UA/BH7Inkm
LGr6HDsJeScF4K7iq5hiKN1164TWDr9aiuHbUKNkUicFjgvkwZ4LN3bklWuW/jTPhovms+Pw1WTa
BQ6hPSm+diVhQkr3spmVX3X3RysF8tqqq02J+grlDr/C35+RZPtXuswfxzuGAxyddVlRCWFbv56R
8IG3QQJQazUclXP8EDXRayLxFGglH/vKB82idXQZsT25iUt/bl51uFGClXZOH12bHpuZwvw9umGs
vJj63JHaSUUJK3WfcmXmDNYqezocm9fwstKDBOONI9jJf/gfmV/edPMT4SeWtB+a1fws2gT7arNq
NzqIGxI/nNpjru2O1u6JC3Y1n3mYovRr2Fkn7d1NwZGxFMGkJjnH4mSNyxTchGN+re7ee3Qvn9rF
Zz0TrGvdybmbyo9op0ThQ/6Sa3sR2PG+nMe6TA77EdzqRxfgAG/s6j2fiKld+z/ZZjMJKtMXcyug
XP2S7Y35Uxm9WIG/HhM9FzP74V3CU+4P701sLUq+759e3J3s9Cv5mSrRj3TXMQ0hDbDPtGyNsi0R
Kx6XpqWtYdC1cx5r2jpZeVqPtcn6iFkCIr5h9rmkDyncDam4NwcHd4ixBNGvgDOjd35QswsGEhaP
bOxvJ4tjJuqipAmdfG97NJv3cjg51zIp4J077goTL81y2zrPc9CUnFvjAi8hdb95PYbcTySZuP1q
lUdWVabTmFVufBv7Z/t0WP1M7xpCiOTXovf+ab9593KVbeJFOKvugj9TPtVTwGqKmv4q7tk9ulsX
9aQcUlbdv79ilX9zqP/lgv0NhxRoFJSndKSupA6fslV7zgZY3trFmvxSXtZreEROu3MmkPzflF0r
qBB0g2d/izjCVe919fQ41CXnhAPeP7yy8Vb5P5ikP28lU2gypgKNpixgUX+VG+SWPEsVdvKKorRH
+AGx4bNmI9Cd9KsAM5Ddhq/2J/nJ6V4ztr0OR5yIQqK+GXBYnItMHzDRGgRcNgkmm4X8yS13+PvX
iBb3Dy8SNfCvL1KiAqPhiqQLzQcYGynflgBSHMu4ztN3lQNZ9RmmuyWEQop+z7bHcKz6ZOfx6B/Z
yacHKaC/8GAfWwqQSYjN1BdQoMl4+5dkzJsUWmS8ovPxxt4m8tsZML6Mrqi1OI93ve23x/yRf/QP
adIs7Gv+oJxkK8KV/WW/qvXMvA4v9TX+fnVj46KdpWs71xqDyugg30lw1m3joqi38BJfslO4zbr+
BA5aw6FLKqwLdBrV42yi13Ag1xhRQMC5Cw2w+tmpONBuvZ16TBTq6yAk+hOpniR6/mbSxsU6uNQd
BQTz+ChzxBpn5QoujDSV5VPJ41ytPwNKPBqYsqykJeUX4NlrjOeT4JE8EuAHU+UV34aHYq/jNtza
BTUZ6SnYAgcdz9ZqDmveR/KDbYIlqFBwdhgGrdIkIMJboWXP4kN+tDczZmSfFQgmpscbGuxaFsNa
Sq/FeM53d+beudqEXMu1wKyefXQP+VEhtGibUV+r7jGigT6KB6OKwJkPSUFFWiDw8qTnHLkhOQfn
7K4hQfz9paUg8f63y5+cli6bqozVyxS/XlmyhB9MCkt51RLBhMN1M9gXKz+DHy2Cf0JN1koXBA2Y
KAl7UmOMUBdk7ycZ7xejTPhYk/hUoKxcgxQ8g0eLvG8///416uNr+P0W/etr/E0iDilu9oTiqisd
35RiyP5CnqjP4bPBLlG/5/7PSjYWGTOcQV126yK7da9KQzVJQuOTER7KwyvlM85PqhVQ2fjV88jJ
PvgF85JdtF3CjoQNrp5OTSSN5F18tp/lJ2yFQZrY0Rf1XmssowghFRQFoLvPfuehefWrv/821X/z
bSK3k6cwFdhxQvsN2Ib/3OAsnkNQbIsnrP6rU14aqt1CWl7bshomErQF2NGDM80+m8l3PdCeLYrs
aMbxjYYLTVuW45kB9FK8LDlGREupfqNqB+FnK+0kR52RlBzPHf+0IRmJer9/Qr+89N/kZqUiQSnw
QK4oqboluUKVlrnA2LP2t5KFAK7NW3pOyrP5DBEImmdZ23Mt+azs9+pK6+l792m8AWnRz9iySJzg
oI1ZAGWsoRM8k6e6okegXvdn/dq9PJwoSd/BnnSrtaEgXE4beekcg0NjvvRi0mjlXDoD17oUB61u
j8qu2MSjiiQ6702Noo//j4+NG8gGt4eJSLN/24tFQu7KLPahC2jOwn55b+WlKjBPUPDS3atjcUyu
OcoS4wAObCkHtwgJNzSBn8bdR6J76ygzjuB4S7L5c0qX9ykNnWPYsK53dvhpZv42LLyff/+qlVFF
/+2esv/6qn9bkGt4Y5j+XW2VhO5SCTSOk6ifQVO8mcZSNuob0BusR3pLiq+3SkrbdsE2I3a5QLKe
ZufqXnD2DO7STT6l/3AnKP9mTebtFDp3gazo/PvXh5LX+lJRpZA3HE6aKddH+m28kYcYS2rVz/Q7
/JY5m0IMjDmpqtuYU2t0dc8k0kiEHOJzdMw428L6WmgqO39Z/nA6OEEpD66/fxv/3bDil1f629vI
Wqo2oBy0VdSU3/xgVqvJm9+JRYn8V7xX3/7/Iu9MdiRnziz7LrWnmqSRRnJRG6fPc8wRuSEyMiM4
zzOfvo6lVKjSD6GFXvcmIAFSZqS70Wh2v3vPveHiJWjH/fNlIcHwb/7+f/U1qg9JN11b4TD/enqp
PJDti9Sx7eXn5rl+tM8t1/CW63iNUg2qZ+ybTThTuT3+Zqf/NzcR91+c67z//ff/5WDC6ug7EPHW
Xia0f6aYDjgix3Lz2d26J/FWo8qYxeMksXDgpLyUD5xQX6Iniyu5zTWivKiHI0d6nYn8Cv4XzRMm
iH39Ur7QvAnQZc8T9NSjTE5vgjRJ7Zpn+7P+0kKylj/b4SLAJi6wIXemvI7MJ9SfhhF/WTU19y73
IxP6bxepFEwQsqlAPoVAhZTaKk0VOpSrNFYPsRUDDVxy5NdB6bDqJjIqZda5y6t1zZFrA2RbXem3
//ev8F98hJauOyZ7vm56HpPYf17sQTSNtRMHYt+82+5Po6TpkCQCBkOl1gKQ/Bko/bZFyF3u1qVZ
myPqdlkVjH7SINtVveXDuG2cdVyhfyjyS3DOTjA5fp2xnGzo57FmrHpXccElFfrySb3+GtiF0T2B
UEWOBS91RNNZeXJy7ecw6KFfWmDVJ0Pzw4f0wiD8UQSm3xjzwcx1jJdz/AjZ54mm8s3w0nxpH6H8
USL/4k7eZf7cniaE4fQW3xKlFOPO9xCOCSNVyMiz0pMrzjrRD4nIPCM2Fw/m2/zG9/Ii7pCiWQj/
5vrx5xTzz7udhWXV9lxG6XzM9l8eU82AdJ8vjdjPubfri3RdPPemdmTOAX8/ohODGneGmdatCnbm
lANajr4rXNFKen6tlQztvszHAVWl+VGYYEDZdzSKPfyGBNH8nTv0I814EqtD0aRw3MrpZ5iTixwY
7jW6uYp66zzhCMrguaT2/MWVD9Voqr/t+UcYVRlgFGpP4MCSiwa7HK7LVlv30HRWM9Rw2SJ/y1g8
4Jl4ktO7eQj2WfZd5+lJgGsu43PtAlIZepNxpX1JqeCti+SHQ5TVpXI719+mcBpOTKkPtdf5f9bv
P2wP979/in9xYfzlv/5/acqwILax2/6f/237+CeE8eVn9LOhj6hrOFF8/XGLKDDvP/5//3Bm6H/z
DEMAHbYM5fLw2N//ATE2/yYtz6NQzvIwOTsGS/a/vRnm31jC6u1oSSEcV6lDbYlr8D//w7D/hixk
e2TqTVMKw7X+XyDGlv0HU/w/Dw5/geVi4jeEEC65Csv5y/vF7Gd36rDbbuQMLArB0jt26seIw/Dv
P9okSVGMrB3crvSQVt1D6Ob5WcYdDYy4uCC4JYAxmFNH7iPNgQYCXbU2Q8e4mPQ2uMwurjIpMcYw
1VyPhum7pPfvfACGb+oevPSu4eqlvPqlcu1nyr8PPor7R/r7D6C8Uh5/c7TwRdEi3k129sOeh4e2
XuxjZ/X6LiIkUKi0QK1yA7O7fNpQg09V0htE0VZDZOXHxcUpZTjkDjqVQPBUFiEilFBQJntruAyH
pJkDo1uODKtGKuq8VygZ7kHSvXG3Ib+XAAMw9RfILkQgGAY2B1OlIuA6uptJJSUcnCjbyqIts+8Q
jYFs8foSo8/0kCE4s+t9SqHiAVv9rZtJYgwqkzERzshUSsNSeY0M0qrKb9gqyeF06JaWDq+TjMcU
+LXKfGgq/TGqHEiv/c6IhZQqH1L9SYpglLEwQDOsYxCkIiV/fkCJijdSZU00lToBvmVugf9+5SqR
QoJfBcNIqdj2FKNy8I3mmSBcSpZFEmoJIF3vYtuaOZyReElU9sUDinpeIskIMuuDa09uHek0e0lU
aiZX+ZmJIE32J1GjsjXMVeGQQEW6hAIuzFKV9Y/CqziGjozuO4CNolibRhc/TdZwI4zqQXV0i48A
Ka+ri+K9D61dk5EFFpyGSKu7+i6bR5cqOL16qFRCaFRZIVelhlhXr53KEfUqURSobJFByAij+agy
R4lKH3HS52jZc8QMseEXFtIhDWxfHjePsbAfdGGUl8nEVC5HRoQ5niKCTrFKPDX4FASwCr+jXOdQ
XujWKje2ZjuX0tad/Q8wsxhnvaw6W938Id3cpc/dvlNC0iKjErwqUJ9PNEy80fpK4lLUN6LGEOv7
ftpFxH0fS7yUSB969XvslKm8/8qrihaosuc10zgJb/6RBFiGK2Yq7WtbFv1lqjCzTioxZqrsmKdS
ZC1rs1S5Mj1qQaOQNKtV5mxW6bOuJocWjiTSHKJpHRe4WU7OSVc/moU89Fw6lG9hxHZUto1EgQdO
OaS6vWyb4+w4D5HKwmXcCLEIkI/LCMqlNYk5fB+/apWhYyHxzKhcXa0SdoQEcIjix5WE76iwyl8j
4ni5yuVRx5X+cIjqdSqzN+FOX82MNM/2LAc62dJbQ8Pg2p0c5zDmWDqlkeVc13MNmPN1GALEZW3u
PtzR+U7orghUftBRScL2M1e5Qqpj51OvkzW0u1JfNckMHsycDnZKc8ySje+CrWMFMZqt409ukQCj
FCQZWyKN6RCO10nmw6qEYmwUlfs5x8HF9K7D7Bof9PLUu15FJMnfpttCxSYzFaC0VZRyYKi8qHBl
oWKWkFrxCajoJS+LiDA3xcEGscxOBTSxu+ID8AIcNg7hzam3N1pBwZ5U0c7uT8pTU4HPRUU/qYmg
3EvFQWMVDBUqIgoXdsvsOtrZY02FS2lr55ZE6VxuFhUw7VTUtFChUyQw7t4qiDoaNEjHFr2cYMc9
1liREsGv8ugr1eXFoFvG113ZEdHGckDSlVr7HTE2Bm0xIdiFNOxMKnZhZJWVWnSUTEs7uBw4Femi
qakHCeW9JFnrqYitp8K2cf2IrklZlswfTDmeJaAMFrfAs4MCHuuwUbTmjIyWbFClgMQryEhYXXVK
kXxD10d/UtHfzN67KgosyAQbS/vcqZBwTFpYNkSes1ZimAA40Th0y0F3wK9nX3qyxqYKHZsqfjyR
Q6aN/nkklyxUQNnsT60KLFfSvM4qwizIMkMq/TRUuJmm4y8HjhkaFVmcYfmeY03l77U1tHiyGVxS
chWW9kjpr7j33rI2+1XHt1HFqom+kZ0gaT2TuC5V8poEtvTSAgsKoWx2JbBz037IkEhzGM9M9yDP
99nvRkW6MfGlEL2MrUHaG2hhck7If4/kwLmXEQhndkQwbzqOxrWOwZhlZMcdq6a4epo4wspvQ8XL
YeDGq6dh8j0VPY9VCB3+4NZVsfQUWzK/ubWcxsZ+dwGd+07sMkT1oqPBm2GFQWb0mznAGpMt3wPc
ulWsgvBj/Vm7ebqyIbVuez7EqGJwZJKer1WMvvoTqJ+P8FPvXGnw1MjH0sOcPRE3TJrzQB4/U8H8
gIT+qKL6OZn9VIX3wZn7rMEHqM0wd+hp9uFlPPflchdeuhVehZjMDC6GCSBhAywwAioFCwgVNgDD
n9/DEYALZp/odafLB8SAVLCBubCTNYZTDXRiTJ/rQPhRgOBaV5CkHsOAUPJoDe0+yaDNV4X1mk+g
RRXgQHI3FQp5ECn4gQcFwWpci9gZx/AaTuVo1do2VNCEUOETBgVSGGFHK7BCpxALOqyFrP+RKfRC
qiAMHjSGQmEZBgVokCZVyEHXrOFo0zpiNlgSsoVSLmf8USjEg/d32oMCP2gKAZHAgigVFIIC3Z7x
/khZIMAIawIdUSiIRIHBEGvUr1rhJVSOnTc/Ekut4BNpTU+FFuW40Qzojay6fapgFRnUCsikHeFf
QBbUd+cKbNHb90mBLjKFvNCD0PBdQcp1qqgOrUT+aQ7uB0w/UBkoZc+9+15O0ULKo57AhwLWGBRi
YxxFvov1Q5RRhLs4LS22hIGOiXB+Mt2UFy+1d0avzpG2Nt6xDmHIa8X7oNAeM4yPVME+KoX9CBQA
JFIokFhBQUzs7ds0VVXmaO+EhmAmhfHYbaTNsqVjF8ybdMhaAhtxFHaEK5+MZPcQxwBJWBjQSTTI
3e8tvBIM+tdSAUy6aSLERcLIDQx4wgAFdhLeSazAJ6ZCoIhcczep1QFLDVMizzn84mx2IWr2V7u1
4tskRwwgHJqOXa77HJXnq7QBq+WiuSmfK9nD+GTylZ+8AMm9YA7mTuQOMtwDZghTLBRDvB7cTtsZ
A5oduO83wT3vPpn40LSmursQYXil0hTVwmcoKHJHEpuwUUwgmEzyVm+EscAKhg80mOg72/ktu8o4
hY5mnnXRDgcPJs2i4DS5bj5rvZsejLj1trkR4odp2g1Gy+ZGCHhf/sHcKOCNp8g3qbHrBmWbtAC7
A1+CeAgJ5SkAP5pyRDXjDCaQ3bk7vcRXAVTat7RQf/GEuj/kwbkc2qs9YnoyCSHyjEHLSCoMYrkA
2aOrMIgXHkuHml0as1qgHNJbk6wjzcF8GtaR1xwtdRBJat1mg2Ti0ihQEPC2nudTq7fA0/vt0rh7
MsQqwURP4mi82TPLiw6/9jHENw6CECBRrNBEC07aVcPnsqYMYPBrCEbzH5SRghpN8ZEamPF5HPmt
CwoxSP/DEhmde4mxOCdD6PFLVQqVlMFMGnMNe0Rq9wcI9PdRgZV6hVhaFGzJU9ilQgGYYH28OUsH
kqksy3tRURCOg4oRvedRtxmbZ2JTGdrmSITohpNuY4SRvtejydsstXZwIbzdCxs+mYPQhcssvHjI
hI9TRyg5qW6iMhEJy6+mg3A2EU/2w1euS+I6TlSdwZq+zCEncVGk0APDkALcpsVSaNFdolfh/BwW
T0RD9e1Mwmhv5QUasd1rZyL4ycmh42vNVWKb2KyqKWzKdd5wmcMGKRFCIsv3RvcFUjImqcz29mNS
VquYIPduckjBwuAoa/c2aIRNtXSbMEgb54gKAhqu8m+9rbSVcvmPcDxhU9OmCrL9W7O+F52wJ3b+
+da65e8wetf19LUL+DDsaJ7pz5pwW5nibTC8Z9gWJq4Q234MiNiUwS6vHY7mNrDOfqHzQUuf8DS/
kYYEhRXUGf23MPQTp9tXRn6qSF7uPOoYE/rS8tR4IAH5lUj7E+d6tJ5j56MS7L6sn3kfpcxsXZBr
nlGfI2/RqDxOrrFZDNd5xjqbhym2IU6s+94quw0sUesqOnemNxwfslmPDzJbXCiUmNu6CWc21lW5
ptFCw29HmaSbIQn2+sWLeg+GF5BUYqT2msecXzen5i1PX+xuzC+BOxyNKaHcpovSrRZEwU6PsBhW
rvdajJV4qINkN3PRZNDicRiNag5bOBNRBuVPndv/TXYcL60pgCsDNWUgyviA+TrGorbpRikI2uIf
HtvyCtuTVFOdjetGrcm+8w5NGxZ7Geo/aY3ISCbW8zEZgAsS1L2YifDOWpGv7EnT9gU3MvzG4wA2
oze3lgVvG8ZZlYrsNJj2ToJ+3VSlU9/bYgH2VC0HG/5rnqlvUeZwXuH6S9zDMN1QhYUHu3jMn2zc
SkQg8NKz1TBfGmvvNtkDJGW3p+7CqbQrktspoTxiT1Eb3c0NkB7QOyleEweA7uBwcojbHFSSdq0t
9ODMw+w0YGIBLMROEj6zLPMrF+aBHZZ7Ial5X46BOBozBGvT7LMNEHL2fIyrB09YHwYENPj7UX+v
cqxJogsPow34t1KdlpF8t51iOfK286mX7NPq6Jhi/OkBEfE7M8j2+ly+8a+dzraOhUavuntBpGtl
R44OvQsBmTN5sW2thbRJ62LIy6WhDJ3pnrzNLunhoxNtLJ7GkK0ebR26SBklF8PFdFIb3Zc5LdxS
uWxIe9jA3zZP0onrA419BO095zjI4hxVrQFNyIBwCVhN8vuWbnU27Dhfi4axvVVEuxzH5cqY011t
B6kfheKAs/Rc9Z9e4D5RHHzW+eBWveF8Ec7sUWPGh4Wb5ZLR1NIyVh/KiI7noEGLH/YzGva6pm4h
C+iA0aTxQmU91w5LXglgxxThLU/pWDn3Hpqa8u+C91qVsxOsIohScqS13Anh0zhS32qGiozWx5rZ
zYaLLmny4cOF0kPad9kXw1OITVByfs88tpaxcD9mk1rjKgp/a1mMUTMPkANonyNSeJg4ZB/GjLic
0eIv1L1D33Z0P0/wrks4xyCafducvww3cjHpMaa1UtQIN0Udkmm9ak2R7BpJYD8f8eNzulwvFgY7
gCSEMfUfTmggvMcTrsN5p8sl3vTVRgN0vkKieAqA5vhxY326U/UwdOthqd5rgxaklt7qYRhezFlx
U8w1GWfuR5l20urqGyb/NkxSsW6XzlxzirwYWFl2QSG+tai7ka9f0VjGvt8z10H8+HYEcE0zIAcA
XiLcOGGdnUwsqmlbhQdLay9TOrh7gCefZTcBt9Sc4Joq/mRVEJu1KKBcpQj+a7Un+NZgE0mf2Wz6
nmC9DbcRnTD7KLLUXWlJAfV1qvuVlS3t0StxRUrukFl6E115JU1GANLWb23owWgCWL2RVuWtjTJP
r2BMqCHIkquqgwEzY5rhif4IoO3UI5wcfbK35F7t1RilBffN+ktiScP8GYw3vQ6sjfYhnNxdsdrP
xjg91W3p0pVC/WPiNo4vRo5AVZfxDAegdsmrGHsoR51f0Yi2zTUas5z5FIZA21Mu7n0S0C8LWMDv
DIgPeTpblJV6ikpashP2xBkWF9dRVpy7QGfQn7QB6n+Kzd/GzQ5Gk5L7wHuO+/jOGZcRTTJ8TJij
fHfUpM/LqfL1uIwelyglR+BU3TMvEuBHWb3BazDvejSiozUBnO4BU/QxHz99Sc9xJ7ZVaznvYYdF
u9EeI5OreJcEzb6RFFsbhdgNgfGRZM504S6wMiU7ICEioFfaQCtLuq+XZsvvR99RHOh+UU0LdZsS
uo7GNjtz/+EAmGMf7eqZJUR2oj8OS/jRGi5veZ1OCC+SvIoohV1RAXSLzIp4j919hnF1DxrAQswr
+nb57WLx4/AOzzrrkzejjX4NdE2v4T5+pDYybugK3zPJ6mVRdiqIrm7cyar2fB8MQZ3W4zBF73Ax
W+FTHmjvedD7HXH9d3uwH2sN3oYyU+5dcbNHK782ymlR9BSWZrXgzdDmWG8X7XGkRy7M8DJRcMSI
rNo2BdPMypa32G2n9SL9Uh8tIokSEwOmX92m441lWp+EdE9Dw/nejeoDh+fcz7qGyVmUPdcuB6xF
B7SjtZ+m1Hh9c/Js6JN57ls0niIFezMyl3JmR79Thbxv8i7aOUSXV91Ijji1T9SnGP5YWNtUYotm
x4V/S9jNvc1NL99iT+edMC1iuwRp5ttNS7TItreOEGej0X/y6BWbgOKhFZKzd+0nUPMUNGvdktwA
FhTsSzspoSILhpCI1O4aixTvFkH0p+T6SgWYsYtxYFN4/BzFcwhMkfa8sBjPQ83Bzi6zYs/yZlPl
FAibRLP9rjGm7djDHs5dl+pYW37TKDRvuy77MYWVe0jn4uoGZoCo5nr7crk6jXNtwgZgUZnqIAyC
6gjVHTgWE80L7Jt5PVPPPZcdk9qFTiLPee+aAaKdlb5xeqccINPgTSXkp/RfThL2m85CFxR8rvgE
ythcF1GA76FmyZS0kMFaTzFNj6WfggMqLAH+1kDnCeyjU5EbSjvqzGtv3mrEraacM1w2N6eMqqdd
iH+Ug/M2sKuXSas1P57jHmu1q6/kMDxFQ2Bva/OhGEB/INmthKDzbelryJj4Q4wCPjyMmEPeDxQk
6c6mHUM2QZA5K27Fq8UIEbOjmiYDVBmUilfeCRjdjbiB4GE/znFCDn1BmfaqGhkfOEnf8+AQIF9x
J5/LVID86D6bIBEnze5fuIBTr2zjW++p2Uog0s8Fvujq3gB12zcK+Z6TsPOqfgeEBfcga6QI9eOs
ZWw3HTyaCxvbRL0TS0PDg8eh3jmGqfEtnQhLfbjQYhUo77TZo9pj7GBQMLxxP9K27mB9WSUhqjbx
fudzQ835fJSUKMFwyRALl1b6Qw7oyojodhmme1ZP4EsXImRDZSZb2uwgLUp2XQ/hKnG3hlUtGwOZ
bu7lD0uW6daRvyfL3s9L9dpYBp3HjKPyvjoBpoZXMyD+wpXWGZ7OlSKsQhshxEdnYz7BN+pqcCnZ
rs1wpnb8VuGo/2y8iKw76D/ZzaU/atlzSpPsWmrRPl7clliZkqTw+xpBeUKi/dUYnPIz8J89ndRG
OmwTy472hp3uEkZBj1DpCZri7RLx3fG2QPbjM1OQu9NDWjM5yrAkym+cysXGStEpeJ+861NylBg6
mPZvASCGNzECQ51a45I2sEpoFqRY2Et+RO1g7gfByK00WAmNi1SYNnyd2kDGD2ORD5Klw/ieXULk
JuRXhfuZYs53ZE41+Tjmw3yogs9pJsPD5uPQ03LQY08doOfVnAcI1pk0T0D8r9ziIIta2/Yeaq2z
gedQrCrHvtRGiXRvNZy5EgI5gE8gmkIIDuxDE5OyTfiCt5Cx17MlnKPlmZegid77OIcdFaViVwi5
MnTXWDuh9lqEEaWKU0aFn17vW9N+C6rsoyurbyOmVEOziCrYzBIL3lAOPUFluvxi+tSgXmikHkOH
rhUtuHtPou2+lR7wHBct4mJsnGOiIiQWNqmkvCwZwqdKePO1McideB1ODNJrpIkHNO4e0NaKqqId
aa6CixVVeZqswfTn2QfBtmQ3MezaRe3yXhgyP0ZD+UhMQKcsKievmnsHnvjHkWDxxaWHzMDofV8o
79wWtlNhaion32inFEhaTI9KHiDjuQvbLD6P2kra19RiiFWuvTrMX8eqDY689Jt1KHDURwU9Orma
snXaov50WKEB98jOiBrf6p1+U0l73jR5tOGYOmzjuEkxzxWPA0Vbp9oZLrg3Z7/RRm1dgidc0fku
fEEgf5/k8x3RI9g5upbuKwAoiPPLS93p7GZZvnMhjmxFFzRvGpUFfhhozj6uEmcdOQGwDARll6ah
Qy7b5cQyUjxP5oDQw9b9JMZbLmYKAOJiWU3W6K3NdMjXfVl8lQV+Fr2V7aXNup+dx903b8lEkWi+
E4NzbqJp4C1OA69Kx+Ho0hmXOpDpPui0l1m/FKKNPrNoM0W5RodKVj9PDT2LnfMumwp+CCiesEnZ
6wPMFDwR+qHVbMa4YEzcKZTrtAK3LZeErJ8KnLpptmfsw5RQDTIao9zX9AmvZnsBQm+7G63m2/MO
mZVkP+gAvYQoHSlXM2ILTG1zWUNccS69KUJgWvFI3ARIYBLCkOnbw9Ab4vjnR1t58FdJVdixDXTV
YBbACyTZzmaS3ARX44YxLGU8IVSS1tpwyiKrVEDUipPqwfKiTTbR5lOlUbTOx3xe2y4fQacx4krV
Nj2nGlpZVJvrJq6/MQC6d20g/wF2ROwTK3EP5NONfeQxUWXKsxsXU9xAnzwOAJR8pPB8H6e0qA7I
ejyNHBk6Y7C4EGkP7lJ2h8Tyjnk+KBO6V+4MLwvXtKAb57IO33ATxF/zxLUaVXcV9qSiGrT6e4Xd
aLP005GtmtpPTJW7fFnQsau48StsWY5hxJcqKTaTF9dn9gBAchllD5wXEvoHHlyTihuzk19mN3Vb
N6P8SoZ0zwWRXC5WWj1WS4/WXvbQ3nQsT6Sep8JEgZbauaO8d7HGxznr8FMxBGvUhcisAm1r171z
8RrOBkbSUmNpxsfOrD7ZRcXJhdTdhIlHPwjyd1pOyOeFeLHyWH+AE8Rf4uxyxwJ6pmU6dR49sxtQ
vecoTvsnafHWD5obXAyu10D6fNrQp8ufH4EFm485ij9oAkyUqY+3gnQxII3+MpqpRr5qWIfUwx7D
OuEj6Cd7Mzpc10tneq+JnO0jAdOitFpembRTCYx2wASPsYZApfJeTzShgbdB2u0sKFVzaF29KtdZ
ajwmlV4CNSxCwD4aqi0P9i5nPkxrhnZlrfTPsrHJ9c877rXGzYzG4dKUzafeiq09N91T3lX4payE
uL9n3mOSBjxsqPtlbEA+kLP5jjnCLxZyvOg8b04iYoilBio55cSnRBuCTRIQmRkzN8LQmbl7rWeg
KFiZxLmcmiIw6+cM0UirzB+Cqc+qcONfaSDUVRsRg7KRzvQy34ECGprFNXWksylGnrnBcT5ELh/c
Hpw++tF7R6XdmJUQzZxbnA9Qcwe0l5LNZ5gWLvaM55uh/cmF15HZg2NFb2G8L5mWrwyLOjaO4YTT
G67Kbico5sxugxCvc2vAok91Ekqj6e3oD2U+SvsZQfA7wGterRMvkEKOm7BirjdEjzKdkl2cdfzp
ANM4j4WEllMr2jqwXkFFS4Y6JLjqHikyKbKEKyHtYEvi9QQ3vrXUMDdmZPd+yJjSJGyxzdmTNwWl
tG4Z/0YKTjrr2RqqV+Kjhi+j7jckjCcLOXenBcZ7mdkuzQepX0QFBTbGz6rrpqPgLrkaOv3VU5Pb
qdU2bmv/niIgwWQlnUp/r6fx07TTU9C1EehWSQHypytfHLCGW0gXvBALTAUzx42w2bBvE6KKF/qd
l+qjhk3KTAzMYkmkQmfOOUlu8rXG4LswTtkUINvZztrBS6L02H1nd+c5if18ZAG4M4YSgmoLHynv
+XXW8bIJpD/m40Swd3leKrOF9oSdtB0ISKnaU16s2SVN9JfS1HwLEWagWo/Ka3BYcXJ3YoawpSe6
lVsUWI7qis++f2PMEW/qQn9cJFFfOEcgd8OjYVdvbj4uOzykFiT9DlW8nbFF2g5yaX9YzPYeiwqH
X5u94v0gWxA9M+96SjvnwapR5UPAfat2fjJDl/a2DvEziY0fMPKfRz06Wd7jwpWilgZiE2/OZbH0
a8R5lyYw2sQ/goyLYlfWEA86bnfLCM2EwEmtdpetrnHKW2rgt8vQwfnX1MmxUqR0L7/mPbuWjova
LDh6zVYAleBXlvSgKFN4VhG7eNgaL4llYpaJvC0VJ59BoWoLBbSXvjGfAZP2fP4hjaZGFe46i+k7
d06/03PcXU2y0fjKmO3akN/hTPuhnHQCms69WdjxJkPQXjXJ7VyzhkCGPhee+ZqYZkNhFbN87KV8
76KZt7GVffY5KnXISlp5ZrnamEIcedjIAIakdPgX8O/0rJ+xforUrRkW4SVNF3RoBtAVfBZKG9aI
N+96SHmqHSLsR6QGLRu8VwqyjON8/8OxblbE3SlKpnoVMVzytaKOd2E/xxtvos9vDqp3B7cY9RG0
klvTd9VqFArIgr/bEUS207urhyOQQGooM4UzMK5thFVKpPqt7+Ultbfp8LNq8xcMaSB0Unlm0Wjz
rzSxmI1T3Orj9P20zEn6VdPvUq25LdkSgvnMr4vHbUC+BTU2sbDiK4vC9j2eGf8YM46eIIjgBBY7
bwlf59y+Fri1/DqctLVepycK6u21VSn6JgA0qj4n4rRsZfrw3BmEXR4XLKpL7VLwN0RkkDkBhrw5
JnnAjHGGdvo0Q/PcBNlyiBerZ1Rg09NcFscs9lwO/g0tdpxMcFXVp3aBFqan1Plih/JHp9pl5Dd8
2IY87q21NZryKxkwGS+AQsqR8bLJ8rXhmK0n6DvkDEYcUSbvy4hykbrG2sPlZ2Q2DMCeauP4YNUP
GU7oa2HVFPvlws/GIjxnWIToP+Y2MjSZToclPLvY0mhaBXi5gR2ZbjAMWG8RNr8RaCUmzCf8XJel
yqx9ODFWiygQg4v+aJnG+FrLNGam07mXlhnpRBcAxy1gnBkJ4Imzkm53LGDKZhiTqh96G5l//08C
TNAYctPuCvsWQPFz+9mBhc7py4CDs/a6sb24YKB6fkfc+jT1xpl4AhMs7lacWHe7ZQTFvKn2EsLr
jLd2cBsnxAlhnivU02ExjcdpxJTULPkIUJVj1yDtGFhOeMBy/2mqtgXcFxedj9Afx5IrmUAhiTaV
Aesok5vKgqGqBdY1qZeH2BnBChBZA6dX42+Re3AFKBFzt0nYS9dmqZyHHq+fpWr83BRnh7qBhduR
j+Ghoe2dIXUOx1EEYt4USWCf7R2O/iO+qY1jhPPOGZHdh2bpQSLD9yrmBvSxfbIrtrLWge7Sm8dW
wq8rCmyBvuWMtwBc3+QG9ZuRjng6KJfMlv5XbhQXRw+ZIni01SZ9uWcslF7tSEBsnFntdUyBq+xz
475EDHaZmu+b1moOHudMp8hjZhW5qWRSXt5lcUIy0Y9ZWQ9X0Inw/OqaGqu4HileTOqtu4ijNwjv
KvRerVN94AE9UdM74RRI6MYyqSqOMuHCydIh/wvq/UCDOL5pzgL0fIESiAlyDnNBDJ1otZhJntv0
P++nAcK4nqQHl3ddaTv0I8o6PnseyhhPdLDXYDxIs9m3uAVvBn5uK12MS+MIfTvYxm5wG4Rqe46Z
cWBZKgzn0EgC0aqHgxBfvy+kaR5ZZc0xBAbVTtU5DZFe7OEumKDcsrTSfVpsMDe1lDpyyRL4WsFC
0qMizt7iPEooi9dK1XYtjnOe+Ve/xOhAQuiKBeQQC6ckAikPA4zO8S5+o7vKu0qeYXZ6mdHIYzLM
wxRUWW5ElN/4KOh/AjrUP0VQAq+VRaW2EXBv6ETurSRNYCafw8mYsb7XRr4meeCC8IINOYT12q6K
msfUFcdmomkHfw3VPM42twAqcJJaOCPG2yEOitsszZjdWCN5X47OyXMj3EHBg4W14ansnDc3myqy
g8UFJmP7XOq6cRLO8gbDi10Dh+OmN0DUNEEXX6Oc4Rmu/H7bc7o81QptvECYm4T3S7d1QVpzuXlD
3HzGLcPCRF+7jrB8c0qsC/lNxj/ZmKzjsQo3lHd9zLzJBKlSD1V8AUXPwPk9FWm51at8GxVwNco+
4GU8Me3h/PPtNOiUbhTeO1Gww8b9vQ1tNCRn1HfYLwLoGYxWrIa++ZJuHDFFYCuMnjuWE9Tov+6q
XRjNE6GDoEEjPA713ocLTFPPqOmPTUiFQ7pzei33h4Gp/n+xdx49cgPplv1FfAiaoNkmk2krTRmV
2xBSlUTvXZC/fg7rzeA9zGIGs59eCC00pFZlkhGfuffcymVAmMzxg5XO897UT2Sb25tam0/gwlTA
sns+WLRYeRfdkw4SBaFUu1qDDFR5zJ2pD6cEVLq2H239Hs2QRSER99tSjRcMV6+TlVr+ZGxHkqr9
Jk/+cfhg2O/y37FtirNBeFqd8k8m0ahDRdowqHJBmeyK/Hebyq+2Uy6so4M7iVdTz7dEQlmH2krt
i6sVZ0Rn5UfQWXjFeXXtTf47l0P26U7NTtX8FLMxGc8yBVhvtKWJlBS7B8my4R2kOPwNg9O01HXr
0PP6DqAIqUCG6UgF8RJJI0O2MuQPbVhIotzKihYr7/YpQRqbWc3VU5a/68mrxsgzZrfyZIj2T0QK
uT8vps2jb22mxQUAY1t2QAEBHri0kFFDpUNWBemqm2Nzp9Zby1gfwrinTkyZFNJElfXDMDj07VVn
bRUiM99EBJSRGXOVaObNGD5ZGy17/CUTCQGzfkSSlADqPMlqmB5LWd9FlsVnNmJaNtyiZYifZAH9
r6kBnM6ei+IvYS+xWNd143X9+W9uy0FAj5r6iq2KbrkgQIT1idgy2ZvYp/iGLg7S4mJxv5o5HZ/d
2nx29eG5AHP1wHjqo1ua4tSCc/XDtun3oYZ9eAqv5FsGWAJsxAbOeENBSaurwOz3Bqzp3n0JM4f0
DfR87GgZRHdu5tzKHChjrOh+oyLc1Y6JvUXk9Z0JDV0Ciopta2VUnU7YwybWfrFjl9uYFPYDcdhY
EaDzeEm26vPUQ8yHKC00kKFOvVP22iXXxHM32O0uNObrWEQtUtFQA8YDlmEmqeZiGc57ri/iqElq
h6ls9r3GyzWX7u9kVd8ARn+Lqrk/O0P7L1Rzs2/jPL+aMRInIkGrbZ4Zzildf5k8OGhFZDwvuNav
1Zy21zh0991oIU8faqj9hrbjPAomaQReA+FBj0N1smT4SqhYf/eMhAZ3XpJDj0xOVtkvkzHMppjp
U4DIKPBOJW9ymtADNE2805M+SIbJDQy7/ZIyOUyi1BgiY7fSRpqOiH0hZbrbOMY2Stz3brbEZoXZ
OvzVWZ2xAqoRniNiShBTslShszXiDK4co4HBpgUKPcz0HmFhmlyee+oZf1wJc0vrbEToHlUsiKNF
tFVnOgYpEj0GOCJiBoGDGW9TCv71yTizL+0Cnitt9boRz/M0QiX8rSsWaWyCc0u7wlzCOeaScDuS
/YzCodkLzWwPnOsH1SXvKN6X49TvAQgkb53JLDWLdFhkg74C98PxnSPHd5uF78AGlaJ3zzRa2Yur
uofBdJFG9a08IttFCdP1vzUBeybFSTFosif+G0A6U7PxTq/+zEImfbJcdeYA6I4hLHFGakK8LzX4
jdLNWQZN+r9KlOUpC413DdEBucopGKsoFXHgJSLbhQ33XauaoHKNLy2inTebeXqhfk12yZTyShSw
S0lrvvcObaTM5jurc1T5OtCdpsfeMZvqIyqrO/Qj6CLCSQKzzZxTYjDBnhinA/zeWMlYBYaonqp4
5bXxUe2WAtlhqpF1ULic2M2ILNA2CvdIhhAK4MHc1lEyHLhpeW1r3a9nU7+z3zZ2UjlrUFbWPiQN
T2qUEqKUUfJXG+88pgO8YecrN0O16zj2L4wVeGYo9Tb2sgqECut1bsIrOSrhiYECh7/BfFPHiWCN
vYFW3yjBUM73auXo54hRV2VUWWcPSR+nzz1MNqwV9omb8GuysmMBRm7XE/HSwDYN3P59AMt8tDuX
ujXHmDg1znZuxpnVJCEl3rywEOxIvtTUB0I6joSM3L3JrI/Krd86D4CoO+w9oX0aS/851k1HsYaL
JYrgHyTmt6VN7mk13udEuVXsuFcVS2bMj2TQVLskfY2L4tqMFz1nicqeDy4oMkSe+ZLlURu3j7VO
Z5LbQO1RTz1yMk3HzGQv1P9uqfI2hhYmHO1RsukRb8sBMaOKkNdO1A1+Rq7clIn0yWGwboj+RS4w
66PIGs88l/0LmcVdIC2j2enlebK8YZ822qc0WYzgLG9PAqeFR0SqJBDE671hXUDVvlmO2SG3q3NF
BiwGwe3E0D2YG2VuyQMCP1bQrUH8ZFEJ1pyWmN4tyz8zafP6TsvGHCdgcvbdQnlXzBqCAnhfoj+2
1NZGeWKx+Sot9dKoEU01pI1NSgWRFWQ8mlfWti9tSLRqM35nuXfKihR9biTw9bjw4ya0/AglPpOE
+PdQ3LIWO0JRIB/r8Mb5i5G/TAMLPvb2RQD/SvlG7dq3tqx3MUurQCDoZESGNH3dxq0sYEjcNYL5
xC2wrenEF0A5G4/nOU/eNUeCwLqIsLaRZItTRkON5SXaKWX2yDIZHnvRLiP+dmMahNgNU/wLC0wz
J3fljDsHmlmaV495OiKV10w2erPz7I79qUI8fXSwt2qjhBzpds3WEsu8pXuW1xqPWGK59VMDP3wD
9Sz6Y0D1xGFq7eMQOsKSVViqaMMJ90I8a1jtcPPQWxVU8Woo1TEbp1NHGujVQbjDvgEtk2vq0VVF
bILnRj/Hk8OPZSLT6+nZXWOmtVDixSTw4si1VxxGKwF11EwbMGZa0NoxgZpah6A1FyfbtI6FF6Gj
MqptZ5vhh9vrm7jYNqaSiGC06sUciUrRIB45HhkHFSukyzK03aX0WLhks/4HiRGlZjdqwWCOH14S
gzFyouTk6vVn2AHu7wdqvRy5K2YUsKunslFBMb4QBD2fK4Ycx8oufkdDwfy5nj7QPzFRr6t22yAJ
3rDE/EhQbj14TYqd3BrZyUURTCB+4fvnn5XJb4//gKvKhh3n0bFOW/taeg8FTrxA5ZG2TWF4HfqF
cg+lV0DTML+lS/XBNbBTRaVepZTECLX5ecpjWkFhnURYPdcGWpBY6beQFWKGsPWKJp50LVmZF89g
QO4uIHCRSaEqm9LTAN73pjGC2HE3H+Z+BeykWYGoM5FbjXxAlJ2yooow3IDkThmRHmjVzJQirBlI
IHWGr+gkF7dVe9VFL94grC1LWe3ZkECtpBrb/YS74e4oHky9CoFTS6M6yC7D0rau6g1sxBOkxB2S
vg+9k/D2O73ZNJWAgepVzoPKNftB9UzuyPoeNtrUDw82+XL+qBJv502nGNOe407ksuTm9zgb9gXS
xZo5lJdbjbhawZKLAb4GmW7IPoqm7R47+m7bXIq7kbOdKcZ+CKh+bvObGdtHPGfOb0Le4o1VGweb
wu1oK5k8FeUll0Ld4IMF4ZyGxzwDqzySIfVQdg5jWLm6ObTc4QxhOuCFq+COmONgnKU66yXVg4FY
kxXzQsictpyUmTy7AwEJpKsUO2GTF6OS2lu5IN1Bz9GKmK25b8lDqTCpHqNxo68nsJ7oL0ZYOXuD
VTzTsDWoIY//sue5k8ljH3PdiXdtvRAsk/LIi3VzqhipjiaXMUlVhqEdSUBBUeelxgOCohFL2stC
U8230W3lqizraj5Gz7FR6DiteHCFp7NrlEcd59n95xe0dR92lpGiaMRq22IrYZLMbxM52YdGy5ij
p8uJbJP4lkzdDXnQfKZnZ0TlfRlLjRTC7Ki+xFycUwu1UOX4/Zxbj6pmyQxO6JiP7lcx9NqJmetr
7+AppUG7WSY45sUaFaokizCG1PskF8f4nQ9/Yqsh3ivM33rcb6j5eX2AuVfvCnlNbJnzp55jXRSE
V2cyZhkMiHbpRgJXVku89LBksuiWJUN3PaZkie1CATpurNPqSlraNL9qEVnqSbHSBPM+eUCTsMss
vmpNUfmmLWgSl4rIkcllpmr2tbY9kAHJrG64ywHmKOaWIwFOBfhgUhqHS6zEdzwsaEXLhJ6gPPZW
DuuBknHNLmPBfFZ2cis7VBcuk70NZ/jWzOIedBEjLcvRVmshKMCZYlJl//pY3xvlnG2pmbqg5gys
ULObNNV1V4GUCMFIN07pL4X4V8/jXpte4im6hxMaJnv10Iwzd1OdRvehtbTbpEXxRck1fLpP6fWi
YZMPHhNQGde3VBykZn+2wtKwJBrr5xrvB7f+/JnSIPQaL3HW3FEZgEefEIG1nEkEnSQPY/2miQ6Z
quce00r2HyE1JZEzxZa3oAymscHiFuNIyNKH2Vbuox1qH27BSHnBao792eW21g0LnV+HG4aM3Z3J
OP/CqPvFDNvoxEqO0jeXzLzN0L1aNePBCtJd3LPdskh2Xwg3QMTJTJRtfRu2YlvgE4MyapWXqOqQ
NxnFkRRVA/1Xq+7JxNmDumym880vU2rnfp9n8VFX8WqPBIfghGV+rBtWUk0moiCvp0vnNqFvrxGm
qNDudQ0jsHH657oYG19rwvclRHLWRLLe4M1bjaHBqLGoNyCFl2H3SszSd9tnqDZj61SktLoICdbu
gwituLMfoFXCZ0iKFIOY+cRgoAtSr/5dTeG/0Zzeh/aogYudFT4RAkeeI7ILeKoJ+0C76ygmLEwy
QQJn/O+lN16mbiGtdjzraK6jW69ZJls/XubJnZGGLM/VDdX+tPcStsOoM7gJIsqwwRQfUc2PWKth
wygFxCeMkA1o9obPBdgxuuxNYk8NBbWGj8pLn3Vy03rpbvvRk0GeKoRJqwOwmJhUtl33OKXkdKqn
xGv/5IP9t0int8hBhxAn6Ol7sa0rhGj0545b3BJhMx1wDd0vy3wzJPo1sfjQF3357uKIlNb8H9xy
hcCpehPo3IB/X0U3PnjC0Tl9kqeRuNmgmcppT8LfQ+yShlVVprcJjQ0OigYzCoWlhW1qv34GYuTH
qpwJNbHtwEMMK8U7v/4Y8T9ymAmBYifSTuN0jspsn2vIPL08vE4LkJm+p06aqtTdOLPm4DLZECQP
bwTl/bYC58Z0qq+O2twEUA4DJxk03yxY1lXK+Z4ySX9RLydtIUE7TDI76Fr7XFrpL8+aSibYbIVI
mylPvV4ch9RklG01kPMcmtLWiYojiTGSHXrzTkBWLTrYx2kTkd6ZwmrUl/eKWURIXMSWeX695Yzs
XALiHeH8rtVzapCziF3KnGPyfiJI+1FGZhyOeB/ENWV3PVw6/Z9V4rFFbSS2etE25M5FtyKLvm2r
C/08ll89qaJ+5GIDtQu+o5EIvtJDdTfF87OIIIGXtvnctyUC5TU1rRrElk5iZYnYHJVedavcl6LN
X2XCU2asb8FgJ9+THqI6MxASMypRvD9MGZlG9QwZOB/jKf225gTcHmF3kcJuO6gSWWxzYyP3p5D8
Y7tmKIBZsfkhVmDurGcUwcUxbEjHqkvCGSf9yW09cci6D6Yf5Gciat4kXUZ6XJaC1xY64JsU+Gxc
3gylP8eZJg5mpGLfxEqBHFd/A5CBA3qhoYrK7q4x1N1iz8Xc68JjNCImMK7UbrGYrjUrhq1DdRTM
GuNlg6W2Ryfi890qdJVtoIQ49Hrpz9H7jN+XWIx1fjOqNeXW2TvJQrZxQfASkGvORdR8rFYeGAwG
tUeWUZPMtGJcHD7jLRZUpHbCNE7TL9WUvGRlc3IJT9/wTt5Crf/SwvLFWb++isjTTg3drbf/hVg/
gka5ReCic4zl0vglib9eseacxC1Dq5CTzMrSXW3Ky0K0PZbcbK93pdg6zWMEf+zFmuzLkqf+4hXO
Z+odRyf80AxbPDQNw2fUAd5+auOLVtjOGeDfpjAb57EqTmNRpRRt2AKJN7nl5PqgBJRboVe9P+t5
HdAYYU4hys/k8ZDCEgeUcr5Y05VwQ5BqgKJSS0G8LxRFDqot3YPkRkJ705I8Ip0eQWLZbMuM+Gxs
96A1QmshpjL5ZpLGEuffYIMaQ7C06wcXSUhtP5W4C3yHgcjG6p1dhxIlsARPR90WZD2w9+I9KXfY
dzYNZS+gOJYPQB032WATJT3VSNON5B35buxXC32+iOxH+MPbkb/Fz1S9DifIs1MpP3SSolitmROs
gd5awhs+eIjCwq4nW5RtydyBIdPJI0dSj8Jx6buH1IwP8eycFJaRrblwzzIy9AdDyAPmxNYXRmFs
QrsIkVci5ih7PB04UXfK7XrqBu11aDjrWTtme+lKfcdF2Jzs8ilhT7RL2hR9l0h/sfteRSJYe8o5
VZtG97pAZYmFyNF+Gr3ygLyHMb7DzWd6KMPqFBt6/B0TLsaoLLpPKv7ioxDbjAPQxwcuNhFxVH4T
MkGFCb3/eWnaYvijVxNR275XIiTW03mV7YcL47z4sYm4IpdG59iDl6IMN9sv00CgdGVChWDq2kNt
jr2zNcT2o+DhRbDtbbKKtExpazM1V9OucVCS3XcQF81nbw/mnXJ1N1dSUglLdFf4imu7RtWNNX3v
Vt3e8bQXfCFsqFXykI/Gh8ZofD9SlG4yIgNd3F7zWB3RkzxPNjviIeWFmUMSbXK+IR1Q4SkT1uuQ
9p9a3e7w6sCrbJvfbhz+AiNjHk3d/D1I766KMfTd9XX/eZzX57rJWIVbkrS1wV7rWyIj2G13QUWM
Ha3U2twy7sSo5mP1faME/YgT4qhE+r0obvYCv+c2/bV4w2WdZFJMgYl1hozFPdTGRQ78sgXNRfhm
SThBwayJ+pocNEjikH58PAWRr5rpXekukq44fA+niXw9splRL4pn+tGBtL1yi5Q3CryBL78HVM5s
6kMruX+tmM2dp5SLxmgpdyWKA2/sP6pQvasYx0VTh3+NcMBwYbJtiGr+yQ37t83QNHseE7IOQWDN
8RykWO3hF1NeTFiS4EJAD7CoegfgCJFBBSUTHuu+QcOfZ1DIFd5DOD/Y7mZ3vE/YcxvuoV6hKm6H
hOeNP6IKmDGiES8/NQFbWnBua+vaelwr9NQUbZK/Kpe8f06PJxfVhe7qwo8Y30Q572GmaU9E3HMA
IAHvS1vtGd5XvtmiG13sUAauIHdWI1cRfAHDLDPHehCMf+NWiX03WBEyjXn/cytX8UyiZwsZA2zz
spThHsMpYRCV+aK51QU9EKWlLLD9ntKapc7P7RgVEJeFTbHPkFsGutF+di4ASsnxUFDoAeI4zSrF
S4VAJ0mK7ySMuQYpFceEw0jvxCdEhL2O7sIbTEx+rEJ+PgwzDL9pSn/uZS1tHV7yrQcYJohcg8U2
JVrlQsBgW3jM9GQfZ6sMWS2tr0lwYNp0EYPuPqUECA5y1C6ZxXm0dNh711pX4/iImxkZFedSm4p3
W3HJD7HB7oEOvT4oG39MaJOi89ORG2MfPvS5fvv5HVIieAAUukDHcYKoblfVVBZp4PTk+JhGC4S3
7/1hhpDXDJmv6fx/hnJ6mR2yrn7qvDkz9p5c6iMjW1SZDopEWe3cpuZLCalj9Xp4ypbyPlXRN6pr
YCuFdhxiJiowgbh0WElji89wVdd0wsK69pjgNu2kn9YKM52X96UVLBPa6jxRRG4lYQldUh4bF9d3
YvJKdFVU7QZ5TLmZ2UBwyiM3o/GPO2adfDzWWtXhPY8ZK2XcIRVCQuFot6zKvzWdwykf12ko5NlR
wz2GnRMXkNM4aC854/yfEi8T4tiHHH0mYu+tTW5LZGYsAQk12ZhlcXJL0VFw+Hwk6OpwOMAI2Jbk
wVuNu4f0JqNx2IR8n1mN3wS3fTBavKm99eh6CpgPYlH6VW3bCbqHno6gbKMOZEW/RxDybcnG8b1f
drS8E6iAsybkoJoj7wm76y2GPTIM1ezjE/SVQZ09mGvZH7JXhRUfNs5rCrIpc5kWePgUXe3ZbKjb
NUnpItdgWJm5Zx2bZD9R48J8in102owRzSfejmsP0iUwMCNxMx/nmmE+irttBzgCuRVif4rCnajc
akvUIQs+z3lqZG6tza/iYEy9O+xdt7TzY5HBh9XXdBX1XtXU8tEExqeS8S7SErKmVP9zOrqSB6Fv
79lUKn9kAr9tzY9WI+SYefo4E2iCX52O0E2/tQjLs8NbEFLU/rxfBgcDk45zAQuJpRcFQRcF6ysh
qRs3XqZ+dSm6crIt4qKHXp3ynHgDX3LP5zYaXKZJMq1yQmYS7XgoYvury6isl6m/i2kdJ8U8tHmd
fP/csI3Gp8DmHaqEXOtq1cBJGZcvp4bbyBmKqJDyEIuclVjPXjFSp9d8vOgIafdKDkW4W98MakAI
YIWvR67LsmNdPVYIYmaL68zlafBVxUkzdgUCeifQWGr53Lt8foIiDN3ejqxlHG2Fyx2xdpptBlDA
08iCWAh2aGIHrYUpSy5L6E9ZciXAldaqL/4R74p1sKhRcZYhF5qHE8QFQLdhh1FY83vtOefQsq6N
QXneOk6x6dkcLS2vWMb/PC5WGxD3+5IQyrGNhncwFA/hwBZ66ue/pZdf25o/KEeWh0WkTilPG33D
iN6U4gpUSxdYRbHTYkA0iK0AxzFGDipISZZFYNBksx0QU8lgHkfdPC6/VDLml8S5ZEXxW/aCiXnJ
KhNlnnrx5DUZpdjB9SyCKYp/Ox5PY6KDM2swUB1klgU8RF/lMtDiZR3tPD6zkngQqOryPPT580Ja
jT8m8KC6PrX/s2XNaCWZw7hryF92bdTyq4Ast1kaLuc6nHEVw5zwuSsAlWS+CrGOmdlYIsPFVqcG
0W2Rfhg3rNjcmnTEvKxvhawY7hJLSwkix4MWj+IaNfHEsPYVUra3bdlyYYeknRZ1fOat+s/6w3H5
3NE/kn70rwXRTuAt0lvk/+lGSX5Ys84pJIyjS+Me2+1yVDUuINJdUSR2sbbNRctvhdPt54QvYQrd
VzQGZKg087Ns1/3v7OyWJR13jfMiJrrbwgVESqYlHCPg1Elj/mvcKINEwdmUGH8A9PFyYeNjenZM
Ep0w1np4wYDiPYUUWBYvz88lxeCAr3SYS4auDotixlIWMgACw11n+upcR5AFDkgT+t1fhF4wLsNh
B2xkQ3DYmhSoeYyw2y3yPqoIi5aJOFzWNBXBTliCf9WJpnOOGEbQ0XT5ieOqY9J2PHN1je5Tt/Tn
DHpzjkD0jkesogdtWLpyL7UDiUWaVgznwZyPovPaW6RzkqHS2qu2TS5OOHPaG1z6jmNZAWM3zxep
Dm1u4prPe+pyjed917eMeibZshJPMVYq5cBfM1w9YN2bXQ06wrAS+//P5vwBaf5fAlN1rOyGYwIj
/j/hOcukHtr/jub8rz/2n3ROz/oPh6pakIFKQOlKwvxfdE7P+A8Ym44nbbasnu3+9+RU+R82sy7D
46EhWsmUYNz/J53TMP/DXcNO+RtNaXumaf+/0Dmpw1ci/H/ROV3L9WydSTj4Z5oDx/nfY2Bk05F+
KTLvMDDJ5SZp34fUOXZT/1rU3XXrkds4rw9W5Fvp8Keaf+lQcH0Cof8xVIoPozHIg4zUS+/8LQ6q
0T4yQOm7tOVg87A4dBCKRKG2EftLinBqAc2qn5MUlZWp49It30KtfjFcP5K2s4qriActDZdxnej3
Rqfv42a8E5lhbUlPv+lLzlqvT7Zy1J9ZXDNAEJjKYm3V3WXJKba+c6LpHGIoHsEiINc8LJSIZ6fX
vyGXoOQUkJE93DTWucoXpmtmfsdzdOzaECGaNPfcZ/GuTJNTm0zBbBSBMytxmL25PJWk3AOWByym
4j9SyxZiKJsbJapf9uIUuvO8E3ietqnVkG6Ud/f0YzEhrSwrvZ7u7DfCwDpIGurc5YoU6AT96lY2
DfPv7pyzBprLBgBJxqyppnjtdId2vOr0Z9m86KV+IVbqcSz1bT4n7QPdhg8gHw9YRcXOE+iD7EeC
imSsHYDTzQ1hFzZSbjY7/VanpsQ/j5MY2hamecW2mvrUoqct6ZPoGzPi4QYdMHtTbrhOv+qi95gF
i1ebXWOAqSF6N7390r644RDfqWAKBM+szXIOe0ZQLx5SRoDpJSaXodipqh83hVcVUHEaRjBa8tzg
ZWB00+6mpFHbwR2ojTI0hr0cXUoMFJnLA62Rfu5bFhj2EKHY817GWxN674mR/lmokQ1CnVIE2Nmu
kOqmr99bzE1N6ZAYyYV7AiEoS3dzP1f5b6/q2BNW3ypngbJ1FUnrdRlI3rNNZ1pk4VnzP8mqyDT+
slMOT15HmwUDJlgqHQggyzK0ZoCy+PTTpjplbCc3bWezGSNY1g9HyVQl8cDrgzopCEF0RrwjOjbx
RJICO9S/QCS8WXar+6GVEB+pZW9TyCtWSWaeQGiB8h2kUQCZyd/qZHolt+yorYMeJ/rFrXSJyhA9
l3k0cIssZnO3E6QhbnEtERup+gVJ5kRqjL5wK4ZfWSVxPEOKgZUTcQcVm8FFHJ+btkXpGtvnIqsv
lmD80VemyaLIAEKDDx+lp16Wjzhi0wpeoRYSWGIbNYaSxUrxh5ardiw7aSbasxiREArfsfhAd3Nz
aUSnX1NYG2fDMsJ9OcRQoCa1nQ3mD7uKb40VcR2F+0RPUQM4tCnjRKmNtjl1puco1szz7IyPAP+Q
UWKt2s3k3/TwNHcVJWhtTc/ZnH3CxdisFJsNy+8rXh1UsHZHSg33Z9SvblQGclABNaw3GdXJZHPL
Mv088ucPkR2PsIWwMa0rCOlWaJUyPImuSR7S2dEb/eiY8ZshPoXQ7QOYbRIesvVfXaePuhl9NyAK
tonJ7rUclLVXHg20HN7y1EToPQ23paV5MHUCYXCEekZxsOvXpgURh0B1LzN1LUswrNFYFueuimER
rr8NbWTBEIgRDDh5UM2hfuzETc4cZvHE2LpeIatUi68hSDoHQZYbo+mPUpTwLtpMxgk9xrxcDIER
jtBBEiBvFcmQjPPV92S57jaODdJpDFLVRt09oLTeIkBQpN1q2Rnia2OM5xxooTT6w2yGL+yoTiFC
Vorm/uBaznmRh67LHisTsoETxdAn6/ClFzib1EDwbxeqV162TV+OD7ayyXrq3/ISTb9TmMeUyD43
q174HBmVeFoI0ifeCf1vY0kGHLTgVUv9PwJZP+Kx0JmXInqw5ZOLUhP39C3x0vlUjmigM5eqESzn
uTZiZhlVPD17oHCBmX6FP+Y+eNK3NEIHy9avfli81Hn1UHki97oASYnRnurZ1ZHjLIiyNHdDbiC2
Fg4h3+E8nkDpZMd0sgCamNSlaGVFGutnzIga08hkpSsLG2dBjO1GrtjUyc34BiExxEuWPFQpgj8n
cXYyZwssczgLmA3lxeRTXja5EyZ0SD2HSJEbJxzuxsmw4nUaVHXXaukKDlX8mNAe2/LUsWVlIAWe
OhOH1gWGmrVtwUnHOBjOO2P8Z11vj3aaXtBn/spybWe53TnGFehoxYJ5ns0EHQf7yPzo0XYhdIOk
O2xxTzKSZiWJBqz8PcYga0ycN3uvdT8aTfWEFmqYOjCmbkjhI9HWJngFr9O/WYgToiy2rQy3B4ka
3zJE/tXJ9FBzp4WmUfnLKjopUverF9Tt7HGehJtFflvbf2sWeCuoY96CGIcP2KpzBMgK+bNrBhjF
hW9Gs47krD6yKQrfZsAVxzYf2fNNZviGdqz1Y86jLjIvdv2pF2SagAelBYA8iPy6/EpjUf1zMcq3
4/dsjM6Tx7kQLLpeBj++y7Sd5AO033xP+nW+l3le7pVb/XLIug2MWnP81ljwxvRYwzQvMrdtVJzN
JuWTMnmfRcrdai2N+axBrAg1QCKROwIJ7UmLmaMQj4c+kJczueFZ00FpZm3GkxS3cFcL/QUXYefj
Ti42gqBXrbaWAyBDSqGaUT/GSwAc7pogBZpuq3S2dj8MrAzZ0WLf884d/DRqD0u99I+miI6cR4zd
HLSThgO8w2ZmXFTO3/yXYwGm9lbMoWl/o4ZicAUmKHbd4lQ641Ww5PZkHcT4ABCyMwAo8SuO3Weq
qQOeO/Rgs297Nhi9ONvabIzWWZYOc8aKkYBqf2K+oEbxLsRYfTJtGIkH1O8KbdembSDvqh3csihJ
OA2jW6sRg4CtIxhhNosmv4WW9rZ+xdJsz5PO91ZbLyX2jcCJU5KN8/TbAElNJ4jFnmDLBEtVcexB
UqN9Y3JaQR5f0kCw34DH9DtH9MBIcacl1bfWykcT9ai0eVewdzMUrvWPHgUciqVAQ0wJ73fkKVNg
meqBZVXUjYqplILAPIyEVZNAA/iZ2YkW/xXRfFZd9962PSrENWsWJRvHD0pQFmMS76FrPiCPRuxh
oQqj1tnWrbwL1b9Tsnz1UdOwXxuOCaKva69rxc4zWF2E2IzQ2nQPPXZAqZf/Sml+I5MM0pEbxQBb
FMWIyRi0xvjgChPVsptGcJ+UT+Tkg56CqWxNRgCDICVds7CapNoF/Prs1xHFnrKrh6J8tCKykgYl
LrHT35bIgdCNAzkXxMiKgXMNJl1ZobhjkkGxMcaHfB0OFWVLGh2VDjs2IDF3O2VWmlbDE2znkWI7
vi/VeRhE6fcsi4wct58XQ8qM+CxlyoXvZBzDmcnegUkSHtJhi3OrDjqNUYZtOEeWgx9I+5xdJcc/
iUftkEcPqxWf8FnMH0v9wkCbAdDCDtt12SpqJ2xEQVUTyZWTR92nnC6qmXf1tXAFXb8J68tqbtaY
qQPwvNeyFigI+RtGdmxUMRCiHCY8bQ9Mv6nPg86bqutUx7qysffK+zLqaitMXqX/wd55NEeOpd35
r0xoLXQAuLAKaZOJ9J6e3CCSLBa8v7C/Xg+qe76Z7tDo02ilhSK6GM2iqWQygfuac55jJUs9RdgG
AmaBZWHOF+HaROfhxcFPUNVaZYcrUMXZ2pw9BZNIz1nDmrDWGelbUf8ly/Ap96k+MmW62vqa2bbA
t0BMLCQx5xK37JjZcegPpbbLRTmcXI2qqKJS8gpha6syVtSNjPKNOfj9PnB5CIUyZXs0GTjfjG7e
vzmsDxnIpW6OWaSvLeZNCXSXkPszXJ9Jn6pP0BKHdogZdlYd0HqHGnTqUu2xcE2U3zAfY7s5JcVk
PiT5zk0TbHtT0FyaFOMOEyOENcqy6YJdZ87xtd0ZC0iCHbrD9d2wGZC9vfONgXkp2xnKCdeCMoZd
zWa8bcHninDHmG+xv83ac9K/xPG5Hs86LNjgUGWvrbjZ9Q2J/MYam1OZtDiqUNBTXx5g2XfjoRPN
BxB89cHNbu4I5bZ9MJD52lfbfDaMfaLTak3jgi3tjkcKWuvc6Q89+w+cupTs72GxrtLHMDggwkR5
6B5z66TZ+7Td+gobn4bwFWDRrf7eqa8TD9/h1ukDqTaLp5FsguacDEf/OzC4le/h1YKNAl9DwkyU
LLTuyQnf0/EJpIXrHqv+LMhuscCRfGv+pQbA5nOnX6vmwZGkiN1Uex3Jh8HdaXKbS5i7DxjCa3ZO
hnnt43MW7IQEWJ6hHNs0VOITYLtr7++HcoM+Z5cSq+AcOI778iG09nkCRW+Dq09wO3Rvg7XS+VKS
cRZz/ZRVD2tTPRMS5ZsHS7/U+qtanpuXmYVBgULZi17SfZrqW0S5cOYbw+nK1asrPK3kalzxH+mO
vMZ8xmpQvVf4xSEXk3CEYgoJqJ+tWYEh4qeCOBfdCtUhF04Zbgv/ECFa4chI3wYFzxR6l1uL6hvn
RrnJlDVnj2+ik7+Z/UYE+1GepXoItNuobvLqlKk7A+5ei7NjnYQby2DuDgttyzdvqfYUXm+H1vJq
bc1JspAd+PxVpXK7XdrxBqxGC52pBkmw/tVGe+QLJA2qFrYl+j50DhHCxnETJacoo/I6GuY6LDlu
bi0yzueyzZHkfyzbeI0gViBwa/dCest6OOXYYqwr+5LG3GvDY1h7MaIJV56CjtnACxIVMzly/0TX
ZZR7J31rSKgG+b4U/Yns45ycRVZgKjX2wrzH/cpCt9kuEuttCjYeNU9lE6tDJvIaoUgII61cpQkQ
3gsgRpFczZgEjqvDxaYsrN4LKlg4hycCyx5m1KLtqfXBKnZ6sRPGVZanEIGUsmTYvEyzxRJEZEnH
HO7H9tzqz1p+T2MvjM6i2mqa19VvpXJxyxNKdmhpeExLd68F2y5hD3+wyk2crdtht+6Vczvtaihq
zZuL0QKgnmR16GFTpizAFA9mylPDdZdsrHKLCjM1lyb24As4KPSlHqsqV9kBL2viPeICsCFh6lWC
txsxAJgii2oPu7UmlzvdI9NnhF122Dw9frPALSyKV1yMYoPFXg4UIN5YHLLyDLk3qjapefUY3PCp
2CtUkBsYlQIgZGzg1wQDs7AGz7Jq/XXGyKnkpbEf5EqGxP1u6Z68VD+kUAo7VivbNFhiKyJoNeU2
iQMlnRUUK7aaWLghvgGF4DvxkqL8oxsFUyPzI7pOdOpw6wApiqeEXx+5xZjHNZDR+PO9TC412v3J
cyG+3HF6FLzOKMfcRYlYYONQ7UXQrhcxTT9rd64vxkXWEl5bf8sle5qlk3oerbwo7vWzzza2XWVy
gZCOlwoUGSquSGJVWsgP015lUGfAsaN08peKWBThwlKWNPt18FRHPwf5wU5skd6mFIMDa9qT1SxZ
xhAkkKKz7lY2Pp1hCd8pibh6EH3TbywLfYV+OkxXKkRkZwGAf2E8jmyxWNzrC+2ef4Sx598BP0aE
fPNJGiKhBctT9yda+AECL9KydOVflG8WKQCBGAuxrsLyHiPmpF3/Yd+r7Ik6Me73OcDB/m64G7iT
nbVcWtkH5CJFtsWiYNnIDttcDnX+A6pX4fXGtEfw9dBmPkVo8DPgNtkxn8o6/arLSMEf6twCsgfV
rGdVGCPe00P/NUby0cXDzsbiFIwDUja1/BTTLaOuKTT/pkrOACTc8jszP0xVWY0JGBBf8XwucifO
R/YH/iXPsm9JdWPhwCJ2hP1rVu8b5vmrfmhfTWzETMJAzRbq3jZgvA0Jic1sdSs3HalVimzJ+vOH
ga24httugllYSBOkrxDBo2Phy4xYzIKfJgV3FvNOPGVFQbJtS4uG0Iit4gjbZXpMyfBoRfjUpBYF
hFJHC2g679n8I7TEDbiZ0i/7iuDsSFtZVjYuWiU9qaqEZn4YN6NjGouWQNihKS5pjlZE9kG5KJFF
xL2ELqNBTQsGf9Xgg1d6NBQqWUdg4zD9wVnjwnLOmo68ISMyxOd2AxX4g8TEZ9/lFmfaHygnl4xd
bKAHVOzTKrWrdo3pptj0jAtU9AenLAZsVupJhjKiSLD5Q+urNOOVsTJZJjO/ulw4sueQFdHCVfS3
irAlOpX4ASwU2tjCgLgeveZHv3xRsPAzyIzXloKosCqKpQp8DWjIlxO0a4jzziKN0Dv7DqWq7eJn
ZF9kqexZU4qgqDU2QBPBYQYmVSjyIMiwl4FnPFMU9r3w7QxOTTd6Z64Sc4Frds3OyHlA3bANh6ea
oGlIRbDnsfVkR6CaPHHmG3OSVyG+ZGauRALBsMUJOWRjy2SuusL3+SGLY1ORUjzPjmN12rhCP6c2
2628BRWETKYwLkHiX0QILZKpAztX6J9Dpd/585rVJRxBjtZp9hbH8DhcxLpu8BjM2y99+EgzZdOD
I9MByhwUYDl24gAqSrkC/ez3XM3/H9X2n6+DVLZBZFf+63WQd/9R3/92z3/87XwP7vXftvfuO43+
sh3647v8vh2yxW805nQvmkFOmoqs7O/bIZvtkGYY8F9sk5EdS7x/ZLepv7H7Ie+NxRBcU5045r8v
h9TfVKFbKgpKLG9sdLR/Zzk0527+YzNkG6arWjZbGhcLCQ9E/UuscxxLfRB+ytDmdwUHSqtoaUGU
0hoqEwrZf3qu/sgA/FveZleE4LL5H//lL9nF88/PQkvTHP5RTbi8y+P5uj9EecBna/81ING+wNDr
r8y8WLtMO0ko8pihN845FA+hpi9m02PJn7ww12Qyo80mhv4YgYPMiHaT/asr1tTmAL84SqKngBPQ
tsfPULylAQLRKAOAEzNU4oIL7lau/35tfA3/Lfgu/hc/wfzM/+kZ+/UTCN2gFeVHsay/ZM76ZUT4
DCrqVYn8TSYV9lgCtRL0lvEFisdj/Njr9hr86moiw4LJ3dKqsQomOVdz56kO3YILGYWH2JrLpH31
g3JDocUmiysZnwQQpf/sOZ9TK//5l8xDdnThaKZgDeia6l8echbaJQiSgPsYQus5xHfXBRFMnMH9
gL7oEvtxGeCLLqSCHqF2p3idarMJNtnXMk/eCTqC2GWRnlrgIJeoE5nTd8ZuCsnAhjx0cqx6L8oN
ioX0UDlYlzUFuSXslV1p56BKpz3qIRVxU/+h+z+ZsHpJH646Zm790CM96BdM+3Esg4nBI4IyCkUm
G9UFnF+vpz5qIAVUxeRZbwTvgUnBz2ee1ApnaYnU2cg93+3WyqeeMbXgKBx3Y3I3rRTaSrewSEAB
DrwovoPGpIrMPISvnkFtnWFi28vqgRec17cu5qwloG+ahc+q6j1cM0vDMgj2GDYRC5xJwK4n1r2g
J545HyF1XociLT0zxd0bvdiz+0p1AyFhuVGDZg/P6xjgZ8v06hGG5qUc7F3HGKY0jY0zUtrDeBkc
hqw5ddwHm+CDWjm4lztQ7sZGDc2lwQN2wHBmtr83Q4lOhoLNT4lew0XGgaKkxVUIez00glF+xs6w
oAzP5DqNOdHMk+G3J3ybbP6oIedHW4DYZCgOVDs4FHNOB8pzrpWUo98xOvTI0MLwL8TqmdkipQ2r
lJpwC5RKxBehHVk26Hk6eUajt2pT8F7NZ6u0iPSAAoScraO5jMfPfuL5BDFYThSuGUwp1rr+ZwAj
N8rYR5BTGk84hzT+IUVsa4aWecnFapLQ1eA1dj4twKzh2uUpxiPemGvXhLbWXbTqc3D2TnDBKrrL
J4lw0gGsy/IOwepQghZm8NK4N6XPEFYwS5vpN8VWqc8we9cM2nZtu5z4SbrYXxnGp0uwSGgAV7Ux
iAZfFQd3RhSDYeAlYYWXknTkRBDQ+KkcjY85tP/ZwOQ7+2gmREppb3wZufLiKLZzjKT/kZXFxhpG
ZLZVYHioeS/AF8KTqVW33iWtTCPRFesml89ka9T2bZGuDWHa62zC9jFqSMIHpj7kkPhkl3QN98Lu
J4OvmBVn52zMMN+ZSpbs8oR611L4oZzBL7dKCdwjnmVgiqGZz4LPWcLZK3D7WqE+rUlR2tq98VjF
bBXKZm0xc9lZFFl0qfA9A5MGr++4+rD90AWF/scwCrh88OiTxv5CKsxYz89qLA5ZtbJKDFjubObK
TU/M5i7G5s6ZhBaBWLhsdnEXB/sON5g+28Kc2SCmzVaxeDaNjbN9bJyNZPZsKTPxlg0WBb5N9932
rfVs5M3JFE2+qmZLmssgHf20fO9wq/mzba0tX8OuZGjSiks3G9vK2eIW4HXj7tOdFMRRDFjLj1+3
0H+rIDohzy6a4qf87/OXfRVk6EZQhH/Fuv7jvX/5WX/6InJx//i3vbu8/+md1S/dyq39rseH74a0
gX/Ojf0//eAfMbL/ebkzq184Lf51uXP6Rt+W3sc/RdP+oX/hC//Qv+i/2aZKkUMArS5Uw+Ijv6fT
Ou5vHDsW0hMXttHvH/l7Oq31G6WHwGZtO5agBPmnEsckuJaJv0sgEqGFtmv/WyWO8ZfzDzG3Oh/X
KgIcg29m/OX8a/EeOmZmW9tBd5/qNIqZanUanmsQCahZzJ2eRJwwsvpZdi08PEcG17HUoASDy/LB
duodkYJGUU9LgiJqTwP9gX2Xm4LuyHAtEMmf2iRyTlMnPmqhkukD05HI1WMUjZjKm/GpnVLzXE3M
v3yclegL8cjyVDJ2jfp3nKpc+2lg75XYtJZOCY42KSR8uzjOdvbUMYGQT32SBw+GGpmXriVD0irg
CbgTqGuQ0EUBcb41h/rS1wXzOXg4jNf0J8dK8yVlmHEop9x6bfx8mbdSevRaJYyZ6tFVde4OTQOh
PiZOihc8eQgDVFnFuYMZHi6GqplXzQmsa5BTIk5W+AKjojlEg5JsJKbNkzpBe9sL1KJgtFH9qjM3
zAIRsrYTXT2rMSb0bIqaxa93K5RxBJTm2HZnPplsh5UVDAEwm659APxN/jaRDSzisVA27tUIxVfk
rOq0ML6Klu36COsImcS40WrIFKoRZeSXIbjNGGt06aD+NAqSZFv01I6aHMm/WxGwdiaWiUzrliTW
SRifaml9mv70Y6xPqAfFAsoSPszkVQnB2IFveYOd+iBh0e3sUP2KRkattqjxzlTnqqyDHRh6Qn4G
fcviAVxJ7jz005Aup+TVlQ/+FHsxyQA20DTWcco2lZQO+NEIwBxCTM+Y+znaG4JLnfjCRiXEf7w3
M4gLUxxZNz7pOarHkOCyyjmbssVI25BpZFjLPInjld417mG0QpJO4gQ3SIASxSnZIcCkGeFI0A+j
ULLXfvPwVseD/ZKE06uJRgUATb/HrzortQF5KvXw054TE4kCA2yHRrjuX5Ucg5diqTsAxs9OzQec
r1GQijmqYb22Z7Z148L9LJV85wtCVCuhct6V8iiBckNUzJtdRq0RWKugUyaA4n607N063Rc5K/wI
qmRRd9OOShNpgYtgSYJAY2VzUDkW644c2pqXWxy3zAOxfPR3XZ8l1XTxCiGOSJEjsTPHAcRmO/nX
ijQnTM6NA7C1WNOb29dhKaMse6iprmCOaFs90qe98R9v/vEumINkhzlliX6vPBDvWwBzq/A7lpVg
AAoU9kHvNSKAW4gv/shE8ucUKsZ7lQbq1hhcZ6VWN1125q3rZnt3SDBIPwDYixpVP4o8zXZ16x/F
VOUkXYu7FvV0IJLqLBLqh5uEjOBKvV9OzaSQK88+gmBs5NK+yUY/tdTnpK4QytryI/N7ca5Mblss
OYenvpuXVJPd3Ac1I61Jwqr3s8eG4t9Tyl4lbClMz5pB4dsxw0ta+UoYYAWA0I0WRAN2O4PNNYv4
+iMFDPehVMYX6aD1pYVNa1tm8xCnTIRNToG9mAD2DaYct1Xt3MLOrR5pFL5iZWy2yBB/WsLKBbUx
u1FfYRhCAD0P0AHK6Rbrku3critFtweTCoXuTWtsKmmZdia0K7hdQxl/E3ppHoocm2kt+/2v90zf
ZOdRjLPh2rfgeNsVmLO0JrF0Y1VCv5baqC3SnLQb6qr3tnPZlpXiFf4B1hgtHzeSBTk7J/NHYWnZ
vBueALtXqIcIstoTYBGSnwLuc//r/X+8+fV3OMwZuxV2gCBQ2tdf2gFVrykxA9GsiCwInsimY24K
WcmLAIxFiP7P0wztQvCBniAOJHE0OYkGbcGrWG9YggNdqAxr3ebucxsN3LJsoGyBpj/5Vr+0Czvd
EJvJ6HsMs60yYa0z8rE9jKaO04iZnxyzfmmKoEU+CL/ErSyxqXDwrxjd12uoCx5C+u4deBfdUVbe
K1H0q8GOwz1QpeGpda0rccZsZjpaC78ujlUeVc9cH9kuG7Ifnaw3gmiBg5rr/W7QdSzd43CsAwX0
50tW1Lcm7Oyz67bfypjZ+1xmkQerV0F6Yg5bREDja9clAIscYL1MIlHhkftrBisjbTXmswjusnfd
jvRn5JFiH8pgHaT24yh7wpIy8dxIpv1YqhYZcURrYeG6LOHLroe0xk5Uip0P4EjBvkGknLar9Dkl
wG1QO+Ysg02HybTGSDPmdAsNuBKj0aZLQXU+lmSxVBy6eQlTPU0Kfw90zcG3c0Q1Na6TeCCiag5S
slsVJtOgwyBzYBdDRclJnl86FuNXHSDalilN6IWKJOiEE35DUs0iUeOGjVmG0cclHahy/OzESw1u
kF1dANhqD1E6eZUEmNVwV18pJI6TS6VCTfr9zdjT3U2N/Zjl5mNcWsOpKfrhNOY2SIzalvhM+Y2G
Fvw/JjcKGFwQmR2eaTyvcjHKSl4Rai4QbUVe7o9H+pyAAWLfHX2nGEhtQwj7K1uLXxrkLGWkxkY4
glUDjRy363GsfsLzx3RuzjtztyaEuyuQ16kFbI74TQlKfGQRpx8mpS4Ko7Urq51UJ2PV1c6lL+jK
2CaOQ3pwUl14ymjOpVV5j1vzKWlYZyLlIjoNLYrMA08OpA1KsDNrcgmvAb5w9jINXieovO4AsT+f
bb/mxW7Ul7DQSMWN8YWbws0ZT9PjJYLpQwkdqMlRAQXEi9DGKDThxKQuBwsJvybsa5wk5KnF3Exi
34+XcdI3nmCuvncJR9aqCu9addT19Ob6xZLInQwxJ7Q5vdXw0ozBSkG3w84h3uDqizcliz9g0QtN
mVY5juTlOIOM/FppTqOPsQmrwiZIkEtEaD8Y1MbGWtqjdkLmeFdctwHPRXOs+R3gjdI/lSAOJwjX
u9QaWXSm2Tfgpzt6XYvsEtEsjcGxFg1hVKQwIZyLE4lPKjf6gxETNc9ZidVnUq/KDB834T7QuAV7
qTq/1CUc0DmLpYR9U6x1gCMZeWejvlRUMzt0TfHadLpPxA1s2CJUavR3oIhy5zya4cQmDPhASGBm
boOQDiME0sI4OcVIT6trK8zmHyYGYOZ1CU0869UqL/i1l2iLeq0/tpMB8FMLbzKxJ2gHh1q3213W
DswQWKfAakGQVWFncNiRMNL34pDvmhL3ulHnXrqsol0auiWoMzCgKGReBMQWfYD7innlUoRyTtOx
X2tWKrehXSlu/aL3zdkazYZcMXYuFf5dzCnuWjRWdODyey8DqFz40HZFGCp7hVRHrykruPYTlUo8
BjuzEdNyAOi3nEDGngon2ULeQh4Z9DUl9QQyvfaflWaOounCAHsNuy9hbXWjKTeEIqAUaxyXu/YK
kGq/nFvwirz6vVlVOpt1G4pnanyHoDV3ajvF12oaS+53QFDcdyvtLn3aEW7EcJ/9bmaZ5KaM2ziZ
ypXmdC8ss1uwMt0jJW6/0vQGXDbxslHOWKbRwnBlNNqHaQaoYUaRsnYhG5SlzrQUikm9DbMvz9lw
2ArwOtU/WgWb+8Helz0RBk1Yb0PQXYtyygAZEpCZlHAyXOgbFvb2tqcdKIuZi2jsEaohianfq5CI
gaIhtFpJjWM1pS+1qa4clDhYmPKX0IhrYr5XaRGPj5FuvZGGJT2w6oX37/fiT0XGf/93jfifmvfN
d3G+Z9/NX7/V/4Pdus5c+H+7mbj8iJrwT336H1/ye5Pu2L8xblddR6cdp2mzMIn80aRrvxlsE4Rt
2CYggV8Lir836fpvJn85e1hUg4LPtP5jD6HZtPa6Rmvtaq4xLyv+nSZdp7H/65Qa2KU2+16EIwwV
s8qfVwPgoyvHKCQDK4K2lnZnsdhDG7loMv1Z4dKHK3sMuPnW2NEMGO1IG+XOJmloiJrvidQ/Aj3q
haH65NRF+bon55d1QFhuUCPuR1u2O5kwIGz6U/qmdowNWxPZPsHOpaQ5bUI06IYCN6lCFBDUkb3J
XWQ2BRFEDaI2pSXT2DTzB5p/g+7cQeHuxwdZ5KemCp6brNUXoH0eBaDuBUOyfURCgdL9cu1N721g
vPcwyNYVbfMx72y5NAcCptog/hpnjDKdc8KXsF43fvolKoLhkY6IiWPQcjPLzJJo4d0I8mjTYGLb
9ghFsklLEadTmXT6o2JkqIt85Nl9sws0u10gc+X+hUVkFcfNxXDJvXWql7DufG9YR4iab77jfqKk
rhwSkOoiQzVE9mVTDhgGJboEA4R0EPNEx+gP1EQ4q6wCS9fGb/ZQrDER6KSGYArFypNjDeac62r1
BSD7syDuL6/qV2nlT2bd/zBT8muJYc3BG3ZNi5m4MppFa0odsEUarEGRuMu8sfq3qWxWNWwsp9X7
rziILqzBunU9KOXWJcdoGcBbOVcqREdjGnbA1TJm/aYKbZzyABfBQ9w235oFWi8iAcITli+uZeKg
Lwod6xg1jGwapFUlHM+TdNS9ALd3IgLNWZclqAAxWa8aEe5aSsVXzwjlllhtBvCY16WR7/1hghvu
26CFE+Dbjap9FG4eP0FEWMqkw5ShobIEGK/y6iSDIBgGInYZZNddgBZhTuSKjClY62Pw1NlWeJtK
cweWZALTa0T7AAdUGsNJqoUBVaCkowxyYjmmoSiOddX4WzukAC1EtkqkVC7CDeebryRKtZ2sW+cv
/OFecgAHi5aM5VB21W4ipWY1qEx0hu7TJy1w5bTGUQydue5D66qxtm/hWHh+PaHdhbwLzAixS5OJ
QxlYb/h4D7UISFczPiH4IlsMEU9BoHIYlQSGfmldsJtl/4jR1FwXs9lBWI+jXeUbtuGQZSccD7bi
ogikoYRTYtsrTUPCWASSGRrHF92MuWVwVrA6J31ktMwPCyLAGroAS/+RJbdGbYZZnmVVY36oGd9V
qWp/gZ5+21bqghihdKdBf/YL5UoaORrUulgrtbNnZukZpf2J1n7TjOKjCsRHa0M2REHdCmxTNpJG
wSsgh90T5OG3KaL3XNp7d+4rVJUnoy39G55LX/H5zcTxcxn/6LP4h9PYybVsaQMdt12ZSlNf1JER
kz7Y/TY05NKdMrnXwBjiCRHVui4eWgXiUTIhqxEMTRaIJnqinvzgK/AfQYu8UAxCdpqmo0aTvAbm
eiQyBy5xbpVo9wqU9llUPNR1/cPtnvyCtLvJRshVaQ70YChXnrREfkgD48FocbhGrV4DFANo1wfF
eOwR68VFQT1qxLGnE9+2jdTyR1C1xlVp6R9i5P0sfH2HQrVwj7/+L9GZibgs84AONUSfDe6mzQ6J
HmXfQd0+FagxWIQ85kqw8W2mnrweXofkiTHc9BP696IyknNUFNXBMoHu6304LS1E10cw9u7MwSB1
2plBvZb76adJc5667D4YlSSbxgWJ2VncnGzWaoaOrkmtgnI/WdM7kwFxaqOeGcs44CyQjK5w+Jxt
v0c+m9nJHrkM/oM2+JB2AmGRJkJrpHIGnz6gP7NYcEND4K5aLnth1ldRDLpXzpScYBrdBaZ4SGX+
mwkkjuKTVlQH9ddFnXpoU21TNWZ6KEf1vZRt8tzMs85bEFTap98PBorAargCIC3x4MCj1DUHDf5Y
fnKAztHtDrkxCblVHLSfTWNOl4ZDj5bDn3HD3K+Hmp8mEr25amEiHlxFu+rl0B17aaFL08DUiag6
AFfghVmosGdQGHNvIaw4ZoJmQsCzmcckKpJYwASQBwsAGk2Cib50zsJVul3qEK+D7OWHDTmC5ZaO
SM+id4MOhosrK18TR3w1Ija30sm2Rq3+yAjk2eT9hGlNsJ1Bcu9vpUmEhdAOGquat67liQrHET6t
iQ8iMg4BT6Xp7+2OpfyUt9zvxIog0eqM+BlKOsTuAez4ZK2rAgliiw3vpWELXBMyNMTZcO4m8dgQ
BX9S+o4jPYu34CYqVMb8FtWu2naNiC4wqxmNZqnNJp7uXo38cg3uKls0HbcbRzr43XJeJr/eABBE
lzs0zrYcsKxGpXm3GHYvags7tz9F0y6rLawTcozWcU97E8CDVGFiPPWKvqx7l0xJjE9GL9HThuCE
3TrqnklREesezPDq17skKw8baUsQcy0wEb6ZcWBQ99rqCcmZlT9gWA9hyAkNkR9MS8jRTG/7A2Ru
lOl2OK0ItvY93dXfs4RSAF7M0Z4EiLvpjsevUj+7LDFhATSlV7mhvui6WWiE7i9RYYVUFmx3M00+
S19PPOEGnJQmUl4HywnQrlui+rdkrU7RW2zxPABiwGWfg9hSbuE0IUCTREMY7FW15tJxO/Sqzr7i
2PBSoXSenMYBtR4gHLg2M406lsuwQa0Q9ieeJ1YDEKM8Wq2XKAsOPWb6eMPqbttI/5JOCJFF1bqr
Ro0e6mKZC3ULhOtgkq/A+jv8MbjIwIZkPFgKH2bK/uhoxL9ob3WKtcL0nyfkXSQFjatfYno36Ake
a9md+2I2s+pTfKyC2F9zJz6nJVhFRXf0JcI/Y9uGLsHDygHbjnbV1ALo+3wxBrrB6zcYdnruODdd
SZzbOBgCZS+Kg8opuceetbAS99oHlU5cB3N1jax6SKp4Z1ri8hRyByE3IG42KS9gLJPYYLm918Ky
3wCvmjFDQXquXJDB7fQzGdMEBQDgDwfO4aoAYUxaMi97BgLuyc66F4sZC9MQ0lx6jHOOWx5rJ75N
Bi0z/5T71olHV87NqFqbS72lQcZmF61A2AyHKO6aq9tP+Fu54XmDozcbXijKgXyHTQxlOXXI3Sv6
KIWSmfjMbOGyGKAIDlEzeX2oKl95SxhqI3FNhw4Omtr4ikgzq1JwVhE6SHDK4qa3sbKPSih5ICtg
YLqTuiKmfCRXbsj3GoNGwd/xW8x2qiUpwONcvdl9TphhyDwNjLz9EWTT83YdUl596q18byyKfJvY
idVUvnelOd4/Jp3yTNfK98aPuInGtfKkAM3A9MV3DoMbJqjASymeX1WXXUBF4uBJq8GJZwgFSZvz
v3GC3RmV6C8mm2oGIDVBBmNIOe8P76GL7U+q5c1uzfNQju1Jqg1JCUlZLAYlVo4A8B4YJX1yh3xR
TJFcwgZ0XNPGu3hS7RuvVRy+UVr+EOQkOX5ZfAZWZi9j/IP40zhyagb2Y8a4Kstj5V5H7QmIo/Pc
EsS3LRoXWTy7v22VA8Du3Uddyv6FgPoJugMMPrjh5qtBoOeG2XO7bB31KtVMPjt2mK8DwwbI7RRz
LmcDWaISuB1zy18mqhRPoZzmECiG1WkUiid+diwtgX3Iu/CoEmzyPI25uM7vaZ2lP6vcxa8E721D
uU9Spz/WbfwxWzRvceYjhFdKzct6bYTLRVSqZ3VOieSAD6NCmQ5m0T8pNkFHDSs3D7mrc5nc3LmM
uRIdEpld4iZ7gfqn7YZRSy6mUbCvs2vDUxwG5kbhMmhpik8VZe751xtTW0x96V8AstFU4SLvqqm4
yvkNZJDiGjioPQ3CZplR7CdtENgBBcxYzK5DhjHNsImkHUkWi7Wb2xccRWnP8N3HEAE0EjuL6+S7
0MG9kaUV4Ut0emuiIfzthGDEjbheGFohYoWsDmlzSRfKkWco2PQIvH9i+aWvx8F3Gfqjs7XQ1Kgj
Rc5sg/8BnKqHifhdJDm1Hv7e2hisk1062lXm8bLU1Zfat8YvlWyqND+bVd1+F3azL6KekZEsXi3p
usAErQ/SiM31HELzHHb9p9nryZkTzUVDYpa5ioEHbQWHt0+2Omtg3BwJponGAgw7L/3MgahHYaFo
QX11aSraIuJa8mdHJs+1QQx0lirxKq6T9K539zgkwgpa/LSKws7Yu2V4aaVFuHKxjOJgp7TR5Nl2
bG9cN8JEN2M724LQD53A7AzCwnIQ7QO5mvbeN/LbkOTVqqV1IDQRmDROlJElmhf5zN+tpB84nxJt
D85qcrHADMMxs8ipluEDh0oN0CDT8CA53UKP7GMEt2A5TI69zUaZLHJb3zpFmF5IVYuONZCkJSbs
oUyz91CFX8mv4KEOp/7Y/E/2zmtJbiTLtl+ENsDhUC/zEFpmRGakfoFlUkALhwa+fhbY1W0ka7rq
zvOdtrI0K1aTDOFw93PO3msLpl762OnvTDJeLFE6DzaEopNd8vFqrqe/t0H5lEXMy6BfeUed+NXV
j/+/G3nbVKri61wqlTkDRysQr0xT2MoJMLW9KxN+atNZFGXm7tnkmjJUcbxjSA5aoZCbRGEVmAwZ
rvr62XdolQ7AkzJBeh9UCWfDOl7IoLUfIyPY0lk3liTQ2rs0C2KuFE24rZTk43LqHMKlOT2krZsy
uFaEH29B988XTijiJZdc6bgxxotkfIUIjFIyrtUdKeom0bXQrLHGtFiFxNTeRbQ/NqYv4dc06Laa
Ct2/XaC49Eh/WHTeNDyWUSTvwe7YxBPFqjVe6qIh1DEKYEZ4FBycwvdpH+GnGOL+vtVoD3Y6EvMM
buxR2X52RGkvt50X8kxMQ7TujLxcm3E3p7GImIiFyts6wIeeRDY+C8dIboBw7shZRh4WTe2aqTyR
mDQS6KGAvCpKg4LfatU+a8z12DJEiEEFQPwCq1RWMXXYpKe4QvxZr0hwNVk72rkKR+1s2pQKbu+g
Nwtm1RuxvxfaXTlspG7YlIoZbjvrLqyWD8Tg9huZgXdr9fCVZ7wKk9eIw+rBqFOxijJ/lVnUnuy8
IUiAIjgTuSS22TC8dYH+5mDyxozAqEga3qlsrCdOiGibVQL0NMsfhES7pUGVnLPQva8qUsvIgzr6
tGKYm3dXJPlFt0gSooVkFPgLQNfyEKMm5Y6RFzdvdPJbKsuj1d7l/qS+Mx3OMkDDnoHzdmgZjfKW
4ZPFPfh5xxgYh1nfEivfxYpweMNqm0WePgpNQE2a3sYeMxKt5LdL6osPuklbQ6KyTPguE0VgR+cM
cJopZmPTe6PpS4s8AzzOy/9eESGNOeWSNsFHb2fNHSKYAepgQBI9RehhCiHH+ip8jtmYyyzbThoD
JZwd7qZu733Iu1s9lkQK+XJVR3c+ic4Hzyq+VsbUbKCLLmnXNWdbdoxWSUQ8MrhgtNiEity3Nnsc
ZfJuWJNYE46W73T251O/TazKuyQp7lWwMospaYoDcevlUQ8uPbaF2xibNpczzgQ9S3J2d3WVE6LP
WtTDS2LmBO+SZ5eAk2B2GKUnZ/7Rt0jQfvwrU99d5PYVuchmu/HJ5boqB8A47aVj6Y4z45kaTQn7
OPT4yGQ4ML8QpP+1pa44L4t02wAltmI8gW5gWGsLuiPpOvDJE4UvoUnuq8ZrbgJS8LEiUHxhZuD9
Rex9lWYf8FU+41BQH3oYb7sRV+Y0YZsNXRXfyrh+tWJ9ONU1RsjMsh/LjiZKaz2Rg3BpM7w0aWVG
h1E3V1Mo0pNRtU+0CaZNGkDOZmfmKSO1eNGrEfNTEoT7LEW9GZOS/ZJlkznnlPj3uS2zDaBASMXM
WzeyJQSpq6TNIHAS6CPCg+f3kuuyK++Jxd6jYxLnH78UOSn8Yp0/p9tFadrdmWYaX/CGHJwCk1vj
MqnQB7SZVjudQy02b2N5smNx7onl/iRo6N1ojGong2TYWClTadv3XgvGk2uA07xqwrjFWDL7SD2W
N1JSu8TaGGI0in0d0LBIvgTdq0z9x/nkXDlVdnAUAcuotl+tMDw0nEVd4H1V0MWAxLrxGdc/ppzw
jdlWsUQahenTI3qJbiZd2Bn4SlPPCb+SXER1mGKAmX21Z+H2m1rXmFbSNZQMpwVNj0VbqZ4FXbxO
z2ZW0msuSZspDDpkMCLSVREpZFt1/VFE3SlzZLm0ke9CoKDz7CY1Zi9zH6RYBNMuw0cTIK8w4oeE
tvbWbnK8W3M14ng3wkHK9yph8goxaENNPt37WeCsmcglaGneh8YejnWtn50weC9yK78rZw5m2Eg6
XzAcNyXRlKsOxw/8gObDGo3+iSR5f1u4zP7SON9ANMKC3pXfanqLTIKs78OYzTh0WkTSbO6mYOQB
7NVLFVr22vbPIHFTWGhHHSHLIaKOWaZ6lq1J1R4vE5LwY683Hw213dwRMd9MPMcA61darl0HU6Un
1321jKa/OQWk0yRJgidBlvGyaNWwGaOxuvjxc1bDSs0+6yE8taqouT4DrIgmsYtnfIweRgcp7YFm
kXYfOMQ1hJn2XkcMcrsSTVRTu8zIq2rFHznfUaarzNIviO+dRRTg5Z+S78F4B65r6yCyiitkI9TC
KLgqIkF8AL5w6c3dAL8uLeFIdOK9JkxrgYCG0anD3jNh6Mnrg2M5SOB8sQEp5x0inGCANFHgdnYi
wT6zgMLOre/oxwBCKXzjSP7nml+Kz0OjvVqij6G92NHWN+w3AqVh7pi4iDsVH41ynA7dUDESH2vt
YhNHs/Dqli2ZqJMVaXLMJ7j+gM1i5fcBAMImRM8cRw5y8lj1D3ZgMAcsgSBXlcnHNiA+S4wfEZAy
Y0KAXdGkztGLJL5CXfmISvsF2kvHPY6UWaN30ieA2k/A94IvBqKGUPO/0PfvSc3pvKcmNm4Nlsq8
H8kUMlMSAhhXA8l2L8A512UeZIehvp6mpURDj5cqGi69h/i0a56a1sIVVqeo+SsjPyURSD5f42ZT
58UjYQUbuyW0WaNYXqGgemtiN9ukpRdvDSMLT5EVv8VY7B+mRkxrWzIER8uJc5NbyH50hHlztWbY
KwYnoPFdsaJFk211Qx7ryimuxCylT6UyVsroDCSMDilJ+MYjG5M8AUHFoXawzGtwkuZF7ZGxFBxL
UF47fDVPuUVwV5phVov0vFz6nsgO+lxbMZyZsY428W21CYE5764k9baoDYOEkYgTnGub1EeXdhg4
MLUemYW/QgZAZ9rtYyujFB+K6GCUN0Bl/sHNgiVwcXHMWb2l3unnHz9McvFkXN973qQdEuw0ce7v
e3/XlyI8p1wjt3nj3caaIxJ5579+BII3pXp7OWc9Yw8V4tz2pMmbX6h5wjsthWdvYSRY5pVVnlJA
H03MxjZQLVg65zNSleDEJfCFd6VTU/PScL4cygorfVRTobiAV7qR0oxEs7DAfu0k5LmPYDZ2Yr7C
EQ4UrhvWM9nGtU1vHxPAlMDXTI1KHcISPLBAtbsoHYOioKLrOorZMBdY9S0DF7ro5rD0UoLjQWJ8
TZmSgS2jfLEZtrAzrbskfGnHLLwOwxBeW8W3VljGoYqbOUNMf9RiGd+TALqi7TwtUzfVoHlxAYhr
CyaIJz7GwUv2hCyqA+4XTPSQn1fjJC3EHmlz1rpuy8Vy60aZ9aYGH/UokZpRdEbF2ezDBMRUnFfc
3E3MSzxOAfdQjIfG90ES7AieiwJ9YrBX1JTZLTXZqgvpCngEQC0maIR7KLbxFcodiAjlfAjgXovE
yQgeoYm09odcbLuYKVSh9+kLESp0wAdDXo1Se29FHs+QCFaUcpyb3xeUm5Z7DQMfX3nQc+MImose
VA6mYLyfTgqFJEi6ReeOqGWarD8j4C/4m9pjMrWHRvbVXdXjSgyieDiXxYg9h9qJVivTJU7tu6C2
abyMdreu4zc/ScObq3erntinvW5qhIqrzsSrwagqD4qQ7ak88ABWR8214yXpiOkummPUaJocUm0A
JqSG3WRowECCrn308t7B/x/bz83c/9dL7bNAicDn0k+bqhL22q/xdScavnR0UNUaZFOC02MkUkxP
jlFiWsQTay/0Q9ItbZo3AxPHYwyme5UgelgIPYFUndXpvpf27CVmDDKJ5tQ6GRcKdMP2UgQKnixR
hEXLhuJEEUjnsUmXQnIKuZAVYR62d4iiOTe8vMN54ZZrQd1Bmgbsub7bekTmbcehubPiATNUuJUi
bE7u1J55PMNNEtjEDdlD/NoYGXHezk7zM/IKQ/k6pCS9wGVZd7lG7Hf3TB/QXjTcykAxPSvlveeB
AePXfKzmUskwvHFjq9o4k2RoBO1zacef0jaPGL7yi4XYHU+dPBshskPNkPmuaWHHGhnkABOQDUiY
secLgKpEIurecxg9RAkzw8SLL6Vwi4vj2Y9wEUBGUGoWPp2qUOd09WCVzlYM2EZi+LQNo3yQ8w+b
qCQSWMWhQC6PIGWwj2b9PZCIof2p6K+KuNQlV8iLn3fd3HxQzC2CdNuhojxoiYDOVFwqPgPElETy
1tITS78/jgkUCXfqgw15V9hk59CkGGAWjdPZxdPBtVVTqC5uIyRgJgMwsBfD1LWyZOPBHM8Wvl49
xoPXbJXrtifi4zKZkIU8dTbFKvZ99g0aj5RCO0tFRIcG0X2kxfGDqtFhx/WYv+Tg6lOZmW+FsqcF
ocAriE3vLpASz0do64hiC0+a2QLJKw4xCqbZ3xhOPeoZh9uYPSKpP7mzjtx2Xitp4kVW2UPhi/XU
9Ij+MBW2PsPeXsWvivVDUAJyIo/QVh+ZYR3mdIWUYsNpz3QhiNcJjScSYDF6kQMkJhzdZLPTDZdg
wsIVzPERbAkldw3LoQNzzKi469AQdZS+Hp03qEQ4qi1sgdcJ1tPVScNX+FY03emJOQSzLNuJ3gdP
ENEuijtRK+S2QnkPbN78kmidOKi6IhmIAQKg/1PvtM+kVpK6VTTfucecVCwXcLUC7k7lpmFoAGJU
LTQQRevQ8b+Wnr7S7OKj9TI4PGwyMk0RFfcwwhKzEtivvPpY1lxZ3Go1DFnybIIN8/Vh26f5k56P
d4buXr1oRHXhIGI3O0ZOZnMzS/PZy+Bh2qKtQVlyhQjjEepLvRZFCmxb+G9lJ5mJ1c4TeOCenGTz
FKD1RYqdg6hgfm2EryKxaOWsOtYk7Rc2l2qM8oVhgRhw6ayvSrP8pmvkqjgektJWM+5E2j/48CzD
UMGyJ0uc//xUZAMYGsWwJgF89xziMSXLwVYPZlKoZTZQ/uWmY6+pGdT9rOsFRE85UgxfR86+s4cX
69yCHT0PY3zSGrzqdZF+xhX3aL8jtgBZNZFEc/8nVG69tTuZQwUYpyUiZQZ9ld5eWBz1CdnMWQZF
9zhF+h1t3cM0mNY16PybzTRk7TIfhj2i2p3qNW1ddJBDjSbz15lfpyuKwHQNQSy7t3QTMLz35jGi
uI4O/gIp0HrazVPVpwzQpXYLzJETFTnCZjIIcvBkUx8608yx29sPwCz9u3JCzMamfEtJdlwmcRfQ
UNEpSxyEjiLmUGrhcZg1IyaD4KIKM891NKtyP9JfXBSx4LIRxPxOgIT0MfV1Xn6LprJZD7D12p7F
C6YuM8xXhlVv4C12NebWwv3wfPpBg/WcBPGZ2pfIuuKhTtv7SGfa68hPRY9j8LHj6PDRCQUVaysI
NjHo9kPj0qMM7Y5hMJ+3SUAiedkX0FL5ITbNq8vA+C6Ch0eyGYiC2gtWpktCPPET7dYN9c+W2Nmj
UZXJ0m4TtBe6OjV+YdBebJJtazGsqmM2oYq/BnzAqNgPHeyvZO2uawJmYS9k7mrQSLIWJXakOHj1
ud7QkYH6kmCk4NpUveoQe6TdIq0OvQrp65p2I43jqD2EQYiuuiVhpB7pvdmedtHi7laVaHyMkYm8
QSdwSYJounWQdacV53qKsCUqXWKFGJgmqHMXaBeCB7NJz5VrA1PK6Kh3Tb9tWvQcTkUvZgxSIEig
oLTsxj2p1LPPSQQmbDd1remXdLEXUxKUNIOa9uhS5BnRhCCjeHCAh3TjKM70BfsFB5C260Lu33HD
7871b+6oEyajiavReurodnWzyTO5m3DLH6e+b3fMVuE8EJ11EhB2j65l+JsCil6YJyN+UgufwKCz
G1aFzXwOysoYfotGI38MTf0TtQ/Qr4KJa6LqcNPA+tsIK62fNaNXbF+WvVMq4jjpUu9koVsWVp5S
jubuWnZ4K6VMqRyUnxwdLmUUOv4umK+5fUfTpa0Rr9IjfJzyV9noCzHnqs+EO8LV+aE8MpXI9Fza
Afk+mQmywvdoGgZT6Wwb3R52Q6X31xbSVR1J82BozcFkn9t4dL1WvNKjGLXgG7zVB/4S2gA9IopW
FukDd/W7KL4raEtMcfA2zE33NHbM5z5BKiyDGG+IGr4SrwIMLjq2MUSuOncZtivzHPsmmgvPLdZD
DirnB2ceRde9rbxoZWsEwngU+alKq0NMh7u2yaByZ+AZs3vCuogC8hn36Eb7HKPEIImpfbCy6aSN
TLd1233C89DA8UWv7SUsW5fHuRnbPVNc0jHIIFg3VfsZEcJQkf2xdITiOYIp1hvpcx0SmGw33xEx
DgstJhxefZ2g8wDJo9gfKUUi2e5Bl5I4UAwuhEfE7DYbfjGyL8ST+BYmxHcOc2U2xIfSCfdtx42h
McZwUZtQSkg1fKk8R+ypX4gwnEVcbYoa25hAxsYNxoG86ffUmcmxHtozOo7yKFPoP0ZMO6kDw7lE
oY2yejLNO7c92NMLTWYfSlCpLwor+YJZYkjOquu+OiJ71yv9oSniL3zHB+kjTes0gukjLHKeg/63
75JFYoEsM0klZriH0qfGwOyLk6b3a12nUkvlnCGb+Kz38CuXbjrgOYoQG5NYDSZ4KHF4RI335ujW
k49ecHLsL0M4nvyJsFUytMvZeDAtCjIbEBQ6Gbg27DuOUbGprZyhveVw8o55GuCdx0kUMJlkHTNG
xnGyROA/7TRnPJLLRe7krIxp6+TIGavd9Z71RbgVkuT+oLlOeyFgPh1BkXVe/4CghagnsbVjv9h5
RJktproKTkorLnpUo1ymCbDzkvbZZ4Q+zFFPveBroGl/zuz9CDbVQEY1BCNdLgI1lxOgNNR5YHEM
exvm9mwY77XlmJgXZqoHQiNPecFNjSsv55Leb4rIP3qVBtJJbe2CXMTEdk99fEJxBvvM8aujbU/x
TsQ1NxmUg4+pTUBz/hr53s2s9eESk9p29KTO9b5vF3Yzpe8OmSSL0Gtfnalsl6yr1zEkYniinl0O
NdPN1vEOFalfi1DogJ+oerc5MIe1BvY/S6rowRf2G5CM+CT59qmAuyM35ENh97vIJIdmCtSjE8Lf
Cok5a5gs9S4F1dwwq3eex+1sYJKmDX69knxLU9vsOMHWocvfr0ni7ToXsz38eDqZ3omXfQeH4buH
8s3CxgVfM6T9z6VnU47RF92Bm5qde8mEB4IvpC7iRipQRiJ/TmetWFMwMA4J3hpmX8qE1pWrkFMc
qtQad01hAzdOCgAHogvvEeKSHT4GYPVAFeemhcosioANJpa3QfEIqEGWXKUwbS4d2QJ1CHkgQyv+
LM0UfwFtrq0K0mjZBr58mNTHZKE0M8CXjEgyP5MW/l8b7CM3f0T3wYL2P8jvJTO9VSutc4v3KGTk
wC0FQfIhD62rR+n8MGZJuGq0vHqifb8fi/oxTuz2UyjrNIi4AQHXGRwLs9ex0fprb9KfsPT0bNjB
Kizg6dIi2rfSfB1V7oF87uK138HU9j1qXDfEZc98gAAWGSerMIleiVpiqwLQljVTBPcrRZPFUeHG
4qr3303C6Y2qAcMJPxTa0bRAxPCRk0jpdfa7oYiDdaOclK4CCKwgKTO1zU2YCwcNJKJSaXRIgMEk
qs6lt42BMBsgAfcKmhjG36diAvRMzoyzbZMCOJsQC88jVVcP3W0WIbxrRbjKbcIiCa9deIm4AMAL
JdtiVEI7oknN6qX3mZHBVXq3rkPGJAP2JcaX1RIRslgPnf81z1Zm3Yotd4XvWs9lT6eF7EpkeR3H
5dI/tqMOEb4DAaURi+qW0UfYIbvGh8kYi1zvBY7jGSruAYryaX24fK1F/pQpwONVutVp4O2MEIUE
U9tmCgkGbbpvRVmRqowY25iNkNycPMrWI4tlXNTuDgEsqEtRbdyqevaM5hQMnlqhyQT8wY2DiG9U
OgNUQBQWC9BpWL3CFd9cssXo85KxMcD0fmu+a775VhVEX7kW8tuwsO8jGyYwB30eae8iQqyq9HGu
tdVWlBRIynd/DHCfRo8qlYxliXNEEuw6gnRZpww4ujut4YMMGGenRY0Jsp58Tur4ubfGQ1y1O7NR
AIhxGDLQAW5rRu1ea7onHfLVJhvaD5xRuEDozDVF/YZy0FzBhEXWd2YS1i1/ogH8DzgcAwvCr2wZ
j4AKz3LIsoDfb8/W/5+BPjR6Vcb3NDGHrWvCFEIBzsdxNxjXBo8hC8ktM6TQYzKpa1s7MVOaDMWL
DxHVbsDN/M3L+Z1nZHuObjI1cT0QQ8Iw55f7E19IREYx+U4ybAtJVyxGu0MKJz7mqWvWAW35tVTJ
NwZfHBZG9C4b7Vwqt9hqtf3NyTVvleYlX93wZFc+S1IY/zSv/Ed6kIFf4rePy5mtDZi5cFt4nAW/
vr7SsmijZ/W0HQiFWCYwE3Yl/LidCw920VcVcTt0+xZ2GV8bpg/JWNavo/Mp4pKjpoP7EYbWOu/B
LNohK/L/rDX/TzEwdK1gQvxnCsbpI8Fa87X/9q38hfT1z9/3b8yXY+i2RQKMAM0FW/pf/hrH+Idj
2qYNEJkrGs4XFsUf/hpDzNYbVqsnJDY6ME3/9te4/xD0ycBjWOjhjTk55l8kkD8eSyAi/3HdCUhi
v647aXkWfwUvAqE9tK9f112E12WIFSMiNOv2JnIitJctRZycnKVZtOZe8zWEfarGYYh5dJUFLfEM
WQbeIJMsSmcQyPxhMFE7Gqd6IoMtkd5xTqtamim/7vWedzbaQv+bJ0bOtp9f4FXQKRxntgZh3aUd
zMf68xOd+UVIUk6prVBaU3Km90X/Ufst2Rqu86KpMlhqo3DXOYcWpE+4qQX+kCW3SrLXOl8dp8ba
+6hyjo4zcKVy/QMDaHWp2G/3FZnRvnJn5GnorZNgDG7uBPw48jaBmq2LQdG+IacsFqhhxs56Il0n
R5lgnTVw8gujbLhUMs0CYVFFJ6u9xFM/vkc5yal2Y98zf8sOItCC00+L749v92eKmviTVUraQN//
uY04fKO/7SKIFPMS+Rg5XCVhA6lhhKcONvvECBVBVbpnBkoeWRJxyOAhYdixyoEiwVtYKpsrSEvP
9hZI/02Gnn43cW8B6osop/fi11bWyCn6Pt9YXYcaFf8emawloe6vFUUMPOj0WUbteJRduvvrt2X8
eZHaricdnaY6LjUmpb9+1Z2DrNaxQIPp5mPZu9E+HG0srghx9pPVpMc64rau686RiCC0sWSMUsS1
7uFvXsafjjRJf8QUJp5qKVxXnwlwP50hFu2MvtGtcI278otZzMF4XjaiCRS0yzZDYEXPydBb+1Co
XZ/7j11I5hAonzMyMeNvDrQfB9bPy58j1cVcZ+sWmBbHcefP7KcX4/gWNUcvPR689vxDF9gXiCcJ
AOntyDwPXu/gC4aoofpxVWEyOXZEvNX+ZWipBK2aHLbRDUeketK7C4peMbiq+p2YEKu6JUbrsOr3
lgnGXcMhWpXqmy/dcGf0aXhWzVRf0hFtoU0UQBSbT9bYr/G6q9UYD8ndX3/u/9Nb9SR6KbRKgv85
89n501sdNe7/yWDwVunnUa2GzaUFP6FI1CH9TzI3cz5Lg7gogjY+ZXiZsRhlHuanOE4PY6kjiQnA
Tji5gZXZSAIuSwSMKMJsaL/Z+QODQ3weLUzRoMtjhm89mtbRjfdlTLR7UDifRVLpBwU3u3Sy7A6G
H3gecqkxtxS3v36zYn5Ef/1euQiYjqO70nCk+WPb++nNdtUwdEFWeMRAJcnJSOhzT/iGUkbSD3LU
RjZkkmF8+7Hz79PUBZwXR1tdy8wlbfxo37ngyOw0+5o5gOosQJHEJCDsYQr0zoi1+btHc0Yk/fZy
DceSM67J4Kf8bRlmESqOKkjRELU8n6OdGqeGeSMNjEmfKsjPAMrsAoEiSkWgJzQpF0nYnbCW5bC3
nehq9kBNe11bYYxqdlhI2i5qN3/9of5pA3FsTkoJwdPi/DUAPv26gpB2dCGYKiwKhmpWhZKfzmSR
F5i19qWP421tOgcd/AXq2fzQVqxsyzey//0j67jchYXukCppiN+vxBoWVMeO6cxYWuMeR1ODWFCW
ZJmb7riOYiQaAnnoSWQV+gsr3vZERx6mkjpuFKP+DAxPp6u48JOxfRVO/JLi9hBdcRBa/dFYQKaH
nsJ+7kO+Ew6+L3nQt0bsmgfNT1cZqscXWRDyUfhPaZqot7TDnYg8Ylp7jpb+zfFszMfvbwsDCIZr
/LimAPf87XgmuZmJeGV7+EL774Y5NYgcyAVDGzjr2iYGS7FjHLrmZqhCf8invt41Y0A4QkZKaQGd
ipix4m++AfGnF+W4lkWKou0Jilbzd+Blb8DoRC3P4IGmiJ6tf+ybFbotVOMdUOQay9wAwlOGUj6Q
K3UrdQS12glRpn/UXaYzIZxyLa3rQ4WJ6QV66X5q4OkJZyDoA4Sy6MAhQv9pH4Df/M3L/+F0/uUz
ZWw+n4Tz/mATWfnbMvZzolLoUAJm7oRaSk/Xjq1HhegxuIzR3B5EpsEeVXS7Q4HBLGxqKJBRtRQ5
mIq/fqb+dHN02DtsmiAO2FadQ+K3iqqSvlWMogHE7enNbtKZROVUpgQwkJfUH2nIlZcsFvbOsg0i
mDwZ7AA4eotIUrsGtak9Q4Q2cBuGcEZocVUxMXc9DHhJQvUuyEz6SBwvP171H9C8P65I/7wA/5u9
99u//tf/l5AAynC+oP9cyVzbPP74/LmIYX+af8sfRYz9Dw97gMDQjzn1lyLG/Ifrwlpx0Qc4gAQ8
nrk/ihgTSIAhHOmy+VKzUOT8u4gR3j8IvmTyasGxnLkD4n9TxTjG7/Bd3bFsXhYOOGnxz+8kvyAI
EjvCb86tnWsrRGCQHcC1/GtQ+f0+d0d7TYBweCVdUhzGjoYP3HbzTGSfHuPu9t2F1en5YxUODIMw
ePsHSoSYCIaU0IHAj3YZHbKdi7Vq25ZJtwgN0j84m7WrjasaVFgVfjZp3YNPn0U7uTmxqo2ehCrE
awfcrAU5ldFw5ytJ9jPBcPVnGEXmDlWzS9hxLi6gVXwcTbX3XtoyeEaXTIBAAlEKjrru7cxWehtl
OOVlkpn+bfRqGF4BeVBfR5c0YlcOYURXAMNObIxoxWoVP/YZijdinQdzUdcFYnCu/3A7+mE6a4md
HwvkKQ9RW5hM8XocZsWUhvsxDYsnkRjyTjPHdKUJ9OHgQApFSFgaVbMUDV9AVwd4GYf0nIG3ubNm
8NWiKo1XjWxwsKVttCbkfWR6raw9fVCUuXgGEmgiwAGIy45WfRVAFwsKpNBwpRZ+TeaSWZMgoyKK
X67vgXWTGEjPRglOK9URxdatrV4h/EFIBeD0xZ787w425Y8+bN8pTQkAGCe6iarMXHIa3Ti5Aj3w
XtF+liead96OKOvx3EJc/OoK4LWCZfBcW32Em8BLLspQ2jWfSpcBP7DkLyVegy1S91lEpSiHmsQa
tnWCHaL1ZXAms8bHO6AzDIsrNO5hXvl7evIDNk2jPlV1gz3UleiSY3hGUSEYU5ewF9eQrpmhjPDH
roFdJHehz41voaSaXnoz5Q4qC/Witfp4nhqVbiOapyjpDeeomgbFcmYoSAcEpZErgO1wVzadxJJQ
T3D1hfI2lQFjpmdYug90zM+pbFCutKLfRBHdtxp81KOHKmODRyb9sEONmVcdmRG3RM2ncPWc25Rr
QJ5HrLPaiHC91NyZacW1Zqf3Gn+Y16QPUibTxSiluVJ9Xh1C3b6qAjRhSLVoYWNclbjIV5YvnMcS
sQkJbAVZH0Zlo5iJ1QEdfPWRRMMIQjia3HtNDeF7F2Y6rS7ANTE5kdfJTzCjahW4J0z8xzKKmWog
8TKJjkbPXAaxu8hSYA4ooOKDr2XwfmB68Xz6Ymc3sCc0bhDlUkXSe4hRJAFvk2IjciNbFWNuHHWA
bIcsTKadPzXIyoAL5Gey1nyAUqlHZHjrAgxBV23y3tfkgQdHyMvjEuv0tGEV5WvXGOmgxh1TeDIb
HSybtHusNfMXsZ1IGzsxz7BfwTR5uD+mdNvaSXKP/Kldda0WbvD7OLB2LS4dFR9+Vg6MrhzOQQY8
RXaWfet/U5NEQJmF0S2TRE01nj9g6iWlTQda9mKmeG+T0WQE7PXdQVd4LfO0dxkGk+WK5ipqNiLq
UTrac25ShKBmUegTn0WfZWG5xMTiY9kd03Id2FPWorV1ww8/M9MdNbdOk6cL3Esq65aAn7E8JHZa
7Fs9gmio+12PGikCjN2NMJonVHuvFRZOCL0yuaXsceCIfPRLIIKTs8hnBVUDM7mODAoWnpTv1UQg
lDf2zl2XNt2lM4l7XaicwNVFk5c2+W0WkuSpyS9Tj+4ED7d7qh3UFQlPE9BxngYvT8TNMmJwTRh+
kUxO3bepL0gF7fAnorOECy663iYax0QrmU9W9DDWYRutqiYx2N8xK7dIkJtllHrWQ9PU9blDC0Du
TfyhG8OhyxG2UHbFJyv1iVsZ6vBUaTr6BBhI+2IIkpUYPQr/spJvndRdc+nM95dRtaSZGB3tl0WG
L/x1mBx8PvSEdmWrqitEjOabQ0IhtBBw8mhnau8hmoZg3/bxdIeMmARka0BP547Oi57RhgPq11nz
PpozKUMwyK0Uf0NKgHCycLQmSu7NoFen0v2W960krNANnjTp1hc1wAPtfUazVkOvZtv1UWOvorLj
Awy1sbjhXiUWJinaW4aJn14OKLR5aNtNj3qrox0bwzyUc7oY9HGVY4jo00jd4xEqTuXgo/ToUk0u
cPfAeWlB2Cv6Qtviv6k7jyXJlSzJ/tCgBAbAQLbOaUS4B83YQCKSAAYOA8fXz0HX65GqkukW6UUt
epdV+ZK5g9jVq3qUBcC2s/x6a3LTbeAIEukfdIIQR7eOpAXkOXR1+ivuqty+hEUEgKEWfXHWXAkH
Dx7DUsVetgfMXP64qtJpYM1dO/3JkSxfpialaz0jUJQF/H/0kkaHjrmm3tROxBO1GFzvO2gq6xJ7
JmMP780IfC7lLGy7EhMPgTBpGxiJsyPaPNBfXO9Uxlo9ta3yEWwhxaUGmF6sn030KUQC9SWIne6h
cmKcqnEn3oqwtjDyWdG37SX+ZZqbjrupN5yFmFUc2SQ82E78gHFenY0RWU71g32o58a8DdqfngM6
P/bIAMZTR23pbnT6+tz1FNvVWXd1EwS3tCVD0gVN+OFl0vogb89xv5iojIY8Qkmy6z3kI74TFIP2
NSDK+8YXUdOeFpZnQGu/0KTF3pFIBs5M0Zcdt8Y9aHHRZBqHH3vFuNuoMZYwRRxmMhqDcX8A424+
tSXbj8xR6ZPrchbi+rHqL89JGILg8xJfGQ3FUyeYTpwnwi0bd/tpmOiMxbhC2yMplfCetm54FEE5
XNoidM9hZFRPDE/Zzm6L7r2K25qqGV//IH5Bzw1ttATe3NqgGTStD6majH2cgQUZosBA06ghihVT
XN/MyMLlxKEC13E03Ty8BtdSeuo4VTg/OTjZP2e+yT3WE+shbKW/LkwRXiEI188mQwuoBeIJ9xIF
bZNF+J8t4YBfmY0i/5qwYhIfIMt3z006x3yjSNnqJ7SOOTHx+JL8xFuJqP7OYSO6kd0097BsBLNN
gLerqZJ9RziJCu6x/M6D3MULl3Z3o/VmvEI5OKBuGNCdASumgl1XWifZczmM1oloP21UYeEUhA4y
tY0EddcNXk4iEmzFAQhWXmIesiRYQKOhczCacXjw7J7SZryrfMGDfKEKgyZalCrgfnFcrULHingj
AK+oqPPYCSMV34hFMcJMbkMnhpc4N1Z1g0kyvAYybF8Na2ivdBM0b17kd1tI6yNyKw5fOKT92TfV
8EU4CFRgoW1AbqHS3bOpk+Eed7x+EUMzHFU1TXolzaunpeedp7kn7IscdPoHphSk40EQvkkaeLZu
j9VaI3JSmqloVRKm+UgCtD8lXsSBtUnKCuhH1H0GCqAA+b3xwPA9boRSxrvh6f6jNaE5cva0owu5
VZ5zhZQLU8JIQH3qOPhgORHeJx+dCcJsZ+Wom02Mbzoa1bnOQvc193oFO98cN46gEEKzIf+ogChS
Laf5mbCfnG8nbGAKZgFdjhXOsmr2xRkzEUREWDP7Gnrye2RlUPPbkGSCWSb1A7+F3M6hHfB0Hszq
kDBawTbWNHqrscO+VnM8h9AdzMObDAOWBQt8dVjnWHvSFY53OgZ7pccHr+z9y4yv5NmORfhThwVg
4JDNCx6FuB5JQ3EuxLclc7CtmkYAGN3YokDFFti6SDo+KCsm9jJFJKaHuIo2FMDOB5R/QXOpEiNV
R0bwMYq5fE0ZrdjVF27HPtuVBEvdNqCgA3x3WvDqcHOs0R4AqLsuSGzmLH2OmEvsx4Z+0UNX2eNv
rsMoApsjaERDP/2225lIdieCc1iLEjtUONwGTpyUo7FM3VSuQSldp/JnyX4kX7muQlAJUMwfOZAB
AQd/dDJjOwe7NomNMGpe5o7UF5in9WlKk/RueguaFzRN+oaFO3oBhR4dpBFT5C54IDleyOO/cSBB
YyVqzqUQ7lU1dveZlEhwlqzoIkxBFKa+2/grd+rTE8d3vZNMi49VZ4WwTMrGvQWRdt/KumAflsTx
7d+iTPwvAhMKVyARyUXO/691h5ff2VcRfRVf/yg9/MOv/ItRKP6GXucuxUD8fv/RbfQXo9DzKFGS
TMCIUX+tQ/9TfhDB0qJkUWHERsz+e8dAU9K/RaGQ/JtvY/wLHJ/2XtRJ938kP/j/Kj+w3bWFayF0
OCzO+DP/WV9Wqc/1lPDy8Wdpf/ixcvddUmO/08GI3SJp5BOTgM0NQmMxlo3Z2JoTtwyF17J4HCx7
oTMkhrXjuFNcorZsXxCGjV3tTGOyyZ3eExu4T0SjG1M6VEeH4YyrKqwjbCQECjE00onH27Mz/bM3
zv5RDYuUhjUHULaTkPGvOQrqNbxy+6fZhtA5pKMxvodkKr9VlVJyaLl+CrJAkfklr2ZTPMtMpe19
PuXm3ctJRazK3s46ItSxWZ0mvzV/jX5FXaw5jMUIL9ktX1EFMXfxsm6ek8mojgrUxENbLrGbaazM
94JX2ztYI4il0gtT2gPVjFLhpv0FOHx9CDGRvUzMIm+maqFmE/PRQNH4ijEf5lizVzJxBAxjcpvU
7UyJNYC9sY1f+GXsi23MgmqYgWlolYHpeG9DbKDrCnf3s8UPSUEkfhQAqxV4ZxzcUYwQKOy0AuRl
enLSIudDm9oA80U0kFxpYMGTpw7vXTDUt26cx+2QRL2gn20uLvns+Leo6cs/cWDXv0Q0u1dAbx4x
khaCQctyfNd1RbnpMehuglm7B3qf1FvVlHRskjLaMeNNB+icxak2Md210aQfA0Maj2aaQCYKUpNe
+QTltMvNs4MR9ojYX6OwpDThzhQoxU4UPkE7Sa4T9kgCXhUZsj43yu3QevVBC6CYOuHcwQtt2Kia
7VA4YCuzAl29VnYZ7jy59BV21AvDzlgMfkFm+Pup7t+EnigHR5oZIHpAS4EpWAVyV3dVh9XNHv11
UDlKkLEai/eBwqdHAyPdzUssXTM+T/NW1LI+WXETvAkzaL6cNmFyL21h+3t84Wxt3bYHyRZN87Ux
ajoAPCM6WbVJg2nb9k9RIilGyu0CBdsPFE3pNs6/HAc25cY+9ujctwGBmD0wrjYHGoV9nQ2K+mP2
WbUbIhuWQuAV3qcJTEOvu84PXpYtIH5xZSarmLKrq2cW+aVMhuAYOyq+YQNyN520K7D7rZZf1VhH
1mZqI3UffX+qQBhTVgp8sn1HNkweOlcIYvWFhD+m5btVZ+QPnIzl0ZhJ49CMDq3YfRu767CS/YsP
Iui1Yzd3cIdx+gZl5r5nft2mhy702+/MHCsSj3DQ8RqEms2PtGkXLrBPfS0S/LB8QhMZndjzHnXR
5DvVx9ri3ZcDE0w5dgBxyoNrHpr5gcs23hOZLB7jNLFfehYrp1BL65l7pj9MDXLIikObvJZIJMmG
2kq9mCYFj4mO4YovJ6KAvcY9TAeX3V4DGEyMowRAN2ZoWyB8qvDUpZN14MBfHyC4qrNIMv+hKHJm
RjatFtAimhjObkhpSlcM/Zl+L/MMYgPqDpsaMa20IcRLPmuScXnd5IgrifHmQQm6sVY07zMf/JLt
zeF/GuY0/rETDF6rRHbEmCXwUvKBQ94gmIxyWrVGRQqJSrX8GBrIjQCS6Y3lYcCUPQ4mvSAcUPje
g1YcRp+cSk/9CKSmyXBPpsi5CQvH+zOGIK8Zs+0eOkoNdNkqqSLVbX8OQoMkhCFGOBtjLUbwGsac
ng22nnC7ZDdsG4wVR4jq+tBMjfdjtAp1bWams+2gwQrRjLU4S0D9XOqJAReTaVTl+5LQwbbNjOlj
4vzyp3fN4m4wJbLK9xymrM7rL9YSXBKD6h+zioL0zFZw+ftE9uBiRj//QxNK9lnWtKgvjZgJEDQZ
XPzGbzeStK6NEZy+efz1fFhgvP4j47D0+7a2C60rK9ITUdYKJwWtXLNXV8+9OeA3dbKek2TtTfRD
U61FfqHshvxPPKdU4sZcQ28ONepLm1P9XbLOfnX8HH5lCfeCMFYS3Exudu+QxUOF4xAK6Mppe1I7
ZM8B7Aicu7/zNuoVNp2+BI9n0B4e+RQmQoXs+mGdRhVDBa9xzDdw0SgP9SAOpEuJDp3Pswx/ldy2
PamM3ro3tY7ctUaXTtbsnGilifw+eh+nNDq7ZA0+4qZIXs2F08bTvidHMzbYRw0ayJxwbo5DYi1s
3qg2t4ACRhiPrdagciUoOtTAL89P5Tf3mPdbJX54MDAIPiat8JC+dWdfOjm6R+1F1NR4BUCdhgMN
ryt/cH/XE811eSyp2s6KXFH9EmksIgH43r7SlQ9YCOa6dJziSWfTsOd3Up8Z1+rGb5ts75tW8q3a
ZGbl6xJOmBlm7oodZ7VmU9mf20VcJsXTfg9hmb5BdXuNcNkDEUv8jME2dklhhl1QMLQ2r6x8451W
lfeIXcTEEzQBIEjxeyztqdLe5H0CuxEwxWtS9Nk3bgiqtzCbHIMJaLLX6eaW92NFMhi2xri2i5HC
bqq7SHKnow5hYWWSCKgTU4XRTlcp62bcUpxB94JVifnKUkX+9CYFTyQryGwPSxSJTiGNuDc5L1Ws
xJGG2eSLcO8PyAg2T1XSJ4T+m+w+eE14g6nMUT8yjQOIofhkW/TBwXBpTlXfhiu3mORudhd/+ERy
4cbZwb/kZpFeenzEHA+04hXcO/53VcX6wvkwv8UAFmh9KxMCt4brUrFWFq3zo+AmA+Pg+F/SdOHi
ASxRPwyRt9fMKOhaigAcHLwiyTaRk3QPLQPkD7KbMEAMWDzHRLhpvK7twTnaEbl/iH5iONFuiT5p
lgvUyRDZTraRtdNB2V4Y+Tp7i920ONkwDyFbLFVydPW+tEnU3A0U/KO9FBSVmUlYJexrcYly7O2Y
VGz96pYmJi63wpbM/OSc6q6eNpwSyo+4UPIzKLL0xEdA1HcIl977FsZFqIL2mGU2VR60mt2WIXaN
K6Lb+nkasTsxGxzfxOl1RPY7k8L4ZlackMYaqID3NMDIlns1AEtKafa40YsPUfr6A+EZq3Gpu2Or
6/iXIYL81MwmWkbkEAojnq5/GgFD7cZRMIgS0gb7Ikx4QJY803EDwKyYXPeaJLbis2MOi1VirVLM
50uRsH41dV0/dFAqoJFN4lMR1jq0pK8pZTfxj9dV9pX4vV4HifCQJvwGy1rBJimnSvKbxLp37KWG
roOnaxkdm+42VZYaiX3X4sreyIAtVhqfgYVY7bWuyy05McmrAEM7ZYF58e22vnjSfWLQFG41as2W
EM0zzQ25iniNn4HWcoX4ReeACKIOala6fO4ZJF7n1O9uqTXUV6uewWir0LvaVje/GVZLXX01gNNt
++Tazj7rorRTh8b3oh0LQrk2Gk5oQJHbIxXG7Q8YNv3X3AtNPm8eH8PKwHjjlh6vlyaHtKVgZXEu
ITXnRqiSec+ftHjkitm3PqEdha86H8m5wwFBtzLAFqo4xwczBkA0gpnisFUhjJFemIKvrVY5GBRQ
XaemrJr7RDvyLtSJ/9MMJhcYAtsRKtJD7zNwjeVGYgv7RucQpg62ZQ+40bIPPzWnR8uGdFrEpv/D
LWKe5jItxNNE/O6PpPHsXcGSfHTGhFKusDV/jgbGgKpveFQEeaC/oilUe2Il4hbFnEmJCY0XX4Qj
R6hav5jAib8yj9pHzIpik5it82QC082JnQqCJqD5gtcMMCCZp95ZnmyGtTUsk/ki4517x9Oijl5j
gdYqglOUtxke+cIBA5DiFxt4775pRdRNmwDLN6p0qh3inv2aybDq8Ypk6RtpnujFSyZ1jx3NzOHz
FKFrAsEFx5HVPKVeWz3WdKKgb8NgPujEAqNXY8K/R2WtGbOkOaPwEg5vq1DeO8yE35BUnXWQ29EB
9UZtAf/5FysSEVpx0by6poHMlsfG2kDCf9VjYWxiyk1Cxps+OQ6Fa60m/HL0Y848Z6le+wAUZD4H
Vujc2A7C/gFZ+6Y1JIvCFt2DX3rmaaTLd6dwCD1Y0W/GJGmu0spEaAsHukSkWILazZQWT8hLQIrN
NJNPFDuwic1qi36fPu+faydTQHi73P9w0p53JTwrbkYbP8J7J5e9Mdexf06w3e7s0mearKGDMT70
6W0mSfo0hbb32gCrfSAEpQ5l7k47s5qrPQn47CnhVHwRvvgcAvhuoq+zs6wxxBD1aFLAT5PuKZaf
h6vgLt5IM4kfTarOKHCzOkJ7NEX+IH9Mhc5iQelMN3wIR8vd5TwhSrJr0ht3fu53Zxn7MtswshtE
+HEBLlcql6EnS1GueLWNh9LsCg4mDtGYcSasTCy39z9FWIeSFtLKI2zi1TFvBnd8rpq0+PZyN9y5
7Mp//FuUpP9NjZSYmmlHxFyCSY8f8HzAAvxfi0qXr19fafyPitL/9zf4S1sy0ZZ8bPjCxd2CKoSB
5e/9Fx7+FVuYGG0Dhx8sjc//6Wzx/mZiucWgj8NtUZL4NX9JS5he+Nth3iRuEhDTd/5HHZWCfst/
MtIZ7B5o46ZP41+clU7WQplI2/iQISjsaAIKXEpeMvtRFo0Nx0KAdScJWQ1PnlEwsPNfP06mMZ1a
OaufFcvCXdZVU7u2abuinhYTzEIqzpuL2VT5rwpRgJWeMwLCi8e+hn4w2L/NNPDec3ByNy81HQJ2
SQ6PyvZmGGWAzyJDA1yInD0OWvR0iqWVna40xVHlpmYAujfogaziqnDHWlATt866X547BNnW4JwP
c3jAuxKr5lDbWe88DFQcNswRdnI20IHaXV5B0l6DihqDXTxWKb7SmQIIdrREz08CoffuFQEJmVja
6XHMqbifsxF/GZxiIk+QAizMZY6YRloQy+gR+ai6eDJKf+lkpg+TBR5VRrajEwUTOMpjcsWtdx8L
BWFHcnD+mUhjPAWU8ZyyPO5egb1R6uAr65mXpfniAOC7EcGMnuZgLgiasqxrBloqnKya9705FltX
ZROHQuClf6ZS1ts0hj8eC8zRVHQxnKwiAH8/IbGTyTSB1Fu7zHLZxeXpMJ8rw7X/FH6QbpOMwKFk
ydwQ7c2xq/iGUf+00sb8IIORwKIackfgyaHqk+ag6LXCJgGnJtBYDChCvOmhr3/wuBJkepXQ1EU1
aQuipx9e46lVO7ZHsK8CRd+gO3jmq98xjqH31xNY+NpqP6Ywdu8J0fZ9lXfZxjephhhhmp9Haqyf
stiHOzlICHKb2BYGU0fawlSPdc2So2r3rpUX23yQ6bRG6iQm4jal+hHgWfoRlzNRxKRKqo2iH3Et
Ojt8B4Uzvsi+JGbXOKxRVn6LI9sLO/9KZM9l8qt7ElCS7TwLOdjS8oGUuf04ZXUdrtspKca1TDXw
RuU2hnkeZg8EdI4HxNliKDHsHRhE77ejxw4xJvbkvO7zRHLgqq0MAnWQE7Ztpa4+Z6qUzimQkwOF
c2PxaA0jm5LGYh/PR5XlwwGbaeWtDRtBgGMFR9pVh6NjwXv6QQI2yuLFiMYYIzgE9iJPNHb4RyWV
NxF5tcLfA3SDhzlTMxJmYkfulbd+2awr5Fv8Aax2Xlnh2FxfU4E/IK2635nRsGiKY9W/d0GMNiuy
sevXrGIKiiUw9xr4LOPoQRj4rLZ91wWfNDXn4pKU4/gVJEbw7IyhPPYOyBOYePE1KebgMqdxtK05
9G5E5oW7ftHX8DTghyPh6+17ObPNsr2BUDdgJJ992KpQebZOeiDgzE0FDE2SxJRQsE3dlsFYPijW
mFefnsytP0xf/GPQWKe8in4ZoRg3MVynTY07aGfAXds4HM+ww/F3ykT2ZBcWujItWsaKKpArCkz8
GXlWuy/BRAwdhW0g0mDz5xht4XzSlc7Jmjgh6cW2Ib4L6bvY5AqErSAKuc1NaJHsw0+VYfDYdMrq
ksYN3aSS05AjykdKztNtnQ8/IMkgPceVQ9abbOlkjXJvVc551PO1zYaDH0PsHXrYqL3bI+vLMf0d
wWK6ULO4j5d71GN8Wg+ThYJmwJ/2Q7AO/thc8pQjmo3FmIoPGOh2wtXuUhwMXP3csPXj85RUCdJE
UhJNjJtrg2y2cSz6RuOWTXHu1uO+ikHFDdgSsSYO5ZlNrthgnrGPpZU7iFBTh2KRyz9dM79qG/IH
VOULB+ZH9pkb2TmnmXGSxRY0DuU/DaqjIqPdG0X/e0xwlbept+pgwVQThdsTKZoWC/ZoVR86iH/F
hvVAvH09+dQCjBLhrIkxR8YvfWDwdOD8liWc7PQulC0zeorJjE3uB3nPK0NdvZXcQK0/3gAD4uqr
EHbPCBCralAHTZw9DYmwNJkZ0CTBQ8+kv7Lm4erTg9R597oOPoYp3wEo/Ey9+BBzOzIE6jfbj69O
MG4jujS43SkZPZF3WA3p2S9wfmIw1OIeumCu+KeN/p7D/EhNBbCZyP0l0qty6w0uz6UCtD01fLAD
Kd9iME6ShToLBC7S3uf9ShUAbi8K8IqtEcXpodGlhwk8+NzOTnDkXy69Zf9hRI8qp/SMkvG4Oidu
eosbYEXnBYFnACnqhn0W1Y+ART+A7C9EC3IbtKpatQGafGSW4hV9K3Vx10N9oOEu309B7qzyARhm
5ulzWXd45+P43AmQT+FM1loV3Z88SV/E0nIvPzPPkOtKKwQtB6b2YNFlaraCLeqSBUbZB0E79/Me
8RnuWF56204ub3P4MiyYBJV9EiG5awdjY2MkxGHEdpuVvQlHjU00oH/7qoIp++nGZn0OU9R/XLUU
ZdVJd8XrSxpmyKKNciN2vKbxi+cO5ZgGRcJGTySOb++7yIdpb1HShyN0qlfpUFUfTRLyvXVOsJi+
8Jl9WS3OR7D2xrUDU3oNGglydTJF8tlUevxGzYjvC8x5j3FzpIQuHM+xU9TvJLlpB4VS2x8J5xUf
ZRl7W8+urB2P7O6ZPulCrYO2n0+2LzC7wilCFRQ9kztbnOQzUY55xlyBBp7XbfbOYJq8iHSG8WP4
ctI7/FFAWcnsExtX9mzmG0e3FtQjnlL64DUafC2waIsxyK1/dlWNKc4T3fCRpOwHYOHiflxeGUDl
JwE5mssopyvJH/rhd5gl5XcmbfeldRBf+BrATZLr1c27YML8kDX+Vboop/QXPpxc7fzE03caGBzc
ysNkfMwBtZm7cXmdiWW8aRLBYny27FbdYhpK5zXuQvbcIK7YOiI88uIqs7K8RyL2p9ckN8mDaXaS
9mNVV/qapYX8AaI3czaeThVnnCK7xmXa/BgJev6prby6+mFAe9E8pafEzb1NZBE3RO9Pffw7IcCP
jOTUljKIqsIl4akD+ksXbYwk8Lq1yY4I/XXKawesTYDdJ/FLMnSBwu5T1fa80fy9qHhpK6Genaqr
9gqQ/W5k2XnvMit6s8rWPpiVDTNPGyzpWs/9PfF4+2OPhbhM6QzplexLQ4sYFgu6MJPhNddOFK1L
bFa31LFSvB5dL4d9Zwl5cSPTQhceGghKTbHUYLGwAV2B98xkfs1RBWaS185aDJF5I4dhvfvJAAYq
HLy5W2FOVU9ItNlnAX+n2fSOnPcVusPWrn1uDghP5p8g9Rt6e1MqQ6tBHDNmRfBAcbhP4RJ+wi+W
dzwGbDS5ltyjjXHhQ0U95sahAKyL62I+TnMtATjgv0V7KmgE4Ab+ikujuNtKQbEdgDFecC9x0wi7
x+zoDUDsHOyDvzF6lNPa8YVBixzrD6IYU28/aibjxxYZ/4c7cnxeR1ZaXVnmOecO3YyQFH1Mj4Vq
rFszCdxflhX1z64kEgso178P/jRcqsoVfKlCNU9mxixsZIAmVwaNslQnoeZsJo5w53Jop5tZmGqP
tj9fyqCOPwQ7BfD3yF+fE1hSRpYuvhRp4P4UqqVHEluL+bun33zfxGlwq62m+TmyZXwiRzteqYJf
0vIzkrQoUrHH79EDF5XqOSjdmGL2Wb/O0vI+QVgnOHeZ019dR3HXSBYtv8O4jh9zljoXPNoLuz5D
KS54xXINtsz17K07TJ0TD5K+9p8NB3gC2IYw+pFXmIIyWbGtMzBRfxpU4PWr0ujKB/CzYGV85PVG
1hihUwX5wJdoHgpLzYMXNdN3wNQPSELahIXSWTbtqtd++4IXFqpc0nCqBlWvfGvF5zzd/Ej7kCXl
8DY7rrujQy3/CohvcMwBA7kULeAgsgvvHup2WZXW9LIFkTVcRITlZ+OxSbwpbcNQ7BqL47noOiGA
GI5tRnN4rNUJI2pXIjqiaRx7ABQTmxh/NLbtFHovqdF1z2k0wyS054ITTtTO5YmIEgewuO81ANcg
bJ9V5PFoK52xwZI9BOCIfSKA9rqzapcKi2nQbIAUa6MWn5Zem044QoS26HeTrRsfG1FApygRjr8i
DsAWo4Uv7ihGNT5iqumGFWWH4yMITX0lAlXDeAqcTz8Uw92yVcPVJOOLg73TWSu0MdYvsimsLQcm
iIiej5eNc068YGI7K/qSlUHIUxgM8k++zPtwN/TSOXjIiiVOWIeVDJe9b2/KxZp85bjGOQlFTyQc
A2e9B64Nq2EOBn9exbg//gwdpIbNBCnvtes661tnsfrd88tavNigWPYabiHP/HoqKZxOEiIBRpxd
276KL00bTK/4mrS8hPUwPhUmFMIz3TPmdVHEOKuOwtpyyIeBzW4i/MKLYN3NwgDTypARGOy8ApZU
I03R6aqJnHQb+KqfKZvjH7Sa+5rWPKCe2QbbI7iZOjHLLzuoK+sJnSrbplY8vXYZtWdUQlB/R4Z8
4DVWaUi7XBKQNSlgeGpHL93CdqoxN7qgj6lHdvijs2aSBUjWdqlAmmd2nLxJ+WsIDqJvIQQAvdU+
kYUyU9Y9xSsLpksJFrJWNo5PYLaGx7oIM4xfZVp9TRFl3rwBw1OQ6mCXFQBvOfcE8yEr6VqnqqN1
3vpS899zeoufGhk6xgbzvzdeRaKMlx6HLJN8bDvFxkI0sfb0BYSnkivvJ4WaXcvbXkR33oIV/j5O
queECW0rnNb/hXOtvpgGbPax1uVXPifdxUwHA6Jmak/vBXz/XcRa6MTjyvyoqjHdSSW7vRb2FG2o
Y2bq8/WERxAZEkAWp9AxwfzpShaQ4RI+0bicoAf0paI6xJEPnjlnW0IXUHQ9mGvnqBDdNmr84jAy
Se5NxU/jaGq2Y5PqT77l8Is6OPgfcaacHQ794TVqSu8W4aSHbjMa0TnLHI9KmzEE1d2KH8rr5qdQ
tPkWv2ZEiMb39ROSh3903So9j5Nln8apIfQwekqyvzCt95puMlZKbjVSmkSfyzHDPPQI4BnYpzeQ
8V0JoMA7drLzVnKrH5TR4A+kqru5pgJjEg9XubXmqDjwtnGuJRfpBqO2qdcR2we8SXNCsU1K1U1E
PxZnH/fJdUfnmdeRvZsNOb2UjWTicctmwrHj9i+1UUUM9r5lHa3ZKvWKY0H4Awy+/5FwYIGAGwF9
b1jHAUvCRvhQ8DYFgBe7Tz3DFHgdzBsselwzvUrD7pgkYhtf5Az4LSySBJZszVNPYrRnRO28I+D8
qdmEVA4921ERvcWJMeDMieRP15zap7ZT4g8QwGang4QxwoNqvRx+antrDI54ryyiMmvPNDFh4S/s
jg5doWs78qqbdBM2bksXV8ih7ZAGxnjk0CQ29uzMZ4NmMlInFMJzeinl1c+D8WEu+WRWmjdPzLBs
BU/KpPQkxHP9gg8dv9XUVbCkqnigOS8lCBzb1ngtS7wVa3D8nYTZaGC5cJ0+eSIE88fzNBxTD2cC
yQNZUw7jjN5b2jkaQnbqF/dsdIY3l9djiy+Elou9EoX8TJ1xWv8fjZO/CgsyImWTO83WBIiOXYVn
1GOta9ltsiAxm/W/RdT+32SPNAUEs+C/FbJfWMN3+p+9kf/vl/1dvg4WvXkhwhAtCZaMOyr13+Xr
QPxNEHUHIOP/3RtJdv8v/dpy/iYxPUoYTb6D9m3xU3/p15b1t8AKTIfDh28RLSQj/S88mf+OL4NS
/k/yNYF3lHXAANgvXYsgi/kvMnaUdkKbjugOwMGfIUh/9Fm9Y637qcwI63dlvkymQ+rHvbaIWavI
mDZFv7CEeZptcCufCS6dhjOH1Jk7gtt9ysQKbeM6CFGsonbgWUBQEFwCIePMPGNM2xr872BY3l62
+BXZKEwc+Ok9o1apg4qKFTkfvqJ7YBEL9d2ek2mzY/L7zVALmZA5zg1KYJzz0QzVY2aNrHkWtFo6
cpnPp8bEdmXh2MFc86qWpc8YfuV+8aOSxrFRU7yd5XRLvFeTZfOaweptmuQ5oLrW5pjeuIPg3IbB
ZspDNsXVrrQ+zcj+1mO4nVPjF6C0B5pqrRVhm5EojvceDG2DWxI3SGyvnE7+gugwHtKc8XqesRra
MPjZPmF8MJZQZ/+JqelgzJxiJWxCXTJ196uunt1V7kZPEbuy2akRXbxuZfU4tZIR6H4oHtqsdU+O
j4js+ueYE+FBtfzrvNo6IhBXa+WO6qBqzk3UT3R+TzuxQfWvkxrDBjX/zq6VdXEAdixBhr9pgU0J
5qpfDbu8ZzXc9KI84O3WwXAO3fKa0XiwHuOZNYbX8KXSd7YuQ2KbvL34MzKmphwDg98vq1m86LV2
1pXEBziUiq5WL7pRb8DBweSJRzo4pVaEtNeEwGClab0GOkAw17UpHKRqK6G5ajv0m8Athr0i0QAJ
PF/j62ct7g7XKk4eZvka+4l5cUslrm2A8ayHogeArY13QQWxbSCskBA1pg/5/1J33kqWK212fRW+
ACYSGnBoHABHi9KiHURXdTW0yoR++lnnxj+MGTLGoEGDxr1Oq6o6QOYn9l47s0KAzofM0UwoKESS
9N0SEP7oUzFlZYC65qfmqmsX3C694Y8bN298BuGjDN1W9kSCoAxRJQnFZb58ja3OTmUhsinxHjJ3
PcYT8coMpkGKlzfVV5Ic6lRsBCQPAsISorfvgigUZbt6JIaYpvGp7D8A26YBcIUuMJrhHQnNFQ2Q
4d8DJ7xs2NWsJjasFcrA6t5w7v9q1hQynK48Ckg8ZWaCvQpCqD+1oOQNBEE5FL11do9kT2l8EDAz
EY0w8ykdxm2HpvF4eGALkVrmkl+ygqGL7ykyNZZaR/v22vSeMmyyl0lJN9ARZuii8QIDh+gG4STR
cSkuQQiHKNM8OKumU5ORZGevGXxD6v+Tp9Y/zE09ZBT4HITonkaEOgESD5iWuKf4QNN3t6+eLSUR
cuGunQqu+az2Hhx/OFVKnBF0DhFcZAq/ggdt0YqgGMu/dj5A5a9H9Arpzm18DF64w6YKrEyVXSwC
eSx01iv9zTkeyvE8QiU9kxMzEeAJP5WlztdYiWPjspjIZeMx4CLofViyhmQNwqeadE/m0UvmOC8W
jRrZAGTSl8aHS2osPi/rsNB3b/irVJhLjjsfuKHhlM5OX3/sLv3durrcdgTzEcbAYLlnS9JP/t/G
8nZr4ZNGGqNRSi1mTCWI3l0Vtz/uEttAz9cXeogsVG6+K3PKD6Y6hMCZUMRXydZIrhbKs/44MGY5
zrCBVxsTd8O+bBxexEThh/wCsmKevoG5ptTeyXdGlQNDEQ7SjE57rDeLBmxJdcvJJG6QP22GlJRE
0cM/3BAD3yZfeuIX2z7WyFczph+tfwZs8URr+bLO+UNtajxqdwQKgfB6nANxZoViijkJ4yY24Z66
2qFE80AK304mrUPalqfvCvA/h9JJd7biGBZe5+0mDe+Jw6SdMIHcf11StFBL61TfztBvY6MnGUMj
VjkzmKyuNurgFCR04pRpgE2xDpiAqlBoeLEM7SZdFIN8NFxATE9YpOlIhrLHXsNDIhCvbovMR4pu
qecGcfhBlubWxKFyRwPeqdleRmNl60Hv8aQmAofdjAJ1RftWpikXva92XXbtSJy6YIvX976cLgnJ
UehV3SGSPWgwxPUIYOMY38on1zamLb8YA+2+ajVaY9lotnqb9fg1ydNsZ+ik7dIEltsFpBgt5XQk
lelQz8tbbzmvpcStNvkzmNvyZeaRuBqMF1n3ZEGjTSd7xTAea8lnY5ATCdy9PEtyW/te/1ix5p/a
eIhJxRsQrtL/FUZ3znqVHElKJ1jG6h4dZF1RSuYVq9nJOmfMxnHOw7u/61cKoDRDLH8IpzHvD8V1
mnvCtFa/QjRCrjseaU3WbACThXE+y94gmV2f1CfGIVnWRQCfXqCPfvbKAYocs9IGyI+v8dAm83bs
FaOFmCmY0GoLE3Xziz7pEeQzqhI741JKh4BUk3zruz35s0XjvPrk2mj71V7f01Ucrq2405vxtO6g
Z7MTb/LbWFbc6sv6iCb8C2fUn0HLEhIDTACpvjjeD0QBXEeomNAu3UyDnKTZJva0ZwyCgHdm/Xkg
J0U3ZidcezS+o+c9Z8Ka7nuDOMqLNidSrSIagLY5bK9aQ1dt7FCajxeprAciyFXoN6MTmvhih2Rw
ueBboCgWgpbMBvQp3DgQ6cRgVJmhW/GbdCT7qGkqokd6kuwQtLqap5NKOu2FbVdkSKdhQhFBbklO
0or9ZcpGPVlp9Rx7RnMd6gGn+drSurnVA+aM9ljOZyurs12RIa8GhgU8Nk/B5LTpn7Z2k4BFnQW6
GVeWmEmNMUKYzjYuifnB9wpt12cJP7NstU7mOERlo3vbxof24nTTk5bm+ta1SLZtu2Te6Tqw4Xj4
O1T5+ygsjB5e1wSOB3KdJmu6+uqqaYY6Fflqg0ztppBlnha6uBtEWcuQegKzZNaku773ygDbRzB7
LtY3BtDblhplcLvDQJA6FeudYqEXYTcYP71CH63GPJxiDLpQ7oLCo/ddNPMEabEL8oozcjHqD6o0
eUXVxLVaskWeC5JsTcobv3anCNTBszniI1iZcAX6wpZtTvPDmDOWUNqittCdLRg3sH+py86a/9nF
NSGxNbtyVh950HUVJhR9eeEZ2I60dAFgvQfF9OPgtDX+7fiLBtOIKjBtgXHJrCTddsp892s2s4IR
yjrzVawJ33TfUT0T0d6vdbLT8uHGwhOB5do9Gh6u66RzCFqZnd8FAeFZOzOUo3ZDwbojIBXIWNuH
rY3EjEiffRH7cVDaPLOUn5c165/I3oaHJKIVkS8M9WWbJT56dGv5nVsDK/F8fPW8NQsHhtobrx1e
GQ+eWQvNG101EgrJZIdDu77NDYJRsie7nGIAYOyATdMg4QJe3No8m1Ox7cpPtvuUjyp/93Piq1gk
NpcxkUVgkd9MZqC7a2yP1BLbP/RaZzP0IayLd9rA20yczEYJ3vx203raJ9NYlK1VKcCwQxZjrRyu
mf2z5s2yMfXKCqFB/Kmk821nDIRciT1eTQodV2W+zCYxDqb5Xoxg8lQ8JpEhnxM84mgPqriwwqaO
34TVlBwD2Utj10eDxU1kAiKRVvsjN9Br/WB0uK98oilXhvekC5exx615FwoYyn635/vgfsaPnSMf
1fFaBZnyrVPKKzYXqgy8MvFQw3XMhqDh56PDcpo8QdbU594/d6UJmaFV8bmB96BprUXKst/ujJpo
qH1v9VlotN5fW5FfMQ131dD4Y3s95Lj22UNKO5rYXO9ZceiZHY0Uu9HOGFetJxjORrC4xdV3Sfht
K/9ndjtnM/Jub2wtf8qdesXiFgifKrEr9/1kD9Hi9yvu7E2LMQMpAbjuARsGWeoe+Uz1U4OgNMx5
08IWqWjo21N54B/9XDrUj51OIqTRI0Np/8S59SUm8guSyX7u7OIrdpnFmt0apJ737iWDxsljXjTR
bIfGxrUx9hQvC2LNOQbjMf/JaYbW+CrieyAQhvqgBSLtJ6RTpjth+K9De7RRCcsM5rk5JsbGIySH
O8g7MvX6LKrEY4yjpmittHpna8Oz3rInXBNtxyn8qNk6LHM3jfi5/yxGpNcT/9zQovaL7wj+7Nj4
6RKpfmEapNU/iWk8zgT6YRZJ0KgC2k7RhTD1zC/eoDhF17re2F1NkHezjpzO3RNBbP01MZMemSnv
lnv19fo1b8rvJqmodBDgSqg8ro8hoq4/MStgUMu7G8CIvVhgxztaVAzVqcH8tdTGfrLsPzoZPqwl
iBLp9ToYB+/P/5OxzH+rNQRU+784Xf/z/6PhjUlPx8zkv5cgvvb9b/k/HuTvPz/qvygR//Un/6U9
tP4N66IhhOc4DqzfOyHrX9pDFIZ4WnWkhQaDGO/OgvsP8aH4NxiGuE1RKxoG9rz/hNUCxmVZgj+J
tVW3hPN/hdUy+Tf+C8NP9w0b+SEKSGG4BujT/2pr7Qkhc+RgE2eTEaFcWehd8NoP6o2oX7eed6VL
uM30M1jFX30xH8fSf7n/x8732JKooBekeQ7uNW21h2y2L6q1sVc3voj0YUlui2Xd3FEvX91EXPVi
nxXdpe7WglxZB/6iyH5ryQDCwGTK+p8+in9B4P4zJ9fG+/l/fGtQADF+2Mg4Dcez/7dvbSCJZJzt
cUQZAuqEdKIjzf0UwbPRNxUrjsqcb9NoIpMbbFRO805DsHyyBf4MYGd/dHdsUQmmhBL27a9hSfUt
qYrtSe8+DLglZ+GEdSKsB9kp9qg1HUSBR6Im8KZoE0xCCzXt/X+FwoHOX4gDHdHiaSA2C3wyUhVs
s49LSZS2u0CAUFIUSLeQxmFpUw/E7v00sboK3dYv5PJoUcwqcVf42Smzmii2luactoQgGX57TB0i
lNKlWG4gVOlryjiac8ffY4vqjzh36XTJKdkuDe1r3aN/XpEzJa79u0H7vi9Fepik751Hx2Xjzz60
EXvFCKVYx+aDqiYkf938rHttq1W22GKgGzCPtmzAPYn2YLEb0kis9bISMLRB8WPs5qxdT3HVc4el
Pj1ws7yBEXjoHLbtRZuOt+nuZ0Y3fmobHLMreZQwUdzjDOkhcKzyqQWcZgs3Q0Hni0tphmLiE+sl
OVzpHa/ZWmQOWWlO2c7UqK0oqO35h5Xk1dFguFaSPPalcgySA7jY8K4pQswJcGV/nR1bILb4U188
FF17X4ws1xRA0kYVyHhSXLejXrz2jpfBtOpeVYYuw1pwBljz1DA8A0KzOO9CHCYtRdyREEaRkx+x
RZmGw5pIoCGs264+OCAwQ4x+GdqW9avhDdxMYiGTfd0Vqj25IEs33Z0xW6XNXtA4mmAaDLu6zYl4
cTMSqjE06MUUIHfgTnR7nC5s3XIr3tjJ0B3z3nqtzczYMp/9onGND2y3CAzz1uMinbdSV0vYi+zJ
B+92YF8qz7Esx2M9GdFdchAaMsGjm0810wT7tDBfOUF0+YWOXZ5h2rBh8hL75Mw2M6Zp+lX2sFvU
2t3m3ttJECwMRbrIZK9rkDcxjKUdWIo5SOERGDE366O7Uo+ApzZ7nLZ9Wz1aWH7AITVBgcW4yYtX
DPQPWT7eMEIHnu0hhxmcrYGVSq5GxrZK7NkmhsRKBhOfP/w+SdkjDBJL1cY3sZJ6WC4Rjd5tE9+g
QhiSpt6b23DtdnaTbPsRlZuNAmeJ/I7yvvGpp4rm08nAdPjkPuoOR1hPUoZXEBAbo9PEeIOTs6lJ
TCjxSTjYQFsNf4ivoe9Z53PjyCsw4T0Qg0jw5rDukjulI76Ob+WSX1spz3DELsp4SnXz29Tjo+Og
g3FWiHwWOWy5u8uGeJ+nDJJT9FdWZSWRiXdnk9+h3aLgJ1jCbPHm86qGq4xVzvND+zzlX2uMWZFw
qEOdr0tkhz6+aMIi4F0kxcQvWCFfb+gUe6dWG8TSv4ZE6WyKkE3qINQNFJ7UzNZ7r8nPQrnQ2zSn
2hiZy+ROHa02vuTd+qRpJ1oaGTQJ0xOPoR/2XqP23vk8OfyMgyVcxLCTTWfCknNMk5csE3ww6K7u
sUFbon+cxD073VtW9W9oJSMd8+um65MDXycEM/RXouzhGdT7RhaENHYK25y82GkNMaRkTdCXmMbI
IsJ+cq1oh+bpYFjsywyXaJi6fbhnJ9TqVnuTuXGNBWeIZXMaxSceMYYsk0Pxq6ElrQcuM1Izfd6a
9B3b5UWy2W/46xfLODvxdJYWMjMHYh+t3kL6VqS0ZLcURLPW3EmgUn4VoMM2pftLZumbnpGu4/t/
l8X/wdt2Bx2bB0rIcwaaDI3z8uGsN0YmnyiiPfne1ED0ibyoNkOW2BsfGR3rQtoyAJKmyfB9qLVr
vvA1VgUY6ixFSmdY2ZcwPmbpfmhztfcm6wE9CZEqggBxhyUscqwmYFHEtrZ+xtZzBdGKHDhOBceY
8ccbCSH0snfc0URfjYwj/LhhLcpgK6AHtnYNIo5noSjvRyK/mzT3AQ5qebTW6c9KuFvkIMnOU7HX
7ex9SgmrGbTxubZ0GoROexzW/rvqBbMLoJKikb9YpJMn62oiGoHUDZLjxfASekV/FSFsfEDb3nh0
JuK8jHLwdsPK5Yf9stsQoEXx7cdkJPcVrTNguSFfn9aGvNCcHWmKwAWxJaacEqtc0dOfd7zVQs2P
9Nn0pvI+YVHFXZPX44Lqhq2tQFjUJZf7yS6F2jKdofDuvoE2Oeh0lLMbO/JdaFx2ScdKvrNt/xmq
ukgZU2b3HA6mh1AMG07e0abxksd5InHD5WrgwBnoFWRLRjz2T3+5pfT/7DQ++SaHS+EX1hbxchkp
XWNyZRZfdwkW8xPvfdFhKtQsWsZ6+GhnSV/syqsGzjc34/bLVr/0Ul70jMiaTHZ5MPb5L+QBkacc
c4NbrWflTLhwpQCjSfvRKnEdWz0fIYJJXpkBTSA7AnX+538eXs4MgCByqvRAaAq4h4GvQ6/g1PmS
aSR+6ntAEDicGfUc9ESN6D6lMYpSkW2VK0MyqbZYorCgSAwISs0yKMv7A+bfupF+10vqbyPJOYWz
4aGerWqTEriHn7MJMrfD9S35eH3b3PEtbXSkA6HjMp3mLKwH+H8MBRR6UIoDXODF5L+ht2LmM5MP
bmT38+/KojHeWqAiQJYsZgCexA6mVdymaqn3k6u9N5jPprQrnyCp/KY/phZjsaXXarugWgqUO8Y3
IrTOWMb26UrUZjFozVnU1hDYpVmedfZHgKBbPSJQHOjfEEM8zdwwdQmuKe1ekeQzPtuL95JOw3bq
SRB2mgXrre3/TSfoJLqXP3fjwTOx1OMAeJEJIrCVEQ1R8wygVuItt9rv0ufGXZnWVaDH/lmI7O8Z
rotWq102FU+FgPO9LDln0AQ2JqmualhQ1dfrQ9My6iAGjOJtssZ9gc505/vD65gTMJpYuAJbEyn1
/NKNNH+OqXCp9qe0ZdDQjm6UTCvhP2J8dMxm2IrZIra1zt+y6YA0yIWrsWmGZNoZA/W3VxjuwWHD
X6Dp2knZB21rCvw8TTCayzEey/jgmNp2mTCTT4QlBpBEeXW7yLPb6lVyyRT58t3ewyB9wry3ySRC
ZVcf7AWfieNgAGsmLCCr9N4dd9F4z+pAyES0Z6VVu0z8ykvq1mIgSbuYvvDgOyGnNpEVHpdjY/rG
M7PDR88aWdu0xSMKIPOaJOurzuT5YUCesbFLhn1tabTbcrFwBJQbWQATnbL26rTmpYeRQ+A5NY0+
RqNbqiB17P0ax8ijHXYrnpeGuY0REITizpvoEsQAAHTyt5iLv1jNyHPtivOAevKWF/1lUXlytsgo
vPnG3rOm9GZXiu9EjSyFHHtjpbPYpaPTHOKJTr/1cmO3YN/dKl1OW2YgiDC91WPNNonIRIV7S6Xn
nQjXPJr9+O7L5D7TKSiArI1RhS47pa20ozlzsT/L5IWpUjS02X4CBvYkkGs+JSk3TDtIPPzswGFX
1Gw0Y2M85e1n5ToATRK3u5pKT7cJP9XHKoebOeZjRQwyr04+Gz8t+i48yyAcsb9d7Q79N44zAwes
nC9znc5oRmWyrzzWz0tVLuSf/McvaIITaMr9g75o6uBxSq9Vs4WroD2Z0BdwUzT9xvG79VTMxGT7
ea8FOdv9vV+sr9nCUAWN5AsHon3NRwwAbhs/kjUtn7CtpyHJth1Z82y0PMgfm0I9dDjqXlRKZ2ND
18/1dv60wT6POjpQa6wOlejMs+E/mYj0rvN0ntEwhmOJJL3xDF7EfoKtkz5Rov92VzKWbCMCzygZ
N3tf0qPaswE7KXT/szCOq3J/kmyhhGGgNQ+4XlRKhA7Der/kh9jnFRGEUwpRadgikSb51fy1OvYj
858J1JA3BBYCM+wytxGPLGaG58yx3BB+7XkBjR+5tdg4yEpxAk9R7MsuoGUORJ+8pp/qEk97TcwR
HC5grMttIK5Y0z5qwGv7yjK1YFzUC74NEv1wA+Q+Z4bjgz0lVMJhig/KjDyxOmZDxb5ymnFYg8TY
NGQLJK65X00XMLHMv924uWE62fl2zge+EHFq1NVxKiTyidR6Z1YGa1F82ol2SbPef1B3hs7ImE3V
C0Nfpd8mF0NL0gHm6KjCDv1UbguSL5Vss+d8Ih2lw/S2y8pWRqYyCS5vx+ZaDCIkB7yLiHqzmTlU
T3mR3ofCgq5R6ynheQlDgyVdkPjrXxMa5K4sVtCnuplvNVF8QZns8lSd87t3XO/Y1xPI1uKu8N2u
irgmiq1BpiufVhksNDXVMvB7xuHGczpJKNZMPamjuBy6GlkhCqz5zI01YiDHc1iXs02dgpUkyRzv
mWm4c09LNxEe5tYDxqVIZXF2nVr1CuqGrdQEW8WxH0Q3JvuC3dppceLm6Duf2EKtCcafgCCcr14I
vcvcu81iBZ6X84NL0t9k5k2uh+EhvbikEm4k+KF93qzsICKnGn0kmMVNZwMucubinPRhf0fu5j+T
gfagnk/Ym/ixraUROr1Ga6IpZDFj6Nbxn8JGKjG4xn4d1p9V9K+tb/0WLjl/3pdp9d9ApLAADEjh
KmoL+NA6TkvvmPmMGLock3lcwfGGggHR4dyZ1jb30hfgZKDVjf7R9ieipEvMgkksd4mhwZGSzuNi
j9sJdzr6CjqkdpKPqwQa0VY9IoulRI/QzbjF46K6eimdnhMvDSJDAF3EHnvNsnXTUoaLb5LV7v8g
gEvJ2WGPTSgnuapAPPaiLfZe0oax23YRJznkUoFRIVYIKIoyqHoslJux6L/p7diiGv2y5Z9LNkNu
+DviMQlVuHuLHGN+b6yOfdqjJvsxZB+hM8tX9bY2OHCY5gbkvA5HDZMNaiUbj8Mat5gLE4kViPOk
qtHxeTgHJNAxqRdfo9QPuWHtq2KxD0VnfVSoEtAZG7x+xqFBfJCBwbtZLF2XWe7ihu3L2IbjuO79
Mhvx4Q03PyYlulv1bTd174RpHn11r7QWcRnuh1gf9x/9P+a6tCXRU0/eYv9v5wIRXmhwBobJgJhB
xtud85mBol3iJWP3gDp8Qq66YcJAOJ8TGUzQsPizT7PIJHblepLLSItYXIbW3g4Vl7RFnIbHkocH
JA79pL5YmtwCSaOhcyDPE+OOgJJFjzbD0PBeEqsczrkiVDclMDqbIeYWpqGddfc5r5HPNDX9D63J
mbJWr4zIhfUYaM1D4jmIzv1qGxdS3kRCvFGVsMKXs46fKs226HJk4CbEoo8N/YZrGVWwQiCitgJo
1bJBTtZ7HFnmRK6mLvqSXRa9Jx6+6B5sKEVke0NfL3xuX5Fl/alvWCrVehnf3Arxibk8dUmrP3al
Q7kVN0/pXIHzqr5nqrcz8bBeiBnuZe2F3Mp+0j861/lsNZhbhgGVxcK0uVlLiD2si/mB63vB44lq
oQSYXUAjRr+b9B2mKj2t2eTIw/1Rx1Ca7yWbLMZA6D18V89PtbtarKu6Z+UOf6mWS96rTj7HSRw6
dSfv+2OI/M6RK9E9aa0HE3NRuwXfjKpLOKsuRWdjTGu4jv4jr0YaMWPGjKgr84AyfOtI7yKx1KLN
W79WEmIDqP34sI2NbjavlYp5TnpFVup9HxxT1NUWThp4sgiMpr+89eWh7swYIk63AaXKEsOaTkCs
4coX36kJ+qYTDCjcuvgDAk89GcbyWwxCvBaO1gCnUzQCHQhsi282zORaRKl0LFxw4neZ9v1ZF9ae
O707dIMCzOkL7cDY5qHI4uWWWO+lX+T3I4UuYiqQMFT6ss/dTuIGlSikzO6JEuVBKh+SLISYR3uC
pioRZkFtMDhpZbE3/fxazosXJRn+hTKfOAfrx0XSoXtZ9jxN2dlas3oDvpXgWc0o8PgVOWyzlyp/
SFWV7s1MPjfNfKkVUel5um7twnWZoYwl49X6deT3RHdE8WYcrE+lWfUPc8QI+ZZ30gvueTXnrxP6
bQ6CiH+OSgahQFAARjjUIO+RMs0Y9ltCdhkgCr33I8Jg7K2sWdthGHhjTb8VjLygpxJhPIOy1oRy
bwj1AOQWbEFbrSXMCi16hSMtYCL4kjDSDpoKNOqsN8HswM/rStZOqmWKMizNjrCmXeJXZ6+0Tii6
cdGvZRcKZnubuUreFkmidyn5s14BBAosmQ4ermmW/OT73WUs3A8fjHxmGXznzhbf8q0nD1vqw5NO
IVjQds13hG+5n3V8DkP3AJmZa37caqv4alwyVy3L5+DGgM4+7BtxwBFRIIw2I983HcrIoSlOy6Ke
5PjgDbwW/BEqluqHAgmDpK9hU8lOBYLJirGqMPlQBI9V0z8A/skQ8VUkEhQv9NGS05PqoJH/2EQb
uGOht1ot/0CHWgrySRs7O37ZDRxm38Fo752i/uTlRGeAgC2rp0BDrVPL4uxwsCOBv1nKLQOKZhJf
M3Q5iekn0exwTuMUJpJA7XJ+iplNFh98uso/FMKG6jdzId1XArM7vPIzvtHSevwFlMzGwq580rzL
wrJhhpplanckd2aCBUDA6Ywum4D6DRjMiw7vduP2Jyx7R9Pw69D2e+o8ffj8x6Y52D+OlKeZ/XCt
UB1xBBdq+lCO2IFX8zmBhmTXSutrMt6UA5lr5OezVsd+AXyTvvT4TtHl6pHdcw6PlXUZ7ti/nU/T
n6NQ84Yn9LN6r28Tq5ekKHjAwyoaq6QJ2HExiWPy+VeJBQmV7QZe80Y48Ufne+9j65xM0zADl44w
6HrxyOn2olAr9Ragul4+oDsmAsJRSNaakUwWK6Y7L4kaud+6sIb/xKtXhcNkHHtKxigjfqqgQB0U
Xo3pZqj86je13FstggchrnGavXUdw1+PvRYJBAbIwQ4LomDEP5bzc+FZ33mr0/H4575v36FFMOps
zq70T4Mhf+Ai/UE9W5Mv1j6OfvzuIpZJu/EBEvFP13UXrp6/o4ubMmd4MtVnKNL1dvUFLpK62PEU
Mj+pI5rrYmP6MAhR+9wIzmDKOQ/7UmveRGLz8GlaRrFSOownwQbdaUvkbISVWJ8kMNdTjM00bhPw
BETiRDM6LJRXjQn/jXmwaesfQxH/lD0ABmWP/lZvXDukJd80PchjQVHasLZGfkFMjRpgTdWXzOZx
MjtyRjq00pr7qfphOklX3zNk6UJ4ZpCm4DxFZeX8GibKFyztB+WR8tz28xHkK8dkq22hEHQRsgPj
EKcLQ41MRc7Sv2dCpyovFfFn/9jx2+NKB3lvVz5wpFkRKCmGDx5xXZ0/j1sEJ3iNew9es9Peo7qw
oVfdQdXFe9MzWtWXqopm+g5dM/VjqhbCTMtCbJOB5BYbM+qUIwv0K0oOw0Xu6VNmaUMCJaBtxU4f
Cu0w2RwZriqOniA2dEbrUVoxQMMyARAwmsNxWtcDmHv1j3jtQvh0SGb7iUC36rMu1mdkjnmORhoj
CjnZ8dhvNUvrQqwelIqVjdD1t6a7GWOGmFESBHdwB9ORM+vDNw99nOn42qd404riB8LMqa9oDO13
SBb46Gir4RTNp6HR33C+MnZreCHBce1nH7ACumczzsJVJxiFqNMWD0rlh/qQFSdGO9eVEL894QyM
GZy7zxhTR4NmCzTZ9HtiJgzCkatmRi6uoyFdpi8U+/DZl696XsedpRVHA15WkMmW7gHufTRp1o89
eoQtocUgJQcM3By2i0tWHbEptHDtc+YnfxplcEU3wN1niyJrLrCl4bZE1Xw/TmsPurfBZCTt0w74
6LDx3CJ5Gy3r71jNJ9p651Ln6dZZLKaGBTG08cgX2lIAbElCpryAAXYAPX/0+jx/wEn8263ITbhr
tjXYqCRyZs9rb4gdS9buODEetCdPcimh2NC1mJyW5gUYuQCE5hU7DzG6E+OzJxm8DNO0/ojvnY5p
IZuJ5fLDDXFlkIRcGJRVuA4dcIeCY4FiQdcm5os8ncGoRFRrQxFpVpXvtKT1jqtg8JlpXiTITgiV
K8Wum6hL9bXLdlWubliizJ2RhIUo2+uUyK/EQGA9mOmtn/4g+fbeiumRMaqYGFEzWJuidlwPTuae
senVR8ec9WPXWb9LNjubnOJjD8CN8N6pfbBE/jeN9Y+6zJ2Ijgxta0sFJIYu6Auz2H7TLHSIi5gf
t2JbknbPhb9wTPX6vJddfVR6ux4ADVtH5aJ5sWp1NcHWbDt9m6XU+djHlqvHMeyycP6k9HaOuBi7
l3F06aXKuzFhRvZtxQQDMxq4YO0bL4o+n1iRyo8yxFpFVffEIRGestbYmxrovc5dSDinZNfAW96N
hcCvlHp/nZ6T1/De/Kz1DwOF42Fo5QMN50NR6BPY7LnbUZC3TEpAKN4MNj0PrksH0w2s8nhZyM6q
LXABefXtD21+InCz3Y6af3Sp8hiu9U9FPPdhqZnUC040sLVEQfWdqdI5rTGsoGzwOWpihP+k7Noo
mRiZxgX2gjmW0bKmb3bbGNFSLX+QoKUBpGlifGitKbhS6G13AWF3dyNwsQS5N/0IUlwC3LBOmMQ0
ATb1S8xcKvAslne2zCkXuqjJsQnUdx27mKAbrLzHQTfdl8D3fRiprBxUdT0eSQ1wAoAbLBogGDx6
9URpD7agzBjckmVRRErUy65u2J4nsRWtU8qKjplR3+NJKa3ahIWkMUdxmwhpBTpwV0pCMYDh1pay
eaKsYutAL9mI31hJAhjXPKaeeTFJh2Y11KxR21NupuJqmWm2pxVjmmn6d6Gg8KOqeinJFsrLpD/H
5DHuJIKETcFacJypTetifATA1D/BywGp4IoXSIriMOBRwLjBgZwa+quZsq0E1uvOg32Fdvc4NiMb
bV28+U7h72L+Qg80B1RbgBhF1+Ptlh/52l4IH8tfZyCqntkOz4TXxke97NmqgOfE8wLHqKYK75F5
Bj035YfTlGyArfxRR8qx01AhPzlG4p0s235tHJt6fH2P3X8n6jyWG0e2IPpFiEDBFbAlCHpSpLy0
QUgtCd4UPPD173A2bzE90xNt1E2g6prMk+VJus7FmuqfHOB7rtu3GQ+S7ENml/bFpkTA8Gze+PdZ
j7EYzsgBUVukK61x15Wh+UTkULtVFXkETHUnL3y0lXcdw602WO8oL2EqlMgKPfVuWfgLetP9iYsm
XZXOeGi0GfeMLfcuJ/tq0tznNGvfk+Qn7KuvJPrDJFVuaTJOViMv2jy/j2Ug0L+ukgidBh/+m2ET
keVZGWc40veEJtMUN3cQhyZWR73skT40RPBkVX1MQAfHZvLnLvW7xxacDocgp/jP5IAJ2eUS0ZJ+
tC1lsXwXOOH/Ep2Rrc2P1hNShtJG/xPptNdJj5DO/OXVzj4zCZfrhXuhAXoedXVqPGyeSY4xenqa
PtsKZzJSXkixzdWoHQwQCQSV/MNkR45Yd6zWMcq6+//12uQfcJAreHRQnSgmBndPpTwHyH03FqK4
owYQFFTn0pyBpcZXr2HGpF3YVBnfbHnPbCGs13AG3dWhA/FSaqNB2eBeR8TB+M8viZYiG1AzRouI
nScanyeQqufcsNPPgb7YD8PIWevE/PlTKZsHELDiJCaID8Ip+V/JsqEfbh+YUOD6lgxw3eVY4BSa
EvWdZql6jTX7Oi4fdnvX3aZzte4T9A71CPJzEiXmaCt5qi0RsvUz2nVuZEQyWXV+jhISOCKPfJc8
n+G1ZumljYaTZLZ0MoQ4FbZsnwnjAQwB6NzvgOKv0wm33ILHY2RjuTK0TFtnfUcskk2l40TuV2TU
mh8J5zDhTTln6JBpBpkxTECe3byPfeBL4Fuz1D7EpIIv8HW3Kmo2EMDKNTb6XYeIYCtCFu9zNdUH
J8bBFA0uiV5WtO2dETDJnVWpoBwbrFEjJiPrxnHvfm910RKvZulIFYqPatOGxnTQu09gnf+auLDX
UGJIax7Q+hZJuLYYHD4OqfUajWfZ980BcnCzNe4sI6+O94Vs+bI4v9dYKMPVoIcbHlcdps0YBiJS
ByWxl9NSfCmxduI7NGDAsjHgtWAKvFDqFSx8rAKLbWjSmaqcvVvByYURzT53TpE926ZCQZ+nOwdC
VpROybtT/zGmJYsg1pHULJJXru5ZAN27lDF6TwoR7SI7I8Ilsx/clGMkJf6u7OmTBxTM+IA/jBCK
2UxU9xEgX7vRjJN3V7pMS7Jck1p/4q5BQENk3xYmNaAfBOz7kQyCdb9Ii9d23MLXFIcebvYmdKwr
kovuSKQN7iLcfKpkVO+JRQQxjRzeaowRtGZoRvuOwx6k3NoAVMoqygsv6BTEmVCepO18mP7LB9xl
6gjhdheKiXI/GfSCAMjvACT3Nfec+WTEABIsAupe3ZDlbEwwmN/wZmV2pX9OHWNwSCC/QzrfOlJX
MrYPp97r4ufWHWKqTJltnYRVUdoTdRzPyEiSBLgEcmUVOd/9yM9vmnuxhlfjv28WZ7pbnm/J7L54
cf5I4cfsw513I1I5n/XVy2hDuZvz/CB6dz0jYmdEv7ZTspRxgN+NI56BKUI+AL8HAFpRh4QThVKm
GD0wjAPzNn0wTaDfuFtZpITkb3v906zsk2mXa0Ivpg/nrpSYrb+cxlUaDQIM8RlOpvM6OiY7QXOP
kQfNtBf/csGaPSqERsm/KrTvYDUKFPa+JKE8oppGOjRUP8AmGNkoj/eevMHBhTriZU+VTBiqLfsQ
uQ0ZoqbY2eEY+m7c3LjR2jOIbnphJFV7FqzngTXjweq7dxCLpEPdBYXSrZ8JM4NwDZae6YqWciog
XFZ7rXTwGMSU3AYxDJnmGg+xlhyNHHlEn3RTUE2zuc2MkzW4v8RJgfEfQOzTiKIMiG86wiuWl2iQ
cIZzvRXf+Htuk55it2Ncdpryg43P1y1T++TGw22o2yNs3ndjwHtblPGOJ8YlnqEbV1xXbGtt6za6
3sGixGQzgq/JaiGr5HMJ9y+CWN555IYCLiuwEoFahMPrMoRYBGso9GrSYFE82aSJsPbtfE0WD3Zv
sSRJJYuH+cAlUJEKEP+WcbetTZslTMwjxM5EZ4EDsMe34+y7zaHuWYtWrZcaxxgGBwv5jkar5OSY
I3qsarqufEwXOY1KZtyjw95DQjn8GojFpq+HB9xD4MrSBmPXyDsEtP5rsjaTqt/i2kDBaMO/0a07
L5FdZE8ajt80+PRJXQSlnmfrnC8bg0Z5W3L3n0qHV+x949gtW7bX3nYZOV94/CgBZkQUjRg+lUjn
IIzwLRMEQ5R9iYAr5d7SjIqjqFE3rxipyWXENmSx/syYiSBCRupDchmCnhprLI1LmbyTzXlqxHFS
6qke54XSkdFDSktY9Bro4PwKOW0ugrCnJyYOCmqQJr6kXr2Z9Vde8b46RbppzDz0K4VNySR03Bne
U5s4O5yYm1HH4xc30droog9xHtFKhnXDRyzKp9EkFWqoTLSWXbMfZ/Fk65DJC4sIm/qPeAusoE3b
BuzusBwrdyXKJg8S8I5FEnGpZfKJFO8PXBmZ720R0LCVqpu/bqz/QtlguEDT0c1gaASCzm0/Wa9j
i7nMM4ht1RkEFTNFc2ma9Taf9Q3RDVgqO5wMifPJQu7PZDGxSlN2DJGU35Es2JTpl5wIs962SnpU
rfMnNs2MLGgYluWpgd1JZMzss2z5XmJmGypuqfHZyRG7hc8totJS9SgCQ/eOgLz+aYv33tLvLvfI
Gy9CXDn02SNGnfdKZxbYV0gx5pMX609ycR2Gkt6yVbH2ZszpM0aJzjT4neFA7Ucn+hpr3pp+mPdO
9pxV0zvyWoNYWI7kEHvTCB269wax1hFjQH4OoNdQKPaLg1HDcd7Z8qbMhx/4Qtda5FHiLvhcovrf
HLlZ4GJXz+YAGRuXvFOiZZ7aN+JbNlnXD0dvmIMUd18xG/hVO+vUxe3HiF53tpcLrwdhlMGMwc+2
UAWyjFHbQnZvbcyjbBxhTy3ffJYvmp10l761v0FPyH1yD5RZOs9n72yuB2TduAjhH0YWW6WOOiaX
FwbTdOdq8B7uIUcZ63CjqOZbGbKVBAuOAiYEqxV1G7rUU0uaZZE7wJqdkjdyugExn9bR3bfXgBnX
+sfMySCXpXZQDnN0lcQG6EnzzCrjj0E8dkfGASfUvLZqoBwugsjJqlMbd+qCLEIjlIXJubfdvylu
/TH2bto4s66s8+tCSYzuGpbm4BrZQQz5p5QWk3oK5E5gFs9y1l7LXeNpXmHFvowRSEDDeDbdKl33
jP8hfS9rXnlx1zEczMQOTC23V0OX412tjX8jap48cqIbgY1rAktJq4/6W6o717wrEHYhayBNBU/k
wA2ZqEtZmxazpvzQWpj4OnYcSEgBR1FxhhSfp2LdpM1fXNNMZZGhghi1HhVHvCsgk0LOI50ooT1P
khu6r6/JHh6s4uiyePMNZg4EVtyzSKKCqByOFvY7kATQMUqUGKshPkc/g1n9tKpNH5w4/pFdfUSP
B5zRyj7cxn0ecQOttZng5mSEtMg4LSFlhkRXZNLlLjOFvWU/8ygWtm/2lJyiwSYTD/0mNT5CJDvy
kQia0AO8irLTxELFi22jjyQVA55cs7xNISnd6VXzxPNsRAvEIU6q+a7StvNTzhizj7R/qdf/1/PA
aeVydAqwy30E94s36Rd+CmYy1lLzoLEo13fgeD/hPLHEgCtuMagd5uxajZjn0WluUivFud+NSGQZ
1AeZ+Rp203bsUey0jmKURRziqhvZPg+9ftKNcK/L8j2OrIYn2qwpKAqI+RBwXMiIw+C9D1mwcO9j
objD6KaDSVR5qBHaDASAqMI4e7MSnFvEHi+JZ/puPfMyjW1gzmFLaGP/B0xTbmYFHYMFjF/eQxxa
nJb8aPyz4SeSnRaxxdqdrAcNO+Jq7qoHz15jrbtaEacfv8a5Vkg9Ab/TOXTdc9YjE2hq4zlvXjxI
Ya4Hor6LXk3wQYciN+EItojAo6IpH8IxvVLn3r1Sk/lmtWzvWNg3dXPH/7Nw7mHJHRpVPyZmCHLW
7oK+aNuvksjadeo0iCM5ajYJSKYN2UJ8SpXBMtuqYYsVXr91rVIepUuCMmUH2/m7rgVWNfHPYWP9
F436yZ50Vy7mDps/kZndRJ8eF9yoTcbym+gFv68qA7kcV65FJLEqbYS6qsPtaJbj0Wot8sVL7Hwe
9mCz+dT1lL7e40zwGp1bg/yCDfsUtL91fHPKSu4csWxbM+K8Kxfj2BPNesSCeDLHA1GsGkifDGZa
OK+tGjkmSqN79DfcXiBQ0Ylp1CcSn+V5SGkYbVGB5qmsZGM4cBtoq9VlCI09riI6rKLuGFwBXxqH
AmfP1KSnTnKxwPYFyKhTpsya9UFGcni6Z6e1JDwhbaiHx4VYTTAsU9B4/FeU284JDSbtuxFnm5lF
4pY5R7uLnUZAhGNqupR/hD7BTaFBbpMaNqsUtxGA2V5gnvOVVp6g2FR7PqD4XNQVDy0JmUvRP5p9
rHb4iJ6dmMlERJYR7hfkBHgIkmNlA6Ak83pX4O9YaQw0NzV+6CB8z9ynLgbOghpiZGnNpQkMxgZq
vfRiFXN4b5zyqZxL8Ie421Fo4nZBh1zSZ3jm9GY3JnK2NSXsRYbFhznRnQF+/HNNRDz6H3HLB6iR
8HElL0vMfbutvfKMbgiNsmUSu4q5os3jYyIOPJ4sPhJ6jAmZ/6rr+3f6T9/VaipK1ZwzLfpzTPc0
uRMNacQFSKYn0j7Demmtk0TgJIkkJx3DQwcz6t/gmjpijY0LUe5ILjgVXAlLRn4Acel9Aqu+s1Yc
nHbBa9/1x8wlkwEzMD7pvA/g4H1WPr0PE6OgszH8hK+AXw51qAjl6Gy0clyQolq7/6LWBTwX7vNu
WU8Cw4VYvpzeIz2z/tVrxhB1Y7IDTchany3hl/YdDd1HSUDuBTxrKGj4anwnzbx9F/GcZrhZGc05
bFlbjeRBr1i4PWml/UkblqPdYMJt87ZmYNj+TmD+yEmOLDqWsQiCDtPsuRdK345x/sOiywydPaxX
BjieefDsfsCFCc2dRs8NWjc84+/EPmYCLi0GGMSQjja8bXNA4EbQqkQ8p890R+6uTZDnJWwa16am
Pxs1+A5TpMhLRHRgthnDmq71teEaaOBqu/dDoT1ngDhPjrAR9y2cc0maOTtcm7QqNPmkVNbYhhdz
40zum9LtH+eutejsuNkTbBQ0DTaPtEFw0Vk/sq6dDxtYGmt8VM+g9fHie/ID6Hl+MCR+9540DSR4
5sM0yR/d0uP12NX/QK6MV8IwfuNoiLbEWyGahFF3tPetUsmNGc826zxx1uJIsKHpEKDKsYQsIN6S
+V4ZHCH+p5dSa8vLqLXaGZE15hh1JtEgiPT6yCw3PSsnangtE96gtAsGxzkAHakJRTTvJlW6soaJ
fyXHUyJEB9h9eDcZc7Zadpts/WXMTEZLGsC2MuMkQVyxt+FkzPlFunIHdv8Fomg7hxtIBbRqUHBW
mAk7HQdGLFGkuaTgOjHbQay2L1FIwR1TDpIFhobVzg8W5VxUujxSk3MVrFTYlPBm2+Dzktm354Sl
cJ08R5DaV2r03iIEbV0l/lFRFRsDEHqH4N+fGDBxkSdHUTVDADjnPA6dvStrGtN+IXxEJt6OpePj
EkWfmVIxYwWUdDPelFjD1lT1zHlS9ReJASeAZGmjcDqxScHxwX7WKhd+8/g8KIdRPPrAnVTVxSjQ
oePcOOY34YYlg2/sHxBNSCTXsIMRgbC2xdqStKOw5V9tx3ahxKnSpxBzmZP5po4rQlQF0aDKPeIA
tpjUyBoBKNYH3VeDDREoqt600MWBB0dgVzL8uZe4fqf9ziE40Aj3HQcG8hUFk8ZNoMMiaissSDwz
sdyreWD/3MZ8ObgEfSIbPWTZdIltgtbHGQouFSDm44jh/O7WC7oJTartlV/tCD8F2ia7FbfoVnXX
vMQLrnoPrqDMkPijjYw2w5h/gO40kffxp2QY8Sk1FA71AjlpkRvN02GPVOu5kc/GXGE0ysV1diij
OhwKC2scOE30BMCiY0JWo/w7mX+wt4BnV9SFYx8jl4MHEdv7riAmI8+sX9E3Z4x1xGtmBfuTMXrU
xsjdKaEOw4SuMtkMzPaZ8nkdDxmhTVls3KRF1tEU1gHnGGXqJDiY+wX9KiReYH98QCTubTKGnh47
x63q4ecKnjjKs1/8/Z+WNVJOZNELiigEU/gO9VlDPBwjzs+W+nD/h/0KNiiHdWbDxrAaEcRGZzfC
MB5qdA89XwN7Cw2u84WMduAWw9KtkQbqK8txT0njZfuGoE6fcZOf5BOhgi3bK3B9NHKWfKQD+cpd
fn5UjGsqSGbqVCtVh77LVAQ6iNDdxKhe8xG++2A+6X15wBJzFLPx1Vvapb/PId2DkSaIwSdzR3i2
DgqzvwnaVCaHD3Zr7XirfMKfNoLrq+MCbDViJfnDExUUTlYAEpfNx3IcO7lvjNdwwOBPmhKODg3u
V5Ibuyw92Ev5b7bD9DyFenpmQMHNijmC3Nar2d4HhnO1ARfLsp5abm32+DfLGUlqB0KOBYxOpoac
70M0ez52pGCuQrXXdSvlKqUWKRg0985bN3kBm99N7QCHpYqDeYi8uUTki3jvXlIbj+g5zZXecldI
KsMk2dpWpCNiSz4R0zx6VU8DBqKH/UXpaz30etC/aDbdQHTN4qf6XKwTd4+Ggom/e8Og7YOmLiHJ
tYgcXXvblRCwZPkUa92PVCz8quZmRmSpd1KhF6s+k4nkIgYe90wExhJLv0EuDkAzVJpfK2Wspzql
CspHMgZb49us+Mur1DcB1+E+ikHJQw72u4EnpY9rHnd1ypv6zYjGR1vnSpmaBK6RfnOr5kkyKjSK
5VHc4yISdiidoq8TNVpdPX+Wg4n/Lifsty30QB9rtWtQjDCoq4JczdqqUzW8k9bdotOHs+fESP+t
qHvU7sFPjdCX3QDFezWr/JCQGLMhDdT2XVmQtzDor+3insbc+OkohjeaeTelRe1z1YRvsTIOGPsO
ZeMQhyfe7pGTYVkGKnQOyWg8ZSzN06imIctfHcoTM3yP47oFUbpQWeVoUABa5DQyfqIPzwrXJBmT
j3ERfc53vCDb3Ud04M+mJwPHmn7Csg8S4R0Qt3hrFLSskLThIFhFhpHJLHDkLjeWG9Ki7zzvgpqJ
D+97eywbrDcOE8JiuXt5jZK/y8w+WEV/9fi0t2zG6af01vOFs8gDa9gjJqjs0Jtj6sP5FFvDBanm
VMiFpJrTTa/AYmuGNhG46hy6uMuvSVUHk2N/TkMuDxC8iGu8u9O8uqCIHhCWED1/gg0Fb1Uk+UaY
2qHonBFyXoWY8VNZ8a3uUM1BP3c1dVMwqQhb2IZmAjE3b37xt+BJ0Sbf0Ds+54pZ16SabVGTsTfL
eW/n+ctgWOsLSK75qQof8DnliIK0wjdClFizYCR2nPuSWB3FhJV4AdQs3FmrGl/VUmF4q+Zj0o2V
r4TcACwge9GqPFzg2gu5uDFA+8+01R5VYbylkichzScEH5y2Xj+ul4n1lnRB+8gicMYq3iSV/ZF4
zPumBCVhGmeM+it7IyUaWhYkTOtSjqC2WRt2LPfwSIBHLbhd9GbdUlH6iqwBaM3DW32vt7t6RCpN
W20zgEVGFoZni5dLNXV/yNCCbSC0unqqiNIbwp2hy6fQjvf9QlYMiL9NJuwmiLRDGPe0JAMvX4HT
DAugOi2QBQ5zPO5BaJ8q0GwPJlrPbbxwpnvxQVhRth1RbqyZEJ5Vp7xAn1FIk75NaAgzpF0FzYWr
IMccOUPryUhdqbwkDUazMll4xd3ekg2Fyf3kqbCSmHQ3NRkMW7csqm2jm7ss7ygqme8FSCR/C/Ij
E/3GMPiBl0U7wdbci64Te6GhlKs7gEEQ+v5x4qWnMRq/5i6MN/HYTJumNrOg0UY0fuWoH6RC9llE
xh5OcbIbGwZRsPxOnjZekXU40poRdZLABCl42dUK2FNSmFCDAB4T781s0hKdg1reWU5Fj9f5/lyg
ExwOE9jlXSHLv7Gbm4NLLnNngC5InLuD2xFH+qc3RVRUNOX/vBaToZq6J63XfzWYQBuO9m8RDjhN
GacbkxJw10qCppE1rU+RjMdbbdk+UC0+BHWyiZ1bRfXEOHhGxZsib+ZgY3SPYwtGL3M2GNpMgPta
6j4O5kM/yQKOvdiPXfMgGDvtncV9iZJpk2pFuCXXIfUL64TufbykdG0eVISQaiUhpf2jI5t1ZzdL
hUULhvmU6E8thc4afTrzEgr4VWEDUase5pA6eAQR71P6uYgjnUvCwRvoffvuOMO3HndPVP/6rimf
aqMIGHwUmwGB7CpGOmAUY44eBStXb4Q9ZCWkIFV40u3hBVVN98Cv+ZhZvqS6SdCL9V2JQDYBBhcT
6bSv6dd4n9AHjswlPKEQtOgUhxPlkpbeXEIrnYUthG1O/jTYpf81682PKZZ304sfwkRVO2cgAXIy
zS/GE+jTVR0/3hUhMawoAFnDUYU6a1x0LQGz351cNOYscfJsF/xZSWh5XVDx8JQbV9dDIT+qG2hO
yklFW5k6taI1Dn/I3Fp8u/pl+dAEKrr0C4osL5+Hdb2gfGe9eaFyR/k309QPkTns6zhzVtJ5Y7fw
OZgpmaBZiXKd8BGdlaGZd+VhFsan7U4mTxtL3zJN5IpAh3LrjPOjnY7phTTCtnMYsYPA9yOjBd0O
6NxPuFIJpuH3nTV5zCPkcUJERBAmLDKlfrd+dfxFcndbLBMQINZTSvk0shTpmb/BOhvkC1fd4Ftz
jpJJ1McS88A+S++zhJrDLbVn64iHFD5AFd2sCVgG59UFyjdkdIVSx54VCMHM3WV1iVrH1T+xK6mH
NNcCkU3Wd8TunvTdW0P+JIDa+QxfTsM8WbI1StMdNNy/Sj3NoF1txAZuiPLScf6NS11RWrm/WKWt
teH0b4SVXVXWfZTqNHWIEG9i1HkhUBBNddAbiQ7O1fu2bfdTzaVEpsSTyH495qimqmNJZ+Hdby9q
Ctr6rsxwrSNe58/JuIaJLS+E2o0ro5U+jItviSyNHZxDv1K8FP2pd2IU4wAP7qzMDcS/Rys0U3Di
3DNZyrLWAZ+2q2ik5SjCL3OO1x3HIJfMfRrj1E94CY6z3V6antNfGZBvFauT7ei2SM/qhbS5xvjN
dLYzLWyqVTEs7nli5x6Tv5YNSB7YDCJCdU3nJrKGkOB6aF8IpLq2VVsceseOzzE7Bdrx9Ck3gZwh
LtZ2SNOb+069ZZU2z+ukj8yDYxUZSPFx2iSpc/ebzP9MKawj4Sp/ZDgYoHmnZGvSO/oa91JCSQ7O
1EXxl38NIPxgZQJc1TvMRRSPGxerFJHN2Q7g/hH/wDUbaMCymlSH2fiYi2FvWRi0F4eoMlAfV5dM
k9ZE++409RBUurOzpO3um+yRIOB+HbqiB3vjbNWkHfQprvyeHHEfGxRfyhKi02DkZkfi28UBHUyV
kTIQTu5zoHcjB7+Puc0oMXbQbM5B5SPsuWVJda2SnPbVgJFOdO4WQHS4nWVrr/pQ+CNoASpmeU0c
PBXClGfo/4ZMMM5xM6zc2KyOYDofYqtuT9OYZ0+Gmj4ATuLKN2DNrIlFhkyTyvYuiMrXKaKBiZ0P
CYCtvl+E+zpOxU1IRK5T+mYOuEUzoqjz8DHvO2AiwGpL2xBby+getLj88+jFNgz4ZsM6kgang5Mw
1a4c2/dcd2Bq9NbJ1BAMUQMYAXicjoCk7lHoQ79vHqYkWi6yK61LNAp9K3F/zYO1Y1rJLmPCbTRk
kbjbO/x0qscrCu8CoGcDhDZMcRV5ihyj4qU36ucs6oqbGqugiNrhWpQmNcwS/9gW+asJArztbJHS
7tG6Uk7QBlU4eS+DwPiLzPjOB4b3LKbolmOcNwVbJacIMatFfXKqEmNe17qgjouNbKdlEaKjorz8
/xughdeJ9mgrVQ/7VWr5KR5JOUxQAB1zDrSht7OTWXvgG7PwU/IuppZ8sm0RP4aF1h+tJXYCNrig
nvJdZBTiARtYfdWWBJ8V/X30gITCfePCZdY48IXRP0+Xwr77yzqvCfKx49qlhT7EhvbLgA6cKrrE
fZSUN62u5sNwT8v1VHTrDGLR4xanSjpcHYWTvRvMH0+eCEcIuVZFvQ8/I5V9pX21p5mtz45Ew2fb
1jGbJ9z0lXFPIIg2vYOSjs/PveHRMkLx8J95Gz14H5ihdhMtBFCL98C36Xw3QlOTX3i1PBqDPvJp
ViaXMVkIoL9nP63CryFfygts06unwQxl0lSy+MQOqmyxcS233cS6Nh68kXUgu4psQ1XASVm2Ng68
tN7oMFWwiIMVDXNxTunzVzIs3Y2YK8GtosuLF3VbHOzbdnK2knvhJ8a82SzFrnUId9b6sD2GMxZ5
pMMXVh3dzkqJH+j7gjhKxhx+VaItqOMlxAM7tXsEdhx8+OZx9d8XgK4j9wbWCV2U5Gc0RvgYTvTK
oxY6P4v5jMR/3XJaHCH/91uzZ2k3DBGTL1drSXMwvitYoe+VHeFtL0L9IbWWz0hrJZTAITzMFocK
r+smCzOEDPdO0NPNtRWh9DYEi3IWrG+WB/i9zPsDdbfaL/ndz8J8ZAs810g157aMxX6wISO4LYHz
GSe9Ece7aKK/Hgf7rDiuz/ch13rIKrphmu7t0BrmC/jpAl8h36UvgUKx5P0u1GcPsrrR3ohJqEgn
zNAYZnY5XwU3RTCU5DrOo3NSNDQx1KgqHaBklfjtYtXudJadL+nU/erzyVkQHA/G0h/recAtBbsx
NmxzZ3EyQNkgGaFkDhfPvyiNzaNDYlUrHssxr6580ochQyvFlDnbodYnb8w2wGDx0nGkGGezDFlY
qh8G6Mpf2kQ/1RHpksMAC3YqgVj2Sb4tKL2xlelYmFE4s1IjN3b2SJh370ahUr/pScxYj4k2hI1k
ayCWiZV27NvuYaoBexLMwdBhTMJrL6pN7iBLjyXOuKVbVcC1FDrup77Nb4PgAMnVIA9tol3yzLy1
fcz76HTlrtSX96jntMQEAbWpgNSap0BwC16z8vLfXyRnCtM/Es0TyDCrJh6ic5LGe2n307FmbiFK
CI44hjmpZjc8GO3y3EzdpvOY36a2Pe+KriUkaHxNAIE+1gz1/VTsXAJObi6L6F3ctnAQUBAtLHhf
qhEClMvbwmDEbvYC6+OerUHvF01jHMhypbYUvTwg+ftxGeMkJKxdWdxyi4x6tkHDWwd1klj0PO0u
FJbaVSPakzzplD9mFtAJEs9wM1pbw3LFkSlAA170aSCL6WFW4pbUx4JxwAe7Im9nIrViOz+HuI7M
TZLdBcxQemHF/KvVGHCqWJ+6k/jSbqy9Ny/pJnZwOTYF4QedZj9qEsE8uShTUDtUnYzMSqOpkelS
ZTlVF4QhZgTUbCuAAC81arlAjABznOQhrOI3MGDTapkLM4BIdAp1PrOmrf5cG7VX3BpdkLtRD6lt
a9WVe2zGpDvVCCYQ2aGYRI5PZGORr8lFV0Galy9u0eL17yQQsQm3Ruv6hS5Ia5oRexgqm2417vX1
gtbcF6r7K6TKPyddHWsn4K6fTrN5wDzdbhgER8R2kpwK70venUzxYYnItDJC9BRtB9aoxTXipNI6
lbOW79HKvDatJd8dlxWNpRqqmPt3pfE6QsB6S0grO46Ncyc7/YszqMZm0vqLwT2aQaWKoyjQ2Avt
F7ANpPXZ/lNJd4LCkNhJhCg3ZKn7CO4gcPvqzdOdeG024hGpy0tr4MCyjfIj05eXCPCwUWjzJTfd
tS0eolZ/iCC5hLrTrphSwrJv858SxLGPtqhnLFK+omg9Ny4uJt2c18OsQ4oWFPj13AUyyoIJ1A8G
mA5xa2OeqmXXSHsfY54P5AD8xkuodPbFLDlZBdOEdinqTUPUIaCSc+zCOOrS4c9s+305jDc3DD96
t7GZGxsvZTp+mpptBSUjwjvrNDSNd6DAp4ih+Mpsk3LDHN+1cLNzixPEodiYjwj2CFAfq+GGI+SH
HzSgPKToNlEqrxjF8FVraQLQ9dstLUa+uBsgZUW0hghbmBa1lnUH/A/52m5qXFKMF+NMPldOrwGW
sp+te8KRpc6FunMQwIMhpHqIR2A/s67jFkoRfOC4NPaLAWYGU26+Fl11HCRTCrcWWwpu/IqTXuwV
OaHUg1V7KHST2RvUn9ZC8zP3l7Ko4dsoNPEzcIzGGU4TdwmkoC4GxxSS6JGaJ8nLu9PCVFsP/H6U
R3ZPnqwwL0N1InfnZifp8qZD3ZEDvnVSdgEnow9Ww0RM50LN3fCmbNPimTwLSZyBGX8Z0a5rR1xW
jWFseum8Dmmmn6e+v9V8cIyAplU/GAzhRqzU1JvLg5enU8AirNsLLiTGz3eF9WC1Z50wP9LXMLGS
nkhBFlorySSX1rMUEKd+Md84B1s5+ygqrtJiYQB/eUVMZowC3V3+R92Z7UaOpFn6VRp13aw2Mxo3
oHsufHfJJblrD90QIYXEfd/59P0xsreMyonGXA5QiEJWZchd7qTxX875ztk8Y7tXpygYz/287Buj
0NpmBfiPohbyisgIkpUba9x3bF3XTYEhgseKfVYoiMDnpKtojLvPYMdxQQdee9FdbbfFJlcjYaJ1
wcAcmOWANGwbTAAnhgDl3dChjSpaJsYct5KFIOqkukYfN039CFMOWYbTVmpdtswvnCIKDiXAsTX+
7m5NtBTw/FrFq1Lk+Q4oMqQHiQAKj9ZQVQMOQtjnYHAf9Wh8rzJtXLnUIokXe6dGDtHdsotSc1Le
SzSjRsp1XPneOTdYF4etG9yThbyBy+kdmiG4iCllHYSEekhydWo6wQaBYO5VNIzxNuJuHQFbsXwQ
/tnrWw+pXNAc6tT+hrOaQFzB71Rl7ZkqbrF5MN1rMbQRas2jrCZN3JzrZJfMoUIUhKR1bG3vIls/
xuJYdfeOZjMV2qlmNiWvCTizGSBi/2lq4p2CBs06OsjE2xH4QKVWObfJqJ4YQ5CD3EEj7HFkxbrB
HCTK99gvl/gS1PZ5kZFMQLbhJoDwfugL9k/ppakvpG2UD6NfvPuRiTS1ezebt7BPB0iMuJGkvaW3
se7IpyRFJ6yOrsC0ZfboaGbwKX1ZzFcMPp/oI/Or1Mf7FQua+fI1Jrr5O+nmGz8on0Fgy0cK/G8j
2RVuXVjXqqVtYoYJAgoS7KHQPjOerq646bEvEe94sN3Wug4aHBRGg/FaL8CsNOWJOTTXs9tctU2m
nrNqYLFoDf2FuJ8v5fg81IV8mwkjuBnGEDNgZW3tjBQxwzKTfZjDTmVMDfDCgro+E/FxrOPzbIUH
Z8THEkc4Txv7WcCaNWufXtkFKpbrl3LAmEC6fLSWkE2YYYhdyCOY9uokPf8wmOgBojDc1AkeNbKW
TTrtHbnO0cbA8wBKGzCB9p+UYhyQ57OxGa01g4WAnBV1E+Q1T2FjsfUY8FAggq2K5NHMi7OupTxW
tc25F1gHNwJA0U6Dte2u56afdsnC/aaCOCvOs5Q51VR33+bO2dYTawn0KASz+eWrhhK4KnZoQ45t
jZYO9dx3TJ5iFUq8lFn06o2kbxM/SKUtyOsgBYZizgxOA+2zGLJNINHF1TEyRtdpcMXFHEku048u
PBmNi/lZx8VWyMdZWTyLync34/yS8Cwoe+3pOGXqEqFl3pSVrbaaWoJBA2RuWBulXZ8dEpFOuDJu
+snqrvIusKhRQsxpzvSQkwm6zVS6tWLqr4kb+GpKadKrsMUuE7eYRhOGni7ZrjVVAw1IClllaLex
9hAOmEye47a6TInV3tb1uqpZKEeI0YV+IwaiBzsZnt0573d40Fn8mCMytwGxZTJ99amedzRox9Zp
hoMVRzeucy+z1IMQ1a7cHP8PqfX6boiit66CQ7Fk/UTE+V2NQY14s2GQXvXldWsUcicUg9gxsNZx
4DEbnNmozG5Q7OLMYjLFinkJJAQqW0DOmKBTHCtS23nGKXIhjC+awG6Lt2niyEHtMSqXKYsqqRRS
SkRWBVuOaxplZWFfqXxyRzN01K0DksudUvPNtLzHjuyLYxERqZm2JSgVDaGUlcNelo9VTnAnHn8c
cl3cb21c16sGi+QevdCn6lwMIXQkqu/qWy/0v5zlpIpoLK/tIn/oHdnTSwN1S/taPfWd65PMwGVO
z4jxsuvGU1xWLFZ8eDUT7byuvPABk/m8NgPMyWWJScKh8NmYGoARnoMQUWmACGFCiUhrYrJRIppz
yHuI6qO/V4p86LFGQk4+Sbv2de1cmeX8nQO6OAUdf7h2AgI4phMi9I8UCH++hhnjb8vCNHjAjpLF
M4wARh8Oq27Gl4TWNHdphHaiasP8MLEQvIyVMi6+cDZxoxGnoLtZ5UYrtxpp3HU6YYmTOcu0cHTF
1iubLTJQYi1cdzWG+jJLwLdhxfmXnfoohH0gMcFLx3uLJbl8PWGGGDPRXpLq62fU4IXfv4oKzrKe
GMYy2sZhwBZ7tuxk6ysb2O/4Eo3AqhSt20pU7iOZaBCb22PJTsUyi7uuIsURmZ8rkvtsQioT+BTS
pXgVcrjUjDduLY+hRgdKheiQ9JSM9btbgMWhiiQa8Z0bmSpIRVu7gmoAKHYA77B0uR5vOIgALnhe
vW5C69mr4DLouiKYkcbEavkDNzQSBebXbPEF8kXos37T73DVHLMm3GRTfTBNcV2J+ANsQXIVyE86
IY2ChktJ1uY2IH15JWNmqENCEQNEhIwZ8+w5ryII3y2YxxzLWAmyKPoy7fhL1Uue9MSH6hr2Lcms
hJEBZRzst6kOrrEVbFNEQUlRR0e/lvBQ61XqZKcUkgYeOP9KxNk5B9zDpqynNMzZS02Lg5q4orFJ
vR0jdNx/9EmxeUmOGNY/SYbEyF17j8FMvGncEpbgAanr4i9ptK+LmRKsj8k+x7qo4gHJFZOjunvN
2+wdH9q7KIofWcjtEtnvQyTvUHVDgeP8oixpg9HdGKPxqRO0n7daZg2CzKu+bc+eZ+Cm52dlPcsP
M8PDr6iQzCb4MkyaCrYXS0lZbYrgoQCGWHrtowA3yPT8iKT6Rs0LVYOfGnv0ISbxeWsqx0uskAQa
jYcfOXiwGnUTE66966j1NwAaLnp+yIW3jyNTrRi9c8EmFwtt1vrnryiWtxIkzTadqMpHLqXJf4xo
S0yrfRUzC8SQ9gIa5yOFMwa0wLxUxUh15uefdvw8s5FdiSJljaofY3htqU8EjOaT702Uh37zijP5
dvlvr793HI5/ra6pkf0D0bv2Jl1wlTKw3nlmdm43IC2ZyOAIGrKoYnkrqnA8ujOqdM6sbU2ze8Bu
j/B1Fh9VM2H2mfj2SnHsXblsp8j5Hdl8NegZWv1B6Mn5p+HAORuR/TpWKWrr4Tu+s5tujEdy2uOH
xnSfAf7dzlgIFbvpzivu0nJ4K6fpJokQGQutD16BgsZS6tRiJ3JF+t3T+mlC6G3N7WcRD9e2lTnA
uUwifNy5/gNn/y+EIwSfTMhTzr/8j9TF/wpL+OUf/89jkfGff13+zn/9Oz9zG//7n26iD1gQxVf7
23/r/6cQBhtr/d9+E8Lw8tm0/7T6zIPv6d/+6TNvI555P/7tb+Yff+8/8jPF38n/82yt+E5MHo0E
WP4RweBaf3eVp1xt245HqcNL/Wd8pvN3ZQpHeMKxPOUgwfnv+Ez5d0sLqVxHOK5rscX9f4nPlL8m
MJDPCcDU9kzWEI5j22ROlB/f76M8aP7tb/KfHW0EMH9sFyJY/A1x9o2jxSOikAOS8Tej8VdYEIq1
osXxuM3G4qFAKPs/PrK/CksQv0QlLBmhUirtEOapPX67P7+HWI1Y94XHeanA/xLA+OU44iYHdbOt
6hxt6Uc/+MZSQiw6Z3vXPDvwFEGw9DDk4hiIWuUepiXzS7nmtp2RhkXBQCMNeneNOAPah8tKvRJy
bUrnbipJ54Nvy70zHVoTiGXdTgcXNMimZJNeIZRkpRXySMoOuQQXTRIwgr+aP9BcmmC7TZWPW4ZF
vAz7upoEPSggwbzjdj6jdYwgK7S8I1TETrQZtPH++w9MEuFa/nGTLleXo5cPTNEYaSBNyrOcX7Il
FgGQjqfM3RNO/Tj3RGm2EELEQSxayiLXh8ngMWQNQbZOgUEZMAq3tPQMkyygQMsDWIDBasv0ehDR
2//y5pa81V/fHN4XJahBSfSwfnlziVvZPr28u3dFZ6C7BCicdztXhR9ycB8tg2oZl9pCX2SS4vAW
jcB4/P17IJ/kH94CHxDTX2RWRJXYf76gcCL3MNFid28WFvLp4WVMwVf0tXjRdXIeoICuIuFv8y7J
/kgR/tNB+T+DP/7im7FMnnhczBbT2F9vp1qhTBtj19ubmL0h4+C2a8YX9PdA9NKKqC3XXP3+d+WQ
+PV39TgNPM+zIeq46pebB56krAbLhyMfEudWJROi6LS777Po4/cv9BcfKiQ9m6Jy2dqSF/HnDxWL
Op/0cpc6bvqRQ7wnm/Wr5epjKfwjMXPM4vKo1d3vX1X+xeHgSXs5N03Wj5b45WXHThcFSzVnTwT7
h0Sklk7pVTCVT560XoFG3GQm7I1FOwLj4/D7F3c4Zv/hw1XSNU3NGalN95fTMZKunmsncPY6JGXG
wAYIrQ4hlaK6aHDyXA0NVme1cVKP4DCkN4cJ7AECqZNonqKIHqZLXKi8+iE2knkTJuNLz6QaVH6h
9j///SpVGaJr1u5x4tYI9Fba6EDv0RVsPX2Usqn2ce/W69AzC8xs69qGnNkZGlN1H1lrB60ySpHh
ZSEjMLPX705W3hoa8GzbwomzJSLhiRQsBQn2mpHzKYJXCcYBCx6a8I4DQppHnx0WWpAKg7HA6zVm
70VqYuuAkrqZqvk8yhHWTKOgus41RlyEQfTV+To2SVaNIw7LAn1ZUC4pASa3dAivBfB2uW2UI7e2
JV/dEUVdqkc6pEKm/8v3ZP7FmeORNc3DlKn6P952Qx6pAV0+WH07+aL6LgkeszidretstA+ZYnvb
2d/cKXkjx+ELifB+xHOvYTpPkB07Lz0VRXlWGeP60Za7ls2xNwTM0j9VEH1VyGxR2KMGQQdQ+QNR
IxGyQXpMJgj6toRpsga9cP79xfeXV77H81170hEW8Kc/33B1jE7Dgouwn5ldy9hfE/ECDAI0KxlG
tx6Zr5PPca8lkG7T2vz+1Zcf/udT3BOCwoMDie3MP1z5AJGagVmnu9dF9egU1K9ecq5K+7Eusjc7
FzdhGfxHBPv/9fDkHPk1NYmMKqEENGIGWqZjm7+c3BVgZcNBqbNn3IJII2tu8qiH67bs6KvsjWDn
lwakKTI2VKlJLCtSJZzooMxhC7HkVgQx1J4w3hcTcymzC24kI1EcYMKAhxNP1eKJ49Fsu2Jlggmm
9kZU7iLNKx2mkGNPDJPGiTFMBDHDqb1lWopn1g55xdy8CpL8sW3IhOnRTgsfQUHZsahsA6bogpiL
rhoc6u/Flhx/ywSD+5KgJL9EDmxbj/MMhbGLvrK+LAHK0sXHdX+POHSFf7iHSzy+zBUWjKq5t1vv
I+rbfZOKjxitjzR2lpHvgI7sDZYK6wShBo6SY6uLZi/Mln4tPYAa3Kde8QpBYNsx1V7pDJ1gSS6N
a1unpeqRGCwkmS47PSC0twd4XI5i0O/y0GjYHItofE9thUfTLU85pgy6dnozqpxLNdgvSyVTl6zA
6zp9ywLNM9wDPF4GL2qgmY1EdpuWxJb75vei4X8AEPVWlMZ7kPT39QAq2eqP40yQijl+9sidENXL
nihbi0KqtocVfn186gkxIYwVslNG7M4KcTTBK2FGyMoY7yYii3rBut3f+Brtf9O/ZD3b2YDUrDYv
vtiKVGsotF+ZP+1kCHh7zB/S9tD2fJ9Wmn0A+njwSLtp5IwOfhrv7YJXY5/KMJARqmzJazJ1+txZ
XFppezMoAiyGKf2a+/wFoNjejAC6ld6t6ZFUaEfjqbNquWmYK60JEd37Ecl9oe8++iPnibI3Q9Jh
HsAxPtU05ehxxXpIjdckDtBYc4BUCa+vay4lVIt7Jcj3CAPnu6wqwskpSddu3L5jedhxMKOt90VP
/Cod9PA4Nu0ly8lsTyVixBIYbr5Q4msTQ5/vPJpaCXxBHnv+IflonPiZZSo8LY0WoIVdYRJrwwXI
32jTju94+mEwwS6b7iogYXaEiQorE0k/AwXwx6Ve4z3FI1R552DCJTwPxY41B1NVhQZ2YIvmBdwK
uCYHhF41X5Sb0JA2NuHyKCwBDycbmu4bebJ6NtQohTde0ppbYenPELzGSlo8NyLmKCvVEwHUoXEf
7PhbwnNr8fwEB2wABwxjEWGSjEtc9inMclcpw1GM3sHTcsVIt2OUQcxD5DgvxYAKt+yQ2PodsIHU
yK6JifG2sAP7reVXm6i0zYOgccNK374IaTEUXNDHQVJSH2Ml7A0SVWTEHNQgwQOQ2qom72yNfeYH
0L9y7VG1QEZbJIJlcm3E40Yt5oDQDh2UBzxROcFXieO52IEpw1GLxtjgkoeh0u84azUUWH9CHd7v
ZAfFN8cea9Q17YjlfqJPwRBP6yJSealj7qY0486REelS6LkOlc8FTKkZsnofuOUtbqSyPNstVX6n
kZ+bC9kPKf5BOnpXhSDdZCSjQxARvAuhSmcLBWZMdngl2fUa5XO06AAgGhko66qzcCu2rVR4GRdy
mA8viYo+/K48ZykfUSKyc98gBAoEiGlatIGtqt8ijKuPAbvmfZozru7D+ehI+CKWnQ8b8n0xAqBL
ZbY9bMKhPQCXeMmSxt00Y1RveRtLfoAqS5qt5dmKXogDKKeTSbPy2uaGtP3qeszka90RC825/l6W
fDMpRIRN4Q1okk2LvzC8dIjF1ui2F51ushvbiYkT6dXYPdtdVcsbkr8ChPD188j+BtpXQaMwvZgj
t2LOWnpliH6Pv2JPBxVwvBXg0LhJViit7W3Z833rErR8Unx5dWfBy20X4AZZVsIuga1NZMJ5Tfpa
1zxTfGeGJTblbzYrSWEx5VM6g23dJ7dcMPdZFslNAVShEdEhdwkVA//1aATNJS8p14bllGr4IyBs
C1lr/IHEE5eR11DY9Jge048S1eNqGEtYQh3xI8tFwoMJs6ivUa6Ig1/qfSewlEX2XsH+XyHpcTeq
iC+0SajugynCf2neWgn7eU00tsxOGgfK2gPWpG/JIzvbPg9bnyKL4gfvQDVuhCmAtnRHldR3tl2s
xhjvTcRp2kGZTpbVvZidZ4wkl54wIhRCd2KQ8qZUYFcZ1NbHoi+qVVB09nYepwcj5XSQZYlTNLCa
NUhSrESjfMkL/N19lP1AYXGvcQBOZvgtj8mgjSDAqDigvQJMAEC/+J4jtVq1rcv57zdXUTHdmz1o
MVNmZ0qKm9npP9jrolce5Y0ajBeRYGAMbNLMzHsDXChzeR6Zg6q+y2B+yAw4xuMUR9sgOLk5Hyp2
7zMws3QFCw0k9uRxlMY7HURclnybu6HlKQQ0uxHc737R3rRFsMHb/dYR47v9+YhFS8VGoJr5AqsZ
fTBya5ME3yYFyWyXYN0JLjFyNNXCiDnzNWKUPLxLvDS5TtVwTHqXSmc50R3Dhx8iucTgymD7No09
ZCtKCAOX+mz05KgkC7eHzXpoe9d+ksITvy0E/JUK54z0JgypBI3kpVefpqHd/FHB9LzREjzVeh75
ZXRRX/WifNCQLzbWNFzPsnmN8W6x1eT3sMyH1IdiiwAPIeZchGSmdXeFIa/nrEErNAfI8UoUCObo
X4+aH90V/qdo5b3vxl+BiaSkxBmxcsv2pWdNVtn6DvbNKUz4eVHU44Bm24EVlf7GJLOMaiZ7qAvj
hGXue8Dw7Mwr+kMEjdYUG1I1s31vyIHLS208hvir3o6eSnvGOtqW4V6tQZOXt25pvgBorMAEokMh
8QhiRpDdd4F6bIlF2SQR0ShO4xydshBnk0zbLeVUsMeeWxyNSIabGSbuKnPH976u0K9It95l+XCF
Bq3ay3rJmUmSl7JndmXkBGrZ4bCWclrSUjAdKrKCiB58K9HDxsPOKKZnq6dm/DlcEymP+0YDuUYp
ym02tHvcUXf0bGQCGdZ1VeSvbJJigj/K21STNF/7V23Gdg72DG2jQFlGcrub0PvNY3WLljY86vgK
SvPDLEPFB4G5Qyty4s12uoqVC5wzVuu0Zp4fje2dYoScI+NC2NzMm5a6eeeMJI7IHr1vJdorsKpE
mcPaoV3iME8ob9knEZNxjFwYLT67HzQPrtobtpdSe5Xmlkpz6+j0B6tmb2Xg3d2jqd/bVfeS1NO9
wW0UmyOOQH8bePmZO27v5W23q5NhPwhnJ315ZrEL+LwIPg2XgLzJWe0YrKD0ToyrsJzOicbvAL4T
caOxQbBnbhsPn+0Y7aha+mOQpmvbC6yNVhIWTwZ5Q+MBbwYFvmNsL1gHzqE5tZSu7L5L62U25+vS
Mj/9aBkT3hAyBOjLQiPhe815orJBvMzhT6K6zUzeg+G5BsYR7fH+EF8TbCygnivD9x409RO+fB7x
AWGX28ls76yKYinmBFeGy1Ya5WXz1dBNbWROa1fABUGtaLarwAQKWE3jhbQlYEzhyazjHvCQifgJ
0caAOYHYALJyYpJymmAkGsNM0ec+16g7bgqjStath9k9L52tGm5cGR6alqtR6NLf1XKLYGrcCpI6
NkWlD0ZsPds01mv8kE8R3bl2p/c5tqnpJBk6bl+y6baGUzeIz8F+bG2TQK5I32rWzEC5NgjZ8VYn
KMXylAwwk2SuMr/4gxfg5QrfYf+EG9F4154DwT/XtNOoVk4msoQ2MM5mSawGEndiedF+2LZ6FgWd
B+qjrZojVCHhc4LkG9D50mV3z/Be+w1LJFDJhCixsfopsUC3DPf22g9kjnKB5BdYGjdwYfIf7ogR
MCO8RfbVMVfxZSiNegXFDNeYPPhY+xBb6OuyPQ4O2HTTLAbKUzbuNgLCxk9gnxiPE+ZoWmIwbFbl
bLxS/agWsBnQs1PPAYmjyuzXbQUNb7BOTKvsVY0nWVXFMeWRQon9AAyGaI7Qv6Czexyia8fvGWc3
D2Wluq10Y7kdurchMDEK584OjyCwKXzYE6r7we3XYQE3HiKGs+5cVngV+QRGfQoj9LZDfu+6S5XU
zhRXVvhdFsvV4+Fh98v4gYZgC5KDYA6gZziiOLQ6HMyLgshr/cU9T0KKa8L9M5tcrkdyU9UYKNhn
ECUXaIWtIjQr+OHAytdstqJs2w9mv1Fe8dgH44OW7sViu721oOQFVbc2UjR5Ct0AIiHKMphE8TpA
M+wFF0yYDzEfzWLVp8Y6mX37avUaoHxEw55VMU7K2N7l9UB0YdB/IhzFLWVQ4hCDpfB/EBsSmIzh
SUgAexA+dWQbDkvL6o3zJScqq07YSpOjflMJMNO+1QALCvbCR6CMn0szfIv0UCF1DzZOO8NjT4l5
ksPr1B0IXitiK9zVpCutEExj1lIUINSZvsR03H3+/D9qRnybMXflTmbOfQoNdw/nBg4cHpJVuMjG
GA+gwTUOc3THcrjD/h0cQS/AN6PPSZgAxEVGkm7cXgwCh52RpEbiCzlIGFHU19QimH0MOnzVTD/K
1qeYijt0JNEywgAptB1QO+acc5EP5bzVgmS+ttsb8zxyNwyn3kAYgw0PjcEPXSBsQUr16sARSKbw
mqQ7LIig/yfq8hxFsoShUkIS6MfwJOLymw/h3pz7W8GgYZU5qOSXaD4mkM8jYLSVl3FZqSTw18P4
XJMK5Rti50dkt2TTpx4x5hBuv8awcV/p/AfLnr3Zy8fRCbEtNQCSHeO9Cod9ZnfktBVrHTOa1JEd
bbDv4WcGNdo34YM3+3eg5nd1LXDxMfHg+07oGL19OtboauIqXyk0v3xGZlyTUsXtGpXkGcFFtT0i
nUdsBdWN7c9iJUMa+9KJzpoNUeuj+Bhy+qNkOtiYKzf1wGkwyZ5fArV67tnrukP9FE1fPvx6LzF7
HA2dDSYivaJbxqokDXZRmGu2NbOBVo2gjNK4OIwhW78ax8UgUdqEXIXmiP6766abdLE38ZWQTFNb
BBMlbK8ddeR+eclKlR6oAy7OvOHhjtxsYE1QwZQMNZguFfCs1GRbkqRKhuqq5DERtNCWpgrjDw76
ZrgEOG99l/VzN1VHyNB3EK0ZY7Z3MZiTwItfEQE+yZAQuPZQuuO5DRHzNCHFYKcxLeHRcLh8NCK6
tsDU6pSL+LeTa0fL70M84IILUqZhU/bhW/OhMHm0Z+P40YXFJ8mETDg0j93ug93Bakm+Yu5cf1RY
J1puYtI9oKUUc8/wzdaHwaInD2WGli6NN8AqJSONLib9BNaTU2fvDo2EXWA5wo/9CQkjIkWQGixU
1JAz6AKxgMHcBmCGTpubRsd7PM0+RWSM+9oRr23m3buzcNcAtOgofGdTIuLbWIQrFrECoe6QRDzY
5YtZfmPZgMtawWmTefARk12Epk4QYu7TQ4QDebfBloknCkTgykIxZYJDTwFtXY0AMPgC+a4ry/MQ
3umPruZkssfmNvJSXBOJh4bIxmsWEV4KJ/3YNNmdp6c1T0iEsAYpHA4uQBQXKmovsTRAmSISCp32
zfuY/Ac+rHkPiW0DEu6ju5fpzAQp4Hyvc40DI3lNNeCTJkF1ibmPbm/wgPSa+a3X5mc8BKgivf4U
1PpSWbdF/iRy2MSLbDkz4Ev0gcvDtto4suIjIVuGdxQxkyzmV5yjFzOc9dYkRjCaiz3qQhLZerxC
o/quGmGv8yQ/Tg5Cbb9oDs6E/DYkmiPOlL3ukFh2eYUFNPEuVe+fKtHXK7P1L71X96syNXPsh9Fr
ymhs79e4g1shXmJy3n1kUwOTBYMNEmvMm14l0xXPELy5JoJet+gpJZdYEfA1vlfSODd4knEGHYv7
oDBvDNRdFFBpsg4S5y2qI6SnuffojoV1GgqeWPEkDmo7Ch6CGCWMnd3wiq2knmUpvZ8hIV6Ta5pQ
ZoRHWCTlyjDGC6ljNtxvEmEjVFlj+lgxnLx4vHRnDQYJSEW5Zzq6TimJ9jrNw40P9yRlNrouJXfZ
4PLEHBGObqdYliuU78R8cMow8w3Alfluq48JrnNR+XtWWOK6Q+26kWEIBGNMn8LuHIcA1owuA+44
Y22GeVzRjOA5tkdw7SyBy40U7pez6L5NhE9N6X4oIxif2zwm6JhjfusyecQ/1bKyCojFjDV5tMxh
8DBhzAY+/5aZwCZjmuXMUPNJjQX4Sc2C2A/Qd8UuMLiONKbUn/3rXIiT5XTTNXW9e2xgJmKP/c4q
6GDlpftUoeeXIiRMRrgRcVLmcKwKlxN+NoKDSxoVMJn9lGl0K8I50kgwVwgY1cYTyeEp/PbNIAP3
0fOdt0CA2hwNpO5gsswNTbS5ShFFHLrR/BGNlLuNad2AK7o1bpPeKA+z6H9EQw3l0HF98qTvyNK9
7bMsxGaquDYan7Q7Gl0aweygawhNnMM0qnn0wffIZDN9ET5OttYq7RU2NZLf0aV5gfrRsPUY9LRJ
wh6HHp9OMpLepJttbZIfHhjOOivEhDpUgHc1FSz3a9lj2yd8ZYu9FhVm+6SCur5yRhAYNjkDKz6+
pYTe1+iQVlVDGJZDs0BE6/3coCV3PTLXjdihznXufxYEc9s/CoTjV1w3X/aMyM6o2Towt2JhkHVM
YaxdljCJS8nSWemmPakENRVAwqMXinvTmw9DFgZbX1t4OTBvVYS9r4LavM8T602y+joE5ndN7EUP
ZRPdfeZvRZ7165Exfy39NW552hpZfOvslpyDZJv7ElZQk5wGp35VbvsUC6wrQ5RteJS8jh4HUjMy
kPX9HMR8W1Rb3QY8XdEOWw77zhxzwFbxAGFe+hB2NOuI6iYel8cRrxMJa909gaEjU+PkZYQwuJ1s
4IxhbhwoNasRuM0091gYKFAH+4YFIIsM39jNpga76wTXjLxPNrcDPjecjl1ifQ5T8GgnVDNOdI8h
CmFJGeWbBrBdmkE/bWtG0uE7y/QdymyDeC0TYEDL7As1Q7Lt0vhhSJn3OXMC1DvOv6V+8sMXkQG+
D5ixE+U3Fc4RhbdsoiI8EFsHcbe2kjWry++V0zxJJfRaaXFkBg3FAfLMVNvT3hqDGEMzEjj3bbTu
0opqg89+ExL0Vun2aSbCidCv8ogsaGOOZO4YhkvBoS3EnthtyUP7jGpuOMmgFSUuBVrT8nsXsb0u
me3tajGd8XGDX5sJ/MAQBjSQPjbl/B1sOg7XffCi4U6k5bkRQbdLC9LVErfH4ryErnWRDXbQbK78
1iTclgQ2fyZZV2H8NV2sfDH4HNTUBOVwr/kNYvQoOIehO+wbnMgrbo6PdBoxIlJCTRVsr64hrKnN
uqvRAlwE3fYlk9sUlh2/Yf0FS2wnGgN3jPueAKHGKcRdTbQkOd6uftdMTNbAtbnOCYyInITflnpu
YtfSUfVarnqZs3HGuWK1a1Vltwqv/ez2484UzFc9q3ztqADw88AcR1U/EKMJR6tnrmUtNeiI8TvI
5Mho1H+pYxTxdcSPs+P5m5E0MyGKtouiGBSKkCe+x7OJnpI5Y+hdu56q1gaptvux9smUHJcROo/Y
MSC1DbsuM63X9MFTXgC6s310+vSJB++7pfV4lZgcgS70uFW4pH4Ew+LuF5I7h9ObmMNFXyBusnJ8
ElWJQCqldEgS7DUKDFVKKVjrsTtUAcnPMZYfK34En6dfezEvDoZoRbgBkN4mfVPCfGdVM7LeiXGR
ecFzmcsHD9t0HdrdRsFkjkGC7gws44zD87209OPQaLVz1Jfn9U+lY4yrliDdebQQIftltK06+yvW
sl2ZuedsZJK/DTqxmAKkWydjMRp2lrMvUh4Y6OpZu23pPFnONTi64ilndgqGrp5ZtU4+jgvk3iAa
roi6oztNhLOCAiq2cm6WQqNH7AG1LZmKc2+PnBhDF7EZrx9Uihs3ZEwRpYx50T5cpdC6yA7rV+hO
nf2Hpkje0b6CMBDWyhHDK7N5MgeiK8v20aoP3g3e7CNIVGYkNh2a11bmXlTNB8BeBtJOTBoGRwsE
hMXi4RI15N40mP3RayfTTY74nMcPY+O5evE5A/cuw6TawB0rp51doTaWHeMUUvviHWU5rLDmByxN
mFuiEbuEXkQ6xDw1IQkSqNvXDVr1NWTcAdJTmfbvVhhdgNdkG8bm6ItZeae+Sm5kom7bLIr3GJRX
SaUeE4953jJvvw3SmZH48rFaglibwPvRFGi+M/vRHvod6JKK+WTyYoTTdGxkTkiynR69+tItpv8E
Fwk8apvz1Qx4kHbQsv+do/NYjtzYgugXIaJgC9i292x6s0FwOEN4UwWPr9eBNhN6IT2J7Aaqrsk8
Sf5wPPAdDuFw7PvCohTvf8u65GuMCx5T8rl4FKtXx2dpjWl4du1+x5Bi2jRNBjOu5anVmaBP9tR7
abs/Uze+q4g4RtWVbxHac+wSxQMXc4YwPgQ4QWcZS/JiW+A669rDUdzq4tovV1+Ke0UX7g8Whmw7
OCRFl4+mRUuBY5COr7T1Rk2YjG02PAQSxuC62jQsmSvPT03JwNBD4mJOej4AI3PWYoYzhoZqj0sS
iAgdhibKpIihxgS98+K68FxmqbcY994w+m7K1IdzK0gqBsIkDYcFAkFqrPbtsPkCpfCXYqpbj1n/
FprTG22n3xegQFMfR7LlR+vBSb9N0LKEu707II+o5t0Hw4lPBVmYBRVGoTgl54rDpY9rjIDzwzSO
x8FsiGSTyQfILVLB4M8qBJpmmR+7uITGwtTDAZi9Y4ETMDVXBIarmcSutnrBr8DHYM2vYWQ9+CH+
HCd3/mDwAFAsFntJxWJT0mnyUNynoP4CFrSN/O7di3i0Sx+c0Oztx0acptnAyOeKtfTkR9jpdWuz
CaiQQgvbuoBYg45mg9RLg7/x0GFxXvjzZDZDryL8KsCDz2ZAoXSQyTo3nNe8YgbY1NTVxNyxCyjV
h2jLTW2j8HQnhuql4X+JcNjoZvoq8uGLyxZ9A3KOBO8/Khyf3jNP/xZhdyXkZDea7gFFwUNpz1+q
x6br2cUJTxq1A5YsoGQ3HaCWo41ztoXRnMdScMsj2Nh0E/90nZZ43+pniEF4W2vElYCjNabugV+j
Lc9TiF1ZUaKpFNmCn8BebFhESksMh0X4F7mugT09sgnOeYyaCeibrmhFk+lbRA9AR/UaRL2hDOdo
pJcejcCqV2RzdMVvz0dyNEvE9Rm6XKo5/6rgGLBzyZFUoWhn6qS9lZnHP15qoXrQ3BVl561yV13B
SkPUApAf9S1eo1lOPBhsL2NRvrqC87MBzQq1s/jnefBWJGw6jb0PPB/7zLbkNpmZ567ZwLAJa7u/
jvZP0lGAa8AAjjOE8oy/WoliNFchHTtyi/XYyYtOWdJUimu7prrKevPJLOXNi7nCuwCtvfVYp3Ab
2OO5JFLFbfrIMsddgXj6aioSKqU2sUkrvv0kfIxrBrLOrSW52nJfRtd7ZxnUk76MPy5kSbfGm9qv
Seppumw8+dZ4jgAirotrnhEY2bEu3Ya4jicUJ6um5QUJye2C8PcHE+JBxyh/Aoy2TAhfB2qmK4L+
cub7dvEElWlFAozzmDXkQnXj5xQTMV/1zd2bGIG7LlPTLCz2bAG9Q6KNmx2SyRTD84NBYqhAEr2w
+NzjXwg+ySaDZTWLIMYI/WINxXCSZCyvkOhxjjnrsBebAmua4zrxihjQLZM1oueG11K4GWcQxbY1
PguRnwOvfzAHylQNCdNosPFk7iHx3nLV9uteM/0AxbMOl4WWJkO+FF65UwYKJRRIOdFImd4m3rzC
JZmu8zzh3RMpbK52cPcwVHyoNRs60tc4JLcDljrXbS2pQ7OcFVCzaWZcSYS8ACro7WnfdNXVBpCL
tUv9k0NKPdnZ0SqVRIPMNYHmxXzzKn2zup5lIEOeVnHtx7rYNcrotj5ZHWTLRscSIHS2gGAtBjnQ
YLGhptGLGNyWkOn+TaUSXo9hJRuY6Hd73JutPuss2g6Z+iEdTR/9MFiw+8NrJgaENZqmJ5AHaVVH
qEWXjIxKGr12iTUn5ZlIkzfZRI9RiITTJggga/2WSwjde5SxYi/tX4BIPJrz9Iy29x8iP5uDofa3
7Tgwra9fS3Yju8xOvqcBE3YJ2gO6+QucBd7FjJ1dNyL7ToPia+64irwkfAsjxsmVOFvu+JzIdN5j
6j0YVoBr2pzQjYA8WMOw8gq3OiT1KQ29Nw9hTzFxdIG+n7XD6BpaBQvwKd8lIAWiTj5o03rLCbkg
MJarJgttYrZTl7lskECG70ISppkLAKkAwaAqZEPkb+EjJeAyXNs2z5+kmFlVde6voHf0vCYuz6PR
PGfMuJm9LruC+Sm3WDmQE3fBAm4hr5HrsvedzcDWdhNYxs5p45vV8O+1Jd7itESbYXao3XjiM5/o
SdOQv2WGujLBouxMvdhpGLw0Cgn/Mp/05wIVWeroeM/18lTakWIMIyHx8bMP3qYiCg+uOw9tT3x9
lcotgncy7KMn+Env0l3ws4PJ1pcY9zUcGuahTh1QeZ+DNFanLoL6MUwTWfSy35WiubDdEjdGnmeU
JrQnGeQjL+ruv7oMePhIdIjGaos8dFpJPUHEY/qXslDf6JBLbPDMxaCMalfyuDOGRDVRVxCKicdb
Mz1DEVSAwWLg9hGwTAYUfYFd9VcXMjtL+7t1xn3Yxo+yKx9trm5XwS8tOSctBWoDhvi2kMXIIJs8
1Jz0KjYGhMO03rTuna7aqDl8q9yG5DLUvsJhaosR4bdwm309Ffd2jF/HBhCZ7fpqU6pr1jXEX9vA
zTaiPHcoWdb+rAnfHQn2yHyuYAfgL2ONMyPaXzFH8dZrrBul197ADrvigk3A08VXt4C3q+aaJBI2
R/LDDXqQ/ChRB8Geta5PU3ua8wKrKp8mUOPvRIxsZAiRbETqsq6Z7p0wn+pIv0QFe83E6M8pc+5B
9mft1uAfxVIbchrnoC7ZHk/M40IQ5psohj/oGrshhDk3qoRnpoQog7TweZ5gR3YGmWEVSpKwbu91
oR+B8L53UbAvZi4Vm5wvvq5y65vmwwwMuMjJtmpd7z4y4lkxb1xZ4SIIGsQ2j1AhWH1IOKrH0sWe
bY1Y+4RZmBlFZiJ+cwefxUuGXYAkzNIPqMegqsY1Q7F8wIzIPPKMeOuvHDSfXTw2676OnjSsRBx2
RrAz8k8GWWwpm2tqu99ZzibLVGZ5bNl0m0nmnnOv/BfV5Zku9Tv062uVBhszpTCwuHIlKP3cTz7b
ODiO6nUgh0SKJXTcLfe5gBGNQR9p2x59BLlNbfvuInEiCNP5NQvjNgvnW1JoO+ldxKI9A3j8HTkP
1+1Y/nT2H5+h9sbXNoLomCRUGArbcXBo+kRCYDC9NG5B+dGlxffkHMA9oCWy5Ur1xUDHA+BTmHs6
RtB1j5OmMa7AJ1UQcVCyy88JqOoe+WG0mYk43blWfhxyuJBcGd95SvnoC3QU0huZ0zx6eHNP5rPH
3JLNObXj0JHGNztrV1vRi6USEM9GcE9YrmIdZGiYgoXAUs4UkUUqssLdOHtyVQdvWdH/MVqY53yM
5x6G15bQszunWM7p57yN7B+PUcpw3qK/TqOuO6kp3Hq2egfyiCMwmN+dvP602oEnNlrourxOaUuR
34BHIsPkyIdq4EBePEZ+Q49GEo/VsHZS6Hl9aPNRmL9ieIEqEo2vZpDwz+lxWgcDdFTjjFlRvXQJ
U/IxKG7a2BVObp5Ljt5K2a/odwCiNwR49xaLwTrFnK6yI7Kx5yYlJawlHpFtnnlJmBaunHYSJ2N+
bwqI6AhhquIuwibfpQsM1ZtGyJUNkfG+q7aAbc9dPQ77uKO/Tsb8ljb2P1WIfyObS3KmLWC/TDHN
I9zPeEJMmAU+ulWyc3YKLvq6MWZkDN6ioAirvREbu0abHT7MlPwbRskdMIssYfrhNTs7l3e6vY+x
T3co24OTUVanIqwITiUwtgaAUNUeBOtWPYWxeRpjRiyzegidmMqGgDluVto8tIl8PtMHABbIGPya
cUtnEczelngfd6KbRnOkgAFmt4zOu9I6JKvSuHYMcqL8EI8DbXvwt+3+1cQe3EhwwG0aPCmvuehh
3kCNfK5w+auMVJnYJWs3KAkwI1X92rsLWJh9ad+a4z4iQolQ37MRljNTB0IMyv4lUTwjvcd8qQEr
5RDKQhrPnoJ3Ylsgu7VMUOFmpf3tO4YHsoHrQcQM7oX31w9s5lgcwuBpbKYXQXrI4xBuZ+M+pM1M
M8pwomF+tyLSetyOykqQAe104nfLC7J2uyl7C0eIKZYns0Mhkaco74Oqv35mAp9MOjhOVbKMAQUc
I+RpbDvcI9DWHVqSB0YyhAOQKwEWtxF7kYJuy1rjKSZD7Vma6SF2aI1z9O+H0KNnYuW9tQ1LsvHO
2aPFfGSE/JanKBxf4kG9znlgXvxKsh+qywEhgzWf7eWPEX/0sQpDjCJOcPWrLrimVneqSmM6p8P8
i+0wOeq66A/9YP3xKcPOFG7D2TGIbgtcDOLUYAb1AchTA+/ay8g8FdJfcw3SzFlEgltjcu4Z1yK2
9Gg6lwiJAGG5EL0zDSengo3mkAoxo9cjCrhiYmiTHJgDtAARStqswc5q3nC1krrpJQWshRxFU+/c
pobMIEQKf73wMXDCr9aCReKRqOnq7DESAZ2N/vGJsVgJQcxB27MsAGuHBiZsLnNsMmjNeptHK5Tr
ejBIJu6OszRHAAPsSkUGfjDDsD85Ubo2uEK21UJOLHwm2hRNx9gkRNNRchvyNTBqrV7AeFg7RuTO
NuF18suXgDgejlnns5kqsh0mcB/JWBNaETXo4Mv3WNxDmo1N4fo2MaXTxoA/u7gSvkeT1dbUm/Ai
Eu97LFAGoccdsezDf+C0gn6Xygend59ArTURedmm+IwVZ60Sllz3Hh4zXXHu9PVJZUzcBJLjtabL
Z5nA1UgONZmIVf7lUOgmhKhyD/KreD7i6XKKL0Xo7WTReTBSS3UWNXDwfH520ZOsXcN6grAKm2cM
s7MJO3iF6wBm+NQmewKLQZETC0OeChzQnlFnUSPYz9iptpL/VixZO2rIFqysApKfCKTVbtke894A
4oemxHKGtwFeO98zm2oRwRvEH4rYifwF6MYuwtKpebAbMjianEi4LN+CGwUrNHfjznMwOjTughHs
UKfHWcRPJJK1032CzeUcoH4ishCoLPXhllwvkBD4hGoXpLNbnE1XXXp7nk/kPHJw2yT22gVT0JHZ
yCLwCsIUbJY0ts0cFjuJluVegyZbrPkAm/iJhi7YINULFLdAl027CRLQpcnmZzBLPnvQQzzxm8ed
XexRxhyyLGYjFI7PzUDEIoGXaKyPuOev6AUc4IjecHRmf0Vu49Fmf5dOo7FxB+wpQHYeQbpw8XbF
oTA0DCAMhqt8FkiA2HY5wfCK04w5j5dFu2IgNcVrCgUyqdtCagjpNYhhHEZaHzvw1xHHFiOvxt2F
LK+hH7C41Bmn5NgcGAMz4RkR5GAXTVEJCUqxrkA5mhhbjxQUPdkmsyww8gSZFMsu0kq6x2AcCh6V
im+QGE7P5VTijsw2vQOBBLf+jxur4hqn867tpuQoLVqJRDvpVrfBERwv4hA7qvbAHv9oMgbr2XoV
ZvaUshfYS5eJn0qr5cjO4XF4zPGaiALA+ZMSYZK6xGXEgrDDJuw9buz0Eb/H2kMUjC7pyxlchn+P
mRFgP8kusRFx+KFjhCjyRP9CgesUBL6TNiMcWPu9dQudcj8Xw82gN96Z8wOtOIyBUi50Jc5ZcWTg
imLIqbN9D5CRSdIlHxw6lWbONl6gT4jVzeM8/sQjCzNVc6Y0uDoymT3nC1TD56ReOxkFaT0/WU6V
rFnaIfcz2My40539PfScBE3X8DBhsqQ6KE+un98bObO2sfp0a1UccIZNshFT2IETacw2TjPuPTc6
A0WXFx9n3LYkHgqpQ/o7alwNoQ1KofLxgpa/nJjJ0eejTdH1uTLZjaNAI9a82SPvGHlWb+THXQM/
FPe9JZmuRr33xrm+LzuDuPpJxpsEgyTX6HaALQZO0iFLOnQepNG/57AZtlVPHL3ybnrw30hskZTX
iy53RioJ8QwX94gMjXZ/q2t/8XR/QUzYOOxSdh0GMEYqvxB/mh0OQpeMNSYYQ4PsYgzyIwt09Ltk
9RE7tthMuwPBmRfUkOwzMj/fyTqHduqFv8UQ/y4V9JDTKSK4jvapi6grjBQU6ZSqvQP2nVInz7Nx
I8/tY8EC+jqYDiQnl3hE2ROx03cQdqUP7iIv6izzGJqDOqO3xvEZE05cXE3bnU7ZkL/iQhkvBfP2
KiN+wrUhik7Rg1nUzclygveM3eVoQ7iLyoLKyjMM5KErW2icqO1YsYS3fUw+/6CNWTDZkJIH84du
2IvohqLR8yyH3dX0gI04PIW2/WS1CbxO7KdFJj9Eb/0LYOSgFkTUakWFcbRteZtCR/EQTbijDIRU
molxy/qzV+2jbQbDpa7GxzYDpavhU9wLNK93sEA/LdrA0///y0dDtTa6mVz3/2u6CvF35wBFmpAe
71Pb4Bmt5ceEW2+JtkmJIFbzIYyHaZUvb9kcIIKu5JReIoP2gRgJpEwtEQ2kVsfke6XDmlzxUMbJ
g7eMNC1s3D/xotMU5HEEeburyeJdNUKMSNe8aI8TxwGZ6uor5ozXpCVdzqfaYaBU5mjc/5WifRu6
QvyNJLRqJdQTRz+oz3YwtlAFUEKbCHib5Q9T3UDu5pcOpDyFiDzkBgWfXQevzhK/Vs/dRS5/RECr
kqwpz7WGj9cZuX1q4MVjr2DRNcf1OfHbc12l0OP8jN3M+Dw4LZYnTca235cAoSxSlVyyOobW8Hcp
M511WSCQA0obkqvOlFTnOfOWieKC0KQ+sa9OkbwJcgorRK6m97cKnPLaoMvPdcngjX1V01lHSVwT
kEbTYMWTLExD/98s0z+V356yUi2pW+O9tzuUilG0aXF4bXzT2UPGohJOWMHktxgFiesT0RIUi9J0
sHmp4mRTxfWXmhAheGW3ESiwQohuWPGgN5YZ2ptkyRKDhg2T0owfI8VGRQHQ3PvSy19FT2q645YG
BSXbsFQzdaeyyai35vjeKb+mHq0/KgBUZ2ZG4a6F9PjUuHBAYex034TqHkytkps3ue/j1SMSTi7l
o/mK1+15Dqxd0DPb9CYNa0K+tbU5b/y6uyOkOqSG82yFKEVqj5JiVvVr2ziPsRUj6InHvVbloS65
Dt1xPYDiRUVjEOK2cNPykhHO2K3nufjyzfTMPTgg5bTfYmZ861rYwyEqG4I28c/5AHtlaG21VSCI
Yd9VT+0eMRvNAx8mx8QmtG9NiOyLn3gVjAhEbY4F97Z0CwmP3roJqhP6KJaZljimcc42EhvTbrRs
lK+Ytw04rIqUjyx7riyTz5+Ss+wYKoxW8QT99KkYaIWD2v5I0oSQ3BhUE+pQ2/B+RzTLNi9Ehsbv
UNooPdxoedMiA8IrqcO+4VxGQBurlDQ2oL/B2u/7+k50TrZO+/Sn1zwBawxG6shyG47ZwzSwSDfw
VkddaKzdov60weoemp5E7nCpu7uJRV7DbhtliXFTSeORzrQlRUjg6UIC1XgBFTehMMSJMhvRbw3C
+A+jzOrNPNf6ZLEt9HV+qy0TocvkGOtsIWDmELZmHtpQIZIsTOcy1N4JAZx7ngr9E/OqbKh50WRx
RoZR3DLgQSk+z48ElbFPkdhhCh65bS6idusiPjcDP90Kk814M9z5Wh+8BqkIu/ELC77nbrbAQjrj
4zjy2GpKAprP0Tjbmenjwf2MK/tn6DipW92Im9lrNuQTBQc9xPV/iucZud+4cSH8dc74raJluxIa
xXPKPu9iAAnMK/+TKs//TvmLIVTWcQxL8sg5sy/YX+LNOHgB8iX3PPC+bBAlvsYSuXTuk3VNHChr
Ft6icECXXUfr1iqDjRjEoXYmSY9irwnoZDXfiQB9i2gfJ1Atu5l9DHVQPZ6nqeG59L4TjIq8i775
iocJCw4TElegMIMxsZocO3+McOMD+majMA9kB4kJXyOrrE7DhsZdAbQKrbwC7cjViTqHfG70YpJO
1iaFdN8a4TddXq+4xOZt3PvxDewHgNCGxWgwd48UpkwlXDBTPRPemssnrMPuFJoBcjcNF0E25tmv
4mDTkcIrk5q5Jgjm1p7bZ69YO0Imt6qbKTUrv3zKpLz0RTuthdlNh2FGMG7NMjqOM86+2RlMxu8U
Ekk8pFdutHNe2BUvAu0rZ4/BDhRz+Rg46WYooKeLaCCtZDaGTTaTuRPHjF0x7HRPHpH1JsXPKqGp
XUJRxNXNxT8Plf4pnL106+TGp0ubckupXXE2D/QRejo5ruaIAo/pMUMmPonNyQwXXEUn1tgEJJUF
CV7LuFsUYX/1C9VfnQAitNMd00MdOulDoxQiq3gPF5BRfim6k5btrpBOeBrBcuEcN/yNLNg4TEvI
QFuX2d4KqM0DhlqrTDf5TdSfZtnBunUzdRowAgVd3l/cJIwu7ZyfgRU+Gp7oL9JsHhUS92NemNQH
EQ60JN7TDHDlUIPGZZh/al/wthT6oe5b6nGCBfOABB45mP2lNbPPESvc0SSZb2sLtvANcqoNGRnZ
RqBsHSXU3dahMgoreUbJ11PSONkx+8fcN0aNqj6mIs6fjavpR+apwdJM24lOAzMoIiUd/Gr8yw+Z
xW1k2AsGOftEuv3t5HZ+GSdAZQqIZDubw73OzXEzwDTf26pl952lVzPKsDARyNFMU0EfkkQbQig1
Kegs4NkeTifhiXOJghrXf5rROY7B2bZxEhlW1VN0cAzBZQJx1tWEzVgkQTodB2yTZDc18URkksw9
tIRIO81rteiEw0LqvUVc6iZz3oyMhU6ukkNgDae46PJz2DafbQtLZITVWLF+uRI6ffAmCxtW8zpY
k7nhWFZrWWQXdxy/XNVvpW2hZa2thpMAtx3d4IrRqkBLX99n/YcqlHHuhPAr9lChpi7PARyllqg2
tvvDBzJq2mGVPqu+fDIL2KQ1ZH2GtOgpMuwASczV4NDZTNFj1XKTKnNwzwwLVj0u8q9BOL+d53o7
rQbqBMqp/uahLV2Gw2fUKJ+29I5swqKV4MMjT2LnNCzGiVMl9lxiXAVpB/T2gNuHuwzwASB/e8WO
45Ng1BeoQbcWop9dmKhSUaAxrvXGY6YpWToo+F6GQ7g0q78MBjODEZObTflKSH1BWlCus2TjOOgr
LdJltt5CM+3YbK/TgIs2Uaxpl1AdJhzUDUjT8gYdiMnuS7T9rWmD1zjw651ChDxkuFiMEAleLoEH
kLe8GWog29qK7wqFao8JZ5Xi45hd58Fy588ei15kJ7/A3R+Hlvx37X3FOeKLYJIvHmaVQI5PROvi
WU/+zHH4rTU7RTZbpKSa6ALa5o/pXIOwe0hLjLNlwN9t6uHPbFeP8Vx9LdgLQzO7aopLqHs+G7b1
ZPG1xxk6YTV4R5y3H/6ULiFrMkPzAqrPRQ8EGrbvgCjHaARXjjc90s74bn/h/TwKEVZsrzeuZqXk
5nDUsnxx13MqoU5HprspkunikMBHiK/hrFIDl4BtwYF0hvbDH0i6Wp4aa0Z7PkK7HvSLz4ZmRg35
P+ePYO0T5hdCithvqkGyjUEVrbp2Sy8Goc81aF+reUQRs0WQyH0RJmAUFGMIUmy3Ma1ByU5oE1me
D7szwYHVVfcsfhs1KL2iw0heFzPqBIyZKyNwd5XI8w3t/sYMnmXV5iz1WMY2mbNgBvxneRqL46Qc
HjcTS1jpPsKWuPkuaNZRMJWrS7feQnwwI0CLhhe9mLpT7L5q/gukYc7Gg0+KENOfaiPoUQH3fDms
+PGNzGTEj8T0VAt9keuN+BXR7ovkCVIM8WAAefWcxhTcHckt/hA/tjpY9wl0AVV6E/qyBSNeWy4g
s+oVREpxZ5QkfLFcnPSCbFFuTLHuRmOjiog7YvzCWe0AZvxqwXAf7seTlSoqMmlQpKbfHhEZzL7E
UhXkJqO+0TlS+WDbOdCWzksb6p/deELOz1Myw8Xfmd7QvpTDfJjj9pGa8q3jpYnQmEIrcKmRye48
0NllRGKM7SZiKkVXmNbMVWEdaDSnV2cY8V2B5adU5S0UB4hAEDYLlhN+2I0ftH9rKD7dtxPZjwpC
ZVEQFO1aLb/XWJxa+azYwZ5mu8YQkmX83BKhHHR8FI8LgblfcfLhEoNmUDNLZNN+SOHZXwXoWRvM
ZfKPcKQjY0G8gjazADd4sEbIRy6Y1BUKwLtEqOS0mKDjSr4qAy+IL/3t5Div3YiCqO3j7iTwsNxZ
3t0HYxqA1vrjpi3bJ8NP9q0tdkkxD9v5OoIGNabxHp/4rnYCj0bFDHQrLSzE/dG12+dmnF8cZnEb
hFs/gY0ox1SvfYPrYoC37Qz589ikaMFqdztzkyO+MV44zyo2OtGbHTWgb4ke4pdS0aYAEMsJv5LC
+A1qmj0mBd+dKM4xlr+kVPdU9Uep5p9ATnsbxSiksexX1MUtwsqzbzT2cmHgg2Rfpjr/TI5Ue5Ve
9OAzUz6Q+HHzFannJfrtOIFO0oWSIpSZ0dn8ZKFL7T/29q6fu/CakWraWEt+iLvEKDCYA8DntZex
P8iMLCVoO6/5Eos7lawJk4z/cxovjlEPZgHnDYUK6k/ICiJ8SMnBU3QZ+w50POj58qPwh+xiMenF
+BCcZrCHB9AppAwKffLzgshXsvuYEgRXyW43pG+ja/LFmWiQVSNr63nKhTgyRvxeMMnTHBTbaCRU
C2BIO7bDtY/yF7MK8eW5I2KByq4vTk7m6OgoIijG/G8albSerNygF/ypM49NmOPuU60s3ptlS4ei
rie2N1Z06KYAAK5QtFkVwqDG5luKu4EE4mUs2gXZE7/qTiyheDWeRfDewwNz4urFAR7gkur4kPZP
wvfCk2wKnkliSlkt5u45aMkM9G34pAQNb70pLt7M0PoROjgXQNZfXRR6th9MvKWIR1Tm4t9K7PCF
4nTrJw9uGRVfAsrKxo/d4liPBTHCWb7czeKU63w+jEN0r22RnNIoNi8zAP+54buAPOPuE5c2b8LP
ekHk27OIfwhs7xxN5gdThv4QtU6BXaji0wvoSfpp5mhFEbfgKKnpOweXbzgzc0BvwXhoMsdfOxXH
jtjRTSg4PNExXcym2xYF9sDOgjRodMdwWWJCDskhdLSu7fGWWmorIccPQoPHiH0iAmzS6gJN5SDy
gujvtHdvk6MPI3Szr9khigLwj+7kjO9OTsTV2QcgaD9IJMa3WhK0pb0fZpLTIcjz94i1EIl+BPal
jfk4clif7QD+ttN+l1qOxMA15i6a3We6eURJVpGTwyz+SYfupLUq1lt9YCPdF4vjGc+3Rqtwbswl
BXjcYI/zXyZpWnvHq/emih0ukz65BoV8M3o3JiDqNi4SG7P2Huj/uOVScl0IbE5vXDYHUNUEiNQC
2txSH4PpGZATFgjNhOGBbGBgLzL7PHc6OXe5Oneqd+6Cp30rSym3fisxiif5pV/yuv7/o6QHYDdu
ELYnnWyLfupHI85/99Lc3eSsv7HXupA6cdu3SGC2fUHeD4joFNnsuVUdCQ/NS0YQyD1Z/mDabhWK
1COe0QMmrnjbhSH3RCaLl6Bl+QukKNlom7KxzhoU4mHZXrMG227ltbtx0H8top5OOrm5BkGDiIr+
xWVL5ljHoAZfjo2lapMznO203mjWdS+ls2yNRvukdTZjAJnHHVyX9pa10bfikfcJebUdGyk2MIeu
IkLR9MPXJk23eYNjoLGRQTC9RNRGwEkZ2PuhMd7BHxFi8CkCQhpUO38ia/vBZ1kODHfsVgS73oV9
HFFfFuCHsyFud00Mx3rVlj2+507nW2HxOoh5g8DL/IdIZtkJnLngF+WvPf0relue7SQK+Ww8TRSy
rvDu2/09SNPmKDDFObHQlzz2Hw27oa3qiDbPGDcwe27uFtqxfZEGT6Ghg8sUWe/LC83oenzrGg/Z
pN/sh6CKrq4s1H7oqY5zhXIn/PT86HEOsGXmbOW2gVnDejDz5Opw4BX4orvY8C9WIND0iRylPYSW
2C+YaAC6CCyyPLKSm73E5APZoFiPEW5xL22u44wvrzHTH1GyF2zgnfLantFM+efARow7iPpuVshy
4wIOrIftyEaOyUwbUk5XEmtbG4Bk2U5eDNSYjMDzH9fKngMagFLD+2udbOOaOBgpo1/HkExEI1Q/
fe1nR5OvEc5jswVZIlYlsbCrpPVPDVt7auwOBrnduuuksd2jn51s4wANPU6eqKmmDb8Rqq5QkkZh
eJeOThmn0bcV/zZqfja1vsfMaGtz+eVL/oibYIcI0sHOUgbVl9cg1/YRdbxuBEODroiIw7Cn7lih
mJZbqrTw7qQI3oCa7lXBEC1JMDkI5ADtZFn70vsbxaib4vm9wsSyJRyaeGNTnCMH1XYjsQHEzE/q
zr1gbAjv3JuFIugcASJs/zi/JFbJAOelgazGKDG9ydk9SEnnEHv2hqrtrqIFZTUtMIrvSrOTaBel
fIL2OJoV0m4ST5BuqLtP9ieGgO2AW5Hbr6y3YUx+RFm/ODV/R5ipf3DcD5bLlBwlMTF+9pvG6MsQ
f2xSRZRNNVCAjfwSfdoHnOVkornWZvKoOBXuNM5k9gJRwhzxQZYeopsYDpWVAd/j37UH8Y5ajIO/
Np+mmY2CGn0aPOH+eRLbTvCjZCR/IN0D2iaSpahqfJahJJliPcn2jYoOumafEw6AT/SEyNkdAUTk
wXfvg+AZzeijmfEdDZqHVin5UZi4G8NRrGG8/FSJjeZzPuc5KIpedgCRUPylxtSwLcakao7lMxKk
baC6v/DGWL37cCVAUXhNPrDZxoc56fC3iuRdm/kLOxfUTcWXGmyC5CVEiP/YO5PlNrJsy/7Ks5p7
lt/r/eANCi3BBhJIiIQ4cSNEwvu+96+vdRFZz0JUlGSvxjWJtAyFSIfjNqfZZ+1OEG6bJF9p6Nz0
gBuWM/0lQpZVSg0LkF90kQ1NfseGqcLYcM5AYes257gk5oK3BX/XY9TObqkVmofWJ5/1c2V6rtNx
jrjFS4fMpeQ8qlvl6T6jVHezBSUBKqST/d5k45NVTCSfJNVTXS2gDmmIbYuXQXDETU5SLAIsQQgS
u5E/phGMa5XmbPQQOfAoOb2YcFr204TAIn2e5VRvxjrDdJJWm5WRZ+RQoBaN7CH9VWQyrcy+tJIR
AgdtqE+Hhsk//oFRxd70wvsiQFQX9JATMXPaZFH/3AO/FSVvno57OoXxzqPOZTevQTyPWwmtAFVz
+bWf1V+ZoCFbRN3MVRK1tq1kvKbTERGYG5NkJihapoRBQgrKxn2nfYRdfI+hloIWDzK7sGfuGc4H
aJZDdCH+ePg9h/NKvCyuQPb/w3r2dJNyBOVmaTIJpvi/fwN0h8w/lWVYudveN8a17zUA3QDt4cb5
g12+nDw6M4iVUO0pAFajR/dD23zNDfsE3eJdKZWX9ogEeqjNW4f4Gxn7VpZHw5EPc5aWt4wGP6CD
iJZzcS7C4TtX5WOC3Tjl9+Kgt+0aGgpBIlIGbhavdM+9uIPN2fwBYyyMXxmufFDXljpUbCmF+wn0
O3NmupE3ulsibcUwA3dYBswhThZiHeQACPVOPY4KW1diGGv0JXaeDQP0WmHBDOhZ27X1EHTNDZ0i
Op4KhOxxghnUwUjo8kOR0x4xfDrnMNkoMcqVPZdndBVpWQBeoWoVu7dtwIRtTT0fJ96cI6i4Mwr7
Nm3ZNHX1lJZIPkZFI2ns5NAb6XcQOictHb4MmqaWEeUTOoHMQvjPMz9yQaP2LooYDZkGBHtJWN14
Pt6EnRjqLXppq/pCtHFrFlupA1fsDOuxnxN+eWjcaoZy0CzVCcOBgQL2DgUi85xaTN+j5d9OBpbY
0T1MXR1RTIABGbYEBGTP141TWoAYwRbdGpP7wuACvKFNUGNTakK+BWmzqjV7lzn2uHBi9AtN2j6l
rbFD6OlQ+GRuBZSWbYQvjd3u5zi5AM655FX8o9SZIIzZvkbWaMySTjs9oFFRaVtYZPApbFaijNMv
qTdtGjt+bUvVhmWGqlI9z6Efb2hoegu66dQ/JLYOAiBAejS9Few4Zml6gF2VxpDC2B+GSH+Bj4eC
klII55r+Y2yqcu1mNtGNNG9Dnd9o8Ilj8Zfhwf+VRHuFWX/adZ6pe/D6qTMZdBN/3nVZ3pgsSBP2
rovR60xcUVLkhBOiUyVB5c6wnw0pI3svmtrfMqTKWBhXuosum4nI6sEdu/fZwdKydqgiqxlQ39Fe
SYGYa04vjagxNentF2avQaDYDG540Y1do92QcSFXIUigjMFXusj8hIIZWU0hD8aUP7KqS46137rV
Uuy8AXLoWL8vmNdWQ1LFsx0H/HIuh9HyT87YHX01ioJ7ebGkRcQ1AWUTVAsfo25udQVXw9ELGToO
rbzYnWcB1zapt0o+qZvBHJpsATCFwPT355r1D9vdswRuCC7/BDOs0Nt/O9cw+vNBKdYeJimnsI9e
RHmbau3dZNNsi0NKP0LYPSKXdAfbELSu2a0wE6bZLyad4NH8PjQkwU6P2UaVrNq+B70XBj88i6JO
p9HhLGIYDmX5TE+PMtp440T9jyBih6ZvVgNDVAQPRm3eQKu7LZv2Jc9YuZ5wXlw53Aw2L4bBYEbE
wAJYuo+6Jb2/3p0E/QyMOOmKKsqOp/2Rlojdqvg1yomO3KjOuYs+fv+ylOnEZxozqBzb5WAEF8q4
+M8vK5ChZgs787ajLF4nI/4hkBUCqn1+HfFNWgqaxrDB09dp8C+uOdLGBgkMbHbt4wiw0q3+5fcP
5PwDp9nzTKmrw1ronvj0QGXM5qDm420dhGA0b6I3N31KE4hROJdWw3Cb69r3uQfgOYfuLvdvu7J+
wk6CMEsi4kM/T3bP9pgM4weQUxmHVAFK5mU6uU6wDVrR4XqNsvLWVFBOU0I19V3rZEDv0DWo/aD7
35OPOBoIx9L+JXOLW+xqmLPjvlt1jSdY8jChpuwoCx9UTsVQvxqgS3FHy4oBAyoJb1jiDvEwto9D
4NSHufEfhgyAp63RIB+Meqm95y7DWRBnX+ZqDB7QCepCCb+DlNAm81YGDpxZnt6rg86oWG+9GX0P
RnI/R+BwEE5cSnwz0Odeh9J6Csv59PvvwfxMx3d0elsWukMwtfAijU9mC+gyZwjwnFMFT7nCKw1v
CvC2I+Wx1knuy+TRrNJDFEW4lEJt0fNz7BPRp5gwmENcLUeFV6bpgcfOBMJKIwuIIcBGGIDS06Kj
CR4a5YIxuMjcXWvVtOaknAzW+BxlhHDfeptwGsuLH1nK9KdWFYeREsFK+eKhf8NTNQq+NGpzwmzi
RZTuX+fI/7emOU7lx3/+j7f3DARF1BDt/Gj/bjEj+cqva+Xfb2r11r6trwY0Bzhk0+NH06Xt1Z8H
h5//zh/+28bmD7+eOQkhTE6F//n33/Hvv7t/y3j0/5W/v2Vv+X+85e//sY9+FOe3+j92Tcr/bf7+
Qf7rJ/3bLcf4l8eMsod1iG6oo4V74S+3HE/+S+oQ4R3lxeBYjsuN8m+7HGH8i39DncI2TdPR0an8
l12O/S+HoBnDFEdZkvBfiP+OXY5U59rf4gLX1plY4MkET6bjgqFutb/dWk0Dq6WA6bR1U+05FcNN
bGVnyDcJvCTMASIXMBnjKi0mruEZG2JGVb9YtriV+OQRFMYyo77VecvOTuRCw0B9imge9tZhBk3N
fAdYSQGl2YUizlzFncWM3R8u3s+OP+ojuAZGHZbt8MYs79NHMHrfQvAa8BGUUZypeTv4aufEtg5B
yAgu8OpxEUKlAAdNfYVEg41LhTr+03OoC/7Tq+Q5TIMbhG8aF5ufX6VMROkOZqrKcfIJyShlVKSa
pUhJPuNdgd9BWJUk/p4GitsCFukBPqngxaSm8dWrmj94SHy6Yq+vxXYNXeAygiulrexP/v7NmpGs
0yyteByiDAKBYxeio6ry+79tgq9/fcC/O8R4n3xU/v2LbH4NaZ0njU+f2579pp0m2hFmlJxF9b2y
Mn2ZVgMNLdPeQfJjwpLR575eSpRHBGG4tXkTPHKy+/cyc0GoYJhOHz7sja8iQc8M/6MhIasi6xDm
RPT1ZNkL64S3d9MyjQsGOJmsk4svgUbDZg2wV1ubxOeRZ7/20m1QuLES9DpYmOPAKHuM0hcxL2NE
zU64j6joYdkloPprJGiAgEh1sknDAFh3F/jbo8l0BOw+MNSVeTAkgw4uleUqj84tbOHOo8LLXO8O
Zu+3MI6fopK5/TyJsaDWKKWX/Uktt9DnI/Rte7AzmOTaUa8Bg0vyYrD2B5ciBQoweQgAATD3jzEe
YAMuLAdru8y8b+YXSa98OQ+YVPUM69OMde9jtD2IDgpYLSZ8KngHUIMuDcyFxJlgEpWndA6OmskN
RuHmXqP7aeG/52kIjm0Kam10/v13Lz6FTXz3HANU6nRhm7pJ6PvzInNmSNLQh8ttReBbUOctOS/a
jrdaubzkmU8ZFfbel9DmTPpZ3MrcmIZWLUPHP/7+YYxPFh88jEmPg/uZsOF6ov78MHhWO2WDUI0S
l4l+jDErIdmBjEc/S0NDvjNoN5VXPxjABhEdUE1MSqxilHlxH5C+tS6APJBUFFGsBnIZxWhUUZKm
SrrrEc4vwkb7SMOAarZ9LoPyaDmcL4ZQsM522AbpeAZyTCfR5jvEyGAxut5rEcKOyDtLrmfwRoVB
PoUSBLhE8qcvQ92Xnw4g0xauiqd1G+tv/dOO1zvP7BGYp9uOnvMij+uDNXGGZ6mDXUcHpjFktBe4
z6PP7P7MFlqgLFs7NdVXxhOWjhXTpkLSFj/RXFq7RaZTVuJbLEeXLilao9shCW67FM2V8uW8nvTo
9TYQ6ZyGDWcJXodygJySR2oa58F1j50LehptimM6x4S5HRhifzh/xKeQUX3ttiSrtSizkFR4ao3+
7aBrZUSbs+djX4UepsmTuLoHd6asNxIDq0Vtl1xFmCgy3MRZbKbyD4/w68nPE5hSGVZB4bW8Tydg
B1uMeZY63ZKblsu+I2/yorZZ/X59/8PytjlsPFeZyhmc6T9/zpwKMBsn5XO2Q7EyZPFlemY2MESJ
2CO53dZ++Kftrf96ieDlp2pYQjq2rn+2/6Ja7fRBPKHo0sJLG0sI3/ldQmqwsNr2NEuuVhQZRzk6
ey/oveV1fVt6eUNQ4HDpUNhjEK02PLQ8ZOVesLYUJUyf7C3khksWiJ1B6I64m/rBSOHlKuCZvfIc
MS6RzdEZvwumZxznmCrRfuxvqmx81uIcplNL37R8M/uZ8CNiX3E17SewHvkFwMGuT1i61NF7Bkmq
NV7Fz32NhBLrMkb2g28+HaO8DC9hwk1Ez/FddP2LE9CMrjofVlC343FwlsioyKlYgpP5RFoNyKzf
YtjDeW2ON67hvHeh/iUzKVZ7JSuPnhC+O0l5oMNW4nWibySBk2vld6HNgdMlHjXg8s23tmjykDQa
AGP0lBnjigmJ0iNlb3QCqFz1F2g5EiBQ15fQKhPQE5oHfd99t22cPcJel2Qyx7xBVmcGuNqMYYQ9
A6UJFFvgbSTDvgxK3jZ18iOhC7T8/WqUvx79RKGcndLhzNW5t35ejjF2wFnAk2x9uoQ8fg1ZxNBP
NultUBJwxBw9+cqwBx6TayDWH6Ea30sL/6dkKLCZkVskoJdIXZPCB6PO0COSmQ4Sy14djmLguvj9
M6s6zD+ckXAzJHUHYXqu/HRGFhn1qzDu020h00tVpRebL0QfEOnyaQrke8hW/WL+UWONYzdEKkHO
p9OHUbA0b6Bh04LK+GRaFJwrzVmns7/1Gu7wPPCPmZVePL3bR/amGPGUqZioWiAtotvH+OyovVlI
JFf+OAG0SHCvh1O1yFpE/oZsT5PALyGkd1GTZrIIWdCUIAqBL8s1TDFy96jZ2rTRbaZ/m+4yD/PR
Um7ICAhd2kwRqqyH2uWcd9CxWvVNqM57LMrPSQwMKWWWIxVmtk5iwHivsNmXOgShpYUV2rKY6lOl
NXtoJI9FhH1OA6JhAQwDLLF1RMRz0R1+U8wXdo3yJsobhlaeMONc2S71PABK7KuZtpMQxiFIAXr5
kfd1wLMbMs6qLR8xPrFXTEGRT1CsIAjKbnTaQFI2zyPdHHxSBsTobXxWu96KjYPds5+ER8RTW5fE
is6ZDpeo0L80E4taPA4gSQzebR4/ggVn43TsHt3Lb8Iay6aYvwx94vqdBEOz1sYZDGB06QmCG2ke
uqIxKHDfijaFMtbjiumq6wsUKxdeX9z3ZXq+PoE5Z/eBxZdZv7bKMsTAeRurcTQe3lEFuNc7VmuT
e90xYP24b60LYKIpEF04zQn3EWPxQOB2EjkbMnd9mBKPtuUPSBbaXQKs7aWEGkjAVrurEmwUTlrN
TQKKDYhM+VLZHYAFJyCNqvNdjyk4fbRXECOQRP9SLKYDr0t3IfEO+dqomLAMFZnduhE2qhBX2dXY
DFHvkCSg+GM0fpHBpQn71WDpB8YZH9qc6nTtpGelfSTWPKtv2EnjC5L2nV1ad6G3rdQjphmvM+NN
AWx+rGXygZAItKeerwdExAWzoWbMOQRYhdYBkpg+IqI12crV1K2KYVfAh6OJt6X6xrXhe5uM4T21
iuYguZg+yj635/uskhcjyfdM+sIOMQzGnEwiSKXdZB0j55Q4QLEasDhk1KhCVBkG2mqmeN8n4SVx
+JQGtU195jQMLCJfKqYtwuRI7YZI2Z/SWsEuqoSbLd3bah/45YuGxTywZJrzqcGLdWxo18OUXGbz
w3Pw5oZ+6jv5ueuM7fUbHbLiI9Oem67EYcf7Ugi8sK73V0rZdQHq6abIKJiVurtTh0zWALMMHe+2
c0lvsuSSOjm1z4a5gsDkiRpYunaRnqI52PgGvWKAyxw4hv9F6txpaCysyngS9KvhgxkrKzZp32jJ
zndoMCaoDQFZcFxIXFZGlrUxIdZoHWyN1Okx9VgI0t2rnXGLjQbccifABck6XL/vlsolbrRgMKhD
KunQQU/GVUSaz620tYwJEdQULBn+uxQeP/t6M6mDDieiixYW93lY76Oh3Fwv0nTOznHAy8vyN1jl
hNl+j+WuJ3SYofxroJPoN2OHRpx1amS6Qd15dnIArDUn60jAaKNGALD6laMQaDa+X7DQjvjpHpgK
IqOUBa5lBkA9tazH+FIW77OOIlrd/UIdUbMZXBycyBYC8tL1TJkGNt5Esrn0CxaRYGBlDt5dn41p
Iai0Hc6Ov5bklJ71wdkXdbBJOIREy5lW9sSNfGPQHDme8nHTNh7CX/fG0lGwiszeqgcsPX5jGYX8
J2b4eD03rNrCmjY/gph7FsXuSFdtnRnMLbfclLA+uUNiDglOLxmSNA3VBJOJtdehxVj0wJoXtDAM
bsT+SUTlM0OHKGR1jrikYcWk79mUgLrRlYwYJcSga9paDECiaAP1XFjubeq3NxqTtteXgJCJdgSW
nQCDn1SXpsYoDuAjnx0x3A0w3OcglWq6PFtNobGZ+wEks8lbnmfIUgNN0s4b0Hek4dMYje+MxXgQ
TRZh7WnojD3EG6X3FCBjZlYD8W+jM92YXLA14ydUzk4dxU0VstJbMLPfwCEUFL65LhJbHIoBH9C+
9b6D76HbFkZrNCAjE6IZl/QorZuszV7Vjdv7RzMCrF5Oh5lrhiOD5qda+pluHboRUYX4ZtjeG5PO
W7U6QFcdcHjd+1XMsmSL19YPzeyfmRo1aM3x4fMYZkGs2q5tCkrLtlkhx1q0JHtjemNN8o4SXMP1
RrVgrGqMNIYPpp0P6gSK9Ap3Z3LJJE+Y9q/oW2pIvkMLYAKt2JMli/trTpLODHY34/L6lE5ykRan
lg3zvapLLuaUpS/t+DKkwdJ3DG81IMaqShs1iaICwzqj75GKL8X4oCfM51hQSq0RrXjWvmMTdF8+
hqX42kXe0VVBl0OwnIflgcBiKyXcR3yLH4ZCfeXh1uKRjcY4VC3uiVNwifPmpM7qnA5sSZieROUG
8P9OXcAlAsQi7e7DFBV1ALEJRri3tGKaw83jHHWnIdgwAn6KOnsfR/ZeRTHX9Auu9ErmwQZsADO4
I9WA67nbaHt4Xt8mZZ/horlhbYdsQfjxefdQ6uJQRax/c/Kg43BnGdpapTR24exHhx+UGOjO62bv
97RZOMJUeUgdRI4tD9crS8VlY6tcWPwdmcEdVPKY6ZTposXDXi2DRgfqJnIVqRTMy7Tawm5y7lpO
6kLUJzfqP1of1ALbUmUcVh1f2iY9e6ojjAjxIJod4rD3Wmez12pawDUp6Fmhe8Qjjf3qgM73Boqd
pBSTTEs6lN2DbgHvCmku+FkH8du0j6PGKjfT8V4GjH8OuXkIYIIxJUZqopXzF3QbfYkIh45NKpw7
UaGZl9GX/K/6E0mNmG5q2T5BV1pYc3GfhM0JGwFyMnX92ioV18eVbMtvIisuHaNBYvaO2bSORlKQ
yEZPZvoZz7u0LW6MrIZJAxpS32d+BpMivPRB8YolXUhLEdQF1o6LDEeYhKcmrAtp9q8Z0lqkuvns
5GTU15yqR+XWzuXC0/liW9R/XD4OXDT/1hK8Ty2axToyj9ewq/BQN+EHdsgQYhAlf/gIoiCD0wVX
f/saDl5/XWqzIJT95cyWw+hzLUdyuWbobqD2sCIAZi9NjkuZ5E/jzFETlpJrzSXYdkn8y3U/sxyG
gt1OtsX3UbKXs55L8Rofzrg19S5ph+GRratt0MT1KVKDJFetHZ7FbNF9W2Y/riF4Fag7nZ3T2twm
RkzPlglTRuLLpVTZSqEc1xpnPQ8ssQ7T7qUFShkAQ9OuVVTL7ol7ZZ8UcvJY3dhQNwL31mASxG+S
FSsmLkWy0vgPMCA2vyPQv57eiXVM3PAUIj9ElS/atW7bH4yQ75KQZ23VtvRlcC/D4EvkEGpMLjL+
wDobIaMv+picr/uPPX4WHu3lMvmW9/ZR1R/RmuwlPqeiNNHWVQB8uD+HgNjXLr+5ALF9j7fp2/Z3
aZDJV019agxjXc7hd8fkaRJx8CiILm3G4BZm/G6MOPK1Xv2KZoVab2Ie4ipFG7pxerhEbof2T6qL
XWmvUFvu0+ap1Zl5KobkWxlPe9BDm7hiIiOQEsPIAW9DNSmn1+abYdjvvcjo0jkh4wETsE+jDL6Z
g1qCVmYznBGO2GOk3nKctUPSDS7fxMcoHIa5qtZE3vaRRiZ5dc5BnQoOwooL28ZPQ6HpdfDc7cmq
J4RbUq9uNK3fFXmxDb3KvPdi6ay1NrhLCoF15mE0GaOZeEA3arYAzZQNlDIdHaOLnftbQNBMSlfh
elQIZ9BYu6BzZwqJ+ibEJA6hIYDAxgeV33VzezNPRLojr6eIV5TtO2Y72ycD0fKiYe3h1ajUfkZw
z8x9tx0S8YJvWwY7Dwo2gQLpS2HwD8eIVrEHBaWrUQIYs34TIGvFzeQ7FISlL8J7py8/OM/HMWYF
DRr+1TphQqUIa7p8ggPRrsuKkaBcYB5pexn7qt+qEijKzPKU1eEdEBimvlL09+j2YiNGL8dZl8Qz
kR6h7lzvy6Y7qml4x5pbZotBYV1/gO4FZ5SV+wrvJ9YHCnU6SUTsvrF0LbJMW1gK6RD1W1r/2xxs
CmZwyh4mOnsFan2d/ANCxC5sMZwtHEQ4IbQ5FE9hserTaYcTOWLiyttg5bPvNaZ9A61vljlwM+Vm
s2bsPlrWc44Md/a+jo0GWsR56D390vbZFgYpmvwS4EKI5wBYayiV6MVPvaw/+mL80iqE1CwjGsMW
0jwLbKcG0S0oqL/pzF0ukIfvWg7alGuCOeKSwMjWmyVVUPBCYXcCAdEvYDB7m6G7LQWcRTi//ip0
AbXmLQpQk/ITStcccK7/FQaOvxrt9NgbyVE0XyJBjWyQwoN3gRY8pgmv9SezVEZv/IC4uNW0YF4N
Iyw0KuM/Sgd4QDD9sMWUKe7jUhMhDXF4Niwz7XuBaQZ0UGRbUfwAYP1WtqqOh+cMc/HUy2yR3cTA
LBchNYdVxhCd0J9wSMDTgYITTKtdbCUbgyxxyOUBD+pD4olDqVC4tMrXfWCuKF9+1TBhmkt4R9KN
cJHsNsIl7Mmb/k4OLxm5JMfcgzbUd3bnvcp7jMuREBn7wgnvhOierxGROrknRucxY/lS2twauIDc
Zw7sHLPq+YqxBmqAKhT9c9JpbwjRsbZDvhK3qgXSUvzvDO+Ohwamdj8W6dcYJ3soJx/hC4naUaao
+wnklB3VKqCsHcjmLXYoqDH1BDMFpbCXQm9Iqx2KKm480HI6g1H6jBZDFa86on32sbeafYoXIcEw
WzdIlmzPlRVV1M817YGxYH/Vms5lGJu3RhePgKNfh5RIHnlktgqMVZAk3RdVweywL1y0wPOztm/3
eaOtMbSUS8ls67IijapOFSBzmmNnTXDnmz6TduZu1DLjxlPRKVAGVYkiPyiwRkL/4alm2/Wb1Shh
ABY1aYvhBFIwbpYWnFitHlOrS9gfnP0dE1Z9ShQSeCZkXo4o+tALZ0Q02WHNu4gh+C5UA0R1ElWH
KUz2Imq+V4G6AeOPZHaYgI1VHafUGLtwXlUhjznVkfvUOV47YpZXwuAl0/L07KT+NyEz8Dv59l3a
wRkLgoPRU10RFnNuOskhNPnOfEl7UiEZ8I0I/0MM2QKG8CmGlXydE61JppO8P4QutbSwR9OKcRqz
UDeMs1/Um+pd/dAUo0PVGlFLYws6GKoIYRTdi0TWL8JzKLd9EVJlHvfEYRdY4Iewn/fVnG5a5uZx
tCQADgYciyAbCZ7Q6rxtrs+qgEYCQvPk7AqiQdrU+2AcCnxW73Q5kQnH/MVrE1q8eV09qwv/FBNS
uwHxaqCB6Qpumfmnvn3OhX0catZ8ldQgsiG+ZNFqaEGdqRHYoqGgUyY9VIhsq15bq9k3WnLbejxf
oWxLr5GOOwQT3lHOw/X2zxloWtB23zYqJgNtTvzoGQ958xqqKaLvAVp4wKv3odDCm7wKGXpUDwy1
dxdL+yue6ZvaSHcuDobF0BM+qviiVdfAFFYblxDCcsE2Mx9yHnR/Rj9w0CqjWdkln64pvGNU2/uu
4zM1hgrDMHag4n8s0LVzoaLkm7B8GlL+qNO+Meker1h7DQi0+E4k9I6c9LFtmBDtMoTzXiJxEKgc
nL40t9iIJH2rm+5Rs4hrp6ytkDOVT77iVvBOaQLhAFT1oLbFuNFVK3CYwnM11l9dnOZ2idkSoWjV
o1R9ejA1J+qEp8klnLCm76NT31U2qYtjG3sdIxoi9m8T1l65Rk4GSiK5xVMLY5PvlsP+AF5FBJex
9HvGLla2s44V2gNrX64Tn00YDxxJUcD4vVMXtdqk2BHb73heati2CmARXbPLHUC3NWpnui2MNuO4
3LfrJrcoiPuUgYWx/msj5OmhT5pHldbmvfc+aQNUIMO4KakNMnhH1ZqULICOi5FG9G1U/UaVDl87
wy9RwfE5yDHaldHwIocx36rSpZdSnjLDG5PY1VEdhiAjp24fg/Kt4LHVKMC95nruFlW74gEfTYmw
cYR10WJTqUrgzH3lfx1BIdBtJ+fI7uvTVLDbRDkfc6O9775affrCHCQns438IUrFUc8xjKq6XpHz
d0Q3SNG5hHDY8zYOwXKktdbqGrP3eS/XpS2+hea0bpL0Q4T2vWdOWG3ow8rxuBEKRK3LNprupiju
FrhyjdyXPgoEiJ+9FzNixJ/49a5Fbp9G4LCxQvGWsw+TN67G2zkkkp7i6ujqxn2ndXJJGk7Qg3CE
rCO8KOEw0RztPRcvyqE7zKqsVFABs7FcXWiOdjPOp6CE+VuyHq7BUadSkNErNiFX7SJSpQa37l9M
czu6XLspeYHnj7u+2VzrPVoen6tapU9s8CpiFgnl3henswA2Em/lqf3oMt9je2y82NxLGa+Zm3vo
VLfrWiKL7TtztL4rZUDf8XQ6T+db8YOMxs0I8m7laPZ+jvATb4wHSykPomyElwwFQxXKwPcVi46W
E1UWKBSxgFG5rY2q3MRjPi1AyQWCAuW129c3TJJrIYCUiHeC0AXbijR46gZtc31LzlDNUOMLuIuS
GpLmHlWlV4s5LylT3jRCfqEYo3ZdXkVn1UjMgbZZHVeV3ztHUGJ+y0CQup11VJZU+Pl27QyD8QA/
N5XbeCO3Scg9+PtG0T910m3dEQ5KaYfG5ydZQ4cPWxmSkmxNn2cNgPssVBnXbHlbcV9To5ekhJZ5
wCvtjzqiT0Ji1c+GmWo7tikMOqSf2/iG61ZWJJNuSzEH207bBLpXaWsJQ2slNY1GYkVlVwPdTRkp
3AB+Rcjebn//BsQ/vAIPSZ6LYtzCSdj81ChLpSG6KPG6rVuNPV39ivc8dV/9drRvZziugw5iA1/N
p9R1va/IDVCroKTw11PTP+OQcNFh4i77InuuekqFoqJpU9n60x8e8x8a1J6QlmMiutIFNf+fu5BG
3upUAUmLXOM4EJyvmUgCjTzpjyaP4kXzWqTFcWxqaguquRbPUuESkJpPFsMmoxy2fXr3+4f6h0Y9
Migei+7XVd338zNlBAVGm2stA+R4sp4NwAnLhKbIcuiyY2WWey17/H/4jZy3tuWiP/hFxee2jOsh
Imy3s4jMpVkKZyF1CnmmvFQdLhi9262nNo3+1AP+VT2IEsHyWJIe+nlGbH7+pFVeB8boZu02efTH
jAH4SE2gte4RB/hs6UTna2OuxTktnn2KKsTaxUzhcXCPIRftolRpnYr7MqiEq4Kpo4Lh536kHQKZ
pAFRjBufzaWCHZmfHcw/fFHiH6QjSphpWzoLHfnGp33OCK6GTWvZbQM9eE0CsBJiHBTEt91eEzKt
pEZbuuBQI+eun/zm9vffm/xVOWJZHDEmIiHXU1LPn19gJzmM/Txptm7k7FsVbVMQuB+SlZiMg6p+
63m/KnyTY5zsbWHq1LQr94uGcYlm7TPX2itOiqeEj51M3qdM3sDgZAQ9uodseoIejEFH+Celkf3r
925ZiPYs9hvngC0/Sy6xoJ7A9TTbjMkpJXihaKf8KVRk24cwo3NqcephVcrPTPrtEJPDafW08TWb
QB79xSxrJjprY3XtNGthRpFBK04Uwi6A7P3I2DRD/4orpvJzJ1GpTdrj1Osg2lxCwdqJ6KleF5Gq
Dc6ts1NlbenFFwMbh8J4yhhiDzt3U5YmxY8B9TppowLyk50QtaZKAdqbFOO1+das8BEgd6LvHtuP
UWg+4SHKxYhia3CzGzmNL7hjnxoamUDxH5SIknEPIh4clnTqTVWe7Rh02NrafBQJYcPvl8lVQvmz
tFTpgxmYoOriufZnla4n+hGIl46Vk09uV3cR/lTE0qqFM0SwZgNjPjti3JY6Q1+SyKdjmoFxa+yr
Ye/SEzMOIHnXcZJ7TGcSdQQ+lcxrpAifmLoU8ZhflafcsVmByjEpFsq5WCU+UmZ4wCB5rLPsXqbO
3WQzy20VtYejKIQC2g7g7J61xnuEW/fH2/DXHeJYZBG0miykGAwGfNohfcv9VPcoDNUkFnAnYoFn
swJqMrMI1PqiToZjkluvVboYqnZqEhBkeSVsnzq7/P6r+PW+cXDAZclL9Nw6jsE/P05ol4UdYB+F
dxhvY+BVSpadaKn+/v4XXX/Sp+/cQdnsOWh4Hel8PluRqYC5S5NyO5cHl4otaPoC9QMb2lOJ4ziw
xWprLal3bnSdWkNsuZeqb98cgB7QXngPmsr2jIH4oeY5O9BPkP+gJVNtH0pSa2pycYLBPZ0UXmAJ
RiNDy6iV+lNYE82K9j4Lx6OqkGC1RiRNMY4u+P211wBic6dkrgzqAU9WzThhXFw/Hv/wHsQ/LACk
jEhMLUDxFn3cn9943vauRDoOzNghx2Bs/4wuiYIxmj51QGaNapKqwkRFsRg2zJMKi6eEq6OrwsuU
ufvffzG/3u6Ow5iXi7bIMH+9a1PZQUwRotwqzuGimAzmdaujJWm25s5Dl1KvGaY//VLz15vKcQwa
2GhtDaE77uc4pxCtq9sgzafBdXDtQ2KC+9Zf3zCYgLMlur2Be+9SnzBH8TyVbpvfcuaEU6d+8jvn
BxB72pLdcMRRYea0G5nQ69m8cW7TdZifqwxuhF/ctPWzmQmQYKpGZM3zj7m/vybYZYCshEji1Z2t
H3B5kQaVMEb67MVrxu+ULuUSV+aFFfZ/eOP/oDLmw1tK0+vY3JKfpey1NSKLxuhjO1i0YZlK7/SP
lth1wTARhdRL297bjDXivI1js066SRNQX/V6+ged51XI+XlPojVlPaJ7s6zPuz8l4mPuVRbba/vo
KvgwCwUPd+UK9LF/w/pnzwSbuCke4izDk9Az100aPWY6102oxCmqO8U05bcOApjbtjynKgV6Bvmc
6ghdtQNG/orb4dC1lLQAkhL+7ioPqL2V436glrbfkfe0CfWY4dUKUDpj53FkGOM8IoMJg4/+fzN3
HsttZFkafpWKWcwuEelNzEQvCEtXJEVKYtUGAZFUeu/z6ee7AKgCSIrsFhQTQG+6BCnNxTXH/KYC
GJBjGLSGw/sAwD2TCEszqnskuE+lzLpbVzQTAVyRookalVdQxW2kpThwq5ZKp1/d2MYtCprJQpe9
h6iBlebC9Ojl+FEO0UlHUY6aRNMklIjVa2T/cFgPvoQyWhRJyfESK/RElSXdTL05zRROFldYog2K
+z3ydAMxb/AHrTNvPA8N+3ohV5hz6+14s7MJuIXTu5+9QQEoE35XONklt7zR2jupdfJx2IAW7Dhv
tJZKIdLOUILd8tpLwuthIGR8f9HrryMe5p6mw5YB6StDdtjfhTJ78L0CPOZcwyW60y6MmgKVZjWo
llJcKTQS01gv7lUD6yxinXULM/B1dVr3JZaGRTXmjKMVSJBC2ZeV6BafGpXfrwbHM2UkTAv+DMIz
k2VdIw0YXQi834Cq51lSZdedZlO+xdKNZD1Rpr1cfC5lcnI6Zd90h65v0Pp0MOvhNsTofo3DSxwu
PGABQLVuhpMPZH6KI9gy08ZYKvXn9wfojW3a5jgkCYMCIsPufnFOF66utRXV+HliUSZAFwzsZ2mj
HI56p750qC3q6rlbOBgTI/t6g2rCTFeQJLCxtFdYGpirL95/JMGfeoGHR1bOMjR4KXCElJeEHIf2
pUN1K53LEY5qxP+ny1AgamVtprc05A2EfbuhOpO8/BuEfDReDRSfzRB7LnQ6KS5kMGON/KsyXFgI
+50UMr8ypwIa25J6toYNCO78uAYZJnvoFuPUDmHTAQ8D9SQ2ln+7uF3OCV/Ae1JVkwPsB/LUXCQY
TAchrMQUiwCyH99t7quUqhogBFRTUCy3F3WLlrcZdZfrXgZuLCoO6sHpYCKhg6Q0OLhI/tQbwP3A
poKxKUxRnKE5F1MtKTqADj2UrrFZ0yRDPXciKajzoMVzWqbgXHL8+QIfTWPw+GdJiE6zY/RMysaf
gf650zSQVTKNAAfdIvCawpNpSBGJ8EU7Dad2VKyErrINFSXO9Au50edlO3yQnmlv/YBktLYCNZfY
zxShwQ6yv8mpuwatl86zkM51wzQXPXrA1ngwKKDNAxuxzmVk5ScyuuloSZ9YGc1INqnBJ3I14b4U
agr7wgJRV1+vkR8Drb4x+lCMFpZt6wbHoBJI0jLHvY5DLc1joI5R9TX67PbEkYmpZ7MBL5MPZucb
k9MkrGWblSn3vCxc1BW5ZZxg3CDZOp6GRHRicx7SKaUY9ndRxI2AY7x/01f5psWCIGWjWKITUcvW
i2DKU8plX4QUtuQlAo/64E9Mh+JWO+iPKPTRNyeojG37W4xIe1gTa1PAAcjaqpMcQQ+WNRmHqHvl
GNqrYQ+MR72xrfJ+/YWTdTcgCZG9VW5oVn60B7/K1tcPb7ANs78Ifo/Yo3emg9nbQSCBtZoXTntr
ueZZmF8YCFLh9eJ9i1v3XEPlUqv1q4ra9vsD93L759Zie4NfpCH0ob6KQMLMwEgcubpW8IBE7N9L
xP46ReUxlZ4Ps5713rQbaVicFGyncFKh1SnQ//ff1UNZ1BwKNISBxSN+augknlIXjfu0AWGmF/gX
6bSDY1q6GaU5WW7lCwqTMHQ63LESl85RaJsoZAC8TE99o10uUBIgRupVAW4kufN80DpSnQu9Cote
TOlNvRJ0DZighxLL5UluVrRWVUr5qlIKJXjMT13ADybQjdSibYhjKsiJobmrLHXemsrfZYiqlYJ0
Ohz9oUrxqajjb/5QJTME6uYFbMUTv0HTFtDCTVHjsMMB/leatddgvu7rofUWsXbfUx+eNQrPKuto
5Viuni2aYmA+xtVXVHOaiQUgbkxOWNBMBlThItmZAjuYln2D+FU7yxBrnvYGzfaufHCtb72c/yXD
iZg22kCujIAMyt5XvYOwbgZDzra0uYVbIbqkyGv3aTCWTaCdFEbPzFwK6HGUmAj1BgV8FL7Rvpsl
3g3+epjwNcuLKLFt+vj1t84ZvnpxcA8tBDANW6cj38vUjykgIRzqV8ZFqyTwZ5zLcvC+6opyGhPG
gw5pknGmo4nGhl+NdSHwbagntVf5MxjAyMhpOCf4Jk4s2Nf7GUqQkpTMgX3gvF0694Por/l2PMcW
0EOZ2+knPZ5JuXddNaRJZpwns2JQkGe3ivmgpsGUdiXgDZkknggiAcTpwThEv61Ft3ceLDP1xDa6
lHEq43Onu5UyjOJc6Tar9CsXmcuJ6c1cFLDPbKodYB0QQKzzSplIudxPNUM6VWMcXTRqR7TBGb4P
FuLLM8FSbfIgFco0B4JM5XF/YTguTEMpcmzsZSoXjR/VIe4nOSU0vWFukaWWsj7lNITRIYxney8c
Q0xEllizXWnWRIhV1v6NNvT61KR3xltg6JDiY9UX/tMnm2PmXMUfbWKhM1kLVxxMtAYJZLiPRbHU
IkiK+eo3G9gDhqOAZC0UOHQtplASe0AN0M8HWoHKT4W1UoLS/RCifd7J0rnjlv1U5qFtpbTOGgbo
BE+pfJqjK02sgY9RkFZXlafeBZX5WfGb+0Sv+JpscCLPUaosT7Ex5aBuP6EL2EzllHPYdOMPBJpe
5tuQJ9ng2F0hEnJIyC92nmWVQavJQ3vmFcO8oJhHcv9BNK28+hHFPSzLppYig+yRX/yI2NwAijRd
e9aW7UXMq56kDR2pnvY6vs/WJ802nwy1mGSO9LeG+j61OcBQ78+kV1klL8pBqBPRU1hgX39xnLiS
bQYYn1kzB1VLiKmIstCVRSUjGVo6A+YiBplpSPnKxr1+okK3mYOeR7lbJqLF+uWDcFV9meKD7BXJ
rUoeD5uKkvT+zO7zOGpwebNmtZlJsyz+zG2xbaukmTMA1iChCwJu7WJoRGZkUgTuMWUU3sCd/alU
UuJGvFHGSwe9JtUapnGIkY5Z2lPYct3s/cEz33xYGIEqJRC45evYe+csDqWhsFQkl2YmPFM8EOOv
TZ/jgSVJKKaApLGWYQD6SibMgm19rqTI79RJgrWV7Jy0Xh9cAV9n6d50foEe6dLAqS7ypLnWooVU
1ctbZOGLcbMMdMTg8DBG+00KrWES4C4XFwrYJLQK8qo4VRo8GJeC7NvOAgVkMRJ0C2gh2kksuX/V
Cjs5KATkZ/N0Wnf1HF5TflMr19jplqcxuWrsedECFjaS9qpsjwHYnCh5ly2Yomep0Q/X6pBchRmF
rZoG6VkcmTregYqP1WBDvpwmV4WfKLRMyWLfH+S1ZNBeEEC+Cf/SRLQJgh1R4osZ4Vcmpoe6Sb1G
DRZJJWEoIhlIs8PvkDMXjrpaU0zIVtES+vd6fKxUmeTEKpdeotigbnBax0zuO0pCCvj1YYkUXfYF
l8oILhiDNfj6QKSAWXbYfAojp5oHMkxOD7nhNMA9oivZ/+PvekZi1A3qd1TDV0XnJBOpAZSXZtlC
bVR3rAKe1qpz9F61Kf14lMt6YliLLvYwCDaT8EyQ0wc7Lo35cEmdFk5o5U/tEAaBZIgCduZi/Vfi
gWpWA05dqWhbVJ+Q98ordRjHmYrDpWneABuB32TLUz0t7vo6KhdaJlUnJWDRsdw8VAAVJraYep3h
3OUtoZM1LP/qh+yL4UPd99FFxVwE8xQde9sSS0whIXxR6FIP+j39GsbtSezrEP9tbJXf/zWNV0uG
X5OursrGR6NSe1k8yhxn6Q9+5czqJPqTKspZUEv4CQXNhe+2t3Gsg3JMNBxwyLHCnNnvI2MwVhGF
xnnKRR6QuX+CT5cF+TDiDTlWEvxExpFD5QU0LNBao3xsemS+o/QyVNJ0mlpjJ1WGU4u8D1ePe3lw
hvMQC8pFp2ZX7MDSxNeYAUnuGn9qSB13bjtjSn7v23hFjUummQcLK5EaxNzMqyXM/lml8mgmcjxO
dyXhhwnVHf24xteEqjHv8P6ovQ76Rc1FwXLUEdvjq6C/73wPvAOj1kSwAIEWRrJF5xst9akPe4cC
unKiyPcKCKNJLy0/orkqr+rwli4TrNiGaHepjvWS3A2POVblumJbdutPjhOear53paHUtAirGI3j
AudTdYlPZTYkyjizrCXx7RJ5IrVY1Fa1yocUxXe3I9W3xaSzoGtJ8QIRPORVivivwiKZ75qcBNBu
l5Cjmq/0ai5a17xconc3U/waEMCZlBVXTRYCJ11vjEF1HwbeddfHKzoSwyQHiQOoJ78osAebYFMY
jkUvjAzwe2e2xqyCLz5Wm5WB97OtWtkUkCpzSIXrHHTmly7D8bzMHJViJWFtdVprnMfEVRDnAfiq
UQdPqJRNjLE1l5YaZ2XQa8VF1l2HVRZc24LcjX8NClUOkEa4BvSCoH1G7X1huwgNmMafoa6gNtAg
tBChzZb66DRIfnOp6tGVEgB/sVTzprKTcmE7zmmGDvTELMCA6yaQ79BvVlHlKQulkK+8NlTPRU0T
IYVgpkWSCQYPOUHx5pDZeQGIv5S6Q5zISwPJ2uWDym7Hehcnt2pATlEtDFZk7cynuz0rYiugItTN
lVYDbUW4G+NqdKqAsBhaI54aUtJPwMS7k0CSgWXUjYVAazdDCq6fFYn8d6779P5quRgHsiG8JnUC
eQmrsT7mz5raG3DQJHKLlnPXWT6VDYFobrLHwQ64xHQQMBSA+guzoFaWL5cAwfUSoqfkanP8AVAj
bENOTlv9qK8owqwX5wtLitKy0C4QYcf++VKaZhTGcHVnNl3RcWDp7sy9YSZTxosIrfV0gk598MGK
tl/l0rpCp4IARzNs4p11XLYTOgR+1Zt0towZLt3xom+rL6HDe6uOd770u4mc4TccWUA6Yj8sZkhw
49Onc9pAn4wSzOzR3pcn+L9ext2AnEMBWigtQVxLDr7dQ+6du8h3nKRFasCMUASdeo5jEMK93pLG
KG5asJ0hTLc2UkQ+v8dkqNNZqmBn4yadz1EEldQDnQMFK3lQFvlpT4A1C2RSYnOJPsB629TS7hpM
EgbPneGdtEJDxAusS0eBqbfesfEDDyj7xcWq61E0VVT9tm20+0xTvxeYaTgWOEX/kZJpDWrTwKOm
tudLKBOUKa1560XaFP1ybJiplE+T3L6GHsfEprgzXZrhaYHJautE6Bo3EWTbLEnJUZJrJLkxbGxq
clkK//NWSRdNmCAwrbFnyj5ex3A9rnODspkvdfEH8corJSaCaYUGlW6DQmGrfllwpWceF9KQGjM9
1MdOXxCq0MGcJQ3Bkxq4d6U7PA25eTr0AzbcdgXQslTO9PAjLUZ1TePfn9majKoglUPI/pb1Ul/Q
hpOTqy42B1hvaVO/d1CAcNBtbsPQPlkOuESEVC/GksDlBTamd7XNQtT9KVrEJ02hnAdOWs4KfJMn
4gBCu7GAjsnvaLVJML4sjW457ihOUkzmlw+q5Ve5YfeRU70YK8vs1jYKRLvzmB8+0y/LuF4hVBnM
qFmwJRUlyqyYHUHQPh2MZYHUEP+saGemy7gYSbrCShDAt86RrpolOtZsrIXtzWonPg3ELhqYFU0u
FZrdMv7kVEFNtoqCOYcbCwNAIlLZVIrtS7vOtGlXnKK0Htneg0plhsArvtX79EudEDirsFumEmzk
cavV9zXAxPPwhlYNal11FxM8FHelwAqmEu0JR7qzhI/jssnGWUhMPdSeeuKhq0MYRUcybk2aMFp6
iwc08mFRR6GsOe9wChpbhXRrtBRWw9gEBy/swwFblBhZ5/h5TpuELnPzGDtVhgZChJVUGKZjrLh8
atrElFlMSMfCpIIN6H1c2jDi/BMVv2H1NFJcG8U/aJjUwMdWl3UzX/BgY5VkqLRhUQ56MgkbzoVc
NZcT6mVESFIRKELLrwAbpavIMfjZxOo9d1wP1/hZ9TPMU5AZDKWZrBULJFksYChEXXWMm6klY/sC
9nuSFTZaIXSjLPS8wGdrsPkCQLr4PMys8Dzu43bmxfhe6IV238S3Fmr2Y3TggSOzxImrNE6Zslz0
Bf8KPeTHgfYvFCD6CD7SXSeIE0+jjCpYbmJo0OHFPAEd4syWQrPHzZoz069Oq8K9IX+5Yjs/8WXT
WxhQXRxzWUwUr7wpcgvpUTfG+Q5JEpD336oKGZMaYnBpYn0mCZ9iEr0LVVQsXGvAegpjpQFs17jp
NHAOCobbDlBmMfLr7SZPMf4piirHH2QA6prW5Thvyu+64/JTebEO8gTLVTX2WXqtTsE+UfG1R5VX
iXp93PXRteu6xVT1ne9oBH2Rzeyycjlt3CYaJqpVjQmEgpmcq/0s6OF7IbU7ISAX2uvVojabaOKY
NVlfaAk5MflqXQzLcAYZM9jEzeRAvduaU9/jgdbx6P+bPKO40UOaUUvCVrH81//uqB3u/ccb0oc7
f/XVt1xpowUslBGvUz+p7tJf+0vvX2hPTPEhrXGXQJrR9dNkVwJREWf6npDi+pHWQo7vXSFaVX5V
P6K1qKojGv4Uhgyi/vXnv/6I0sTdfm05Iw0slI3SIC1+PrRjud/OCP1sDN5/vU9PL1UmX19n7wV+
Lmep6PRW/p0xeHGJnTEwGQOdtJ8c5o0xQD6SQJ0CmkiMxGcz5kc0Boqp6HRg5YMHQhmptDx1GhSb
X5ty4s5ksNURLRKGQlaPbRYoMv/j0Q+dCdaI9JeZgLrY+sOL7gyAY46ABFECo/e+/hBxH9dqUMDu
HTgGioHwqWGwFp7fcm8M2BEcE0AO+tubMTi+1SAj/04x4cBxUO0RnVv0Tk0OZfHZXwyWNQLpoAMW
pWkuPkc3F8CwicL7ocOgjqC4mMiWbl5TqJLuLAlLYcVYtIf4K5vPsS0JZGIPHgMDlWCAiPRj3poK
Nl+jO2yC0T62lxdzwBQNkIMOSLYEogCYFmDnn3/k3Tmgj2SD35+K6+bbowsSFCogm/X5Inh7HSn9
PEpwRkhCkufydrsvT/Cg050hGd/MjaPbBzgZ2Q8FnPegSaDqI+zICQZpkbwxCRxtJBRRLePHRnFs
a0GhvnzoStCUEageg0jjzQiJQwFUGoh1inzrz/FNhm2oeGiUoCKcTlIgmFebyUDotbMq2BJBkSmI
xW53DJrbxxYpadtA/te3BE3jLREgR/b8rSVhGSJcpK34/PURzgZVOXRfUNgXqEKqujD1EJ8XcRIx
M2PE0Xms2RObmn5w4mBu9gXKspvP/iDYMhPFJNF+Xi3HFzQTvWzW6K8vB0Ue6SQF+Du8vRzMkQ4+
n21hG1AfXbSkUMg+dDmwMdLEVEihtkfA/kyw7JEKiROkwXaMjm4mADQ5eGNUme/QtnS4ZG9tjLY+
0vF8ARfrbFbL0QWMusJEPTBgUpwRBAMqa0Cq1x/m+84RaYliAlxUorOjOxs3EePBMQJBAIU1BQPC
t2aBQ7UJroeN0dOPr48sRqCqBALy0InAlgACnJKSMFLYmQGisKiZsop74WYAjm4v2KYOBw+AOQJ9
aBMzv3kwOGwHdBCBKW7WybaOeUQFVpz8BLTyoPxJUUaCvE9D/u04yRmxFnBW0LeDsLnfUQ0CxYQD
B0GTR3T5wNqLUsnOUiBUJiyghk0uvf4c3YnwXGM/NFJkBEiLoFXQPlx/9vcEyquC06VhSnVsp4KY
m4f+/qo5AotCKYlaweazPw0oIpBMqWwGxzoNNkfCb4gSQdrhgSi8ZXbWAWeiUFihfrDdJI5uHWgE
NAe/PW0WfmBBL3prFtj2SIeGT4NhOwhHlzdT1zA3v8wB2ZIyomVFviiYFTtTgAyBTp5gdm6G+YhO
AB4Xnhm704GngGKNOOpNHORevLozgtYq+o/bgGiz2R7RCGgmTZ8D355wkJwAMoYgBe788LY1wi8F
3v1ztPwfrP1/Y4h+IBfGnh89rjEL/lO5LoBvuvEf/oXnlv7rC2xb9cJ3XEAS9v6i8IPcXPpp7TIp
/vtfe1X2NZxg58tneMH6Ptt/vn3B17feu9fzWz3/4cJ/KlbFg9evv+i3j/nDZdIrVn9cF6vHp9Lb
Q1Wsm6j/PNArM80fceC71y/qZPXgraK3bqGi+PV8S/GGv3iLslzFz5cRg09kxZw69MlPfG9VPF9G
XHbTQjv0sotV0a+S1e6Ft32Zg6/sxz8d6W3V/9BbnK3iuP7jv1dx9j9/nK9KL/b3RojypiiaHHqX
81WRgCsK9weJhsJv+FXPWQrRiwuva36HPvTFKiy91WP79JQ9j8B6IwAMyv596NUvV49e//Yy3VTr
Dr3B1aPP4z8/6HoVbSpgh174un6sH7ynouj3Lr5JJQ+/eBKsvu1feJ2eHXrhT6tgVVbeag9ntg39
D732rQ+8c2/D2kaTh174bhX70R9/rh7r3RHZRmmHXvxzVWFA/MY5sW0cHHr9r09l9cfJU+Kuor2n
34Qah179csVmzoZVFXtzfFvgPPTq8zrg6tXuc/+AnRx87XTviX9AGQ697n9sL/0jbPnFU/q9QOAf
4Nqhr3WJ4WGxHw6Ii2/ql4de/K7ws3p/Bm0v/htOpsnqkUBs7fa9cllqi1WDP8TunFrfizLy85/9
esj0J3cQTuLPV1qfVJtyN1nmocN0uUrEOD1faOfiv2GYLp9coslVv7cqGBkB7vgNweQER92Xg77F
0R06LJMfdu6I9b8eHMEEPPQWY06sR5/Zsx/Jr0dHVK0Ov763qiq/fHWHf6C3h95ifc6sQvEiz8+7
nkDbO/yGWOqMo+Cn1/8NU+juiaXlvozx/ykaHDpCF6tHxmd3cCBCUUUCfQfshv+jUjh9/vpne8Rb
meQPRPvr/PIZqf7WP9tPnsXfeIieVsW//g8AAP//</cx:binary>
              </cx:geoCache>
            </cx:geography>
          </cx:layoutPr>
        </cx:series>
      </cx:plotAreaRegion>
    </cx:plotArea>
    <cx:legend pos="r" align="min" overlay="0"/>
  </cx:chart>
</cx: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97">
  <cs:axisTitle>
    <cs:lnRef idx="0"/>
    <cs:fillRef idx="0"/>
    <cs:effectRef idx="0"/>
    <cs:fontRef idx="minor">
      <a:schemeClr val="lt1">
        <a:lumMod val="95000"/>
      </a:schemeClr>
    </cs:fontRef>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solidFill>
        <a:schemeClr val="dk1"/>
      </a:solidFill>
    </cs:spPr>
    <cs:defRPr sz="1000"/>
  </cs:chartArea>
  <cs:dataLabel>
    <cs:lnRef idx="0"/>
    <cs:fillRef idx="0"/>
    <cs:effectRef idx="0"/>
    <cs:fontRef idx="minor">
      <a:schemeClr val="lt1">
        <a:lumMod val="9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solidFill>
        <a:schemeClr val="phClr"/>
      </a:solidFill>
      <a:ln w="3175">
        <a:solidFill>
          <a:schemeClr val="dk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30000"/>
          </a:schemeClr>
        </a:solidFill>
        <a:round/>
      </a:ln>
    </cs:spPr>
  </cs:gridlineMajor>
  <cs:gridlineMinor>
    <cs:lnRef idx="0"/>
    <cs:fillRef idx="0"/>
    <cs:effectRef idx="0"/>
    <cs:fontRef idx="minor">
      <a:schemeClr val="lt1"/>
    </cs:fontRef>
    <cs:spPr>
      <a:ln>
        <a:solidFill>
          <a:schemeClr val="lt1">
            <a:lumMod val="95000"/>
            <a:alpha val="3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400"/>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98CB8D-6FED-480D-A81C-3596D692B279}"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3C635-95D2-4237-A4F9-72F13A9E6D2C}" type="slidenum">
              <a:rPr lang="en-IN" smtClean="0"/>
              <a:t>‹#›</a:t>
            </a:fld>
            <a:endParaRPr lang="en-IN"/>
          </a:p>
        </p:txBody>
      </p:sp>
    </p:spTree>
    <p:extLst>
      <p:ext uri="{BB962C8B-B14F-4D97-AF65-F5344CB8AC3E}">
        <p14:creationId xmlns:p14="http://schemas.microsoft.com/office/powerpoint/2010/main" val="1429413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98CB8D-6FED-480D-A81C-3596D692B279}"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3C635-95D2-4237-A4F9-72F13A9E6D2C}" type="slidenum">
              <a:rPr lang="en-IN" smtClean="0"/>
              <a:t>‹#›</a:t>
            </a:fld>
            <a:endParaRPr lang="en-IN"/>
          </a:p>
        </p:txBody>
      </p:sp>
    </p:spTree>
    <p:extLst>
      <p:ext uri="{BB962C8B-B14F-4D97-AF65-F5344CB8AC3E}">
        <p14:creationId xmlns:p14="http://schemas.microsoft.com/office/powerpoint/2010/main" val="2699491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98CB8D-6FED-480D-A81C-3596D692B279}"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3C635-95D2-4237-A4F9-72F13A9E6D2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69474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98CB8D-6FED-480D-A81C-3596D692B279}"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3C635-95D2-4237-A4F9-72F13A9E6D2C}" type="slidenum">
              <a:rPr lang="en-IN" smtClean="0"/>
              <a:t>‹#›</a:t>
            </a:fld>
            <a:endParaRPr lang="en-IN"/>
          </a:p>
        </p:txBody>
      </p:sp>
    </p:spTree>
    <p:extLst>
      <p:ext uri="{BB962C8B-B14F-4D97-AF65-F5344CB8AC3E}">
        <p14:creationId xmlns:p14="http://schemas.microsoft.com/office/powerpoint/2010/main" val="2616791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98CB8D-6FED-480D-A81C-3596D692B279}"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3C635-95D2-4237-A4F9-72F13A9E6D2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07808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98CB8D-6FED-480D-A81C-3596D692B279}"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3C635-95D2-4237-A4F9-72F13A9E6D2C}" type="slidenum">
              <a:rPr lang="en-IN" smtClean="0"/>
              <a:t>‹#›</a:t>
            </a:fld>
            <a:endParaRPr lang="en-IN"/>
          </a:p>
        </p:txBody>
      </p:sp>
    </p:spTree>
    <p:extLst>
      <p:ext uri="{BB962C8B-B14F-4D97-AF65-F5344CB8AC3E}">
        <p14:creationId xmlns:p14="http://schemas.microsoft.com/office/powerpoint/2010/main" val="2296541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98CB8D-6FED-480D-A81C-3596D692B279}"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3C635-95D2-4237-A4F9-72F13A9E6D2C}" type="slidenum">
              <a:rPr lang="en-IN" smtClean="0"/>
              <a:t>‹#›</a:t>
            </a:fld>
            <a:endParaRPr lang="en-IN"/>
          </a:p>
        </p:txBody>
      </p:sp>
    </p:spTree>
    <p:extLst>
      <p:ext uri="{BB962C8B-B14F-4D97-AF65-F5344CB8AC3E}">
        <p14:creationId xmlns:p14="http://schemas.microsoft.com/office/powerpoint/2010/main" val="2173038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98CB8D-6FED-480D-A81C-3596D692B279}"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3C635-95D2-4237-A4F9-72F13A9E6D2C}" type="slidenum">
              <a:rPr lang="en-IN" smtClean="0"/>
              <a:t>‹#›</a:t>
            </a:fld>
            <a:endParaRPr lang="en-IN"/>
          </a:p>
        </p:txBody>
      </p:sp>
    </p:spTree>
    <p:extLst>
      <p:ext uri="{BB962C8B-B14F-4D97-AF65-F5344CB8AC3E}">
        <p14:creationId xmlns:p14="http://schemas.microsoft.com/office/powerpoint/2010/main" val="4034933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98CB8D-6FED-480D-A81C-3596D692B279}"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3C635-95D2-4237-A4F9-72F13A9E6D2C}" type="slidenum">
              <a:rPr lang="en-IN" smtClean="0"/>
              <a:t>‹#›</a:t>
            </a:fld>
            <a:endParaRPr lang="en-IN"/>
          </a:p>
        </p:txBody>
      </p:sp>
    </p:spTree>
    <p:extLst>
      <p:ext uri="{BB962C8B-B14F-4D97-AF65-F5344CB8AC3E}">
        <p14:creationId xmlns:p14="http://schemas.microsoft.com/office/powerpoint/2010/main" val="1431897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98CB8D-6FED-480D-A81C-3596D692B279}"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3C635-95D2-4237-A4F9-72F13A9E6D2C}" type="slidenum">
              <a:rPr lang="en-IN" smtClean="0"/>
              <a:t>‹#›</a:t>
            </a:fld>
            <a:endParaRPr lang="en-IN"/>
          </a:p>
        </p:txBody>
      </p:sp>
    </p:spTree>
    <p:extLst>
      <p:ext uri="{BB962C8B-B14F-4D97-AF65-F5344CB8AC3E}">
        <p14:creationId xmlns:p14="http://schemas.microsoft.com/office/powerpoint/2010/main" val="3287428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98CB8D-6FED-480D-A81C-3596D692B279}" type="datetimeFigureOut">
              <a:rPr lang="en-IN" smtClean="0"/>
              <a:t>04-03-2024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E3C635-95D2-4237-A4F9-72F13A9E6D2C}" type="slidenum">
              <a:rPr lang="en-IN" smtClean="0"/>
              <a:t>‹#›</a:t>
            </a:fld>
            <a:endParaRPr lang="en-IN"/>
          </a:p>
        </p:txBody>
      </p:sp>
    </p:spTree>
    <p:extLst>
      <p:ext uri="{BB962C8B-B14F-4D97-AF65-F5344CB8AC3E}">
        <p14:creationId xmlns:p14="http://schemas.microsoft.com/office/powerpoint/2010/main" val="1861572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98CB8D-6FED-480D-A81C-3596D692B279}" type="datetimeFigureOut">
              <a:rPr lang="en-IN" smtClean="0"/>
              <a:t>04-03-2024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E3C635-95D2-4237-A4F9-72F13A9E6D2C}" type="slidenum">
              <a:rPr lang="en-IN" smtClean="0"/>
              <a:t>‹#›</a:t>
            </a:fld>
            <a:endParaRPr lang="en-IN"/>
          </a:p>
        </p:txBody>
      </p:sp>
    </p:spTree>
    <p:extLst>
      <p:ext uri="{BB962C8B-B14F-4D97-AF65-F5344CB8AC3E}">
        <p14:creationId xmlns:p14="http://schemas.microsoft.com/office/powerpoint/2010/main" val="1066552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98CB8D-6FED-480D-A81C-3596D692B279}" type="datetimeFigureOut">
              <a:rPr lang="en-IN" smtClean="0"/>
              <a:t>04-03-2024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E3C635-95D2-4237-A4F9-72F13A9E6D2C}" type="slidenum">
              <a:rPr lang="en-IN" smtClean="0"/>
              <a:t>‹#›</a:t>
            </a:fld>
            <a:endParaRPr lang="en-IN"/>
          </a:p>
        </p:txBody>
      </p:sp>
    </p:spTree>
    <p:extLst>
      <p:ext uri="{BB962C8B-B14F-4D97-AF65-F5344CB8AC3E}">
        <p14:creationId xmlns:p14="http://schemas.microsoft.com/office/powerpoint/2010/main" val="3375645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98CB8D-6FED-480D-A81C-3596D692B279}" type="datetimeFigureOut">
              <a:rPr lang="en-IN" smtClean="0"/>
              <a:t>04-03-2024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E3C635-95D2-4237-A4F9-72F13A9E6D2C}" type="slidenum">
              <a:rPr lang="en-IN" smtClean="0"/>
              <a:t>‹#›</a:t>
            </a:fld>
            <a:endParaRPr lang="en-IN"/>
          </a:p>
        </p:txBody>
      </p:sp>
    </p:spTree>
    <p:extLst>
      <p:ext uri="{BB962C8B-B14F-4D97-AF65-F5344CB8AC3E}">
        <p14:creationId xmlns:p14="http://schemas.microsoft.com/office/powerpoint/2010/main" val="2722236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98CB8D-6FED-480D-A81C-3596D692B279}" type="datetimeFigureOut">
              <a:rPr lang="en-IN" smtClean="0"/>
              <a:t>04-03-2024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E3C635-95D2-4237-A4F9-72F13A9E6D2C}" type="slidenum">
              <a:rPr lang="en-IN" smtClean="0"/>
              <a:t>‹#›</a:t>
            </a:fld>
            <a:endParaRPr lang="en-IN"/>
          </a:p>
        </p:txBody>
      </p:sp>
    </p:spTree>
    <p:extLst>
      <p:ext uri="{BB962C8B-B14F-4D97-AF65-F5344CB8AC3E}">
        <p14:creationId xmlns:p14="http://schemas.microsoft.com/office/powerpoint/2010/main" val="700744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98CB8D-6FED-480D-A81C-3596D692B279}" type="datetimeFigureOut">
              <a:rPr lang="en-IN" smtClean="0"/>
              <a:t>04-03-2024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E3C635-95D2-4237-A4F9-72F13A9E6D2C}" type="slidenum">
              <a:rPr lang="en-IN" smtClean="0"/>
              <a:t>‹#›</a:t>
            </a:fld>
            <a:endParaRPr lang="en-IN"/>
          </a:p>
        </p:txBody>
      </p:sp>
    </p:spTree>
    <p:extLst>
      <p:ext uri="{BB962C8B-B14F-4D97-AF65-F5344CB8AC3E}">
        <p14:creationId xmlns:p14="http://schemas.microsoft.com/office/powerpoint/2010/main" val="4146035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798CB8D-6FED-480D-A81C-3596D692B279}" type="datetimeFigureOut">
              <a:rPr lang="en-IN" smtClean="0"/>
              <a:t>04-03-2024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4E3C635-95D2-4237-A4F9-72F13A9E6D2C}" type="slidenum">
              <a:rPr lang="en-IN" smtClean="0"/>
              <a:t>‹#›</a:t>
            </a:fld>
            <a:endParaRPr lang="en-IN"/>
          </a:p>
        </p:txBody>
      </p:sp>
    </p:spTree>
    <p:extLst>
      <p:ext uri="{BB962C8B-B14F-4D97-AF65-F5344CB8AC3E}">
        <p14:creationId xmlns:p14="http://schemas.microsoft.com/office/powerpoint/2010/main" val="749774271"/>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4/relationships/chartEx" Target="../charts/chartEx1.xml"/><Relationship Id="rId1" Type="http://schemas.openxmlformats.org/officeDocument/2006/relationships/slideLayout" Target="../slideLayouts/slideLayou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7913A-D537-82D1-841C-D012448E8CA2}"/>
              </a:ext>
            </a:extLst>
          </p:cNvPr>
          <p:cNvSpPr>
            <a:spLocks noGrp="1"/>
          </p:cNvSpPr>
          <p:nvPr>
            <p:ph type="ctrTitle"/>
          </p:nvPr>
        </p:nvSpPr>
        <p:spPr>
          <a:xfrm>
            <a:off x="1426028" y="847477"/>
            <a:ext cx="7766936" cy="1096899"/>
          </a:xfrm>
        </p:spPr>
        <p:txBody>
          <a:bodyPr/>
          <a:lstStyle/>
          <a:p>
            <a:pPr algn="ctr"/>
            <a:r>
              <a:rPr lang="en-US" u="sng" dirty="0">
                <a:solidFill>
                  <a:schemeClr val="accent2">
                    <a:lumMod val="75000"/>
                  </a:schemeClr>
                </a:solidFill>
              </a:rPr>
              <a:t>Financial Analysis of Different States</a:t>
            </a:r>
            <a:endParaRPr lang="en-IN" u="sng" dirty="0">
              <a:solidFill>
                <a:schemeClr val="accent2">
                  <a:lumMod val="75000"/>
                </a:schemeClr>
              </a:solidFill>
            </a:endParaRPr>
          </a:p>
        </p:txBody>
      </p:sp>
      <p:sp>
        <p:nvSpPr>
          <p:cNvPr id="3" name="Subtitle 2">
            <a:extLst>
              <a:ext uri="{FF2B5EF4-FFF2-40B4-BE49-F238E27FC236}">
                <a16:creationId xmlns:a16="http://schemas.microsoft.com/office/drawing/2014/main" id="{7AD4FA40-7F27-452F-63A0-4C4B92A5AC7A}"/>
              </a:ext>
            </a:extLst>
          </p:cNvPr>
          <p:cNvSpPr>
            <a:spLocks noGrp="1"/>
          </p:cNvSpPr>
          <p:nvPr>
            <p:ph type="subTitle" idx="1"/>
          </p:nvPr>
        </p:nvSpPr>
        <p:spPr>
          <a:xfrm>
            <a:off x="1890244" y="4513030"/>
            <a:ext cx="7766936" cy="1349828"/>
          </a:xfrm>
        </p:spPr>
        <p:txBody>
          <a:bodyPr>
            <a:normAutofit/>
          </a:bodyPr>
          <a:lstStyle/>
          <a:p>
            <a:r>
              <a:rPr lang="en-US" dirty="0"/>
              <a:t>Team Members: </a:t>
            </a:r>
            <a:r>
              <a:rPr lang="en-US" dirty="0" err="1"/>
              <a:t>Arbaj</a:t>
            </a:r>
            <a:r>
              <a:rPr lang="en-US" dirty="0"/>
              <a:t> Momin,</a:t>
            </a:r>
          </a:p>
          <a:p>
            <a:r>
              <a:rPr lang="en-US" dirty="0"/>
              <a:t>Ketan </a:t>
            </a:r>
            <a:r>
              <a:rPr lang="en-US" dirty="0" err="1"/>
              <a:t>Thakkar,Tanvi</a:t>
            </a:r>
            <a:r>
              <a:rPr lang="en-US" dirty="0"/>
              <a:t> Agrawal,</a:t>
            </a:r>
          </a:p>
          <a:p>
            <a:r>
              <a:rPr lang="en-US" dirty="0" err="1"/>
              <a:t>V.Maunica,Parshant</a:t>
            </a:r>
            <a:r>
              <a:rPr lang="en-US" dirty="0"/>
              <a:t> Verma</a:t>
            </a:r>
            <a:endParaRPr lang="en-IN" dirty="0"/>
          </a:p>
        </p:txBody>
      </p:sp>
      <p:sp>
        <p:nvSpPr>
          <p:cNvPr id="4" name="TextBox 3">
            <a:extLst>
              <a:ext uri="{FF2B5EF4-FFF2-40B4-BE49-F238E27FC236}">
                <a16:creationId xmlns:a16="http://schemas.microsoft.com/office/drawing/2014/main" id="{7A4188DE-2475-B4F4-E580-86C50F9C4389}"/>
              </a:ext>
            </a:extLst>
          </p:cNvPr>
          <p:cNvSpPr txBox="1"/>
          <p:nvPr/>
        </p:nvSpPr>
        <p:spPr>
          <a:xfrm>
            <a:off x="1332895" y="2613392"/>
            <a:ext cx="7766936" cy="1631216"/>
          </a:xfrm>
          <a:prstGeom prst="rect">
            <a:avLst/>
          </a:prstGeom>
          <a:noFill/>
        </p:spPr>
        <p:txBody>
          <a:bodyPr wrap="square" rtlCol="0">
            <a:spAutoFit/>
          </a:bodyPr>
          <a:lstStyle/>
          <a:p>
            <a:pPr marL="285750" indent="-285750">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The project provides valuable insights into the financial performance of different states in India over a 40-year period. The analysis can help policymakers, economists, and researchers better understand the factors influencing the economic development of states and formulate effective strategies for sustainable growth.</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0057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E343D1-A835-1C00-7EAD-0F572F62BB55}"/>
              </a:ext>
            </a:extLst>
          </p:cNvPr>
          <p:cNvSpPr>
            <a:spLocks noGrp="1"/>
          </p:cNvSpPr>
          <p:nvPr>
            <p:ph idx="1"/>
          </p:nvPr>
        </p:nvSpPr>
        <p:spPr>
          <a:xfrm>
            <a:off x="677334" y="339635"/>
            <a:ext cx="8596668" cy="5701728"/>
          </a:xfrm>
        </p:spPr>
        <p:txBody>
          <a:bodyPr>
            <a:normAutofit lnSpcReduction="10000"/>
          </a:bodyPr>
          <a:lstStyle/>
          <a:p>
            <a:r>
              <a:rPr lang="en-US" b="1" dirty="0"/>
              <a:t>The SQL </a:t>
            </a:r>
            <a:r>
              <a:rPr lang="en-IN" b="1" dirty="0">
                <a:solidFill>
                  <a:schemeClr val="tx1"/>
                </a:solidFill>
              </a:rPr>
              <a:t>query used in the project:</a:t>
            </a:r>
          </a:p>
          <a:p>
            <a:endParaRPr lang="en-IN" b="1" dirty="0">
              <a:solidFill>
                <a:schemeClr val="tx1"/>
              </a:solidFill>
            </a:endParaRPr>
          </a:p>
          <a:p>
            <a:endParaRPr lang="en-IN" b="1" dirty="0">
              <a:solidFill>
                <a:schemeClr val="tx1"/>
              </a:solidFill>
            </a:endParaRPr>
          </a:p>
          <a:p>
            <a:endParaRPr lang="en-IN" b="1" dirty="0">
              <a:solidFill>
                <a:schemeClr val="tx1"/>
              </a:solidFill>
            </a:endParaRPr>
          </a:p>
          <a:p>
            <a:endParaRPr lang="en-IN" b="1" dirty="0">
              <a:solidFill>
                <a:schemeClr val="tx1"/>
              </a:solidFill>
            </a:endParaRPr>
          </a:p>
          <a:p>
            <a:endParaRPr lang="en-IN" b="1" dirty="0">
              <a:solidFill>
                <a:schemeClr val="tx1"/>
              </a:solidFill>
            </a:endParaRPr>
          </a:p>
          <a:p>
            <a:endParaRPr lang="en-IN" b="1" dirty="0">
              <a:solidFill>
                <a:schemeClr val="tx1"/>
              </a:solidFill>
            </a:endParaRPr>
          </a:p>
          <a:p>
            <a:endParaRPr lang="en-IN" b="1" dirty="0">
              <a:solidFill>
                <a:schemeClr val="tx1"/>
              </a:solidFill>
            </a:endParaRPr>
          </a:p>
          <a:p>
            <a:endParaRPr lang="en-US" altLang="en-US" dirty="0">
              <a:solidFill>
                <a:schemeClr val="tx1"/>
              </a:solidFill>
              <a:latin typeface="Söhne"/>
            </a:endParaRPr>
          </a:p>
          <a:p>
            <a:r>
              <a:rPr kumimoji="0" lang="en-US" altLang="en-US" sz="1800" b="0" i="0" u="none" strike="noStrike" cap="none" normalizeH="0" baseline="0" dirty="0">
                <a:ln>
                  <a:noFill/>
                </a:ln>
                <a:solidFill>
                  <a:schemeClr val="tx1"/>
                </a:solidFill>
                <a:effectLst/>
                <a:latin typeface="Söhne"/>
              </a:rPr>
              <a:t>This SQL query updates the </a:t>
            </a:r>
            <a:r>
              <a:rPr kumimoji="0" lang="en-US" altLang="en-US" sz="1800" i="0" u="none" strike="noStrike" cap="none" normalizeH="0" baseline="0" dirty="0" err="1">
                <a:ln>
                  <a:noFill/>
                </a:ln>
                <a:solidFill>
                  <a:schemeClr val="tx1"/>
                </a:solidFill>
                <a:effectLst/>
                <a:latin typeface="Söhne Mono"/>
              </a:rPr>
              <a:t>TermGroup</a:t>
            </a:r>
            <a:r>
              <a:rPr kumimoji="0" lang="en-US" altLang="en-US" sz="1800" b="0" i="0" u="none" strike="noStrike" cap="none" normalizeH="0" baseline="0" dirty="0">
                <a:ln>
                  <a:noFill/>
                </a:ln>
                <a:solidFill>
                  <a:schemeClr val="tx1"/>
                </a:solidFill>
                <a:effectLst/>
                <a:latin typeface="Söhne"/>
              </a:rPr>
              <a:t> column in the </a:t>
            </a:r>
            <a:r>
              <a:rPr kumimoji="0" lang="en-US" altLang="en-US" sz="1800" b="1" i="0" u="none" strike="noStrike" cap="none" normalizeH="0" baseline="0" dirty="0">
                <a:ln>
                  <a:noFill/>
                </a:ln>
                <a:solidFill>
                  <a:schemeClr val="tx1"/>
                </a:solidFill>
                <a:effectLst/>
                <a:latin typeface="Söhne Mono"/>
              </a:rPr>
              <a:t>social sector expenditure</a:t>
            </a:r>
            <a:r>
              <a:rPr kumimoji="0" lang="en-US" altLang="en-US" sz="1800" b="0" i="0" u="none" strike="noStrike" cap="none" normalizeH="0" baseline="0" dirty="0">
                <a:ln>
                  <a:noFill/>
                </a:ln>
                <a:solidFill>
                  <a:schemeClr val="tx1"/>
                </a:solidFill>
                <a:effectLst/>
                <a:latin typeface="Söhne"/>
              </a:rPr>
              <a:t> table based on the </a:t>
            </a:r>
            <a:r>
              <a:rPr kumimoji="0" lang="en-US" altLang="en-US" sz="1800" i="0" u="none" strike="noStrike" cap="none" normalizeH="0" baseline="0" dirty="0">
                <a:ln>
                  <a:noFill/>
                </a:ln>
                <a:solidFill>
                  <a:schemeClr val="tx1"/>
                </a:solidFill>
                <a:effectLst/>
                <a:latin typeface="Söhne Mono"/>
              </a:rPr>
              <a:t>Year</a:t>
            </a:r>
            <a:r>
              <a:rPr kumimoji="0" lang="en-US" altLang="en-US" sz="1800" b="0" i="0" u="none" strike="noStrike" cap="none" normalizeH="0" baseline="0" dirty="0">
                <a:ln>
                  <a:noFill/>
                </a:ln>
                <a:solidFill>
                  <a:schemeClr val="tx1"/>
                </a:solidFill>
                <a:effectLst/>
                <a:latin typeface="Söhne"/>
              </a:rPr>
              <a:t> column. It categorizes the years into 5-year term groups, such as '1980-84(CE)', '1985-89(CE)', etc., and assigns them to the </a:t>
            </a:r>
            <a:r>
              <a:rPr kumimoji="0" lang="en-US" altLang="en-US" sz="1800" i="0" u="none" strike="noStrike" cap="none" normalizeH="0" baseline="0" dirty="0" err="1">
                <a:ln>
                  <a:noFill/>
                </a:ln>
                <a:solidFill>
                  <a:schemeClr val="tx1"/>
                </a:solidFill>
                <a:effectLst/>
                <a:latin typeface="Söhne Mono"/>
              </a:rPr>
              <a:t>TermGroup</a:t>
            </a:r>
            <a:r>
              <a:rPr kumimoji="0" lang="en-US" altLang="en-US" sz="1800" b="0" i="0" u="none" strike="noStrike" cap="none" normalizeH="0" baseline="0" dirty="0">
                <a:ln>
                  <a:noFill/>
                </a:ln>
                <a:solidFill>
                  <a:schemeClr val="tx1"/>
                </a:solidFill>
                <a:effectLst/>
                <a:latin typeface="Söhne"/>
              </a:rPr>
              <a:t> column. The </a:t>
            </a:r>
            <a:r>
              <a:rPr kumimoji="0" lang="en-US" altLang="en-US" sz="1800" b="1" i="0" u="none" strike="noStrike" cap="none" normalizeH="0" baseline="0" dirty="0">
                <a:ln>
                  <a:noFill/>
                </a:ln>
                <a:solidFill>
                  <a:schemeClr val="tx1"/>
                </a:solidFill>
                <a:effectLst/>
                <a:latin typeface="Söhne Mono"/>
              </a:rPr>
              <a:t>CASE</a:t>
            </a:r>
            <a:r>
              <a:rPr kumimoji="0" lang="en-US" altLang="en-US" sz="1800" b="0" i="0" u="none" strike="noStrike" cap="none" normalizeH="0" baseline="0" dirty="0">
                <a:ln>
                  <a:noFill/>
                </a:ln>
                <a:solidFill>
                  <a:schemeClr val="tx1"/>
                </a:solidFill>
                <a:effectLst/>
                <a:latin typeface="Söhne"/>
              </a:rPr>
              <a:t> statement checks the year range using the </a:t>
            </a:r>
            <a:r>
              <a:rPr kumimoji="0" lang="en-US" altLang="en-US" sz="1800" b="1" i="0" u="none" strike="noStrike" cap="none" normalizeH="0" baseline="0" dirty="0">
                <a:ln>
                  <a:noFill/>
                </a:ln>
                <a:solidFill>
                  <a:schemeClr val="tx1"/>
                </a:solidFill>
                <a:effectLst/>
                <a:latin typeface="Söhne Mono"/>
              </a:rPr>
              <a:t>BETWEEN</a:t>
            </a:r>
            <a:r>
              <a:rPr kumimoji="0" lang="en-US" altLang="en-US" sz="1800" b="0" i="0" u="none" strike="noStrike" cap="none" normalizeH="0" baseline="0" dirty="0">
                <a:ln>
                  <a:noFill/>
                </a:ln>
                <a:solidFill>
                  <a:schemeClr val="tx1"/>
                </a:solidFill>
                <a:effectLst/>
                <a:latin typeface="Söhne"/>
              </a:rPr>
              <a:t> operator and assigns the corresponding term group. If the year does not fall into any specified range, it is categorized as 'other’.</a:t>
            </a:r>
            <a:r>
              <a:rPr kumimoji="0" lang="en-US" altLang="en-US" sz="1800" b="0" i="0" u="none" strike="noStrike" cap="none" normalizeH="0" baseline="0" dirty="0">
                <a:ln>
                  <a:noFill/>
                </a:ln>
                <a:solidFill>
                  <a:schemeClr val="tx1"/>
                </a:solidFill>
                <a:effectLst/>
              </a:rPr>
              <a:t> </a:t>
            </a:r>
          </a:p>
          <a:p>
            <a:r>
              <a:rPr lang="en-IN" dirty="0">
                <a:solidFill>
                  <a:schemeClr val="tx1"/>
                </a:solidFill>
              </a:rPr>
              <a:t>In the same manner we have applied same query to all the datasets to group the data.</a:t>
            </a:r>
          </a:p>
        </p:txBody>
      </p:sp>
      <p:pic>
        <p:nvPicPr>
          <p:cNvPr id="5" name="Picture 4">
            <a:extLst>
              <a:ext uri="{FF2B5EF4-FFF2-40B4-BE49-F238E27FC236}">
                <a16:creationId xmlns:a16="http://schemas.microsoft.com/office/drawing/2014/main" id="{07EC2BF2-5FA5-B897-4020-93926CB46F12}"/>
              </a:ext>
            </a:extLst>
          </p:cNvPr>
          <p:cNvPicPr>
            <a:picLocks noChangeAspect="1"/>
          </p:cNvPicPr>
          <p:nvPr/>
        </p:nvPicPr>
        <p:blipFill rotWithShape="1">
          <a:blip r:embed="rId2">
            <a:extLst>
              <a:ext uri="{28A0092B-C50C-407E-A947-70E740481C1C}">
                <a14:useLocalDpi xmlns:a14="http://schemas.microsoft.com/office/drawing/2010/main" val="0"/>
              </a:ext>
            </a:extLst>
          </a:blip>
          <a:srcRect l="15960" t="17957" r="29799" b="41964"/>
          <a:stretch/>
        </p:blipFill>
        <p:spPr>
          <a:xfrm>
            <a:off x="677334" y="816637"/>
            <a:ext cx="7909317" cy="2734470"/>
          </a:xfrm>
          <a:prstGeom prst="rect">
            <a:avLst/>
          </a:prstGeom>
        </p:spPr>
      </p:pic>
    </p:spTree>
    <p:extLst>
      <p:ext uri="{BB962C8B-B14F-4D97-AF65-F5344CB8AC3E}">
        <p14:creationId xmlns:p14="http://schemas.microsoft.com/office/powerpoint/2010/main" val="1670428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4E3D32-0FA9-4D52-A16E-C022B6C12A71}"/>
              </a:ext>
            </a:extLst>
          </p:cNvPr>
          <p:cNvSpPr>
            <a:spLocks noGrp="1"/>
          </p:cNvSpPr>
          <p:nvPr>
            <p:ph idx="1"/>
          </p:nvPr>
        </p:nvSpPr>
        <p:spPr>
          <a:xfrm>
            <a:off x="677334" y="293915"/>
            <a:ext cx="8596668" cy="5747448"/>
          </a:xfrm>
        </p:spPr>
        <p:txBody>
          <a:bodyPr>
            <a:normAutofit/>
          </a:bodyPr>
          <a:lstStyle/>
          <a:p>
            <a:pPr marL="0" indent="0" algn="ctr">
              <a:buNone/>
            </a:pPr>
            <a:r>
              <a:rPr lang="en-US" sz="2800" b="1" u="sng" dirty="0">
                <a:solidFill>
                  <a:schemeClr val="tx1"/>
                </a:solidFill>
                <a:latin typeface="Times New Roman" panose="02020603050405020304" pitchFamily="18" charset="0"/>
                <a:cs typeface="Times New Roman" panose="02020603050405020304" pitchFamily="18" charset="0"/>
              </a:rPr>
              <a:t>Conclusion</a:t>
            </a:r>
          </a:p>
          <a:p>
            <a:pPr algn="l">
              <a:buFont typeface="Arial" panose="020B0604020202020204" pitchFamily="34" charset="0"/>
              <a:buChar char="•"/>
            </a:pPr>
            <a:r>
              <a:rPr lang="en-US" sz="1900" b="0" i="0" dirty="0">
                <a:solidFill>
                  <a:schemeClr val="tx1"/>
                </a:solidFill>
                <a:effectLst/>
                <a:latin typeface="Times New Roman" panose="02020603050405020304" pitchFamily="18" charset="0"/>
                <a:cs typeface="Times New Roman" panose="02020603050405020304" pitchFamily="18" charset="0"/>
              </a:rPr>
              <a:t>The analysis revealed significant variations in financial metrics among different states over the 40-year period.</a:t>
            </a:r>
          </a:p>
          <a:p>
            <a:pPr algn="l">
              <a:buFont typeface="Arial" panose="020B0604020202020204" pitchFamily="34" charset="0"/>
              <a:buChar char="•"/>
            </a:pPr>
            <a:r>
              <a:rPr lang="en-US" sz="1900" b="0" i="0" dirty="0">
                <a:solidFill>
                  <a:schemeClr val="tx1"/>
                </a:solidFill>
                <a:effectLst/>
                <a:latin typeface="Times New Roman" panose="02020603050405020304" pitchFamily="18" charset="0"/>
                <a:cs typeface="Times New Roman" panose="02020603050405020304" pitchFamily="18" charset="0"/>
              </a:rPr>
              <a:t>Some states consistently maintained high levels of fiscal discipline, while others struggled with deficits and expenditure management.</a:t>
            </a:r>
          </a:p>
          <a:p>
            <a:pPr algn="l">
              <a:buFont typeface="Arial" panose="020B0604020202020204" pitchFamily="34" charset="0"/>
              <a:buChar char="•"/>
            </a:pPr>
            <a:r>
              <a:rPr lang="en-US" sz="1900" b="0" i="0" dirty="0">
                <a:solidFill>
                  <a:schemeClr val="tx1"/>
                </a:solidFill>
                <a:effectLst/>
                <a:latin typeface="Times New Roman" panose="02020603050405020304" pitchFamily="18" charset="0"/>
                <a:cs typeface="Times New Roman" panose="02020603050405020304" pitchFamily="18" charset="0"/>
              </a:rPr>
              <a:t>There were notable correlations between certain financial metrics, such as between fiscal deficits and capital expenditure.</a:t>
            </a:r>
          </a:p>
          <a:p>
            <a:pPr algn="l">
              <a:buFont typeface="Arial" panose="020B0604020202020204" pitchFamily="34" charset="0"/>
              <a:buChar char="•"/>
            </a:pPr>
            <a:r>
              <a:rPr lang="en-US" sz="1900" b="0" i="0" dirty="0">
                <a:solidFill>
                  <a:schemeClr val="tx1"/>
                </a:solidFill>
                <a:effectLst/>
                <a:latin typeface="Times New Roman" panose="02020603050405020304" pitchFamily="18" charset="0"/>
                <a:cs typeface="Times New Roman" panose="02020603050405020304" pitchFamily="18" charset="0"/>
              </a:rPr>
              <a:t>Social sector expenditure showed varying patterns across states, indicating different priorities and policies</a:t>
            </a:r>
            <a:endParaRPr lang="en-US" altLang="en-US" sz="2800" dirty="0">
              <a:solidFill>
                <a:schemeClr val="tx1"/>
              </a:solidFill>
              <a:latin typeface="Söhne"/>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Challenges and Lessons Learned:</a:t>
            </a:r>
            <a:endParaRPr kumimoji="0" lang="en-US" altLang="en-US" sz="28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Quality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Ensuring the quality and consistency of data across 40 years and different states was a challenge. It required thorough data cleaning and validation processes.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Analysis Complexity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Analyzing data for multiple states over a 40-year period involved complex calculations and comparisons, requiring careful attention to detail.</a:t>
            </a:r>
          </a:p>
          <a:p>
            <a:pPr marL="0" indent="0" algn="ctr">
              <a:buNone/>
            </a:pPr>
            <a:endParaRPr lang="en-US" sz="2800" b="1" u="sng"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349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91659C-0BE6-F9E8-597B-7BAB8FBB69B8}"/>
              </a:ext>
            </a:extLst>
          </p:cNvPr>
          <p:cNvSpPr>
            <a:spLocks noGrp="1"/>
          </p:cNvSpPr>
          <p:nvPr>
            <p:ph idx="1"/>
          </p:nvPr>
        </p:nvSpPr>
        <p:spPr>
          <a:xfrm>
            <a:off x="677334" y="152401"/>
            <a:ext cx="8596668" cy="5888962"/>
          </a:xfrm>
        </p:spPr>
        <p:txBody>
          <a:bodyPr>
            <a:normAutofit lnSpcReduction="10000"/>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work</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8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 Dive Analysis: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Conducting a more detailed analysis of specific states or time periods to uncover deeper insights into their financial dynamics and trends.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Comparative Analysis: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Comparing the financial performance of states based on various criteria such as population, GDP, or geographical location to identify best practices and areas for improvement.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Forecasting and Predictive Modeling: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historical data to develop forecasting models for key financial metrics, helping states make informed decisions and plan for the future.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Policy Implications: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Analyzing the impact of different policies and reforms on state finances to inform future policy decisions.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Stakeholder Engagement: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Engaging with stakeholders such as policymakers, researchers, and the public to share findings and solicit feedback for future research and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9" name="Rectangle 6">
            <a:extLst>
              <a:ext uri="{FF2B5EF4-FFF2-40B4-BE49-F238E27FC236}">
                <a16:creationId xmlns:a16="http://schemas.microsoft.com/office/drawing/2014/main" id="{616A7416-7483-0989-77D3-0D67F5696A0A}"/>
              </a:ext>
            </a:extLst>
          </p:cNvPr>
          <p:cNvSpPr>
            <a:spLocks noChangeArrowheads="1"/>
          </p:cNvSpPr>
          <p:nvPr/>
        </p:nvSpPr>
        <p:spPr bwMode="auto">
          <a:xfrm>
            <a:off x="0" y="0"/>
            <a:ext cx="150495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id="{9E61424A-F7B9-A1E2-45D2-13A7023840C0}"/>
              </a:ext>
            </a:extLst>
          </p:cNvPr>
          <p:cNvSpPr>
            <a:spLocks noChangeArrowheads="1"/>
          </p:cNvSpPr>
          <p:nvPr/>
        </p:nvSpPr>
        <p:spPr bwMode="auto">
          <a:xfrm>
            <a:off x="0" y="0"/>
            <a:ext cx="12192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id="{4D06AEA3-3B3E-13AD-B173-9A1FABF28289}"/>
              </a:ext>
            </a:extLst>
          </p:cNvPr>
          <p:cNvSpPr>
            <a:spLocks noChangeArrowheads="1"/>
          </p:cNvSpPr>
          <p:nvPr/>
        </p:nvSpPr>
        <p:spPr bwMode="auto">
          <a:xfrm>
            <a:off x="152400" y="152400"/>
            <a:ext cx="150495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8">
            <a:extLst>
              <a:ext uri="{FF2B5EF4-FFF2-40B4-BE49-F238E27FC236}">
                <a16:creationId xmlns:a16="http://schemas.microsoft.com/office/drawing/2014/main" id="{EE855C1C-502B-EDD1-6CBA-2964C39B30F9}"/>
              </a:ext>
            </a:extLst>
          </p:cNvPr>
          <p:cNvSpPr>
            <a:spLocks noChangeArrowheads="1"/>
          </p:cNvSpPr>
          <p:nvPr/>
        </p:nvSpPr>
        <p:spPr bwMode="auto">
          <a:xfrm>
            <a:off x="152400" y="152400"/>
            <a:ext cx="12192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079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356DE2-DCAF-A24C-D9FB-B9BBF20C6C17}"/>
              </a:ext>
            </a:extLst>
          </p:cNvPr>
          <p:cNvSpPr>
            <a:spLocks noGrp="1"/>
          </p:cNvSpPr>
          <p:nvPr>
            <p:ph idx="1"/>
          </p:nvPr>
        </p:nvSpPr>
        <p:spPr>
          <a:xfrm>
            <a:off x="677334" y="478971"/>
            <a:ext cx="8596668" cy="5562391"/>
          </a:xfrm>
        </p:spPr>
        <p:txBody>
          <a:bodyPr>
            <a:normAutofit/>
          </a:bodyPr>
          <a:lstStyle/>
          <a:p>
            <a:r>
              <a:rPr lang="en-US" sz="2000" b="1" i="0" u="sng" dirty="0">
                <a:solidFill>
                  <a:schemeClr val="tx1"/>
                </a:solidFill>
                <a:effectLst/>
                <a:latin typeface="Söhne"/>
              </a:rPr>
              <a:t>Datasets: </a:t>
            </a:r>
            <a:r>
              <a:rPr lang="en-US" sz="2000" i="0" dirty="0">
                <a:solidFill>
                  <a:schemeClr val="tx1"/>
                </a:solidFill>
                <a:effectLst/>
                <a:latin typeface="Söhne"/>
              </a:rPr>
              <a:t>The Datasets include 8 financial factors that include Aggregate  Expenditure, Capital Expenditure, Gross Fiscal Deficits, Nominal GSDP Series, Tax Revenues, Revenue Deficits, Revenue Expenditure, Social Sector  Expenditure. All the Datasets consisted of columns like States and </a:t>
            </a:r>
            <a:r>
              <a:rPr lang="en-US" sz="2000" dirty="0">
                <a:solidFill>
                  <a:schemeClr val="tx1"/>
                </a:solidFill>
                <a:latin typeface="Söhne"/>
              </a:rPr>
              <a:t>Y</a:t>
            </a:r>
            <a:r>
              <a:rPr lang="en-US" sz="2000" i="0" dirty="0">
                <a:solidFill>
                  <a:schemeClr val="tx1"/>
                </a:solidFill>
                <a:effectLst/>
                <a:latin typeface="Söhne"/>
              </a:rPr>
              <a:t>ears. </a:t>
            </a:r>
            <a:endParaRPr lang="en-US" sz="2000" b="1" i="0" dirty="0">
              <a:solidFill>
                <a:schemeClr val="tx1"/>
              </a:solidFill>
              <a:effectLst/>
              <a:latin typeface="Söhne"/>
            </a:endParaRPr>
          </a:p>
          <a:p>
            <a:pPr marL="0" indent="0">
              <a:buNone/>
            </a:pPr>
            <a:endParaRPr lang="en-US" sz="2000" b="1" dirty="0">
              <a:solidFill>
                <a:schemeClr val="tx1"/>
              </a:solidFill>
              <a:latin typeface="Söhne"/>
            </a:endParaRPr>
          </a:p>
          <a:p>
            <a:r>
              <a:rPr lang="en-US" sz="2000" b="1" i="0" u="sng" dirty="0">
                <a:solidFill>
                  <a:schemeClr val="tx1"/>
                </a:solidFill>
                <a:effectLst/>
                <a:latin typeface="Söhne"/>
              </a:rPr>
              <a:t>Objective</a:t>
            </a:r>
            <a:r>
              <a:rPr lang="en-US" sz="2000" b="0" i="0" u="sng" dirty="0">
                <a:solidFill>
                  <a:schemeClr val="tx1"/>
                </a:solidFill>
                <a:effectLst/>
                <a:latin typeface="Söhne"/>
              </a:rPr>
              <a:t>: </a:t>
            </a:r>
            <a:r>
              <a:rPr lang="en-US" sz="2000" b="0" i="0" dirty="0">
                <a:solidFill>
                  <a:schemeClr val="tx1"/>
                </a:solidFill>
                <a:effectLst/>
                <a:latin typeface="Söhne"/>
              </a:rPr>
              <a:t>The objective of the project is to analyze the financial performance of different states in India from 1980 to 2016. This analysis aims to provide insights into the fiscal health, spending patterns, and revenue generation of each state over the 40-year period.</a:t>
            </a:r>
          </a:p>
          <a:p>
            <a:endParaRPr lang="en-US" sz="2000" dirty="0">
              <a:solidFill>
                <a:schemeClr val="tx1"/>
              </a:solidFill>
              <a:latin typeface="Söhne"/>
            </a:endParaRPr>
          </a:p>
          <a:p>
            <a:r>
              <a:rPr lang="en-US" sz="2000" b="1" i="0" u="sng" dirty="0">
                <a:solidFill>
                  <a:schemeClr val="tx1"/>
                </a:solidFill>
                <a:effectLst/>
                <a:latin typeface="Söhne"/>
              </a:rPr>
              <a:t>Significance:</a:t>
            </a:r>
            <a:r>
              <a:rPr lang="en-US" sz="2000" b="0" i="0" u="sng" dirty="0">
                <a:solidFill>
                  <a:schemeClr val="tx1"/>
                </a:solidFill>
                <a:effectLst/>
                <a:latin typeface="Söhne"/>
              </a:rPr>
              <a:t> </a:t>
            </a:r>
            <a:r>
              <a:rPr lang="en-US" sz="2000" b="0" i="0" dirty="0">
                <a:solidFill>
                  <a:schemeClr val="tx1"/>
                </a:solidFill>
                <a:effectLst/>
                <a:latin typeface="Söhne"/>
              </a:rPr>
              <a:t>A financial analysis of different states over a 40-year period provides valuable insights into the economic performance, fiscal management, and policy effectiveness of each state. It helps identify trends, challenges, and opportunities for improvement, aiding policymakers, researchers, and stakeholders in making informed decisions for sustainable development and growth.</a:t>
            </a:r>
            <a:endParaRPr lang="en-IN" sz="2000" dirty="0">
              <a:solidFill>
                <a:schemeClr val="tx1"/>
              </a:solidFill>
            </a:endParaRPr>
          </a:p>
        </p:txBody>
      </p:sp>
    </p:spTree>
    <p:extLst>
      <p:ext uri="{BB962C8B-B14F-4D97-AF65-F5344CB8AC3E}">
        <p14:creationId xmlns:p14="http://schemas.microsoft.com/office/powerpoint/2010/main" val="1817688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03B799-F3E9-9CB4-47EC-7DF4C8688C6F}"/>
              </a:ext>
            </a:extLst>
          </p:cNvPr>
          <p:cNvSpPr>
            <a:spLocks noGrp="1"/>
          </p:cNvSpPr>
          <p:nvPr>
            <p:ph idx="1"/>
          </p:nvPr>
        </p:nvSpPr>
        <p:spPr>
          <a:xfrm>
            <a:off x="677334" y="272143"/>
            <a:ext cx="8596668" cy="5769220"/>
          </a:xfrm>
        </p:spPr>
        <p:txBody>
          <a:bodyPr>
            <a:normAutofit/>
          </a:bodyPr>
          <a:lstStyle/>
          <a:p>
            <a:pPr marL="0" indent="0" algn="ctr">
              <a:buNone/>
            </a:pPr>
            <a:r>
              <a:rPr lang="en-US" sz="2800" b="1" u="sng" dirty="0">
                <a:solidFill>
                  <a:schemeClr val="tx1"/>
                </a:solidFill>
                <a:latin typeface="Times New Roman" panose="02020603050405020304" pitchFamily="18" charset="0"/>
                <a:cs typeface="Times New Roman" panose="02020603050405020304" pitchFamily="18" charset="0"/>
              </a:rPr>
              <a:t>Overview of the Datasets</a:t>
            </a:r>
          </a:p>
          <a:p>
            <a:pPr>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The Project includes 8 datasets. Each represent a financial factor over 40-year period. The financial factors include </a:t>
            </a:r>
            <a:r>
              <a:rPr lang="en-US" sz="2200" i="0" dirty="0">
                <a:solidFill>
                  <a:schemeClr val="tx1"/>
                </a:solidFill>
                <a:effectLst/>
                <a:latin typeface="Times New Roman" panose="02020603050405020304" pitchFamily="18" charset="0"/>
                <a:cs typeface="Times New Roman" panose="02020603050405020304" pitchFamily="18" charset="0"/>
              </a:rPr>
              <a:t>Aggregate  Expenditure, Capital Expenditure, Gross Fiscal Deficits, Nominal GSDP Series, Tax Revenues, Revenue Deficits, Revenue Expenditure, Social Sector  Expenditure.</a:t>
            </a:r>
          </a:p>
          <a:p>
            <a:pPr>
              <a:buFont typeface="Wingdings" panose="05000000000000000000" pitchFamily="2" charset="2"/>
              <a:buChar char="Ø"/>
            </a:pPr>
            <a:r>
              <a:rPr lang="en-US" sz="2200" i="0" dirty="0">
                <a:solidFill>
                  <a:schemeClr val="tx1"/>
                </a:solidFill>
                <a:effectLst/>
                <a:latin typeface="Times New Roman" panose="02020603050405020304" pitchFamily="18" charset="0"/>
                <a:cs typeface="Times New Roman" panose="02020603050405020304" pitchFamily="18" charset="0"/>
              </a:rPr>
              <a:t>Main columns in the Datasets are the Different States and Year columns:</a:t>
            </a:r>
          </a:p>
          <a:p>
            <a:pPr marL="0" indent="0">
              <a:buNone/>
            </a:pPr>
            <a:r>
              <a:rPr lang="en-IN" sz="2000" dirty="0">
                <a:solidFill>
                  <a:schemeClr val="tx1">
                    <a:lumMod val="85000"/>
                    <a:lumOff val="15000"/>
                  </a:schemeClr>
                </a:solidFill>
                <a:latin typeface="Times New Roman" panose="02020603050405020304" pitchFamily="18" charset="0"/>
                <a:cs typeface="Times New Roman" panose="02020603050405020304" pitchFamily="18" charset="0"/>
              </a:rPr>
              <a:t>                             Here’s an overview of the raw dataset</a:t>
            </a:r>
          </a:p>
        </p:txBody>
      </p:sp>
      <p:pic>
        <p:nvPicPr>
          <p:cNvPr id="5" name="Picture 4">
            <a:extLst>
              <a:ext uri="{FF2B5EF4-FFF2-40B4-BE49-F238E27FC236}">
                <a16:creationId xmlns:a16="http://schemas.microsoft.com/office/drawing/2014/main" id="{92DB96DE-2B6A-2678-D394-6DFD890F9C2B}"/>
              </a:ext>
            </a:extLst>
          </p:cNvPr>
          <p:cNvPicPr>
            <a:picLocks noChangeAspect="1"/>
          </p:cNvPicPr>
          <p:nvPr/>
        </p:nvPicPr>
        <p:blipFill rotWithShape="1">
          <a:blip r:embed="rId2">
            <a:extLst>
              <a:ext uri="{28A0092B-C50C-407E-A947-70E740481C1C}">
                <a14:useLocalDpi xmlns:a14="http://schemas.microsoft.com/office/drawing/2010/main" val="0"/>
              </a:ext>
            </a:extLst>
          </a:blip>
          <a:srcRect t="10351" b="8835"/>
          <a:stretch/>
        </p:blipFill>
        <p:spPr>
          <a:xfrm>
            <a:off x="1371600" y="3352800"/>
            <a:ext cx="7579360" cy="3341914"/>
          </a:xfrm>
          <a:prstGeom prst="rect">
            <a:avLst/>
          </a:prstGeom>
        </p:spPr>
      </p:pic>
    </p:spTree>
    <p:extLst>
      <p:ext uri="{BB962C8B-B14F-4D97-AF65-F5344CB8AC3E}">
        <p14:creationId xmlns:p14="http://schemas.microsoft.com/office/powerpoint/2010/main" val="4155999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44E4C0-404E-BD10-8C2C-AE28747801F7}"/>
              </a:ext>
            </a:extLst>
          </p:cNvPr>
          <p:cNvSpPr>
            <a:spLocks noGrp="1"/>
          </p:cNvSpPr>
          <p:nvPr>
            <p:ph idx="1"/>
          </p:nvPr>
        </p:nvSpPr>
        <p:spPr>
          <a:xfrm>
            <a:off x="677334" y="108857"/>
            <a:ext cx="8596668" cy="5932506"/>
          </a:xfrm>
        </p:spPr>
        <p:txBody>
          <a:bodyPr/>
          <a:lstStyle/>
          <a:p>
            <a:pPr marL="0" indent="0" algn="ctr">
              <a:buNone/>
            </a:pPr>
            <a:r>
              <a:rPr lang="en-US" sz="3200" b="1" u="sng" dirty="0">
                <a:solidFill>
                  <a:schemeClr val="tx1"/>
                </a:solidFill>
              </a:rPr>
              <a:t>Methodology</a:t>
            </a:r>
          </a:p>
          <a:p>
            <a:pPr marL="0" indent="0" algn="ctr">
              <a:buNone/>
            </a:pPr>
            <a:endParaRPr lang="en-US" sz="3200" b="1" u="sng" dirty="0">
              <a:solidFill>
                <a:schemeClr val="tx1"/>
              </a:solidFill>
            </a:endParaRPr>
          </a:p>
          <a:p>
            <a:pPr>
              <a:buFont typeface="Wingdings" panose="05000000000000000000" pitchFamily="2" charset="2"/>
              <a:buChar char="Ø"/>
            </a:pPr>
            <a:r>
              <a:rPr lang="en-US" b="1" i="0" dirty="0">
                <a:solidFill>
                  <a:schemeClr val="tx1"/>
                </a:solidFill>
                <a:effectLst/>
                <a:latin typeface="Söhne"/>
              </a:rPr>
              <a:t>Data Cleaning with Python</a:t>
            </a:r>
            <a:r>
              <a:rPr lang="en-US" b="0" i="0" dirty="0">
                <a:solidFill>
                  <a:schemeClr val="tx1"/>
                </a:solidFill>
                <a:effectLst/>
                <a:latin typeface="Söhne"/>
              </a:rPr>
              <a:t>: Used pandas and </a:t>
            </a:r>
            <a:r>
              <a:rPr lang="en-US" b="0" i="0" dirty="0" err="1">
                <a:solidFill>
                  <a:schemeClr val="tx1"/>
                </a:solidFill>
                <a:effectLst/>
                <a:latin typeface="Söhne"/>
              </a:rPr>
              <a:t>numpy</a:t>
            </a:r>
            <a:r>
              <a:rPr lang="en-US" b="0" i="0" dirty="0">
                <a:solidFill>
                  <a:schemeClr val="tx1"/>
                </a:solidFill>
                <a:effectLst/>
                <a:latin typeface="Söhne"/>
              </a:rPr>
              <a:t> to clean the data, including handling missing values, formatting issues, and outliers.</a:t>
            </a:r>
          </a:p>
          <a:p>
            <a:pPr>
              <a:buFont typeface="Wingdings" panose="05000000000000000000" pitchFamily="2" charset="2"/>
              <a:buChar char="Ø"/>
            </a:pPr>
            <a:r>
              <a:rPr lang="en-US" b="1" i="0" dirty="0">
                <a:solidFill>
                  <a:schemeClr val="tx1"/>
                </a:solidFill>
                <a:effectLst/>
                <a:latin typeface="Söhne"/>
              </a:rPr>
              <a:t>Data Preparation with SQL</a:t>
            </a:r>
            <a:r>
              <a:rPr lang="en-US" b="0" i="0" dirty="0">
                <a:solidFill>
                  <a:schemeClr val="tx1"/>
                </a:solidFill>
                <a:effectLst/>
                <a:latin typeface="Söhne"/>
              </a:rPr>
              <a:t>: Used SQL to load the cleaned data and group it into meaningful categories using case when statements. For example, group data into 5-year intervals.</a:t>
            </a:r>
          </a:p>
          <a:p>
            <a:pPr marL="0" indent="0">
              <a:buNone/>
            </a:pPr>
            <a:endParaRPr lang="en-IN" b="1" u="sng" dirty="0">
              <a:solidFill>
                <a:schemeClr val="tx1"/>
              </a:solidFill>
            </a:endParaRPr>
          </a:p>
        </p:txBody>
      </p:sp>
      <p:pic>
        <p:nvPicPr>
          <p:cNvPr id="5" name="Picture 4">
            <a:extLst>
              <a:ext uri="{FF2B5EF4-FFF2-40B4-BE49-F238E27FC236}">
                <a16:creationId xmlns:a16="http://schemas.microsoft.com/office/drawing/2014/main" id="{C207D2D7-B906-1944-014F-92DBE80630AD}"/>
              </a:ext>
            </a:extLst>
          </p:cNvPr>
          <p:cNvPicPr>
            <a:picLocks noChangeAspect="1"/>
          </p:cNvPicPr>
          <p:nvPr/>
        </p:nvPicPr>
        <p:blipFill rotWithShape="1">
          <a:blip r:embed="rId2">
            <a:extLst>
              <a:ext uri="{28A0092B-C50C-407E-A947-70E740481C1C}">
                <a14:useLocalDpi xmlns:a14="http://schemas.microsoft.com/office/drawing/2010/main" val="0"/>
              </a:ext>
            </a:extLst>
          </a:blip>
          <a:srcRect l="14184" t="17679" r="35995" b="40790"/>
          <a:stretch/>
        </p:blipFill>
        <p:spPr>
          <a:xfrm>
            <a:off x="1584961" y="3036906"/>
            <a:ext cx="6407464" cy="3442271"/>
          </a:xfrm>
          <a:prstGeom prst="rect">
            <a:avLst/>
          </a:prstGeom>
        </p:spPr>
      </p:pic>
    </p:spTree>
    <p:extLst>
      <p:ext uri="{BB962C8B-B14F-4D97-AF65-F5344CB8AC3E}">
        <p14:creationId xmlns:p14="http://schemas.microsoft.com/office/powerpoint/2010/main" val="3052758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D2DD80-4A2E-E393-B0D4-D86D0FA0BB2E}"/>
              </a:ext>
            </a:extLst>
          </p:cNvPr>
          <p:cNvSpPr>
            <a:spLocks noGrp="1"/>
          </p:cNvSpPr>
          <p:nvPr>
            <p:ph idx="1"/>
          </p:nvPr>
        </p:nvSpPr>
        <p:spPr>
          <a:xfrm>
            <a:off x="677334" y="250371"/>
            <a:ext cx="8596668" cy="5790991"/>
          </a:xfrm>
        </p:spPr>
        <p:txBody>
          <a:bodyPr/>
          <a:lstStyle/>
          <a:p>
            <a:pPr algn="l">
              <a:buFont typeface="Wingdings" panose="05000000000000000000" pitchFamily="2" charset="2"/>
              <a:buChar char="Ø"/>
            </a:pPr>
            <a:r>
              <a:rPr lang="en-US" b="1" i="0" dirty="0">
                <a:solidFill>
                  <a:schemeClr val="tx1"/>
                </a:solidFill>
                <a:effectLst/>
                <a:latin typeface="Söhne"/>
              </a:rPr>
              <a:t>Creating Excel Dashboard</a:t>
            </a:r>
            <a:r>
              <a:rPr lang="en-US" b="0" i="0" dirty="0">
                <a:solidFill>
                  <a:schemeClr val="tx1"/>
                </a:solidFill>
                <a:effectLst/>
                <a:latin typeface="Söhne"/>
              </a:rPr>
              <a:t>:</a:t>
            </a:r>
          </a:p>
          <a:p>
            <a:pPr lvl="1" algn="l">
              <a:buFont typeface="Wingdings" panose="05000000000000000000" pitchFamily="2" charset="2"/>
              <a:buChar char="§"/>
            </a:pPr>
            <a:r>
              <a:rPr lang="en-US" sz="1800" b="0" i="0" dirty="0">
                <a:solidFill>
                  <a:schemeClr val="tx1"/>
                </a:solidFill>
                <a:effectLst/>
                <a:latin typeface="Söhne"/>
              </a:rPr>
              <a:t>Exported the analyzed data into Excel and established relationships between them using States as a common column.</a:t>
            </a:r>
          </a:p>
          <a:p>
            <a:pPr lvl="1" algn="l">
              <a:buFont typeface="Wingdings" panose="05000000000000000000" pitchFamily="2" charset="2"/>
              <a:buChar char="§"/>
            </a:pPr>
            <a:r>
              <a:rPr lang="en-US" sz="1800" b="0" i="0" dirty="0">
                <a:solidFill>
                  <a:schemeClr val="tx1"/>
                </a:solidFill>
                <a:effectLst/>
                <a:latin typeface="Söhne"/>
              </a:rPr>
              <a:t>Created pivot tables in Excel to summarize the data and calculate metrics.</a:t>
            </a:r>
          </a:p>
          <a:p>
            <a:pPr lvl="1">
              <a:buFont typeface="Wingdings" panose="05000000000000000000" pitchFamily="2" charset="2"/>
              <a:buChar char="§"/>
            </a:pPr>
            <a:r>
              <a:rPr lang="en-US" sz="1800" b="0" i="0" dirty="0">
                <a:solidFill>
                  <a:schemeClr val="tx1"/>
                </a:solidFill>
                <a:effectLst/>
                <a:latin typeface="Söhne"/>
              </a:rPr>
              <a:t>Used pivot charts to visualize the data trends and relationships.</a:t>
            </a:r>
          </a:p>
          <a:p>
            <a:pPr lvl="1" algn="l">
              <a:buFont typeface="Wingdings" panose="05000000000000000000" pitchFamily="2" charset="2"/>
              <a:buChar char="§"/>
            </a:pPr>
            <a:r>
              <a:rPr lang="en-US" sz="1800" b="0" i="0" dirty="0">
                <a:solidFill>
                  <a:schemeClr val="tx1"/>
                </a:solidFill>
                <a:effectLst/>
                <a:latin typeface="Söhne"/>
              </a:rPr>
              <a:t>Used slicers to filter and interact with the data dynamically.</a:t>
            </a:r>
          </a:p>
          <a:p>
            <a:pPr marL="0" indent="0">
              <a:buNone/>
            </a:pPr>
            <a:endParaRPr lang="en-IN" dirty="0"/>
          </a:p>
        </p:txBody>
      </p:sp>
      <p:pic>
        <p:nvPicPr>
          <p:cNvPr id="7" name="Picture 6">
            <a:extLst>
              <a:ext uri="{FF2B5EF4-FFF2-40B4-BE49-F238E27FC236}">
                <a16:creationId xmlns:a16="http://schemas.microsoft.com/office/drawing/2014/main" id="{7CFB7225-0BA4-0071-6178-5EC40EF88822}"/>
              </a:ext>
            </a:extLst>
          </p:cNvPr>
          <p:cNvPicPr>
            <a:picLocks noChangeAspect="1"/>
          </p:cNvPicPr>
          <p:nvPr/>
        </p:nvPicPr>
        <p:blipFill rotWithShape="1">
          <a:blip r:embed="rId2">
            <a:extLst>
              <a:ext uri="{28A0092B-C50C-407E-A947-70E740481C1C}">
                <a14:useLocalDpi xmlns:a14="http://schemas.microsoft.com/office/drawing/2010/main" val="0"/>
              </a:ext>
            </a:extLst>
          </a:blip>
          <a:srcRect l="1445" t="19116" r="24129" b="17144"/>
          <a:stretch/>
        </p:blipFill>
        <p:spPr>
          <a:xfrm>
            <a:off x="1104054" y="2603863"/>
            <a:ext cx="7543557" cy="4003765"/>
          </a:xfrm>
          <a:prstGeom prst="rect">
            <a:avLst/>
          </a:prstGeom>
        </p:spPr>
      </p:pic>
    </p:spTree>
    <p:extLst>
      <p:ext uri="{BB962C8B-B14F-4D97-AF65-F5344CB8AC3E}">
        <p14:creationId xmlns:p14="http://schemas.microsoft.com/office/powerpoint/2010/main" val="2197398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683B7C-CBD8-7839-CEAE-5F1F686568E0}"/>
              </a:ext>
            </a:extLst>
          </p:cNvPr>
          <p:cNvSpPr>
            <a:spLocks noGrp="1"/>
          </p:cNvSpPr>
          <p:nvPr>
            <p:ph idx="1"/>
          </p:nvPr>
        </p:nvSpPr>
        <p:spPr>
          <a:xfrm>
            <a:off x="677334" y="304801"/>
            <a:ext cx="8596668" cy="5736562"/>
          </a:xfrm>
        </p:spPr>
        <p:txBody>
          <a:bodyPr>
            <a:normAutofit lnSpcReduction="10000"/>
          </a:bodyPr>
          <a:lstStyle/>
          <a:p>
            <a:pPr marL="0" indent="0" algn="ctr">
              <a:buNone/>
            </a:pPr>
            <a:r>
              <a:rPr lang="en-US" sz="2800" b="1" u="sng" dirty="0">
                <a:solidFill>
                  <a:schemeClr val="tx1"/>
                </a:solidFill>
                <a:latin typeface="Times New Roman" panose="02020603050405020304" pitchFamily="18" charset="0"/>
                <a:cs typeface="Times New Roman" panose="02020603050405020304" pitchFamily="18" charset="0"/>
              </a:rPr>
              <a:t>Insights</a:t>
            </a:r>
          </a:p>
          <a:p>
            <a:pPr marL="0" indent="0" algn="ctr">
              <a:buNone/>
            </a:pPr>
            <a:endParaRPr lang="en-US" sz="2000" b="1"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i="0" dirty="0">
                <a:solidFill>
                  <a:schemeClr val="tx1"/>
                </a:solidFill>
                <a:effectLst/>
                <a:latin typeface="Times New Roman" panose="02020603050405020304" pitchFamily="18" charset="0"/>
                <a:cs typeface="Times New Roman" panose="02020603050405020304" pitchFamily="18" charset="0"/>
              </a:rPr>
              <a:t>Most Important Financial Metrics</a:t>
            </a:r>
            <a:r>
              <a:rPr lang="en-US" b="0" i="0" dirty="0">
                <a:solidFill>
                  <a:schemeClr val="tx1"/>
                </a:solidFill>
                <a:effectLst/>
                <a:latin typeface="Times New Roman" panose="02020603050405020304" pitchFamily="18" charset="0"/>
                <a:cs typeface="Times New Roman" panose="02020603050405020304" pitchFamily="18" charset="0"/>
              </a:rPr>
              <a:t>: Based on the analysis, the two most important financial metrics are Gross Fiscal Deficits and </a:t>
            </a:r>
            <a:r>
              <a:rPr lang="en-IN" i="0" dirty="0">
                <a:solidFill>
                  <a:schemeClr val="tx1"/>
                </a:solidFill>
                <a:effectLst/>
                <a:latin typeface="Times New Roman" panose="02020603050405020304" pitchFamily="18" charset="0"/>
                <a:cs typeface="Times New Roman" panose="02020603050405020304" pitchFamily="18" charset="0"/>
              </a:rPr>
              <a:t>Social Sector Expenditure</a:t>
            </a:r>
            <a:r>
              <a:rPr lang="en-US" b="0" i="0" dirty="0">
                <a:solidFill>
                  <a:schemeClr val="tx1"/>
                </a:solidFill>
                <a:effectLst/>
                <a:latin typeface="Times New Roman" panose="02020603050405020304" pitchFamily="18" charset="0"/>
                <a:cs typeface="Times New Roman" panose="02020603050405020304" pitchFamily="18" charset="0"/>
              </a:rPr>
              <a:t>. These metrics provide key insights into the fiscal health and management of states.</a:t>
            </a:r>
          </a:p>
          <a:p>
            <a:pPr>
              <a:buFont typeface="Wingdings" panose="05000000000000000000" pitchFamily="2" charset="2"/>
              <a:buChar char="Ø"/>
            </a:pPr>
            <a:endParaRPr lang="en-US" b="0" i="0" dirty="0">
              <a:solidFill>
                <a:schemeClr val="tx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i="0" dirty="0">
                <a:solidFill>
                  <a:schemeClr val="tx1"/>
                </a:solidFill>
                <a:effectLst/>
                <a:latin typeface="Times New Roman" panose="02020603050405020304" pitchFamily="18" charset="0"/>
                <a:cs typeface="Times New Roman" panose="02020603050405020304" pitchFamily="18" charset="0"/>
              </a:rPr>
              <a:t>Correlation between Fiscal Deficits and Capital Expenditure</a:t>
            </a:r>
            <a:r>
              <a:rPr lang="en-US" b="0" i="0" dirty="0">
                <a:solidFill>
                  <a:schemeClr val="tx1"/>
                </a:solidFill>
                <a:effectLst/>
                <a:latin typeface="Times New Roman" panose="02020603050405020304" pitchFamily="18" charset="0"/>
                <a:cs typeface="Times New Roman" panose="02020603050405020304" pitchFamily="18" charset="0"/>
              </a:rPr>
              <a:t>: There is a positive correlation between Fiscal Deficits and Capital Expenditure, indicating that states with higher capital expenditure tend to have higher fiscal deficits.</a:t>
            </a:r>
            <a:r>
              <a:rPr lang="en-US" dirty="0">
                <a:solidFill>
                  <a:schemeClr val="tx1"/>
                </a:solidFill>
                <a:latin typeface="Times New Roman" panose="02020603050405020304" pitchFamily="18" charset="0"/>
                <a:cs typeface="Times New Roman" panose="02020603050405020304" pitchFamily="18" charset="0"/>
              </a:rPr>
              <a:t> The correlation was </a:t>
            </a:r>
            <a:r>
              <a:rPr lang="en-IN" b="0" i="0" u="none" strike="noStrike" dirty="0">
                <a:solidFill>
                  <a:srgbClr val="000000"/>
                </a:solidFill>
                <a:effectLst/>
                <a:latin typeface="Aptos Narrow" panose="020B0004020202020204" pitchFamily="34" charset="0"/>
              </a:rPr>
              <a:t>0.903.</a:t>
            </a:r>
          </a:p>
          <a:p>
            <a:pPr>
              <a:buFont typeface="Wingdings" panose="05000000000000000000" pitchFamily="2" charset="2"/>
              <a:buChar char="Ø"/>
            </a:pPr>
            <a:endParaRPr lang="en-IN" dirty="0">
              <a:solidFill>
                <a:srgbClr val="000000"/>
              </a:solidFill>
              <a:latin typeface="Aptos Narrow" panose="020B0004020202020204" pitchFamily="34" charset="0"/>
            </a:endParaRPr>
          </a:p>
          <a:p>
            <a:pPr>
              <a:buFont typeface="Wingdings" panose="05000000000000000000" pitchFamily="2" charset="2"/>
              <a:buChar char="Ø"/>
            </a:pPr>
            <a:r>
              <a:rPr lang="en-US" b="1" i="0" dirty="0">
                <a:solidFill>
                  <a:schemeClr val="tx1"/>
                </a:solidFill>
                <a:effectLst/>
                <a:latin typeface="Söhne"/>
              </a:rPr>
              <a:t>5-Year Termly Analysis</a:t>
            </a:r>
            <a:r>
              <a:rPr lang="en-US" b="0" i="0" dirty="0">
                <a:solidFill>
                  <a:schemeClr val="tx1"/>
                </a:solidFill>
                <a:effectLst/>
                <a:latin typeface="Söhne"/>
              </a:rPr>
              <a:t>: The 5-year termly analysis of different financial metrics shows varying trends and patterns across states and over time, highlighting periods of growth and challenges in state finances.</a:t>
            </a:r>
          </a:p>
          <a:p>
            <a:pPr marL="0" indent="0">
              <a:buNone/>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i="0" dirty="0">
                <a:solidFill>
                  <a:schemeClr val="tx1"/>
                </a:solidFill>
                <a:effectLst/>
                <a:latin typeface="Söhne"/>
              </a:rPr>
              <a:t>Top 10 States with Highest Gross Fiscal Deficit</a:t>
            </a:r>
            <a:r>
              <a:rPr lang="en-US" b="0" i="0" dirty="0">
                <a:solidFill>
                  <a:schemeClr val="tx1"/>
                </a:solidFill>
                <a:effectLst/>
                <a:latin typeface="Söhne"/>
              </a:rPr>
              <a:t>: The analysis identifies the top 10 states with the highest gross fiscal deficit, indicating the states facing significant fiscal challenges.</a:t>
            </a:r>
          </a:p>
          <a:p>
            <a:pP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9940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5D9A711-253E-78D9-9B27-7437AA8F7E5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847" t="36405" r="5312" b="30648"/>
          <a:stretch/>
        </p:blipFill>
        <p:spPr>
          <a:xfrm>
            <a:off x="397692" y="0"/>
            <a:ext cx="8605520" cy="2847703"/>
          </a:xfrm>
        </p:spPr>
      </p:pic>
      <p:pic>
        <p:nvPicPr>
          <p:cNvPr id="15" name="Picture 14">
            <a:extLst>
              <a:ext uri="{FF2B5EF4-FFF2-40B4-BE49-F238E27FC236}">
                <a16:creationId xmlns:a16="http://schemas.microsoft.com/office/drawing/2014/main" id="{1910D7D7-3C00-5673-504D-FA96BA5B1CC3}"/>
              </a:ext>
            </a:extLst>
          </p:cNvPr>
          <p:cNvPicPr>
            <a:picLocks noChangeAspect="1"/>
          </p:cNvPicPr>
          <p:nvPr/>
        </p:nvPicPr>
        <p:blipFill rotWithShape="1">
          <a:blip r:embed="rId3">
            <a:extLst>
              <a:ext uri="{28A0092B-C50C-407E-A947-70E740481C1C}">
                <a14:useLocalDpi xmlns:a14="http://schemas.microsoft.com/office/drawing/2010/main" val="0"/>
              </a:ext>
            </a:extLst>
          </a:blip>
          <a:srcRect l="16283" t="47193" r="44441" b="19299"/>
          <a:stretch/>
        </p:blipFill>
        <p:spPr>
          <a:xfrm>
            <a:off x="397691" y="3056022"/>
            <a:ext cx="8605520" cy="3367936"/>
          </a:xfrm>
          <a:prstGeom prst="rect">
            <a:avLst/>
          </a:prstGeom>
        </p:spPr>
      </p:pic>
    </p:spTree>
    <p:extLst>
      <p:ext uri="{BB962C8B-B14F-4D97-AF65-F5344CB8AC3E}">
        <p14:creationId xmlns:p14="http://schemas.microsoft.com/office/powerpoint/2010/main" val="2729286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013FB7-F894-46C2-0A8F-4B032BD255F0}"/>
              </a:ext>
            </a:extLst>
          </p:cNvPr>
          <p:cNvSpPr>
            <a:spLocks noGrp="1"/>
          </p:cNvSpPr>
          <p:nvPr>
            <p:ph idx="1"/>
          </p:nvPr>
        </p:nvSpPr>
        <p:spPr>
          <a:xfrm>
            <a:off x="677334" y="239487"/>
            <a:ext cx="8596668" cy="5801876"/>
          </a:xfrm>
        </p:spPr>
        <p:txBody>
          <a:bodyPr>
            <a:normAutofit/>
          </a:bodyPr>
          <a:lstStyle/>
          <a:p>
            <a:pPr algn="l">
              <a:buFont typeface="Wingdings" panose="05000000000000000000" pitchFamily="2" charset="2"/>
              <a:buChar char="Ø"/>
            </a:pPr>
            <a:endParaRPr lang="en-US" b="1" i="0" dirty="0">
              <a:solidFill>
                <a:schemeClr val="tx1"/>
              </a:solidFill>
              <a:effectLst/>
              <a:latin typeface="Söhne"/>
            </a:endParaRPr>
          </a:p>
          <a:p>
            <a:pPr algn="l">
              <a:buFont typeface="Wingdings" panose="05000000000000000000" pitchFamily="2" charset="2"/>
              <a:buChar char="Ø"/>
            </a:pPr>
            <a:r>
              <a:rPr lang="en-US" b="1" i="0" dirty="0">
                <a:solidFill>
                  <a:schemeClr val="tx1"/>
                </a:solidFill>
                <a:effectLst/>
                <a:latin typeface="Söhne"/>
              </a:rPr>
              <a:t>Correlation between Social Sector Expenditure and Tax Revenues</a:t>
            </a:r>
            <a:r>
              <a:rPr lang="en-US" b="0" i="0" dirty="0">
                <a:solidFill>
                  <a:schemeClr val="tx1"/>
                </a:solidFill>
                <a:effectLst/>
                <a:latin typeface="Söhne"/>
              </a:rPr>
              <a:t>: There is a positive correlation between social sector expenditure and tax revenues, suggesting that states with higher tax revenues tend to spend more on social sectors like healthcare and education.</a:t>
            </a:r>
            <a:r>
              <a:rPr lang="en-US" dirty="0">
                <a:solidFill>
                  <a:schemeClr val="tx1"/>
                </a:solidFill>
                <a:latin typeface="Times New Roman" panose="02020603050405020304" pitchFamily="18" charset="0"/>
                <a:cs typeface="Times New Roman" panose="02020603050405020304" pitchFamily="18" charset="0"/>
              </a:rPr>
              <a:t> The correlation was </a:t>
            </a:r>
            <a:r>
              <a:rPr lang="en-IN" b="0" i="0" u="none" strike="noStrike" dirty="0">
                <a:solidFill>
                  <a:srgbClr val="000000"/>
                </a:solidFill>
                <a:effectLst/>
                <a:latin typeface="Aptos Narrow" panose="020B0004020202020204" pitchFamily="34" charset="0"/>
              </a:rPr>
              <a:t>0.93.</a:t>
            </a:r>
            <a:endParaRPr lang="en-US" b="0" i="0" dirty="0">
              <a:solidFill>
                <a:schemeClr val="tx1"/>
              </a:solidFill>
              <a:effectLst/>
              <a:latin typeface="Söhne"/>
            </a:endParaRPr>
          </a:p>
          <a:p>
            <a:pPr marL="0" indent="0" algn="l">
              <a:buNone/>
            </a:pPr>
            <a:endParaRPr lang="en-US" b="0" i="0" dirty="0">
              <a:solidFill>
                <a:schemeClr val="tx1"/>
              </a:solidFill>
              <a:effectLst/>
              <a:latin typeface="Söhne"/>
            </a:endParaRPr>
          </a:p>
          <a:p>
            <a:pPr algn="l">
              <a:buFont typeface="Wingdings" panose="05000000000000000000" pitchFamily="2" charset="2"/>
              <a:buChar char="Ø"/>
            </a:pPr>
            <a:r>
              <a:rPr lang="en-US" b="1" i="0" dirty="0">
                <a:solidFill>
                  <a:schemeClr val="tx1"/>
                </a:solidFill>
                <a:effectLst/>
                <a:latin typeface="Söhne"/>
              </a:rPr>
              <a:t>States with Continuous 40-Year Trends</a:t>
            </a:r>
            <a:r>
              <a:rPr lang="en-US" b="0" i="0" dirty="0">
                <a:solidFill>
                  <a:schemeClr val="tx1"/>
                </a:solidFill>
                <a:effectLst/>
                <a:latin typeface="Söhne"/>
              </a:rPr>
              <a:t>: The analysis identifies the top 2 states with continuous 40-year downward and upward trends in Nominal GSDP Series and Gross Fiscal Deficits, providing insights into long-term economic and fiscal performance.</a:t>
            </a:r>
          </a:p>
          <a:p>
            <a:pPr>
              <a:buFont typeface="Wingdings" panose="05000000000000000000" pitchFamily="2" charset="2"/>
              <a:buChar char="Ø"/>
            </a:pPr>
            <a:endParaRPr lang="en-IN" dirty="0"/>
          </a:p>
          <a:p>
            <a:pPr algn="l">
              <a:buFont typeface="Wingdings" panose="05000000000000000000" pitchFamily="2" charset="2"/>
              <a:buChar char="Ø"/>
            </a:pPr>
            <a:r>
              <a:rPr lang="en-US" b="1" i="0" dirty="0">
                <a:solidFill>
                  <a:schemeClr val="tx1"/>
                </a:solidFill>
                <a:effectLst/>
                <a:latin typeface="Söhne"/>
              </a:rPr>
              <a:t>Tax Buoyancy</a:t>
            </a:r>
            <a:r>
              <a:rPr lang="en-US" b="0" i="0" dirty="0">
                <a:solidFill>
                  <a:schemeClr val="tx1"/>
                </a:solidFill>
                <a:effectLst/>
                <a:latin typeface="Söhne"/>
              </a:rPr>
              <a:t>: A high tax buoyancy indicates that tax revenue is growing at a faster rate than GDP, reflecting a strong tax base and potentially sustainable revenue growth.</a:t>
            </a:r>
          </a:p>
          <a:p>
            <a:pPr marL="0" indent="0" algn="l">
              <a:buNone/>
            </a:pPr>
            <a:endParaRPr lang="en-US" b="0" i="0" dirty="0">
              <a:solidFill>
                <a:schemeClr val="tx1"/>
              </a:solidFill>
              <a:effectLst/>
              <a:latin typeface="Söhne"/>
            </a:endParaRPr>
          </a:p>
          <a:p>
            <a:pPr algn="l">
              <a:buFont typeface="Wingdings" panose="05000000000000000000" pitchFamily="2" charset="2"/>
              <a:buChar char="Ø"/>
            </a:pPr>
            <a:r>
              <a:rPr lang="en-US" b="1" i="0" dirty="0">
                <a:solidFill>
                  <a:schemeClr val="tx1"/>
                </a:solidFill>
                <a:effectLst/>
                <a:latin typeface="Söhne"/>
              </a:rPr>
              <a:t>Share of Capital Expenditure in Aggregate Expenditure</a:t>
            </a:r>
            <a:r>
              <a:rPr lang="en-US" b="0" i="0" dirty="0">
                <a:solidFill>
                  <a:schemeClr val="tx1"/>
                </a:solidFill>
                <a:effectLst/>
                <a:latin typeface="Söhne"/>
              </a:rPr>
              <a:t>: A higher share of capital expenditure suggests that the state is prioritizing long-term investments, which can contribute to economic growth and development over time.</a:t>
            </a:r>
          </a:p>
          <a:p>
            <a:pPr>
              <a:buFont typeface="Wingdings" panose="05000000000000000000" pitchFamily="2" charset="2"/>
              <a:buChar char="Ø"/>
            </a:pPr>
            <a:endParaRPr lang="en-US" sz="2000" b="0" i="0" u="none" strike="noStrike" baseline="0" dirty="0">
              <a:solidFill>
                <a:schemeClr val="tx1"/>
              </a:solidFill>
              <a:latin typeface="Aptos Narrow" panose="02110004020202020204"/>
            </a:endParaRPr>
          </a:p>
        </p:txBody>
      </p:sp>
    </p:spTree>
    <p:extLst>
      <p:ext uri="{BB962C8B-B14F-4D97-AF65-F5344CB8AC3E}">
        <p14:creationId xmlns:p14="http://schemas.microsoft.com/office/powerpoint/2010/main" val="21419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cx4="http://schemas.microsoft.com/office/drawing/2016/5/10/chartex" Requires="cx4">
          <p:graphicFrame>
            <p:nvGraphicFramePr>
              <p:cNvPr id="4" name="Content Placeholder 3">
                <a:extLst>
                  <a:ext uri="{FF2B5EF4-FFF2-40B4-BE49-F238E27FC236}">
                    <a16:creationId xmlns:a16="http://schemas.microsoft.com/office/drawing/2014/main" id="{A32E17D4-16F7-4BD4-AE60-BB01D52B8A22}"/>
                  </a:ext>
                </a:extLst>
              </p:cNvPr>
              <p:cNvGraphicFramePr>
                <a:graphicFrameLocks noGrp="1"/>
              </p:cNvGraphicFramePr>
              <p:nvPr>
                <p:ph idx="1"/>
                <p:extLst>
                  <p:ext uri="{D42A27DB-BD31-4B8C-83A1-F6EECF244321}">
                    <p14:modId xmlns:p14="http://schemas.microsoft.com/office/powerpoint/2010/main" val="2931306192"/>
                  </p:ext>
                </p:extLst>
              </p:nvPr>
            </p:nvGraphicFramePr>
            <p:xfrm>
              <a:off x="423077" y="-130628"/>
              <a:ext cx="7474014" cy="3847605"/>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4" name="Content Placeholder 3">
                <a:extLst>
                  <a:ext uri="{FF2B5EF4-FFF2-40B4-BE49-F238E27FC236}">
                    <a16:creationId xmlns:a16="http://schemas.microsoft.com/office/drawing/2014/main" id="{A32E17D4-16F7-4BD4-AE60-BB01D52B8A22}"/>
                  </a:ext>
                </a:extLst>
              </p:cNvPr>
              <p:cNvPicPr>
                <a:picLocks noGrp="1" noRot="1" noChangeAspect="1" noMove="1" noResize="1" noEditPoints="1" noAdjustHandles="1" noChangeArrowheads="1" noChangeShapeType="1"/>
              </p:cNvPicPr>
              <p:nvPr/>
            </p:nvPicPr>
            <p:blipFill>
              <a:blip r:embed="rId3"/>
              <a:stretch>
                <a:fillRect/>
              </a:stretch>
            </p:blipFill>
            <p:spPr>
              <a:xfrm>
                <a:off x="423077" y="-130628"/>
                <a:ext cx="7474014" cy="3847605"/>
              </a:xfrm>
              <a:prstGeom prst="rect">
                <a:avLst/>
              </a:prstGeom>
            </p:spPr>
          </p:pic>
        </mc:Fallback>
      </mc:AlternateContent>
      <p:graphicFrame>
        <p:nvGraphicFramePr>
          <p:cNvPr id="6" name="Chart 5">
            <a:extLst>
              <a:ext uri="{FF2B5EF4-FFF2-40B4-BE49-F238E27FC236}">
                <a16:creationId xmlns:a16="http://schemas.microsoft.com/office/drawing/2014/main" id="{D3BBC244-8744-478E-9B4B-6DED152B1E2A}"/>
              </a:ext>
            </a:extLst>
          </p:cNvPr>
          <p:cNvGraphicFramePr>
            <a:graphicFrameLocks/>
          </p:cNvGraphicFramePr>
          <p:nvPr>
            <p:extLst>
              <p:ext uri="{D42A27DB-BD31-4B8C-83A1-F6EECF244321}">
                <p14:modId xmlns:p14="http://schemas.microsoft.com/office/powerpoint/2010/main" val="1833701011"/>
              </p:ext>
            </p:extLst>
          </p:nvPr>
        </p:nvGraphicFramePr>
        <p:xfrm>
          <a:off x="423077" y="3716977"/>
          <a:ext cx="7474014" cy="303398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536950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595</TotalTime>
  <Words>1089</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Aptos Narrow</vt:lpstr>
      <vt:lpstr>Arial</vt:lpstr>
      <vt:lpstr>Söhne</vt:lpstr>
      <vt:lpstr>Söhne Mono</vt:lpstr>
      <vt:lpstr>Times New Roman</vt:lpstr>
      <vt:lpstr>Trebuchet MS</vt:lpstr>
      <vt:lpstr>Wingdings</vt:lpstr>
      <vt:lpstr>Wingdings 3</vt:lpstr>
      <vt:lpstr>Facet</vt:lpstr>
      <vt:lpstr>Financial Analysis of Different States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Analysis of Different States</dc:title>
  <dc:creator>Tanvi Agrawal</dc:creator>
  <cp:lastModifiedBy>Tanvi Agrawal</cp:lastModifiedBy>
  <cp:revision>3</cp:revision>
  <dcterms:created xsi:type="dcterms:W3CDTF">2024-03-04T07:11:24Z</dcterms:created>
  <dcterms:modified xsi:type="dcterms:W3CDTF">2024-03-04T17:07:16Z</dcterms:modified>
</cp:coreProperties>
</file>