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2" r:id="rId19"/>
    <p:sldId id="271" r:id="rId20"/>
    <p:sldId id="273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72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5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8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6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2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8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5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2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8458-7665-4404-A739-12396E637831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cipy.org/doc/numpy-1.14.0/reference/routines.random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371600" y="3265855"/>
            <a:ext cx="10043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2: </a:t>
            </a:r>
          </a:p>
          <a:p>
            <a:r>
              <a:rPr lang="es-CO" sz="32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Herramientas matemáticas para la ciencia de datos</a:t>
            </a:r>
            <a:endParaRPr lang="es-CO" sz="3200" dirty="0"/>
          </a:p>
        </p:txBody>
      </p:sp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74766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Mediana – datos agrupados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70721" y="3211857"/>
            <a:ext cx="6096000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en-US" b="0" i="1" u="none" strike="noStrike" dirty="0" smtClean="0">
                <a:solidFill>
                  <a:srgbClr val="000000"/>
                </a:solidFill>
                <a:effectLst/>
              </a:rPr>
              <a:t>import statistics as </a:t>
            </a:r>
            <a:r>
              <a:rPr lang="en-US" b="0" i="1" u="none" strike="noStrike" dirty="0" err="1" smtClean="0">
                <a:solidFill>
                  <a:srgbClr val="000000"/>
                </a:solidFill>
                <a:effectLst/>
              </a:rPr>
              <a:t>st</a:t>
            </a:r>
            <a:endParaRPr lang="en-US" b="0" dirty="0" smtClean="0">
              <a:effectLst/>
            </a:endParaRPr>
          </a:p>
          <a:p>
            <a:r>
              <a:rPr lang="en-US" b="0" i="1" u="none" strike="noStrike" dirty="0" err="1" smtClean="0">
                <a:solidFill>
                  <a:srgbClr val="000000"/>
                </a:solidFill>
                <a:effectLst/>
              </a:rPr>
              <a:t>st.median_grouped</a:t>
            </a:r>
            <a:r>
              <a:rPr lang="en-US" b="0" i="1" u="none" strike="noStrike" dirty="0" smtClean="0">
                <a:solidFill>
                  <a:srgbClr val="000000"/>
                </a:solidFill>
                <a:effectLst/>
              </a:rPr>
              <a:t>([1, 2, 2, 3, 4, 4, 4, 4, 4, 5])</a:t>
            </a:r>
            <a:endParaRPr lang="en-US" b="0" dirty="0" smtClean="0">
              <a:effectLst/>
            </a:endParaRPr>
          </a:p>
          <a:p>
            <a:r>
              <a:rPr lang="en-US" b="0" i="1" u="none" strike="noStrike" dirty="0" smtClean="0">
                <a:solidFill>
                  <a:srgbClr val="000000"/>
                </a:solidFill>
                <a:effectLst/>
              </a:rPr>
              <a:t>Out[ ]: 3.7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5117"/>
              </p:ext>
            </p:extLst>
          </p:nvPr>
        </p:nvGraphicFramePr>
        <p:xfrm>
          <a:off x="1070155" y="4291794"/>
          <a:ext cx="5047365" cy="2473644"/>
        </p:xfrm>
        <a:graphic>
          <a:graphicData uri="http://schemas.openxmlformats.org/drawingml/2006/table">
            <a:tbl>
              <a:tblPr/>
              <a:tblGrid>
                <a:gridCol w="1009473"/>
                <a:gridCol w="1009473"/>
                <a:gridCol w="1009473"/>
                <a:gridCol w="1009473"/>
                <a:gridCol w="1009473"/>
              </a:tblGrid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Rangos</a:t>
                      </a:r>
                      <a:endParaRPr lang="es-CO" sz="1600" dirty="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0.5 - 1.5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1.5 - 2.5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2.5 - 3.5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3.5 - 4.5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2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4.5 - 5-5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s-CO" sz="160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s-CO" sz="1600" dirty="0">
                        <a:effectLst/>
                      </a:endParaRPr>
                    </a:p>
                  </a:txBody>
                  <a:tcPr marL="57741" marR="57741" marT="57741" marB="577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7166721" y="5663990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Mediana = 3.5 + ((5-4)/5)*1 = 3.7</a:t>
            </a:r>
            <a:endParaRPr lang="es-CO" dirty="0"/>
          </a:p>
        </p:txBody>
      </p:sp>
      <p:pic>
        <p:nvPicPr>
          <p:cNvPr id="13" name="Picture 2" descr="https://lh3.googleusercontent.com/-fulgJMKD2nh2KLFCfsmGOsFk4aJrHd2aHqfKEbRkiFYbgBLTCAy2FMhEKuSPYyc6cbyNhWt18yoIZ2gsbwH1H75BpXHCjdmoIn-Ba2Ex9Nl0mATvBdfcD2Ac90AtvqLgHwm2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26"/>
          <a:stretch/>
        </p:blipFill>
        <p:spPr bwMode="auto">
          <a:xfrm>
            <a:off x="6622739" y="4763248"/>
            <a:ext cx="5463540" cy="74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14809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41696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Moda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94797" y="4114850"/>
            <a:ext cx="4268454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s-CO" dirty="0" err="1" smtClean="0"/>
              <a:t>import</a:t>
            </a:r>
            <a:r>
              <a:rPr lang="es-CO" dirty="0" smtClean="0"/>
              <a:t> </a:t>
            </a:r>
            <a:r>
              <a:rPr lang="es-CO" dirty="0" err="1" smtClean="0"/>
              <a:t>statistics</a:t>
            </a:r>
            <a:r>
              <a:rPr lang="es-CO" dirty="0" smtClean="0"/>
              <a:t> as </a:t>
            </a:r>
            <a:r>
              <a:rPr lang="es-CO" dirty="0" err="1" smtClean="0"/>
              <a:t>st</a:t>
            </a:r>
            <a:endParaRPr lang="es-CO" dirty="0" smtClean="0"/>
          </a:p>
          <a:p>
            <a:r>
              <a:rPr lang="es-CO" dirty="0" err="1" smtClean="0"/>
              <a:t>st.mode</a:t>
            </a:r>
            <a:r>
              <a:rPr lang="es-CO" dirty="0" smtClean="0"/>
              <a:t>([1, 2, 2, 3, 4, 4, 4, 4, 4, 5])</a:t>
            </a:r>
          </a:p>
          <a:p>
            <a:r>
              <a:rPr lang="es-CO" dirty="0" err="1" smtClean="0"/>
              <a:t>Out</a:t>
            </a:r>
            <a:r>
              <a:rPr lang="es-CO" dirty="0" smtClean="0"/>
              <a:t>[ ]: 4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120629" y="3320626"/>
            <a:ext cx="10652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 el valor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que presenta mayor frecuencia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32731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7966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Rango, Varianza, Desviación estándar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40696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32768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Rango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68729" y="3617501"/>
            <a:ext cx="7525474" cy="258532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s-CO" dirty="0" err="1" smtClean="0"/>
              <a:t>import</a:t>
            </a:r>
            <a:r>
              <a:rPr lang="es-CO" dirty="0" smtClean="0"/>
              <a:t> </a:t>
            </a:r>
            <a:r>
              <a:rPr lang="es-CO" dirty="0" err="1" smtClean="0"/>
              <a:t>numpy</a:t>
            </a:r>
            <a:r>
              <a:rPr lang="es-CO" dirty="0" smtClean="0"/>
              <a:t> as </a:t>
            </a:r>
            <a:r>
              <a:rPr lang="es-CO" dirty="0" err="1" smtClean="0"/>
              <a:t>np</a:t>
            </a:r>
            <a:r>
              <a:rPr lang="es-CO" dirty="0" smtClean="0"/>
              <a:t>  </a:t>
            </a:r>
          </a:p>
          <a:p>
            <a:endParaRPr lang="es-CO" dirty="0" smtClean="0"/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data_range</a:t>
            </a:r>
            <a:r>
              <a:rPr lang="es-CO" dirty="0" smtClean="0"/>
              <a:t>(x): </a:t>
            </a:r>
          </a:p>
          <a:p>
            <a:r>
              <a:rPr lang="es-CO" dirty="0" smtClean="0"/>
              <a:t>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 err="1" smtClean="0"/>
              <a:t>max</a:t>
            </a:r>
            <a:r>
              <a:rPr lang="es-CO" dirty="0" smtClean="0"/>
              <a:t>(x) - min(x)</a:t>
            </a:r>
          </a:p>
          <a:p>
            <a:endParaRPr lang="es-CO" dirty="0" smtClean="0"/>
          </a:p>
          <a:p>
            <a:r>
              <a:rPr lang="es-CO" dirty="0" smtClean="0"/>
              <a:t>edades = </a:t>
            </a:r>
            <a:r>
              <a:rPr lang="es-CO" dirty="0" err="1" smtClean="0"/>
              <a:t>np.array</a:t>
            </a:r>
            <a:r>
              <a:rPr lang="es-CO" dirty="0" smtClean="0"/>
              <a:t>([22,87,5,43,56,73,55,54,11,20,51,5,79,31,27,11,3,5])</a:t>
            </a:r>
          </a:p>
          <a:p>
            <a:r>
              <a:rPr lang="es-CO" dirty="0" err="1" smtClean="0"/>
              <a:t>data_range</a:t>
            </a:r>
            <a:r>
              <a:rPr lang="es-CO" dirty="0" smtClean="0"/>
              <a:t>(edades)</a:t>
            </a:r>
          </a:p>
          <a:p>
            <a:endParaRPr lang="es-CO" dirty="0"/>
          </a:p>
          <a:p>
            <a:r>
              <a:rPr lang="es-CO" dirty="0" err="1" smtClean="0"/>
              <a:t>Out</a:t>
            </a:r>
            <a:r>
              <a:rPr lang="es-CO" dirty="0" smtClean="0"/>
              <a:t>[ ]: 84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8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35855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Varianza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36868" y="3357952"/>
            <a:ext cx="10652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 varianza es la esperanza del cuadrado de la desviación de dicha variable respecto a su media.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 varianza mide qué tan dispersos están los datos alrededor de la media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 varianza es el cuadrado de la desviación estándar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7"/>
          <a:stretch/>
        </p:blipFill>
        <p:spPr bwMode="auto">
          <a:xfrm>
            <a:off x="936868" y="4557308"/>
            <a:ext cx="3952875" cy="11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9" y="4557308"/>
            <a:ext cx="2755327" cy="108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32370" y="5902396"/>
            <a:ext cx="2899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Varianza de una población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5279628" y="5921689"/>
            <a:ext cx="27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Varianza de una muestra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6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35855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Varianza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70721" y="3535946"/>
            <a:ext cx="3507066" cy="147732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statistics as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</a:t>
            </a:r>
            <a:endParaRPr lang="en-US" b="0" u="none" strike="noStrike" dirty="0" smtClean="0">
              <a:solidFill>
                <a:srgbClr val="000000"/>
              </a:solidFill>
              <a:effectLst/>
            </a:endParaRP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st.pvariance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([20, 22, 22, 23, 24])</a:t>
            </a:r>
          </a:p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Out[ ]: 1.76</a:t>
            </a: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st.variance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([20, 22, 22, 23, 24])</a:t>
            </a:r>
          </a:p>
          <a:p>
            <a:r>
              <a:rPr lang="es-CO" dirty="0" err="1" smtClean="0"/>
              <a:t>Out</a:t>
            </a:r>
            <a:r>
              <a:rPr lang="es-CO" dirty="0" smtClean="0"/>
              <a:t>[ ]: 2.2</a:t>
            </a:r>
            <a:endParaRPr lang="es-CO" dirty="0"/>
          </a:p>
        </p:txBody>
      </p:sp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7"/>
          <a:stretch/>
        </p:blipFill>
        <p:spPr bwMode="auto">
          <a:xfrm>
            <a:off x="6325468" y="2644036"/>
            <a:ext cx="3952875" cy="11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238341" y="4164712"/>
                <a:ext cx="6345820" cy="44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20−22.2)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22−22.2)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22−22.2)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23−22.2)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24−22.2)</m:t>
                              </m:r>
                            </m:e>
                            <m:sup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41" y="4164712"/>
                <a:ext cx="6345820" cy="442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128267" y="4992431"/>
                <a:ext cx="1935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=1.76 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267" y="4992431"/>
                <a:ext cx="193546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53735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Desviación estándar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59147" y="4145064"/>
            <a:ext cx="3507066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numpy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as np</a:t>
            </a: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np.std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([20, 22, 22, 23, 24])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Out[ ]: </a:t>
            </a:r>
            <a:r>
              <a:rPr lang="en-US" dirty="0">
                <a:solidFill>
                  <a:srgbClr val="000000"/>
                </a:solidFill>
              </a:rPr>
              <a:t>1.32664991614216</a:t>
            </a:r>
            <a:endParaRPr lang="en-US" b="0" u="none" strike="noStrike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2050" name="Picture 2" descr="Resultado de imagen para desviaciÃ³n estan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57" y="3535946"/>
            <a:ext cx="2847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esviaciÃ³n estand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20" y="3451626"/>
            <a:ext cx="31242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098113"/>
            <a:ext cx="78967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Covarianza, Correlación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pic>
        <p:nvPicPr>
          <p:cNvPr id="1026" name="Picture 2" descr="Resultado de imagen para dependencia estocÃ¡stica dependencia fun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3163501"/>
            <a:ext cx="33432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30265" y="2856348"/>
            <a:ext cx="10652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 covarianza es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grado de variación conjunta de dos variables aleatorias respecto a sus medias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Si la covarianza es positiva indica una relación lineal directa y si es negativa indica una relación lineal indirecta. Si la covarianza es cero las variables son independientes.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Desventaja -&gt; el rango depende de la magnitud de las variables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1" y="4555322"/>
            <a:ext cx="4028239" cy="5429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8185" r="43485"/>
          <a:stretch/>
        </p:blipFill>
        <p:spPr>
          <a:xfrm>
            <a:off x="1938857" y="5321995"/>
            <a:ext cx="2982433" cy="103923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r="76462"/>
          <a:stretch/>
        </p:blipFill>
        <p:spPr>
          <a:xfrm>
            <a:off x="893051" y="5490287"/>
            <a:ext cx="948154" cy="54299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39470" y="2098113"/>
            <a:ext cx="5985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Covarianza</a:t>
            </a:r>
          </a:p>
        </p:txBody>
      </p:sp>
    </p:spTree>
    <p:extLst>
      <p:ext uri="{BB962C8B-B14F-4D97-AF65-F5344CB8AC3E}">
        <p14:creationId xmlns:p14="http://schemas.microsoft.com/office/powerpoint/2010/main" val="33860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3102013" y="4040297"/>
                <a:ext cx="8900931" cy="416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−2.1 −1.05</m:t>
                              </m:r>
                            </m:e>
                          </m:d>
                          <m:d>
                            <m:d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3−1.28</m:t>
                              </m:r>
                            </m:e>
                          </m:d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−1 −1.05</m:t>
                              </m:r>
                            </m:e>
                          </m:d>
                          <m:d>
                            <m:d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−1.28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4.3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 −1.05</m:t>
                              </m:r>
                            </m:e>
                          </m:d>
                          <m:d>
                            <m:d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−1.28</m:t>
                              </m:r>
                            </m:e>
                          </m:d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 −1.05)(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−1.28)</m:t>
                          </m:r>
                        </m:num>
                        <m:den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13" y="4040297"/>
                <a:ext cx="8900931" cy="416717"/>
              </a:xfrm>
              <a:prstGeom prst="rect">
                <a:avLst/>
              </a:prstGeom>
              <a:blipFill rotWithShape="0">
                <a:blip r:embed="rId3"/>
                <a:stretch>
                  <a:fillRect t="-1471" b="-13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3958697" y="6360666"/>
                <a:ext cx="75142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40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 algn="ctr"/>
                <a:r>
                  <a:rPr lang="es-CO" dirty="0"/>
                  <a:t>S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=−3.1867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97" y="6360666"/>
                <a:ext cx="7514207" cy="215444"/>
              </a:xfrm>
              <a:prstGeom prst="rect">
                <a:avLst/>
              </a:prstGeom>
              <a:blipFill rotWithShape="0">
                <a:blip r:embed="rId4"/>
                <a:stretch>
                  <a:fillRect t="-27778" b="-444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3082324" y="5589729"/>
                <a:ext cx="8790971" cy="320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O" sz="1400" b="0" dirty="0" smtClean="0"/>
                  <a:t>S </a:t>
                </a:r>
                <a14:m>
                  <m:oMath xmlns:m="http://schemas.openxmlformats.org/officeDocument/2006/math">
                    <m:r>
                      <a:rPr lang="es-CO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O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−2.1 −1.05</m:t>
                            </m:r>
                          </m:e>
                        </m:d>
                        <m:d>
                          <m:dPr>
                            <m:ctrlP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3−1.28</m:t>
                            </m:r>
                          </m:e>
                        </m:d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−1 −1.05</m:t>
                            </m:r>
                          </m:e>
                        </m:d>
                        <m:d>
                          <m:d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1.1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−1.28</m:t>
                            </m:r>
                          </m:e>
                        </m:d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4.3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 −1.05</m:t>
                            </m:r>
                          </m:e>
                        </m:d>
                        <m:d>
                          <m:d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0.12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−1.28</m:t>
                            </m:r>
                          </m:e>
                        </m:d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 −1.05)(</m:t>
                        </m:r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−1.28)</m:t>
                        </m:r>
                      </m:num>
                      <m:den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CO" sz="1400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24" y="5589729"/>
                <a:ext cx="8790971" cy="320922"/>
              </a:xfrm>
              <a:prstGeom prst="rect">
                <a:avLst/>
              </a:prstGeom>
              <a:blipFill rotWithShape="0">
                <a:blip r:embed="rId5"/>
                <a:stretch>
                  <a:fillRect l="-1248" t="-1887" b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6"/>
          <a:srcRect l="8185" r="43485"/>
          <a:stretch/>
        </p:blipFill>
        <p:spPr>
          <a:xfrm>
            <a:off x="8282126" y="2480552"/>
            <a:ext cx="2982433" cy="10392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r="76462"/>
          <a:stretch/>
        </p:blipFill>
        <p:spPr>
          <a:xfrm>
            <a:off x="7124781" y="2738568"/>
            <a:ext cx="948154" cy="542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9305" y="4670762"/>
                <a:ext cx="75142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=−2.39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05" y="4670762"/>
                <a:ext cx="7514207" cy="215444"/>
              </a:xfrm>
              <a:prstGeom prst="rect">
                <a:avLst/>
              </a:prstGeom>
              <a:blipFill rotWithShape="0"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36565"/>
              </p:ext>
            </p:extLst>
          </p:nvPr>
        </p:nvGraphicFramePr>
        <p:xfrm>
          <a:off x="484695" y="3250282"/>
          <a:ext cx="15330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02"/>
                <a:gridCol w="766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-2.1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1.1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0.12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ángulo 25"/>
          <p:cNvSpPr/>
          <p:nvPr/>
        </p:nvSpPr>
        <p:spPr>
          <a:xfrm>
            <a:off x="639470" y="2098113"/>
            <a:ext cx="5985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Covarianza</a:t>
            </a:r>
          </a:p>
        </p:txBody>
      </p:sp>
    </p:spTree>
    <p:extLst>
      <p:ext uri="{BB962C8B-B14F-4D97-AF65-F5344CB8AC3E}">
        <p14:creationId xmlns:p14="http://schemas.microsoft.com/office/powerpoint/2010/main" val="3104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4710" y="1479962"/>
            <a:ext cx="2183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83310" y="3808214"/>
            <a:ext cx="314855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Dispersión </a:t>
            </a:r>
            <a:endParaRPr lang="es-CO" sz="2600" dirty="0"/>
          </a:p>
        </p:txBody>
      </p:sp>
      <p:sp>
        <p:nvSpPr>
          <p:cNvPr id="3" name="Rectángulo 2"/>
          <p:cNvSpPr/>
          <p:nvPr/>
        </p:nvSpPr>
        <p:spPr>
          <a:xfrm>
            <a:off x="815837" y="3093859"/>
            <a:ext cx="6005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 de un conjunto de datos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2463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24356" y="1479962"/>
            <a:ext cx="4075096" cy="526297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import statistics as </a:t>
            </a:r>
            <a:r>
              <a:rPr lang="en-US" sz="1400" dirty="0" err="1">
                <a:solidFill>
                  <a:srgbClr val="000000"/>
                </a:solidFill>
              </a:rPr>
              <a:t>st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from </a:t>
            </a:r>
            <a:r>
              <a:rPr lang="en-US" sz="1400" dirty="0" err="1">
                <a:solidFill>
                  <a:srgbClr val="000000"/>
                </a:solidFill>
              </a:rPr>
              <a:t>matplotlib</a:t>
            </a:r>
            <a:r>
              <a:rPr lang="en-US" sz="1400" dirty="0">
                <a:solidFill>
                  <a:srgbClr val="000000"/>
                </a:solidFill>
              </a:rPr>
              <a:t> import </a:t>
            </a:r>
            <a:r>
              <a:rPr lang="en-US" sz="1400" dirty="0" err="1">
                <a:solidFill>
                  <a:srgbClr val="000000"/>
                </a:solidFill>
              </a:rPr>
              <a:t>pyplot</a:t>
            </a:r>
            <a:r>
              <a:rPr lang="en-US" sz="1400" dirty="0">
                <a:solidFill>
                  <a:srgbClr val="000000"/>
                </a:solidFill>
              </a:rPr>
              <a:t> as </a:t>
            </a:r>
            <a:r>
              <a:rPr lang="en-US" sz="1400" dirty="0" err="1">
                <a:solidFill>
                  <a:srgbClr val="000000"/>
                </a:solidFill>
              </a:rPr>
              <a:t>plt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import </a:t>
            </a:r>
            <a:r>
              <a:rPr lang="en-US" sz="1400" dirty="0" err="1">
                <a:solidFill>
                  <a:srgbClr val="000000"/>
                </a:solidFill>
              </a:rPr>
              <a:t>numpy</a:t>
            </a:r>
            <a:r>
              <a:rPr lang="en-US" sz="1400" dirty="0">
                <a:solidFill>
                  <a:srgbClr val="000000"/>
                </a:solidFill>
              </a:rPr>
              <a:t> as np 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x </a:t>
            </a:r>
            <a:r>
              <a:rPr lang="en-US" sz="1400" dirty="0">
                <a:solidFill>
                  <a:srgbClr val="000000"/>
                </a:solidFill>
              </a:rPr>
              <a:t>= [-2.1, -1,  4.3, 3]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y = [3,  1.1,  0.12, 0.9</a:t>
            </a:r>
            <a:r>
              <a:rPr lang="en-US" sz="1400" dirty="0" smtClean="0">
                <a:solidFill>
                  <a:srgbClr val="000000"/>
                </a:solidFill>
              </a:rPr>
              <a:t>]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st.variance</a:t>
            </a:r>
            <a:r>
              <a:rPr lang="en-US" sz="1400" dirty="0" smtClean="0">
                <a:solidFill>
                  <a:srgbClr val="000000"/>
                </a:solidFill>
              </a:rPr>
              <a:t>(x)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9.496666666666666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st.variance</a:t>
            </a:r>
            <a:r>
              <a:rPr lang="en-US" sz="1400" dirty="0" smtClean="0">
                <a:solidFill>
                  <a:srgbClr val="000000"/>
                </a:solidFill>
              </a:rPr>
              <a:t>(y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1.4936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np.cov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x,y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/>
              <a:t>Out[</a:t>
            </a:r>
            <a:r>
              <a:rPr lang="en-US" sz="1400" b="1" dirty="0"/>
              <a:t> </a:t>
            </a:r>
            <a:r>
              <a:rPr lang="en-US" sz="1400" dirty="0" smtClean="0"/>
              <a:t>]: </a:t>
            </a:r>
            <a:endParaRPr lang="en-US" sz="1400" dirty="0"/>
          </a:p>
          <a:p>
            <a:r>
              <a:rPr lang="en-US" sz="1400" dirty="0"/>
              <a:t>array([[ 9.49666667, -3.18666667],</a:t>
            </a:r>
          </a:p>
          <a:p>
            <a:r>
              <a:rPr lang="en-US" sz="1400" dirty="0" smtClean="0"/>
              <a:t>            [-</a:t>
            </a:r>
            <a:r>
              <a:rPr lang="en-US" sz="1400" dirty="0"/>
              <a:t>3.18666667, 1.4936 </a:t>
            </a:r>
            <a:r>
              <a:rPr lang="en-US" sz="1400" dirty="0" smtClean="0"/>
              <a:t>]])</a:t>
            </a:r>
          </a:p>
          <a:p>
            <a:endParaRPr lang="en-US" sz="1400" dirty="0" smtClean="0"/>
          </a:p>
          <a:p>
            <a:r>
              <a:rPr lang="en-US" sz="1400" dirty="0" err="1">
                <a:solidFill>
                  <a:srgbClr val="000000"/>
                </a:solidFill>
              </a:rPr>
              <a:t>st.pvariance</a:t>
            </a:r>
            <a:r>
              <a:rPr lang="en-US" sz="1400" dirty="0">
                <a:solidFill>
                  <a:srgbClr val="000000"/>
                </a:solidFill>
              </a:rPr>
              <a:t>(x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7.1225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st.pvariance</a:t>
            </a:r>
            <a:r>
              <a:rPr lang="en-US" sz="1400" dirty="0">
                <a:solidFill>
                  <a:srgbClr val="000000"/>
                </a:solidFill>
              </a:rPr>
              <a:t>(y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</a:t>
            </a:r>
            <a:r>
              <a:rPr lang="en-US" sz="1400" dirty="0">
                <a:solidFill>
                  <a:srgbClr val="000000"/>
                </a:solidFill>
              </a:rPr>
              <a:t>1.1202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np.cov</a:t>
            </a:r>
            <a:r>
              <a:rPr lang="en-US" sz="1400" dirty="0">
                <a:solidFill>
                  <a:srgbClr val="000000"/>
                </a:solidFill>
              </a:rPr>
              <a:t>(x, y, bias=True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/>
              <a:t>Out[</a:t>
            </a:r>
            <a:r>
              <a:rPr lang="en-US" sz="1400" b="1" dirty="0"/>
              <a:t> </a:t>
            </a:r>
            <a:r>
              <a:rPr lang="en-US" sz="1400" dirty="0" smtClean="0"/>
              <a:t>]: </a:t>
            </a:r>
            <a:endParaRPr lang="en-US" sz="1400" dirty="0"/>
          </a:p>
          <a:p>
            <a:r>
              <a:rPr lang="en-US" sz="1400" dirty="0"/>
              <a:t>array([[ 7.1225, -2.39 ],</a:t>
            </a:r>
          </a:p>
          <a:p>
            <a:r>
              <a:rPr lang="en-US" sz="1400" dirty="0" smtClean="0"/>
              <a:t>           [-</a:t>
            </a:r>
            <a:r>
              <a:rPr lang="en-US" sz="1400" dirty="0"/>
              <a:t>2.39 , 1.1202]])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34040"/>
              </p:ext>
            </p:extLst>
          </p:nvPr>
        </p:nvGraphicFramePr>
        <p:xfrm>
          <a:off x="930320" y="3059300"/>
          <a:ext cx="15330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02"/>
                <a:gridCol w="766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-2.1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1.1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0.12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2921244" y="4059608"/>
                <a:ext cx="17028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=−2.39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44" y="4059608"/>
                <a:ext cx="1702842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2984905" y="3657559"/>
                <a:ext cx="17998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CO" sz="1600" b="0" dirty="0" smtClean="0"/>
                  <a:t>S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=−3.1867</m:t>
                    </m:r>
                  </m:oMath>
                </a14:m>
                <a:endParaRPr lang="es-CO" sz="16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05" y="3657559"/>
                <a:ext cx="1799868" cy="246221"/>
              </a:xfrm>
              <a:prstGeom prst="rect">
                <a:avLst/>
              </a:prstGeom>
              <a:blipFill rotWithShape="0">
                <a:blip r:embed="rId4"/>
                <a:stretch>
                  <a:fillRect t="-27500" b="-5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/>
          <p:cNvSpPr/>
          <p:nvPr/>
        </p:nvSpPr>
        <p:spPr>
          <a:xfrm>
            <a:off x="639470" y="2098113"/>
            <a:ext cx="5985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Covarianza</a:t>
            </a:r>
          </a:p>
        </p:txBody>
      </p:sp>
    </p:spTree>
    <p:extLst>
      <p:ext uri="{BB962C8B-B14F-4D97-AF65-F5344CB8AC3E}">
        <p14:creationId xmlns:p14="http://schemas.microsoft.com/office/powerpoint/2010/main" val="1315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24356" y="1479962"/>
            <a:ext cx="4075096" cy="526297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import statistics as </a:t>
            </a:r>
            <a:r>
              <a:rPr lang="en-US" sz="1400" dirty="0" err="1">
                <a:solidFill>
                  <a:srgbClr val="000000"/>
                </a:solidFill>
              </a:rPr>
              <a:t>st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from </a:t>
            </a:r>
            <a:r>
              <a:rPr lang="en-US" sz="1400" dirty="0" err="1">
                <a:solidFill>
                  <a:srgbClr val="000000"/>
                </a:solidFill>
              </a:rPr>
              <a:t>matplotlib</a:t>
            </a:r>
            <a:r>
              <a:rPr lang="en-US" sz="1400" dirty="0">
                <a:solidFill>
                  <a:srgbClr val="000000"/>
                </a:solidFill>
              </a:rPr>
              <a:t> import </a:t>
            </a:r>
            <a:r>
              <a:rPr lang="en-US" sz="1400" dirty="0" err="1">
                <a:solidFill>
                  <a:srgbClr val="000000"/>
                </a:solidFill>
              </a:rPr>
              <a:t>pyplot</a:t>
            </a:r>
            <a:r>
              <a:rPr lang="en-US" sz="1400" dirty="0">
                <a:solidFill>
                  <a:srgbClr val="000000"/>
                </a:solidFill>
              </a:rPr>
              <a:t> as </a:t>
            </a:r>
            <a:r>
              <a:rPr lang="en-US" sz="1400" dirty="0" err="1">
                <a:solidFill>
                  <a:srgbClr val="000000"/>
                </a:solidFill>
              </a:rPr>
              <a:t>plt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import </a:t>
            </a:r>
            <a:r>
              <a:rPr lang="en-US" sz="1400" dirty="0" err="1">
                <a:solidFill>
                  <a:srgbClr val="000000"/>
                </a:solidFill>
              </a:rPr>
              <a:t>numpy</a:t>
            </a:r>
            <a:r>
              <a:rPr lang="en-US" sz="1400" dirty="0">
                <a:solidFill>
                  <a:srgbClr val="000000"/>
                </a:solidFill>
              </a:rPr>
              <a:t> as np 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x </a:t>
            </a:r>
            <a:r>
              <a:rPr lang="en-US" sz="1400" dirty="0">
                <a:solidFill>
                  <a:srgbClr val="000000"/>
                </a:solidFill>
              </a:rPr>
              <a:t>= [-2.1, -1,  4.3, 3]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y = [3,  1.1,  0.12, 0.9</a:t>
            </a:r>
            <a:r>
              <a:rPr lang="en-US" sz="1400" dirty="0" smtClean="0">
                <a:solidFill>
                  <a:srgbClr val="000000"/>
                </a:solidFill>
              </a:rPr>
              <a:t>]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st.variance</a:t>
            </a:r>
            <a:r>
              <a:rPr lang="en-US" sz="1400" dirty="0" smtClean="0">
                <a:solidFill>
                  <a:srgbClr val="000000"/>
                </a:solidFill>
              </a:rPr>
              <a:t>(x)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9.496666666666666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st.variance</a:t>
            </a:r>
            <a:r>
              <a:rPr lang="en-US" sz="1400" dirty="0" smtClean="0">
                <a:solidFill>
                  <a:srgbClr val="000000"/>
                </a:solidFill>
              </a:rPr>
              <a:t>(y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1.4936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np.cov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x,y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/>
              <a:t>Out[</a:t>
            </a:r>
            <a:r>
              <a:rPr lang="en-US" sz="1400" b="1" dirty="0"/>
              <a:t> </a:t>
            </a:r>
            <a:r>
              <a:rPr lang="en-US" sz="1400" dirty="0" smtClean="0"/>
              <a:t>]: </a:t>
            </a:r>
            <a:endParaRPr lang="en-US" sz="1400" dirty="0"/>
          </a:p>
          <a:p>
            <a:r>
              <a:rPr lang="en-US" sz="1400" dirty="0"/>
              <a:t>array([[ 9.49666667, -3.18666667],</a:t>
            </a:r>
          </a:p>
          <a:p>
            <a:r>
              <a:rPr lang="en-US" sz="1400" dirty="0" smtClean="0"/>
              <a:t>            [-</a:t>
            </a:r>
            <a:r>
              <a:rPr lang="en-US" sz="1400" dirty="0"/>
              <a:t>3.18666667, 1.4936 </a:t>
            </a:r>
            <a:r>
              <a:rPr lang="en-US" sz="1400" dirty="0" smtClean="0"/>
              <a:t>]])</a:t>
            </a:r>
          </a:p>
          <a:p>
            <a:endParaRPr lang="en-US" sz="1400" dirty="0" smtClean="0"/>
          </a:p>
          <a:p>
            <a:r>
              <a:rPr lang="en-US" sz="1400" dirty="0" err="1">
                <a:solidFill>
                  <a:srgbClr val="000000"/>
                </a:solidFill>
              </a:rPr>
              <a:t>st.pvariance</a:t>
            </a:r>
            <a:r>
              <a:rPr lang="en-US" sz="1400" dirty="0">
                <a:solidFill>
                  <a:srgbClr val="000000"/>
                </a:solidFill>
              </a:rPr>
              <a:t>(x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7.1225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st.pvariance</a:t>
            </a:r>
            <a:r>
              <a:rPr lang="en-US" sz="1400" dirty="0">
                <a:solidFill>
                  <a:srgbClr val="000000"/>
                </a:solidFill>
              </a:rPr>
              <a:t>(y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Out[ ]: </a:t>
            </a:r>
            <a:r>
              <a:rPr lang="en-US" sz="1400" dirty="0">
                <a:solidFill>
                  <a:srgbClr val="000000"/>
                </a:solidFill>
              </a:rPr>
              <a:t>1.1202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np.cov</a:t>
            </a:r>
            <a:r>
              <a:rPr lang="en-US" sz="1400" dirty="0">
                <a:solidFill>
                  <a:srgbClr val="000000"/>
                </a:solidFill>
              </a:rPr>
              <a:t>(x, y, bias=True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400" dirty="0" smtClean="0"/>
              <a:t>Out[</a:t>
            </a:r>
            <a:r>
              <a:rPr lang="en-US" sz="1400" b="1" dirty="0"/>
              <a:t> </a:t>
            </a:r>
            <a:r>
              <a:rPr lang="en-US" sz="1400" dirty="0" smtClean="0"/>
              <a:t>]: </a:t>
            </a:r>
            <a:endParaRPr lang="en-US" sz="1400" dirty="0"/>
          </a:p>
          <a:p>
            <a:r>
              <a:rPr lang="en-US" sz="1400" dirty="0"/>
              <a:t>array([[ 7.1225, -2.39 ],</a:t>
            </a:r>
          </a:p>
          <a:p>
            <a:r>
              <a:rPr lang="en-US" sz="1400" dirty="0" smtClean="0"/>
              <a:t>           [-</a:t>
            </a:r>
            <a:r>
              <a:rPr lang="en-US" sz="1400" dirty="0"/>
              <a:t>2.39 , 1.1202]])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930320" y="3059300"/>
          <a:ext cx="15330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02"/>
                <a:gridCol w="766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-2.1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1.1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0.12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0.9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2921244" y="4059608"/>
                <a:ext cx="17028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=−2.39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44" y="4059608"/>
                <a:ext cx="1702842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2984905" y="3657559"/>
                <a:ext cx="17998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CO" sz="1600" b="0" dirty="0" smtClean="0"/>
                  <a:t>S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=−3.1867</m:t>
                    </m:r>
                  </m:oMath>
                </a14:m>
                <a:endParaRPr lang="es-CO" sz="16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05" y="3657559"/>
                <a:ext cx="1799868" cy="246221"/>
              </a:xfrm>
              <a:prstGeom prst="rect">
                <a:avLst/>
              </a:prstGeom>
              <a:blipFill rotWithShape="0">
                <a:blip r:embed="rId4"/>
                <a:stretch>
                  <a:fillRect t="-27500" b="-5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/>
          <p:cNvSpPr/>
          <p:nvPr/>
        </p:nvSpPr>
        <p:spPr>
          <a:xfrm>
            <a:off x="639470" y="2098113"/>
            <a:ext cx="5985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Covarianza</a:t>
            </a:r>
          </a:p>
        </p:txBody>
      </p:sp>
    </p:spTree>
    <p:extLst>
      <p:ext uri="{BB962C8B-B14F-4D97-AF65-F5344CB8AC3E}">
        <p14:creationId xmlns:p14="http://schemas.microsoft.com/office/powerpoint/2010/main" val="17348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9470" y="2098113"/>
            <a:ext cx="6096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Correlación </a:t>
            </a:r>
          </a:p>
        </p:txBody>
      </p:sp>
      <p:pic>
        <p:nvPicPr>
          <p:cNvPr id="3078" name="Picture 6" descr="Resultado de imagen para correlac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82" y="3399842"/>
            <a:ext cx="27813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5803207" y="3749489"/>
            <a:ext cx="5275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recta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que mejor modele la relación entre Y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802376" y="4458278"/>
            <a:ext cx="527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 de correlación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-&gt; Fuerza y sentido</a:t>
            </a:r>
          </a:p>
        </p:txBody>
      </p:sp>
    </p:spTree>
    <p:extLst>
      <p:ext uri="{BB962C8B-B14F-4D97-AF65-F5344CB8AC3E}">
        <p14:creationId xmlns:p14="http://schemas.microsoft.com/office/powerpoint/2010/main" val="42828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9470" y="2098113"/>
            <a:ext cx="6096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Correlación </a:t>
            </a:r>
          </a:p>
        </p:txBody>
      </p:sp>
      <p:pic>
        <p:nvPicPr>
          <p:cNvPr id="8194" name="Picture 2" descr="Resultado de imagen para coeficiente de correlac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5" y="2892224"/>
            <a:ext cx="26479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6614428" y="4313592"/>
            <a:ext cx="44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- Coeficiente de correlación de Pearson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9470" y="2098113"/>
            <a:ext cx="6096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Correlación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63789" y="2691053"/>
            <a:ext cx="44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- Coeficiente de correlación de Pearson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coeficiente de correlaciÃ³n pea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96" y="3399842"/>
            <a:ext cx="5830555" cy="33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3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9470" y="2098113"/>
            <a:ext cx="6096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Correlación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53157" y="2824019"/>
            <a:ext cx="44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- Coeficiente de correlación de Pearson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24269" y="3426814"/>
            <a:ext cx="944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_tradnl" altLang="es-CO" dirty="0">
                <a:latin typeface="Arial" panose="020B0604020202020204" pitchFamily="34" charset="0"/>
                <a:cs typeface="Arial" panose="020B0604020202020204" pitchFamily="34" charset="0"/>
              </a:rPr>
              <a:t>define como el cociente entre la covarianza y el producto de las desviaciones típicas </a:t>
            </a:r>
            <a:r>
              <a:rPr lang="es-ES_tradnl" alt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(raíz </a:t>
            </a:r>
            <a:r>
              <a:rPr lang="es-ES_tradnl" altLang="es-CO" dirty="0">
                <a:latin typeface="Arial" panose="020B0604020202020204" pitchFamily="34" charset="0"/>
                <a:cs typeface="Arial" panose="020B0604020202020204" pitchFamily="34" charset="0"/>
              </a:rPr>
              <a:t>cuadrada de las varianzas)</a:t>
            </a:r>
            <a:endParaRPr lang="es-ES" alt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sultado de imagen para coeficiente de correlaciÃ³n pea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7" y="4506917"/>
            <a:ext cx="4343667" cy="151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39470" y="2098113"/>
            <a:ext cx="6096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Relación entre variables: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Correlación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53157" y="2824019"/>
            <a:ext cx="44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- Coeficiente de correlación de Pearson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69779" y="3802582"/>
            <a:ext cx="3507066" cy="64633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numpy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as 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np</a:t>
            </a:r>
          </a:p>
          <a:p>
            <a:r>
              <a:rPr lang="es-CO" dirty="0" err="1" smtClean="0">
                <a:solidFill>
                  <a:srgbClr val="000000"/>
                </a:solidFill>
              </a:rPr>
              <a:t>np.corrcoef</a:t>
            </a:r>
            <a:r>
              <a:rPr lang="es-CO" dirty="0" smtClean="0">
                <a:solidFill>
                  <a:srgbClr val="000000"/>
                </a:solidFill>
              </a:rPr>
              <a:t>(x</a:t>
            </a:r>
            <a:r>
              <a:rPr lang="es-CO" dirty="0">
                <a:solidFill>
                  <a:srgbClr val="000000"/>
                </a:solidFill>
              </a:rPr>
              <a:t>, y)</a:t>
            </a:r>
            <a:endParaRPr lang="en-US" b="0" u="none" strike="noStrike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62689" y="5012923"/>
            <a:ext cx="4147263" cy="64633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scipy.stats.stats</a:t>
            </a:r>
            <a:r>
              <a:rPr lang="en-US" dirty="0">
                <a:solidFill>
                  <a:srgbClr val="000000"/>
                </a:solidFill>
              </a:rPr>
              <a:t> import </a:t>
            </a:r>
            <a:r>
              <a:rPr lang="en-US" dirty="0" err="1" smtClean="0">
                <a:solidFill>
                  <a:srgbClr val="000000"/>
                </a:solidFill>
              </a:rPr>
              <a:t>pearsonr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scipy.stats.pearsonr</a:t>
            </a:r>
            <a:r>
              <a:rPr lang="en-US" dirty="0">
                <a:solidFill>
                  <a:srgbClr val="000000"/>
                </a:solidFill>
              </a:rPr>
              <a:t>(x, y)</a:t>
            </a:r>
            <a:endParaRPr lang="en-US" b="0" u="none" strike="noStrike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3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1370" y="2608266"/>
            <a:ext cx="22733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Distribución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68680" y="3463558"/>
            <a:ext cx="6096000" cy="230832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es-CO" dirty="0" err="1" smtClean="0"/>
              <a:t>from</a:t>
            </a:r>
            <a:r>
              <a:rPr lang="es-CO" dirty="0" smtClean="0"/>
              <a:t> </a:t>
            </a:r>
            <a:r>
              <a:rPr lang="es-CO" dirty="0" err="1" smtClean="0"/>
              <a:t>matplotlib</a:t>
            </a:r>
            <a:r>
              <a:rPr lang="es-CO" dirty="0" smtClean="0"/>
              <a:t> </a:t>
            </a:r>
            <a:r>
              <a:rPr lang="es-CO" dirty="0" err="1" smtClean="0"/>
              <a:t>import</a:t>
            </a:r>
            <a:r>
              <a:rPr lang="es-CO" dirty="0" smtClean="0"/>
              <a:t> </a:t>
            </a:r>
            <a:r>
              <a:rPr lang="es-CO" dirty="0" err="1" smtClean="0"/>
              <a:t>pyplot</a:t>
            </a:r>
            <a:r>
              <a:rPr lang="es-CO" dirty="0" smtClean="0"/>
              <a:t> as </a:t>
            </a:r>
            <a:r>
              <a:rPr lang="es-CO" dirty="0" err="1" smtClean="0"/>
              <a:t>plt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import</a:t>
            </a:r>
            <a:r>
              <a:rPr lang="es-CO" dirty="0" smtClean="0"/>
              <a:t> </a:t>
            </a:r>
            <a:r>
              <a:rPr lang="es-CO" dirty="0" err="1" smtClean="0"/>
              <a:t>numpy</a:t>
            </a:r>
            <a:r>
              <a:rPr lang="es-CO" dirty="0" smtClean="0"/>
              <a:t> as </a:t>
            </a:r>
            <a:r>
              <a:rPr lang="es-CO" dirty="0" err="1" smtClean="0"/>
              <a:t>np</a:t>
            </a:r>
            <a:r>
              <a:rPr lang="es-CO" dirty="0" smtClean="0"/>
              <a:t>  </a:t>
            </a:r>
          </a:p>
          <a:p>
            <a:r>
              <a:rPr lang="es-CO" dirty="0" smtClean="0"/>
              <a:t>   </a:t>
            </a:r>
          </a:p>
          <a:p>
            <a:r>
              <a:rPr lang="es-CO" dirty="0" smtClean="0"/>
              <a:t>edades = </a:t>
            </a:r>
            <a:r>
              <a:rPr lang="es-CO" dirty="0" err="1" smtClean="0"/>
              <a:t>np.array</a:t>
            </a:r>
            <a:r>
              <a:rPr lang="es-CO" dirty="0" smtClean="0"/>
              <a:t>([22,87,5,43,56,73,55,54,11,20,51,5,79,31,27,11,3,5]) </a:t>
            </a:r>
          </a:p>
          <a:p>
            <a:r>
              <a:rPr lang="es-CO" dirty="0" err="1" smtClean="0"/>
              <a:t>plt.hist</a:t>
            </a:r>
            <a:r>
              <a:rPr lang="es-CO" dirty="0" smtClean="0"/>
              <a:t>(edades, </a:t>
            </a:r>
            <a:r>
              <a:rPr lang="es-CO" dirty="0" err="1" smtClean="0"/>
              <a:t>bins</a:t>
            </a:r>
            <a:r>
              <a:rPr lang="es-CO" dirty="0" smtClean="0"/>
              <a:t> = </a:t>
            </a:r>
            <a:r>
              <a:rPr lang="es-CO" dirty="0" err="1" smtClean="0"/>
              <a:t>range</a:t>
            </a:r>
            <a:r>
              <a:rPr lang="es-CO" dirty="0" smtClean="0"/>
              <a:t>(100)) </a:t>
            </a:r>
          </a:p>
          <a:p>
            <a:r>
              <a:rPr lang="es-CO" dirty="0" err="1" smtClean="0"/>
              <a:t>plt.title</a:t>
            </a:r>
            <a:r>
              <a:rPr lang="es-CO" dirty="0" smtClean="0"/>
              <a:t>("</a:t>
            </a:r>
            <a:r>
              <a:rPr lang="es-CO" dirty="0" err="1" smtClean="0"/>
              <a:t>histogram</a:t>
            </a:r>
            <a:r>
              <a:rPr lang="es-CO" dirty="0" smtClean="0"/>
              <a:t>") </a:t>
            </a:r>
          </a:p>
          <a:p>
            <a:r>
              <a:rPr lang="es-CO" dirty="0" err="1" smtClean="0"/>
              <a:t>plt.show</a:t>
            </a:r>
            <a:r>
              <a:rPr lang="es-CO" dirty="0" smtClean="0"/>
              <a:t>()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47" y="2608266"/>
            <a:ext cx="4763585" cy="335356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16822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1370" y="2593026"/>
            <a:ext cx="22733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57727"/>
          <a:stretch/>
        </p:blipFill>
        <p:spPr>
          <a:xfrm>
            <a:off x="979972" y="3805506"/>
            <a:ext cx="7749540" cy="261199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79972" y="3159175"/>
            <a:ext cx="774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hlinkClick r:id="rId4"/>
              </a:rPr>
              <a:t>https://docs.scipy.org/doc/numpy-1.14.0/reference/routines.random.html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1349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67312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Media, Mediana, Moda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36274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42434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</a:t>
            </a:r>
          </a:p>
        </p:txBody>
      </p:sp>
      <p:pic>
        <p:nvPicPr>
          <p:cNvPr id="2050" name="Picture 2" descr="https://lh5.googleusercontent.com/JbSPsXv0HfApiMOYnSntUydA4aE3eADVERYmppnRsu5Qa5to53HAkGHWnNdX53ecPFOGCHT1OFEnaVsZZcjPp0TrLfAiWTnsfilzt4UBkuGKiMtT-B-UivyF-_5z7BTTjCngv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4" y="3955097"/>
            <a:ext cx="3104725" cy="6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51108" y="3412066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el promedio aritmético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95490" y="5052536"/>
            <a:ext cx="3521290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statistics as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st.mean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([2,3,5,7,9,12])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Out[ ]: 6.333333333333333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1892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46153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Mediana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20629" y="3320626"/>
            <a:ext cx="1065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 el valor ubicado en la posición central de un conjunto de datos ordenados. Existen dos tipos de mediana: para datos no agrupados y para datos agrupados.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41947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79415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Mediana – datos no agrupados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76300" y="3357295"/>
            <a:ext cx="887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Si el número de elementos es impar, la mediana es el valor del elemento central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76300" y="4849475"/>
            <a:ext cx="1030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Si el número de elementos es par, la mediana es el promedio aritmético de los valores de los dos elementos centrales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2520" y="3831934"/>
            <a:ext cx="6096000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statistics as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st.median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([2,3,5,7,9,12,30])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Out[ ]: 7</a:t>
            </a:r>
            <a:endParaRPr lang="en-US" b="0" dirty="0" smtClean="0"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12520" y="5677021"/>
            <a:ext cx="6096000" cy="92333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import statistics as </a:t>
            </a:r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err="1" smtClean="0">
                <a:solidFill>
                  <a:srgbClr val="000000"/>
                </a:solidFill>
                <a:effectLst/>
              </a:rPr>
              <a:t>st.median</a:t>
            </a: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([2,2,3,5,7,9,12,30])</a:t>
            </a:r>
            <a:endParaRPr lang="en-US" b="0" dirty="0" smtClean="0">
              <a:effectLst/>
            </a:endParaRPr>
          </a:p>
          <a:p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Out[61]: 6.0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33686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9470" y="2676846"/>
            <a:ext cx="74766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Tendencia central: </a:t>
            </a:r>
            <a:r>
              <a:rPr lang="es-CO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Mediana – datos agrupados</a:t>
            </a:r>
          </a:p>
        </p:txBody>
      </p:sp>
      <p:pic>
        <p:nvPicPr>
          <p:cNvPr id="6146" name="Picture 2" descr="https://lh3.googleusercontent.com/-fulgJMKD2nh2KLFCfsmGOsFk4aJrHd2aHqfKEbRkiFYbgBLTCAy2FMhEKuSPYyc6cbyNhWt18yoIZ2gsbwH1H75BpXHCjdmoIn-Ba2Ex9Nl0mATvBdfcD2Ac90AtvqLgHwm2S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71" y="3635288"/>
            <a:ext cx="5484994" cy="29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54710" y="1479962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7736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1246</Words>
  <Application>Microsoft Office PowerPoint</Application>
  <PresentationFormat>Panorámica</PresentationFormat>
  <Paragraphs>316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</dc:creator>
  <cp:lastModifiedBy>Nelson</cp:lastModifiedBy>
  <cp:revision>42</cp:revision>
  <dcterms:created xsi:type="dcterms:W3CDTF">2018-04-30T12:52:53Z</dcterms:created>
  <dcterms:modified xsi:type="dcterms:W3CDTF">2018-05-09T12:06:54Z</dcterms:modified>
</cp:coreProperties>
</file>