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69" r:id="rId6"/>
    <p:sldId id="270" r:id="rId7"/>
    <p:sldId id="271" r:id="rId8"/>
    <p:sldId id="272" r:id="rId9"/>
    <p:sldId id="273" r:id="rId10"/>
    <p:sldId id="274" r:id="rId11"/>
    <p:sldId id="275" r:id="rId12"/>
    <p:sldId id="276" r:id="rId13"/>
    <p:sldId id="278" r:id="rId14"/>
    <p:sldId id="279" r:id="rId15"/>
    <p:sldId id="280" r:id="rId16"/>
    <p:sldId id="281" r:id="rId17"/>
    <p:sldId id="282" r:id="rId18"/>
    <p:sldId id="283" r:id="rId19"/>
    <p:sldId id="284" r:id="rId20"/>
    <p:sldId id="285" r:id="rId21"/>
    <p:sldId id="286" r:id="rId22"/>
    <p:sldId id="287" r:id="rId23"/>
    <p:sldId id="289" r:id="rId24"/>
    <p:sldId id="288" r:id="rId25"/>
    <p:sldId id="290" r:id="rId26"/>
    <p:sldId id="291" r:id="rId27"/>
    <p:sldId id="266" r:id="rId28"/>
    <p:sldId id="26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3" d="100"/>
          <a:sy n="73" d="100"/>
        </p:scale>
        <p:origin x="4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5D0DCB-2E69-4313-A03F-5E956EB6FEFE}"/>
              </a:ext>
            </a:extLst>
          </p:cNvPr>
          <p:cNvSpPr>
            <a:spLocks noGrp="1"/>
          </p:cNvSpPr>
          <p:nvPr>
            <p:ph type="ctrTitle"/>
          </p:nvPr>
        </p:nvSpPr>
        <p:spPr/>
        <p:txBody>
          <a:bodyPr/>
          <a:lstStyle/>
          <a:p>
            <a:r>
              <a:rPr lang="es-CO" dirty="0"/>
              <a:t>Procesos de desarrollo de software</a:t>
            </a:r>
          </a:p>
        </p:txBody>
      </p:sp>
      <p:sp>
        <p:nvSpPr>
          <p:cNvPr id="3" name="Subtítulo 2">
            <a:extLst>
              <a:ext uri="{FF2B5EF4-FFF2-40B4-BE49-F238E27FC236}">
                <a16:creationId xmlns:a16="http://schemas.microsoft.com/office/drawing/2014/main" id="{E988E034-0A9E-44C8-A65C-D202BC147138}"/>
              </a:ext>
            </a:extLst>
          </p:cNvPr>
          <p:cNvSpPr>
            <a:spLocks noGrp="1"/>
          </p:cNvSpPr>
          <p:nvPr>
            <p:ph type="subTitle" idx="1"/>
          </p:nvPr>
        </p:nvSpPr>
        <p:spPr>
          <a:xfrm>
            <a:off x="1876424" y="3602037"/>
            <a:ext cx="8791575" cy="2133599"/>
          </a:xfrm>
        </p:spPr>
        <p:txBody>
          <a:bodyPr>
            <a:normAutofit/>
          </a:bodyPr>
          <a:lstStyle/>
          <a:p>
            <a:r>
              <a:rPr lang="es-CO" dirty="0"/>
              <a:t>Ingeniería de software</a:t>
            </a:r>
            <a:endParaRPr lang="es-CO" sz="1400" dirty="0"/>
          </a:p>
          <a:p>
            <a:endParaRPr lang="es-CO" dirty="0"/>
          </a:p>
          <a:p>
            <a:r>
              <a:rPr lang="es-CO"/>
              <a:t>Nada</a:t>
            </a:r>
            <a:endParaRPr lang="es-CO" dirty="0"/>
          </a:p>
        </p:txBody>
      </p:sp>
    </p:spTree>
    <p:extLst>
      <p:ext uri="{BB962C8B-B14F-4D97-AF65-F5344CB8AC3E}">
        <p14:creationId xmlns:p14="http://schemas.microsoft.com/office/powerpoint/2010/main" val="2306230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589C3-F806-4934-B406-0BC6B7B751A8}"/>
              </a:ext>
            </a:extLst>
          </p:cNvPr>
          <p:cNvSpPr>
            <a:spLocks noGrp="1"/>
          </p:cNvSpPr>
          <p:nvPr>
            <p:ph type="title"/>
          </p:nvPr>
        </p:nvSpPr>
        <p:spPr/>
        <p:txBody>
          <a:bodyPr/>
          <a:lstStyle/>
          <a:p>
            <a:r>
              <a:rPr lang="es-CO" dirty="0"/>
              <a:t>Procesos del software</a:t>
            </a:r>
          </a:p>
        </p:txBody>
      </p:sp>
      <p:sp>
        <p:nvSpPr>
          <p:cNvPr id="5" name="Marcador de contenido 4">
            <a:extLst>
              <a:ext uri="{FF2B5EF4-FFF2-40B4-BE49-F238E27FC236}">
                <a16:creationId xmlns:a16="http://schemas.microsoft.com/office/drawing/2014/main" id="{1790B472-5C34-498F-A162-29FF60E26143}"/>
              </a:ext>
            </a:extLst>
          </p:cNvPr>
          <p:cNvSpPr>
            <a:spLocks noGrp="1"/>
          </p:cNvSpPr>
          <p:nvPr>
            <p:ph idx="1"/>
          </p:nvPr>
        </p:nvSpPr>
        <p:spPr>
          <a:xfrm>
            <a:off x="1141412" y="2249486"/>
            <a:ext cx="9905999" cy="4608513"/>
          </a:xfrm>
        </p:spPr>
        <p:txBody>
          <a:bodyPr>
            <a:normAutofit/>
          </a:bodyPr>
          <a:lstStyle/>
          <a:p>
            <a:pPr marL="0" indent="0" algn="just">
              <a:buNone/>
            </a:pPr>
            <a:r>
              <a:rPr lang="es-CO" sz="3200" dirty="0"/>
              <a:t>Aunque existen muchos procesos diferentes de software, algunas </a:t>
            </a:r>
            <a:r>
              <a:rPr lang="es-CO" sz="3200" dirty="0">
                <a:solidFill>
                  <a:srgbClr val="C00000"/>
                </a:solidFill>
              </a:rPr>
              <a:t>actividades</a:t>
            </a:r>
            <a:r>
              <a:rPr lang="es-CO" sz="3200" dirty="0"/>
              <a:t> fundamentales son </a:t>
            </a:r>
            <a:r>
              <a:rPr lang="es-CO" sz="3200" dirty="0">
                <a:solidFill>
                  <a:srgbClr val="C00000"/>
                </a:solidFill>
              </a:rPr>
              <a:t>comunes</a:t>
            </a:r>
            <a:r>
              <a:rPr lang="es-CO" sz="3200" dirty="0"/>
              <a:t> a todos:</a:t>
            </a:r>
          </a:p>
          <a:p>
            <a:pPr marL="914400" lvl="1" indent="-457200" algn="just">
              <a:buFont typeface="+mj-lt"/>
              <a:buAutoNum type="arabicPeriod"/>
            </a:pPr>
            <a:r>
              <a:rPr lang="es-CO" sz="2800" dirty="0"/>
              <a:t>Especificación</a:t>
            </a:r>
          </a:p>
          <a:p>
            <a:pPr marL="914400" lvl="1" indent="-457200" algn="just">
              <a:buFont typeface="+mj-lt"/>
              <a:buAutoNum type="arabicPeriod"/>
            </a:pPr>
            <a:r>
              <a:rPr lang="es-CO" sz="2800" dirty="0"/>
              <a:t>Diseño</a:t>
            </a:r>
          </a:p>
          <a:p>
            <a:pPr marL="914400" lvl="1" indent="-457200" algn="just">
              <a:buFont typeface="+mj-lt"/>
              <a:buAutoNum type="arabicPeriod"/>
            </a:pPr>
            <a:r>
              <a:rPr lang="es-CO" sz="2800" dirty="0"/>
              <a:t>Implementación</a:t>
            </a:r>
          </a:p>
          <a:p>
            <a:pPr marL="914400" lvl="1" indent="-457200" algn="just">
              <a:buFont typeface="+mj-lt"/>
              <a:buAutoNum type="arabicPeriod"/>
            </a:pPr>
            <a:r>
              <a:rPr lang="es-CO" sz="2800" dirty="0"/>
              <a:t>Validación </a:t>
            </a:r>
          </a:p>
          <a:p>
            <a:pPr marL="914400" lvl="1" indent="-457200" algn="just">
              <a:buFont typeface="+mj-lt"/>
              <a:buAutoNum type="arabicPeriod"/>
            </a:pPr>
            <a:r>
              <a:rPr lang="es-CO" sz="2800" dirty="0"/>
              <a:t>Evolución</a:t>
            </a:r>
          </a:p>
        </p:txBody>
      </p:sp>
    </p:spTree>
    <p:extLst>
      <p:ext uri="{BB962C8B-B14F-4D97-AF65-F5344CB8AC3E}">
        <p14:creationId xmlns:p14="http://schemas.microsoft.com/office/powerpoint/2010/main" val="2039332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589C3-F806-4934-B406-0BC6B7B751A8}"/>
              </a:ext>
            </a:extLst>
          </p:cNvPr>
          <p:cNvSpPr>
            <a:spLocks noGrp="1"/>
          </p:cNvSpPr>
          <p:nvPr>
            <p:ph type="title"/>
          </p:nvPr>
        </p:nvSpPr>
        <p:spPr/>
        <p:txBody>
          <a:bodyPr/>
          <a:lstStyle/>
          <a:p>
            <a:r>
              <a:rPr lang="es-CO" dirty="0"/>
              <a:t>Modelos </a:t>
            </a:r>
            <a:r>
              <a:rPr lang="es-CO" dirty="0">
                <a:solidFill>
                  <a:srgbClr val="C00000"/>
                </a:solidFill>
              </a:rPr>
              <a:t>generales</a:t>
            </a:r>
          </a:p>
        </p:txBody>
      </p:sp>
      <p:sp>
        <p:nvSpPr>
          <p:cNvPr id="4" name="Marcador de contenido 3">
            <a:extLst>
              <a:ext uri="{FF2B5EF4-FFF2-40B4-BE49-F238E27FC236}">
                <a16:creationId xmlns:a16="http://schemas.microsoft.com/office/drawing/2014/main" id="{2ACEBABF-9BC0-4B70-8596-302DCD067E2E}"/>
              </a:ext>
            </a:extLst>
          </p:cNvPr>
          <p:cNvSpPr>
            <a:spLocks noGrp="1"/>
          </p:cNvSpPr>
          <p:nvPr>
            <p:ph idx="1"/>
          </p:nvPr>
        </p:nvSpPr>
        <p:spPr>
          <a:xfrm>
            <a:off x="1141412" y="2249486"/>
            <a:ext cx="9905999" cy="3871913"/>
          </a:xfrm>
        </p:spPr>
        <p:txBody>
          <a:bodyPr>
            <a:normAutofit/>
          </a:bodyPr>
          <a:lstStyle/>
          <a:p>
            <a:pPr marL="0" indent="0" algn="just">
              <a:buNone/>
            </a:pPr>
            <a:r>
              <a:rPr lang="es-CO" sz="3200" dirty="0"/>
              <a:t>No son descripciones definitivas de los procesos de software. Son </a:t>
            </a:r>
            <a:r>
              <a:rPr lang="es-CO" sz="3200" dirty="0">
                <a:solidFill>
                  <a:srgbClr val="C00000"/>
                </a:solidFill>
              </a:rPr>
              <a:t>abstracciones</a:t>
            </a:r>
            <a:r>
              <a:rPr lang="es-CO" sz="3200" dirty="0"/>
              <a:t> de los procesos que se pueden utilizar para explicar diferentes enfoques. Puede pensarse en ellos como marcos de trabajo del proceso que pueden ser extendidos y adaptados para crear procesos mas específicos de ingeniería del software.</a:t>
            </a:r>
          </a:p>
        </p:txBody>
      </p:sp>
    </p:spTree>
    <p:extLst>
      <p:ext uri="{BB962C8B-B14F-4D97-AF65-F5344CB8AC3E}">
        <p14:creationId xmlns:p14="http://schemas.microsoft.com/office/powerpoint/2010/main" val="348255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589C3-F806-4934-B406-0BC6B7B751A8}"/>
              </a:ext>
            </a:extLst>
          </p:cNvPr>
          <p:cNvSpPr>
            <a:spLocks noGrp="1"/>
          </p:cNvSpPr>
          <p:nvPr>
            <p:ph type="title"/>
          </p:nvPr>
        </p:nvSpPr>
        <p:spPr/>
        <p:txBody>
          <a:bodyPr/>
          <a:lstStyle/>
          <a:p>
            <a:r>
              <a:rPr lang="es-CO" dirty="0"/>
              <a:t>Modelos </a:t>
            </a:r>
            <a:r>
              <a:rPr lang="es-CO" dirty="0">
                <a:solidFill>
                  <a:srgbClr val="C00000"/>
                </a:solidFill>
              </a:rPr>
              <a:t>generales</a:t>
            </a:r>
          </a:p>
        </p:txBody>
      </p:sp>
      <p:sp>
        <p:nvSpPr>
          <p:cNvPr id="5" name="Marcador de contenido 4">
            <a:extLst>
              <a:ext uri="{FF2B5EF4-FFF2-40B4-BE49-F238E27FC236}">
                <a16:creationId xmlns:a16="http://schemas.microsoft.com/office/drawing/2014/main" id="{F72F4453-77FA-4743-A703-94C43572DBAF}"/>
              </a:ext>
            </a:extLst>
          </p:cNvPr>
          <p:cNvSpPr>
            <a:spLocks noGrp="1"/>
          </p:cNvSpPr>
          <p:nvPr>
            <p:ph idx="1"/>
          </p:nvPr>
        </p:nvSpPr>
        <p:spPr>
          <a:xfrm>
            <a:off x="1141412" y="2249486"/>
            <a:ext cx="9905999" cy="3833813"/>
          </a:xfrm>
        </p:spPr>
        <p:txBody>
          <a:bodyPr>
            <a:normAutofit/>
          </a:bodyPr>
          <a:lstStyle/>
          <a:p>
            <a:pPr marL="457200" indent="-457200">
              <a:buFont typeface="+mj-lt"/>
              <a:buAutoNum type="arabicPeriod"/>
            </a:pPr>
            <a:r>
              <a:rPr lang="es-CO" sz="3200" dirty="0"/>
              <a:t>El modelo en cascada</a:t>
            </a:r>
          </a:p>
          <a:p>
            <a:pPr marL="457200" indent="-457200">
              <a:buFont typeface="+mj-lt"/>
              <a:buAutoNum type="arabicPeriod"/>
            </a:pPr>
            <a:endParaRPr lang="es-CO" sz="3200" dirty="0"/>
          </a:p>
          <a:p>
            <a:pPr marL="457200" indent="-457200">
              <a:buFont typeface="+mj-lt"/>
              <a:buAutoNum type="arabicPeriod"/>
            </a:pPr>
            <a:r>
              <a:rPr lang="es-CO" sz="3200" dirty="0"/>
              <a:t>Desarrollo evolutivo</a:t>
            </a:r>
          </a:p>
          <a:p>
            <a:pPr marL="457200" indent="-457200">
              <a:buFont typeface="+mj-lt"/>
              <a:buAutoNum type="arabicPeriod"/>
            </a:pPr>
            <a:endParaRPr lang="es-CO" sz="3200" dirty="0"/>
          </a:p>
          <a:p>
            <a:pPr marL="457200" indent="-457200">
              <a:buFont typeface="+mj-lt"/>
              <a:buAutoNum type="arabicPeriod"/>
            </a:pPr>
            <a:r>
              <a:rPr lang="es-CO" sz="3200" dirty="0"/>
              <a:t>Basado en componentes</a:t>
            </a:r>
          </a:p>
        </p:txBody>
      </p:sp>
    </p:spTree>
    <p:extLst>
      <p:ext uri="{BB962C8B-B14F-4D97-AF65-F5344CB8AC3E}">
        <p14:creationId xmlns:p14="http://schemas.microsoft.com/office/powerpoint/2010/main" val="1575249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589C3-F806-4934-B406-0BC6B7B751A8}"/>
              </a:ext>
            </a:extLst>
          </p:cNvPr>
          <p:cNvSpPr>
            <a:spLocks noGrp="1"/>
          </p:cNvSpPr>
          <p:nvPr>
            <p:ph type="title"/>
          </p:nvPr>
        </p:nvSpPr>
        <p:spPr/>
        <p:txBody>
          <a:bodyPr/>
          <a:lstStyle/>
          <a:p>
            <a:r>
              <a:rPr lang="es-CO" dirty="0"/>
              <a:t>Modelos generales: </a:t>
            </a:r>
            <a:r>
              <a:rPr lang="es-CO" sz="3200" b="1" dirty="0">
                <a:solidFill>
                  <a:srgbClr val="C00000"/>
                </a:solidFill>
              </a:rPr>
              <a:t>Cascada</a:t>
            </a:r>
            <a:endParaRPr lang="es-CO" b="1" dirty="0">
              <a:solidFill>
                <a:srgbClr val="C00000"/>
              </a:solidFill>
            </a:endParaRPr>
          </a:p>
        </p:txBody>
      </p:sp>
      <p:sp>
        <p:nvSpPr>
          <p:cNvPr id="4" name="Marcador de contenido 3">
            <a:extLst>
              <a:ext uri="{FF2B5EF4-FFF2-40B4-BE49-F238E27FC236}">
                <a16:creationId xmlns:a16="http://schemas.microsoft.com/office/drawing/2014/main" id="{4CBE5397-7EC4-49AE-B3BD-42082764733E}"/>
              </a:ext>
            </a:extLst>
          </p:cNvPr>
          <p:cNvSpPr>
            <a:spLocks noGrp="1"/>
          </p:cNvSpPr>
          <p:nvPr>
            <p:ph idx="1"/>
          </p:nvPr>
        </p:nvSpPr>
        <p:spPr/>
        <p:txBody>
          <a:bodyPr/>
          <a:lstStyle/>
          <a:p>
            <a:pPr marL="0" indent="0">
              <a:buNone/>
            </a:pPr>
            <a:r>
              <a:rPr lang="es-CO" dirty="0"/>
              <a:t>Algunas veces llamado </a:t>
            </a:r>
            <a:r>
              <a:rPr lang="es-CO" i="1" dirty="0"/>
              <a:t>Ciclo de Vida Clásico</a:t>
            </a:r>
          </a:p>
        </p:txBody>
      </p:sp>
      <p:pic>
        <p:nvPicPr>
          <p:cNvPr id="6" name="Imagen 5">
            <a:extLst>
              <a:ext uri="{FF2B5EF4-FFF2-40B4-BE49-F238E27FC236}">
                <a16:creationId xmlns:a16="http://schemas.microsoft.com/office/drawing/2014/main" id="{3DEABEC7-6A3F-4B40-998C-AF3489B3CDE0}"/>
              </a:ext>
            </a:extLst>
          </p:cNvPr>
          <p:cNvPicPr>
            <a:picLocks noChangeAspect="1"/>
          </p:cNvPicPr>
          <p:nvPr/>
        </p:nvPicPr>
        <p:blipFill>
          <a:blip r:embed="rId2"/>
          <a:stretch>
            <a:fillRect/>
          </a:stretch>
        </p:blipFill>
        <p:spPr>
          <a:xfrm>
            <a:off x="845828" y="3143250"/>
            <a:ext cx="10497166" cy="2109788"/>
          </a:xfrm>
          <a:prstGeom prst="rect">
            <a:avLst/>
          </a:prstGeom>
        </p:spPr>
      </p:pic>
    </p:spTree>
    <p:extLst>
      <p:ext uri="{BB962C8B-B14F-4D97-AF65-F5344CB8AC3E}">
        <p14:creationId xmlns:p14="http://schemas.microsoft.com/office/powerpoint/2010/main" val="469440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589C3-F806-4934-B406-0BC6B7B751A8}"/>
              </a:ext>
            </a:extLst>
          </p:cNvPr>
          <p:cNvSpPr>
            <a:spLocks noGrp="1"/>
          </p:cNvSpPr>
          <p:nvPr>
            <p:ph type="title"/>
          </p:nvPr>
        </p:nvSpPr>
        <p:spPr/>
        <p:txBody>
          <a:bodyPr/>
          <a:lstStyle/>
          <a:p>
            <a:r>
              <a:rPr lang="es-CO" dirty="0"/>
              <a:t>Modelos generales: </a:t>
            </a:r>
            <a:r>
              <a:rPr lang="es-CO" sz="3200" b="1" dirty="0">
                <a:solidFill>
                  <a:srgbClr val="C00000"/>
                </a:solidFill>
              </a:rPr>
              <a:t>Cascada – Modelo en v</a:t>
            </a:r>
            <a:endParaRPr lang="es-CO" b="1" dirty="0">
              <a:solidFill>
                <a:srgbClr val="C00000"/>
              </a:solidFill>
            </a:endParaRPr>
          </a:p>
        </p:txBody>
      </p:sp>
      <p:sp>
        <p:nvSpPr>
          <p:cNvPr id="5" name="Marcador de contenido 4">
            <a:extLst>
              <a:ext uri="{FF2B5EF4-FFF2-40B4-BE49-F238E27FC236}">
                <a16:creationId xmlns:a16="http://schemas.microsoft.com/office/drawing/2014/main" id="{7FB75DB6-3F1E-42C1-AEE8-B273150FAFF7}"/>
              </a:ext>
            </a:extLst>
          </p:cNvPr>
          <p:cNvSpPr>
            <a:spLocks noGrp="1"/>
          </p:cNvSpPr>
          <p:nvPr>
            <p:ph idx="1"/>
          </p:nvPr>
        </p:nvSpPr>
        <p:spPr/>
        <p:txBody>
          <a:bodyPr/>
          <a:lstStyle/>
          <a:p>
            <a:endParaRPr lang="es-CO" dirty="0"/>
          </a:p>
        </p:txBody>
      </p:sp>
      <p:pic>
        <p:nvPicPr>
          <p:cNvPr id="3" name="Imagen 2">
            <a:extLst>
              <a:ext uri="{FF2B5EF4-FFF2-40B4-BE49-F238E27FC236}">
                <a16:creationId xmlns:a16="http://schemas.microsoft.com/office/drawing/2014/main" id="{2DDB6005-5BED-4D75-BA36-3E2BF7624C1C}"/>
              </a:ext>
            </a:extLst>
          </p:cNvPr>
          <p:cNvPicPr>
            <a:picLocks noChangeAspect="1"/>
          </p:cNvPicPr>
          <p:nvPr/>
        </p:nvPicPr>
        <p:blipFill>
          <a:blip r:embed="rId2"/>
          <a:stretch>
            <a:fillRect/>
          </a:stretch>
        </p:blipFill>
        <p:spPr>
          <a:xfrm>
            <a:off x="3141661" y="1583594"/>
            <a:ext cx="5905500" cy="5274406"/>
          </a:xfrm>
          <a:prstGeom prst="rect">
            <a:avLst/>
          </a:prstGeom>
        </p:spPr>
      </p:pic>
    </p:spTree>
    <p:extLst>
      <p:ext uri="{BB962C8B-B14F-4D97-AF65-F5344CB8AC3E}">
        <p14:creationId xmlns:p14="http://schemas.microsoft.com/office/powerpoint/2010/main" val="2915705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589C3-F806-4934-B406-0BC6B7B751A8}"/>
              </a:ext>
            </a:extLst>
          </p:cNvPr>
          <p:cNvSpPr>
            <a:spLocks noGrp="1"/>
          </p:cNvSpPr>
          <p:nvPr>
            <p:ph type="title"/>
          </p:nvPr>
        </p:nvSpPr>
        <p:spPr/>
        <p:txBody>
          <a:bodyPr/>
          <a:lstStyle/>
          <a:p>
            <a:r>
              <a:rPr lang="es-CO" dirty="0"/>
              <a:t>Modelos generales: </a:t>
            </a:r>
            <a:r>
              <a:rPr lang="es-CO" sz="3200" b="1" dirty="0">
                <a:solidFill>
                  <a:srgbClr val="C00000"/>
                </a:solidFill>
              </a:rPr>
              <a:t>proceso incremental</a:t>
            </a:r>
            <a:endParaRPr lang="es-CO" b="1" dirty="0">
              <a:solidFill>
                <a:srgbClr val="C00000"/>
              </a:solidFill>
            </a:endParaRPr>
          </a:p>
        </p:txBody>
      </p:sp>
      <p:sp>
        <p:nvSpPr>
          <p:cNvPr id="5" name="Marcador de contenido 4">
            <a:extLst>
              <a:ext uri="{FF2B5EF4-FFF2-40B4-BE49-F238E27FC236}">
                <a16:creationId xmlns:a16="http://schemas.microsoft.com/office/drawing/2014/main" id="{7FB75DB6-3F1E-42C1-AEE8-B273150FAFF7}"/>
              </a:ext>
            </a:extLst>
          </p:cNvPr>
          <p:cNvSpPr>
            <a:spLocks noGrp="1"/>
          </p:cNvSpPr>
          <p:nvPr>
            <p:ph idx="1"/>
          </p:nvPr>
        </p:nvSpPr>
        <p:spPr/>
        <p:txBody>
          <a:bodyPr/>
          <a:lstStyle/>
          <a:p>
            <a:endParaRPr lang="es-CO" dirty="0"/>
          </a:p>
        </p:txBody>
      </p:sp>
      <p:pic>
        <p:nvPicPr>
          <p:cNvPr id="4" name="Imagen 3">
            <a:extLst>
              <a:ext uri="{FF2B5EF4-FFF2-40B4-BE49-F238E27FC236}">
                <a16:creationId xmlns:a16="http://schemas.microsoft.com/office/drawing/2014/main" id="{D5946E3C-FB7A-4AEB-B109-25BCEAAE39AB}"/>
              </a:ext>
            </a:extLst>
          </p:cNvPr>
          <p:cNvPicPr>
            <a:picLocks noChangeAspect="1"/>
          </p:cNvPicPr>
          <p:nvPr/>
        </p:nvPicPr>
        <p:blipFill>
          <a:blip r:embed="rId2"/>
          <a:stretch>
            <a:fillRect/>
          </a:stretch>
        </p:blipFill>
        <p:spPr>
          <a:xfrm>
            <a:off x="1392245" y="1626394"/>
            <a:ext cx="9404331" cy="5219700"/>
          </a:xfrm>
          <a:prstGeom prst="rect">
            <a:avLst/>
          </a:prstGeom>
        </p:spPr>
      </p:pic>
    </p:spTree>
    <p:extLst>
      <p:ext uri="{BB962C8B-B14F-4D97-AF65-F5344CB8AC3E}">
        <p14:creationId xmlns:p14="http://schemas.microsoft.com/office/powerpoint/2010/main" val="1193706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DAF0204-5E45-4166-9660-2DA7CDA3997D}"/>
              </a:ext>
            </a:extLst>
          </p:cNvPr>
          <p:cNvPicPr>
            <a:picLocks noChangeAspect="1"/>
          </p:cNvPicPr>
          <p:nvPr/>
        </p:nvPicPr>
        <p:blipFill>
          <a:blip r:embed="rId2"/>
          <a:stretch>
            <a:fillRect/>
          </a:stretch>
        </p:blipFill>
        <p:spPr>
          <a:xfrm>
            <a:off x="5969000" y="1633383"/>
            <a:ext cx="5475411" cy="5228399"/>
          </a:xfrm>
          <a:prstGeom prst="rect">
            <a:avLst/>
          </a:prstGeom>
        </p:spPr>
      </p:pic>
      <p:sp>
        <p:nvSpPr>
          <p:cNvPr id="2" name="Título 1">
            <a:extLst>
              <a:ext uri="{FF2B5EF4-FFF2-40B4-BE49-F238E27FC236}">
                <a16:creationId xmlns:a16="http://schemas.microsoft.com/office/drawing/2014/main" id="{677589C3-F806-4934-B406-0BC6B7B751A8}"/>
              </a:ext>
            </a:extLst>
          </p:cNvPr>
          <p:cNvSpPr>
            <a:spLocks noGrp="1"/>
          </p:cNvSpPr>
          <p:nvPr>
            <p:ph type="title"/>
          </p:nvPr>
        </p:nvSpPr>
        <p:spPr/>
        <p:txBody>
          <a:bodyPr/>
          <a:lstStyle/>
          <a:p>
            <a:r>
              <a:rPr lang="es-CO" dirty="0"/>
              <a:t>Modelos generales: </a:t>
            </a:r>
            <a:r>
              <a:rPr lang="es-CO" sz="3200" b="1" dirty="0">
                <a:solidFill>
                  <a:srgbClr val="C00000"/>
                </a:solidFill>
              </a:rPr>
              <a:t>proceso evolutivo</a:t>
            </a:r>
            <a:endParaRPr lang="es-CO" b="1" dirty="0">
              <a:solidFill>
                <a:srgbClr val="C00000"/>
              </a:solidFill>
            </a:endParaRPr>
          </a:p>
        </p:txBody>
      </p:sp>
      <p:sp>
        <p:nvSpPr>
          <p:cNvPr id="5" name="Marcador de contenido 4">
            <a:extLst>
              <a:ext uri="{FF2B5EF4-FFF2-40B4-BE49-F238E27FC236}">
                <a16:creationId xmlns:a16="http://schemas.microsoft.com/office/drawing/2014/main" id="{7FB75DB6-3F1E-42C1-AEE8-B273150FAFF7}"/>
              </a:ext>
            </a:extLst>
          </p:cNvPr>
          <p:cNvSpPr>
            <a:spLocks noGrp="1"/>
          </p:cNvSpPr>
          <p:nvPr>
            <p:ph idx="1"/>
          </p:nvPr>
        </p:nvSpPr>
        <p:spPr/>
        <p:txBody>
          <a:bodyPr>
            <a:normAutofit/>
          </a:bodyPr>
          <a:lstStyle/>
          <a:p>
            <a:r>
              <a:rPr lang="es-CO" sz="3200" dirty="0"/>
              <a:t>Paradigma de hacer </a:t>
            </a:r>
            <a:r>
              <a:rPr lang="es-CO" sz="3200" b="1" i="1" dirty="0">
                <a:solidFill>
                  <a:srgbClr val="C00000"/>
                </a:solidFill>
              </a:rPr>
              <a:t>prototipos</a:t>
            </a:r>
          </a:p>
        </p:txBody>
      </p:sp>
    </p:spTree>
    <p:extLst>
      <p:ext uri="{BB962C8B-B14F-4D97-AF65-F5344CB8AC3E}">
        <p14:creationId xmlns:p14="http://schemas.microsoft.com/office/powerpoint/2010/main" val="354514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5C10C0B-A323-416F-91F5-D5B88D7FB54C}"/>
              </a:ext>
            </a:extLst>
          </p:cNvPr>
          <p:cNvPicPr>
            <a:picLocks noChangeAspect="1"/>
          </p:cNvPicPr>
          <p:nvPr/>
        </p:nvPicPr>
        <p:blipFill>
          <a:blip r:embed="rId2"/>
          <a:stretch>
            <a:fillRect/>
          </a:stretch>
        </p:blipFill>
        <p:spPr>
          <a:xfrm>
            <a:off x="3813174" y="1585912"/>
            <a:ext cx="7656107" cy="5272088"/>
          </a:xfrm>
          <a:prstGeom prst="rect">
            <a:avLst/>
          </a:prstGeom>
        </p:spPr>
      </p:pic>
      <p:sp>
        <p:nvSpPr>
          <p:cNvPr id="2" name="Título 1">
            <a:extLst>
              <a:ext uri="{FF2B5EF4-FFF2-40B4-BE49-F238E27FC236}">
                <a16:creationId xmlns:a16="http://schemas.microsoft.com/office/drawing/2014/main" id="{677589C3-F806-4934-B406-0BC6B7B751A8}"/>
              </a:ext>
            </a:extLst>
          </p:cNvPr>
          <p:cNvSpPr>
            <a:spLocks noGrp="1"/>
          </p:cNvSpPr>
          <p:nvPr>
            <p:ph type="title"/>
          </p:nvPr>
        </p:nvSpPr>
        <p:spPr/>
        <p:txBody>
          <a:bodyPr/>
          <a:lstStyle/>
          <a:p>
            <a:r>
              <a:rPr lang="es-CO" dirty="0"/>
              <a:t>Modelos generales: </a:t>
            </a:r>
            <a:r>
              <a:rPr lang="es-CO" sz="3200" b="1" dirty="0">
                <a:solidFill>
                  <a:srgbClr val="C00000"/>
                </a:solidFill>
              </a:rPr>
              <a:t>proceso evolutivo</a:t>
            </a:r>
            <a:endParaRPr lang="es-CO" b="1" dirty="0">
              <a:solidFill>
                <a:srgbClr val="C00000"/>
              </a:solidFill>
            </a:endParaRPr>
          </a:p>
        </p:txBody>
      </p:sp>
      <p:sp>
        <p:nvSpPr>
          <p:cNvPr id="5" name="Marcador de contenido 4">
            <a:extLst>
              <a:ext uri="{FF2B5EF4-FFF2-40B4-BE49-F238E27FC236}">
                <a16:creationId xmlns:a16="http://schemas.microsoft.com/office/drawing/2014/main" id="{7FB75DB6-3F1E-42C1-AEE8-B273150FAFF7}"/>
              </a:ext>
            </a:extLst>
          </p:cNvPr>
          <p:cNvSpPr>
            <a:spLocks noGrp="1"/>
          </p:cNvSpPr>
          <p:nvPr>
            <p:ph idx="1"/>
          </p:nvPr>
        </p:nvSpPr>
        <p:spPr/>
        <p:txBody>
          <a:bodyPr>
            <a:normAutofit/>
          </a:bodyPr>
          <a:lstStyle/>
          <a:p>
            <a:r>
              <a:rPr lang="es-CO" sz="3200" dirty="0"/>
              <a:t>Modelo </a:t>
            </a:r>
            <a:r>
              <a:rPr lang="es-CO" sz="3200" b="1" i="1" dirty="0">
                <a:solidFill>
                  <a:srgbClr val="C00000"/>
                </a:solidFill>
              </a:rPr>
              <a:t>Espiral común</a:t>
            </a:r>
          </a:p>
        </p:txBody>
      </p:sp>
    </p:spTree>
    <p:extLst>
      <p:ext uri="{BB962C8B-B14F-4D97-AF65-F5344CB8AC3E}">
        <p14:creationId xmlns:p14="http://schemas.microsoft.com/office/powerpoint/2010/main" val="1708495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589C3-F806-4934-B406-0BC6B7B751A8}"/>
              </a:ext>
            </a:extLst>
          </p:cNvPr>
          <p:cNvSpPr>
            <a:spLocks noGrp="1"/>
          </p:cNvSpPr>
          <p:nvPr>
            <p:ph type="title"/>
          </p:nvPr>
        </p:nvSpPr>
        <p:spPr/>
        <p:txBody>
          <a:bodyPr/>
          <a:lstStyle/>
          <a:p>
            <a:r>
              <a:rPr lang="es-CO" dirty="0"/>
              <a:t>Modelos generales: </a:t>
            </a:r>
            <a:r>
              <a:rPr lang="es-CO" sz="3200" b="1" dirty="0">
                <a:solidFill>
                  <a:srgbClr val="C00000"/>
                </a:solidFill>
              </a:rPr>
              <a:t>proceso concurrentes</a:t>
            </a:r>
            <a:endParaRPr lang="es-CO" b="1" dirty="0">
              <a:solidFill>
                <a:srgbClr val="C00000"/>
              </a:solidFill>
            </a:endParaRPr>
          </a:p>
        </p:txBody>
      </p:sp>
      <p:sp>
        <p:nvSpPr>
          <p:cNvPr id="5" name="Marcador de contenido 4">
            <a:extLst>
              <a:ext uri="{FF2B5EF4-FFF2-40B4-BE49-F238E27FC236}">
                <a16:creationId xmlns:a16="http://schemas.microsoft.com/office/drawing/2014/main" id="{7FB75DB6-3F1E-42C1-AEE8-B273150FAFF7}"/>
              </a:ext>
            </a:extLst>
          </p:cNvPr>
          <p:cNvSpPr>
            <a:spLocks noGrp="1"/>
          </p:cNvSpPr>
          <p:nvPr>
            <p:ph idx="1"/>
          </p:nvPr>
        </p:nvSpPr>
        <p:spPr/>
        <p:txBody>
          <a:bodyPr>
            <a:normAutofit/>
          </a:bodyPr>
          <a:lstStyle/>
          <a:p>
            <a:r>
              <a:rPr lang="es-CO" sz="3200" i="1" dirty="0"/>
              <a:t>Ingeniería concurrente</a:t>
            </a:r>
            <a:endParaRPr lang="es-CO" sz="3200" b="1" i="1" dirty="0">
              <a:solidFill>
                <a:srgbClr val="C00000"/>
              </a:solidFill>
            </a:endParaRPr>
          </a:p>
        </p:txBody>
      </p:sp>
      <p:pic>
        <p:nvPicPr>
          <p:cNvPr id="3" name="Imagen 2">
            <a:extLst>
              <a:ext uri="{FF2B5EF4-FFF2-40B4-BE49-F238E27FC236}">
                <a16:creationId xmlns:a16="http://schemas.microsoft.com/office/drawing/2014/main" id="{E6ED60EC-234B-4497-B534-E4C113B378C7}"/>
              </a:ext>
            </a:extLst>
          </p:cNvPr>
          <p:cNvPicPr>
            <a:picLocks noChangeAspect="1"/>
          </p:cNvPicPr>
          <p:nvPr/>
        </p:nvPicPr>
        <p:blipFill>
          <a:blip r:embed="rId2"/>
          <a:stretch>
            <a:fillRect/>
          </a:stretch>
        </p:blipFill>
        <p:spPr>
          <a:xfrm>
            <a:off x="6292307" y="1511300"/>
            <a:ext cx="4309018" cy="5346700"/>
          </a:xfrm>
          <a:prstGeom prst="rect">
            <a:avLst/>
          </a:prstGeom>
        </p:spPr>
      </p:pic>
    </p:spTree>
    <p:extLst>
      <p:ext uri="{BB962C8B-B14F-4D97-AF65-F5344CB8AC3E}">
        <p14:creationId xmlns:p14="http://schemas.microsoft.com/office/powerpoint/2010/main" val="3401066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589C3-F806-4934-B406-0BC6B7B751A8}"/>
              </a:ext>
            </a:extLst>
          </p:cNvPr>
          <p:cNvSpPr>
            <a:spLocks noGrp="1"/>
          </p:cNvSpPr>
          <p:nvPr>
            <p:ph type="title"/>
          </p:nvPr>
        </p:nvSpPr>
        <p:spPr/>
        <p:txBody>
          <a:bodyPr/>
          <a:lstStyle/>
          <a:p>
            <a:r>
              <a:rPr lang="es-CO" dirty="0"/>
              <a:t>Modelos generales: </a:t>
            </a:r>
            <a:r>
              <a:rPr lang="es-CO" sz="3200" b="1" dirty="0">
                <a:solidFill>
                  <a:srgbClr val="C00000"/>
                </a:solidFill>
              </a:rPr>
              <a:t>procesos especializados</a:t>
            </a:r>
            <a:endParaRPr lang="es-CO" b="1" dirty="0">
              <a:solidFill>
                <a:srgbClr val="C00000"/>
              </a:solidFill>
            </a:endParaRPr>
          </a:p>
        </p:txBody>
      </p:sp>
      <p:sp>
        <p:nvSpPr>
          <p:cNvPr id="5" name="Marcador de contenido 4">
            <a:extLst>
              <a:ext uri="{FF2B5EF4-FFF2-40B4-BE49-F238E27FC236}">
                <a16:creationId xmlns:a16="http://schemas.microsoft.com/office/drawing/2014/main" id="{7FB75DB6-3F1E-42C1-AEE8-B273150FAFF7}"/>
              </a:ext>
            </a:extLst>
          </p:cNvPr>
          <p:cNvSpPr>
            <a:spLocks noGrp="1"/>
          </p:cNvSpPr>
          <p:nvPr>
            <p:ph idx="1"/>
          </p:nvPr>
        </p:nvSpPr>
        <p:spPr>
          <a:xfrm>
            <a:off x="1141412" y="2249486"/>
            <a:ext cx="9905999" cy="4608513"/>
          </a:xfrm>
        </p:spPr>
        <p:txBody>
          <a:bodyPr>
            <a:normAutofit/>
          </a:bodyPr>
          <a:lstStyle/>
          <a:p>
            <a:pPr marL="0" indent="0" algn="just">
              <a:buNone/>
            </a:pPr>
            <a:r>
              <a:rPr lang="es-CO" sz="3200" i="1" dirty="0"/>
              <a:t>Desarrollo basado en </a:t>
            </a:r>
            <a:r>
              <a:rPr lang="es-CO" sz="3200" i="1" dirty="0">
                <a:solidFill>
                  <a:srgbClr val="C00000"/>
                </a:solidFill>
              </a:rPr>
              <a:t>componentes</a:t>
            </a:r>
          </a:p>
          <a:p>
            <a:pPr algn="just"/>
            <a:r>
              <a:rPr lang="es-CO" sz="3200" dirty="0"/>
              <a:t>Incorpora muchas de las características del modelo espiral. Es de naturaleza evolutiva y demanda un enfoque iterativo para la creación de software. Sin embargo, el modelo de desarrollo basado en componentes construye aplicaciones a partir de fragmentos de software prefabricados.</a:t>
            </a:r>
          </a:p>
        </p:txBody>
      </p:sp>
    </p:spTree>
    <p:extLst>
      <p:ext uri="{BB962C8B-B14F-4D97-AF65-F5344CB8AC3E}">
        <p14:creationId xmlns:p14="http://schemas.microsoft.com/office/powerpoint/2010/main" val="4133511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4924B-775E-4216-B405-6570A2202065}"/>
              </a:ext>
            </a:extLst>
          </p:cNvPr>
          <p:cNvSpPr>
            <a:spLocks noGrp="1"/>
          </p:cNvSpPr>
          <p:nvPr>
            <p:ph type="title"/>
          </p:nvPr>
        </p:nvSpPr>
        <p:spPr/>
        <p:txBody>
          <a:bodyPr/>
          <a:lstStyle/>
          <a:p>
            <a:r>
              <a:rPr lang="es-CO" dirty="0"/>
              <a:t>Modelo general de proceso</a:t>
            </a:r>
          </a:p>
        </p:txBody>
      </p:sp>
      <p:sp>
        <p:nvSpPr>
          <p:cNvPr id="5" name="Marcador de contenido 4">
            <a:extLst>
              <a:ext uri="{FF2B5EF4-FFF2-40B4-BE49-F238E27FC236}">
                <a16:creationId xmlns:a16="http://schemas.microsoft.com/office/drawing/2014/main" id="{5E493B6D-7939-4404-BE80-98F6EDEBED9E}"/>
              </a:ext>
            </a:extLst>
          </p:cNvPr>
          <p:cNvSpPr>
            <a:spLocks noGrp="1"/>
          </p:cNvSpPr>
          <p:nvPr>
            <p:ph idx="1"/>
          </p:nvPr>
        </p:nvSpPr>
        <p:spPr/>
        <p:txBody>
          <a:bodyPr>
            <a:normAutofit/>
          </a:bodyPr>
          <a:lstStyle/>
          <a:p>
            <a:pPr marL="0" indent="0" algn="just">
              <a:buNone/>
            </a:pPr>
            <a:r>
              <a:rPr lang="es-CO" sz="2800" dirty="0"/>
              <a:t>Colección de actividades de trabajo, acciones y tareas que se realizan cuando va a crearse algún producto terminado. Cada una de las actividades, acciones y tareas se encuentra dentro de una estructura o modelo que define su relación tanto con el proceso como entre sí.</a:t>
            </a:r>
          </a:p>
        </p:txBody>
      </p:sp>
      <p:pic>
        <p:nvPicPr>
          <p:cNvPr id="3" name="Imagen 2">
            <a:extLst>
              <a:ext uri="{FF2B5EF4-FFF2-40B4-BE49-F238E27FC236}">
                <a16:creationId xmlns:a16="http://schemas.microsoft.com/office/drawing/2014/main" id="{0A3BF5FA-E730-4BCF-94E3-76974DD9E497}"/>
              </a:ext>
            </a:extLst>
          </p:cNvPr>
          <p:cNvPicPr>
            <a:picLocks noChangeAspect="1"/>
          </p:cNvPicPr>
          <p:nvPr/>
        </p:nvPicPr>
        <p:blipFill>
          <a:blip r:embed="rId2"/>
          <a:stretch>
            <a:fillRect/>
          </a:stretch>
        </p:blipFill>
        <p:spPr>
          <a:xfrm>
            <a:off x="3525836" y="4289425"/>
            <a:ext cx="5137150" cy="2568575"/>
          </a:xfrm>
          <a:prstGeom prst="rect">
            <a:avLst/>
          </a:prstGeom>
        </p:spPr>
      </p:pic>
    </p:spTree>
    <p:extLst>
      <p:ext uri="{BB962C8B-B14F-4D97-AF65-F5344CB8AC3E}">
        <p14:creationId xmlns:p14="http://schemas.microsoft.com/office/powerpoint/2010/main" val="83607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589C3-F806-4934-B406-0BC6B7B751A8}"/>
              </a:ext>
            </a:extLst>
          </p:cNvPr>
          <p:cNvSpPr>
            <a:spLocks noGrp="1"/>
          </p:cNvSpPr>
          <p:nvPr>
            <p:ph type="title"/>
          </p:nvPr>
        </p:nvSpPr>
        <p:spPr/>
        <p:txBody>
          <a:bodyPr/>
          <a:lstStyle/>
          <a:p>
            <a:r>
              <a:rPr lang="es-CO" dirty="0"/>
              <a:t>Modelos generales: </a:t>
            </a:r>
            <a:r>
              <a:rPr lang="es-CO" sz="3200" b="1" dirty="0">
                <a:solidFill>
                  <a:srgbClr val="C00000"/>
                </a:solidFill>
              </a:rPr>
              <a:t>procesos especializados</a:t>
            </a:r>
            <a:endParaRPr lang="es-CO" b="1" dirty="0">
              <a:solidFill>
                <a:srgbClr val="C00000"/>
              </a:solidFill>
            </a:endParaRPr>
          </a:p>
        </p:txBody>
      </p:sp>
      <p:sp>
        <p:nvSpPr>
          <p:cNvPr id="5" name="Marcador de contenido 4">
            <a:extLst>
              <a:ext uri="{FF2B5EF4-FFF2-40B4-BE49-F238E27FC236}">
                <a16:creationId xmlns:a16="http://schemas.microsoft.com/office/drawing/2014/main" id="{7FB75DB6-3F1E-42C1-AEE8-B273150FAFF7}"/>
              </a:ext>
            </a:extLst>
          </p:cNvPr>
          <p:cNvSpPr>
            <a:spLocks noGrp="1"/>
          </p:cNvSpPr>
          <p:nvPr>
            <p:ph idx="1"/>
          </p:nvPr>
        </p:nvSpPr>
        <p:spPr>
          <a:xfrm>
            <a:off x="1141412" y="2249486"/>
            <a:ext cx="9905999" cy="4608513"/>
          </a:xfrm>
        </p:spPr>
        <p:txBody>
          <a:bodyPr>
            <a:normAutofit fontScale="92500" lnSpcReduction="20000"/>
          </a:bodyPr>
          <a:lstStyle/>
          <a:p>
            <a:pPr marL="0" indent="0" algn="just">
              <a:buNone/>
            </a:pPr>
            <a:r>
              <a:rPr lang="es-CO" sz="3200" i="1" dirty="0"/>
              <a:t>Desarrollo basado en </a:t>
            </a:r>
            <a:r>
              <a:rPr lang="es-CO" sz="3200" i="1" dirty="0">
                <a:solidFill>
                  <a:srgbClr val="C00000"/>
                </a:solidFill>
              </a:rPr>
              <a:t>componentes</a:t>
            </a:r>
          </a:p>
          <a:p>
            <a:pPr algn="just"/>
            <a:r>
              <a:rPr lang="es-CO" sz="3200" dirty="0"/>
              <a:t>Sin importar la tecnología usada para crear los componentes, el modelo de desarrollo basado en componentes incorpora las etapas siguientes:</a:t>
            </a:r>
          </a:p>
          <a:p>
            <a:pPr marL="1428750" lvl="2" indent="-514350" algn="just">
              <a:buFont typeface="+mj-lt"/>
              <a:buAutoNum type="arabicPeriod"/>
            </a:pPr>
            <a:r>
              <a:rPr lang="es-CO" sz="2300" dirty="0"/>
              <a:t>Se investigan y evalúan, para el tipo de aplicación de que se trate, productos disponibles basados en componentes.</a:t>
            </a:r>
          </a:p>
          <a:p>
            <a:pPr marL="1428750" lvl="2" indent="-514350" algn="just">
              <a:buFont typeface="+mj-lt"/>
              <a:buAutoNum type="arabicPeriod"/>
            </a:pPr>
            <a:r>
              <a:rPr lang="es-CO" sz="2300" dirty="0"/>
              <a:t>Se consideran los aspectos de integración de los componentes.</a:t>
            </a:r>
          </a:p>
          <a:p>
            <a:pPr marL="1428750" lvl="2" indent="-514350" algn="just">
              <a:buFont typeface="+mj-lt"/>
              <a:buAutoNum type="arabicPeriod"/>
            </a:pPr>
            <a:r>
              <a:rPr lang="es-CO" sz="2300" dirty="0"/>
              <a:t>Se diseña una arquitectura del software para que reciba los componentes.</a:t>
            </a:r>
          </a:p>
          <a:p>
            <a:pPr marL="1428750" lvl="2" indent="-514350" algn="just">
              <a:buFont typeface="+mj-lt"/>
              <a:buAutoNum type="arabicPeriod"/>
            </a:pPr>
            <a:r>
              <a:rPr lang="es-CO" sz="2300" dirty="0"/>
              <a:t>Se integran los componentes en la arquitectura.</a:t>
            </a:r>
          </a:p>
          <a:p>
            <a:pPr marL="1428750" lvl="2" indent="-514350" algn="just">
              <a:buFont typeface="+mj-lt"/>
              <a:buAutoNum type="arabicPeriod"/>
            </a:pPr>
            <a:r>
              <a:rPr lang="es-CO" sz="2300" dirty="0"/>
              <a:t>Se efectúan pruebas exhaustivas para asegurar la funcionalidad apropiada.</a:t>
            </a:r>
          </a:p>
        </p:txBody>
      </p:sp>
    </p:spTree>
    <p:extLst>
      <p:ext uri="{BB962C8B-B14F-4D97-AF65-F5344CB8AC3E}">
        <p14:creationId xmlns:p14="http://schemas.microsoft.com/office/powerpoint/2010/main" val="1745192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589C3-F806-4934-B406-0BC6B7B751A8}"/>
              </a:ext>
            </a:extLst>
          </p:cNvPr>
          <p:cNvSpPr>
            <a:spLocks noGrp="1"/>
          </p:cNvSpPr>
          <p:nvPr>
            <p:ph type="title"/>
          </p:nvPr>
        </p:nvSpPr>
        <p:spPr/>
        <p:txBody>
          <a:bodyPr/>
          <a:lstStyle/>
          <a:p>
            <a:r>
              <a:rPr lang="es-CO" dirty="0"/>
              <a:t>Modelos generales: </a:t>
            </a:r>
            <a:r>
              <a:rPr lang="es-CO" sz="3200" b="1" dirty="0">
                <a:solidFill>
                  <a:srgbClr val="C00000"/>
                </a:solidFill>
              </a:rPr>
              <a:t>procesos especializados</a:t>
            </a:r>
            <a:endParaRPr lang="es-CO" b="1" dirty="0">
              <a:solidFill>
                <a:srgbClr val="C00000"/>
              </a:solidFill>
            </a:endParaRPr>
          </a:p>
        </p:txBody>
      </p:sp>
      <p:pic>
        <p:nvPicPr>
          <p:cNvPr id="1026" name="Picture 2" descr="Resultado de imagen para desarrollo de software basado en componentes">
            <a:extLst>
              <a:ext uri="{FF2B5EF4-FFF2-40B4-BE49-F238E27FC236}">
                <a16:creationId xmlns:a16="http://schemas.microsoft.com/office/drawing/2014/main" id="{ECB405A0-635A-4E3B-B02B-33CAE4681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139" y="1948470"/>
            <a:ext cx="6699722" cy="4291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35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589C3-F806-4934-B406-0BC6B7B751A8}"/>
              </a:ext>
            </a:extLst>
          </p:cNvPr>
          <p:cNvSpPr>
            <a:spLocks noGrp="1"/>
          </p:cNvSpPr>
          <p:nvPr>
            <p:ph type="title"/>
          </p:nvPr>
        </p:nvSpPr>
        <p:spPr/>
        <p:txBody>
          <a:bodyPr/>
          <a:lstStyle/>
          <a:p>
            <a:r>
              <a:rPr lang="es-CO" dirty="0"/>
              <a:t>Modelos generales: </a:t>
            </a:r>
            <a:r>
              <a:rPr lang="es-CO" sz="3200" b="1" dirty="0">
                <a:solidFill>
                  <a:srgbClr val="C00000"/>
                </a:solidFill>
              </a:rPr>
              <a:t>procesos especializados</a:t>
            </a:r>
            <a:endParaRPr lang="es-CO" b="1" dirty="0">
              <a:solidFill>
                <a:srgbClr val="C00000"/>
              </a:solidFill>
            </a:endParaRPr>
          </a:p>
        </p:txBody>
      </p:sp>
      <p:pic>
        <p:nvPicPr>
          <p:cNvPr id="2054" name="Picture 6" descr="Resultado de imagen para desarrollo de software orientado a aspectos">
            <a:extLst>
              <a:ext uri="{FF2B5EF4-FFF2-40B4-BE49-F238E27FC236}">
                <a16:creationId xmlns:a16="http://schemas.microsoft.com/office/drawing/2014/main" id="{4A003B6B-A3DD-416F-A91B-9ECC1972FB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306" t="10370" r="7500" b="17964"/>
          <a:stretch/>
        </p:blipFill>
        <p:spPr bwMode="auto">
          <a:xfrm>
            <a:off x="2519362" y="1524000"/>
            <a:ext cx="7759798"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635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589C3-F806-4934-B406-0BC6B7B751A8}"/>
              </a:ext>
            </a:extLst>
          </p:cNvPr>
          <p:cNvSpPr>
            <a:spLocks noGrp="1"/>
          </p:cNvSpPr>
          <p:nvPr>
            <p:ph type="title"/>
          </p:nvPr>
        </p:nvSpPr>
        <p:spPr/>
        <p:txBody>
          <a:bodyPr/>
          <a:lstStyle/>
          <a:p>
            <a:r>
              <a:rPr lang="es-CO" dirty="0"/>
              <a:t>Modelos generales: </a:t>
            </a:r>
            <a:r>
              <a:rPr lang="es-CO" sz="3200" b="1" dirty="0">
                <a:solidFill>
                  <a:srgbClr val="C00000"/>
                </a:solidFill>
              </a:rPr>
              <a:t>procesos unificado - UP</a:t>
            </a:r>
            <a:endParaRPr lang="es-CO" b="1" dirty="0">
              <a:solidFill>
                <a:srgbClr val="C00000"/>
              </a:solidFill>
            </a:endParaRPr>
          </a:p>
        </p:txBody>
      </p:sp>
      <p:pic>
        <p:nvPicPr>
          <p:cNvPr id="3074" name="Picture 2" descr="Resultado de imagen para proceso unificado">
            <a:extLst>
              <a:ext uri="{FF2B5EF4-FFF2-40B4-BE49-F238E27FC236}">
                <a16:creationId xmlns:a16="http://schemas.microsoft.com/office/drawing/2014/main" id="{DC0BF41F-5AD7-4A7E-8A83-8BEFD9EA3A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2315" y="1574800"/>
            <a:ext cx="9575096" cy="52832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FD9D2D5D-A5DE-43E7-A1C3-8528B91B3C97}"/>
              </a:ext>
            </a:extLst>
          </p:cNvPr>
          <p:cNvSpPr txBox="1"/>
          <p:nvPr/>
        </p:nvSpPr>
        <p:spPr>
          <a:xfrm>
            <a:off x="1587500" y="5934670"/>
            <a:ext cx="1943100" cy="923330"/>
          </a:xfrm>
          <a:prstGeom prst="rect">
            <a:avLst/>
          </a:prstGeom>
          <a:noFill/>
        </p:spPr>
        <p:txBody>
          <a:bodyPr wrap="square" rtlCol="0">
            <a:spAutoFit/>
          </a:bodyPr>
          <a:lstStyle/>
          <a:p>
            <a:r>
              <a:rPr lang="es-CO" b="1" i="1" dirty="0">
                <a:solidFill>
                  <a:schemeClr val="tx1">
                    <a:lumMod val="50000"/>
                  </a:schemeClr>
                </a:solidFill>
              </a:rPr>
              <a:t>James Rumbaugh</a:t>
            </a:r>
          </a:p>
          <a:p>
            <a:r>
              <a:rPr lang="es-CO" b="1" i="1" dirty="0">
                <a:solidFill>
                  <a:schemeClr val="tx1">
                    <a:lumMod val="50000"/>
                  </a:schemeClr>
                </a:solidFill>
              </a:rPr>
              <a:t>Grady Booch</a:t>
            </a:r>
          </a:p>
          <a:p>
            <a:r>
              <a:rPr lang="es-CO" b="1" i="1" dirty="0">
                <a:solidFill>
                  <a:schemeClr val="tx1">
                    <a:lumMod val="50000"/>
                  </a:schemeClr>
                </a:solidFill>
              </a:rPr>
              <a:t>Ivar Jacobson</a:t>
            </a:r>
          </a:p>
        </p:txBody>
      </p:sp>
    </p:spTree>
    <p:extLst>
      <p:ext uri="{BB962C8B-B14F-4D97-AF65-F5344CB8AC3E}">
        <p14:creationId xmlns:p14="http://schemas.microsoft.com/office/powerpoint/2010/main" val="2688799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589C3-F806-4934-B406-0BC6B7B751A8}"/>
              </a:ext>
            </a:extLst>
          </p:cNvPr>
          <p:cNvSpPr>
            <a:spLocks noGrp="1"/>
          </p:cNvSpPr>
          <p:nvPr>
            <p:ph type="title"/>
          </p:nvPr>
        </p:nvSpPr>
        <p:spPr/>
        <p:txBody>
          <a:bodyPr/>
          <a:lstStyle/>
          <a:p>
            <a:r>
              <a:rPr lang="es-CO" dirty="0"/>
              <a:t>Modelos generales: </a:t>
            </a:r>
            <a:r>
              <a:rPr lang="es-CO" sz="3200" b="1" dirty="0">
                <a:solidFill>
                  <a:srgbClr val="C00000"/>
                </a:solidFill>
              </a:rPr>
              <a:t>procesos unificado - RUP</a:t>
            </a:r>
            <a:endParaRPr lang="es-CO" b="1" dirty="0">
              <a:solidFill>
                <a:srgbClr val="C00000"/>
              </a:solidFill>
            </a:endParaRPr>
          </a:p>
        </p:txBody>
      </p:sp>
      <p:pic>
        <p:nvPicPr>
          <p:cNvPr id="3076" name="Picture 4" descr="Resultado de imagen para RUP">
            <a:extLst>
              <a:ext uri="{FF2B5EF4-FFF2-40B4-BE49-F238E27FC236}">
                <a16:creationId xmlns:a16="http://schemas.microsoft.com/office/drawing/2014/main" id="{76641017-E2B2-477A-97C6-563EFDFC6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9162" y="1560444"/>
            <a:ext cx="7810500" cy="5297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436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589C3-F806-4934-B406-0BC6B7B751A8}"/>
              </a:ext>
            </a:extLst>
          </p:cNvPr>
          <p:cNvSpPr>
            <a:spLocks noGrp="1"/>
          </p:cNvSpPr>
          <p:nvPr>
            <p:ph type="title"/>
          </p:nvPr>
        </p:nvSpPr>
        <p:spPr/>
        <p:txBody>
          <a:bodyPr/>
          <a:lstStyle/>
          <a:p>
            <a:r>
              <a:rPr lang="es-CO" dirty="0"/>
              <a:t>Modelos generales: </a:t>
            </a:r>
            <a:r>
              <a:rPr lang="es-CO" b="1" dirty="0">
                <a:solidFill>
                  <a:srgbClr val="C00000"/>
                </a:solidFill>
              </a:rPr>
              <a:t>PSP</a:t>
            </a:r>
          </a:p>
        </p:txBody>
      </p:sp>
      <p:pic>
        <p:nvPicPr>
          <p:cNvPr id="5122" name="Picture 2" descr="Resultado de imagen para proceso PSP">
            <a:extLst>
              <a:ext uri="{FF2B5EF4-FFF2-40B4-BE49-F238E27FC236}">
                <a16:creationId xmlns:a16="http://schemas.microsoft.com/office/drawing/2014/main" id="{E0237FCE-23C9-41FF-9157-53485FC23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423" y="1549400"/>
            <a:ext cx="6549153" cy="530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241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589C3-F806-4934-B406-0BC6B7B751A8}"/>
              </a:ext>
            </a:extLst>
          </p:cNvPr>
          <p:cNvSpPr>
            <a:spLocks noGrp="1"/>
          </p:cNvSpPr>
          <p:nvPr>
            <p:ph type="title"/>
          </p:nvPr>
        </p:nvSpPr>
        <p:spPr/>
        <p:txBody>
          <a:bodyPr/>
          <a:lstStyle/>
          <a:p>
            <a:r>
              <a:rPr lang="es-CO" dirty="0"/>
              <a:t>Modelos generales: </a:t>
            </a:r>
            <a:r>
              <a:rPr lang="es-CO" b="1" dirty="0">
                <a:solidFill>
                  <a:srgbClr val="C00000"/>
                </a:solidFill>
              </a:rPr>
              <a:t>TSP</a:t>
            </a:r>
          </a:p>
        </p:txBody>
      </p:sp>
      <p:pic>
        <p:nvPicPr>
          <p:cNvPr id="6146" name="Picture 2" descr="Resultado de imagen para proceso TSP">
            <a:extLst>
              <a:ext uri="{FF2B5EF4-FFF2-40B4-BE49-F238E27FC236}">
                <a16:creationId xmlns:a16="http://schemas.microsoft.com/office/drawing/2014/main" id="{08189FBF-1197-47C0-BA62-164608A124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054"/>
          <a:stretch/>
        </p:blipFill>
        <p:spPr bwMode="auto">
          <a:xfrm>
            <a:off x="1790698" y="1850422"/>
            <a:ext cx="9256713" cy="5007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519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560707-1989-476A-A373-1F5F19735FAB}"/>
              </a:ext>
            </a:extLst>
          </p:cNvPr>
          <p:cNvSpPr>
            <a:spLocks noGrp="1"/>
          </p:cNvSpPr>
          <p:nvPr>
            <p:ph type="title"/>
          </p:nvPr>
        </p:nvSpPr>
        <p:spPr/>
        <p:txBody>
          <a:bodyPr/>
          <a:lstStyle/>
          <a:p>
            <a:r>
              <a:rPr lang="es-CO" dirty="0"/>
              <a:t>Tarea</a:t>
            </a:r>
          </a:p>
        </p:txBody>
      </p:sp>
      <p:sp>
        <p:nvSpPr>
          <p:cNvPr id="3" name="Marcador de contenido 2">
            <a:extLst>
              <a:ext uri="{FF2B5EF4-FFF2-40B4-BE49-F238E27FC236}">
                <a16:creationId xmlns:a16="http://schemas.microsoft.com/office/drawing/2014/main" id="{23F9B386-AC41-4216-84E3-8E73CCB10D47}"/>
              </a:ext>
            </a:extLst>
          </p:cNvPr>
          <p:cNvSpPr>
            <a:spLocks noGrp="1"/>
          </p:cNvSpPr>
          <p:nvPr>
            <p:ph idx="1"/>
          </p:nvPr>
        </p:nvSpPr>
        <p:spPr/>
        <p:txBody>
          <a:bodyPr/>
          <a:lstStyle/>
          <a:p>
            <a:pPr algn="just"/>
            <a:r>
              <a:rPr lang="es-CO" b="1" dirty="0"/>
              <a:t>Leer</a:t>
            </a:r>
            <a:r>
              <a:rPr lang="es-CO" dirty="0"/>
              <a:t> Capitulo 2 del libro de referencia</a:t>
            </a:r>
          </a:p>
          <a:p>
            <a:pPr algn="just"/>
            <a:r>
              <a:rPr lang="es-CO" dirty="0"/>
              <a:t>Para el caso de estudio seleccionar dos metodologías (primera opción y segunda opción), las mas recomendadas según su criterio, justificar la respuesta</a:t>
            </a:r>
          </a:p>
          <a:p>
            <a:pPr algn="just"/>
            <a:endParaRPr lang="es-CO" dirty="0"/>
          </a:p>
        </p:txBody>
      </p:sp>
      <p:pic>
        <p:nvPicPr>
          <p:cNvPr id="8194" name="Picture 2" descr="Resultado de imagen para lectura">
            <a:extLst>
              <a:ext uri="{FF2B5EF4-FFF2-40B4-BE49-F238E27FC236}">
                <a16:creationId xmlns:a16="http://schemas.microsoft.com/office/drawing/2014/main" id="{0F75242D-07CC-4F8B-9871-816F8B07A4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3600" y="3911600"/>
            <a:ext cx="5892800"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282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60426-8187-44E4-BB6B-327EEEB777C6}"/>
              </a:ext>
            </a:extLst>
          </p:cNvPr>
          <p:cNvSpPr>
            <a:spLocks noGrp="1"/>
          </p:cNvSpPr>
          <p:nvPr>
            <p:ph type="title"/>
          </p:nvPr>
        </p:nvSpPr>
        <p:spPr/>
        <p:txBody>
          <a:bodyPr/>
          <a:lstStyle/>
          <a:p>
            <a:r>
              <a:rPr lang="es-CO" dirty="0"/>
              <a:t>Preguntas</a:t>
            </a:r>
          </a:p>
        </p:txBody>
      </p:sp>
      <p:sp>
        <p:nvSpPr>
          <p:cNvPr id="3" name="Marcador de contenido 2">
            <a:extLst>
              <a:ext uri="{FF2B5EF4-FFF2-40B4-BE49-F238E27FC236}">
                <a16:creationId xmlns:a16="http://schemas.microsoft.com/office/drawing/2014/main" id="{FDE69441-C548-4148-A8A0-796739E55CA7}"/>
              </a:ext>
            </a:extLst>
          </p:cNvPr>
          <p:cNvSpPr>
            <a:spLocks noGrp="1"/>
          </p:cNvSpPr>
          <p:nvPr>
            <p:ph idx="1"/>
          </p:nvPr>
        </p:nvSpPr>
        <p:spPr/>
        <p:txBody>
          <a:bodyPr/>
          <a:lstStyle/>
          <a:p>
            <a:endParaRPr lang="es-CO"/>
          </a:p>
        </p:txBody>
      </p:sp>
      <p:pic>
        <p:nvPicPr>
          <p:cNvPr id="9218" name="Picture 2" descr="Resultado de imagen para preguntas">
            <a:extLst>
              <a:ext uri="{FF2B5EF4-FFF2-40B4-BE49-F238E27FC236}">
                <a16:creationId xmlns:a16="http://schemas.microsoft.com/office/drawing/2014/main" id="{F0B4E3DD-E635-4788-B149-32C4F02A16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7406" y="2305844"/>
            <a:ext cx="5663407"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216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94D86A-EFE4-4CC5-86A1-DEF47D15C11D}"/>
              </a:ext>
            </a:extLst>
          </p:cNvPr>
          <p:cNvSpPr>
            <a:spLocks noGrp="1"/>
          </p:cNvSpPr>
          <p:nvPr>
            <p:ph type="title"/>
          </p:nvPr>
        </p:nvSpPr>
        <p:spPr/>
        <p:txBody>
          <a:bodyPr/>
          <a:lstStyle/>
          <a:p>
            <a:r>
              <a:rPr lang="es-CO" dirty="0"/>
              <a:t>Flujo del proceso </a:t>
            </a:r>
            <a:r>
              <a:rPr lang="es-CO" b="1" dirty="0"/>
              <a:t>general</a:t>
            </a:r>
          </a:p>
        </p:txBody>
      </p:sp>
      <p:sp>
        <p:nvSpPr>
          <p:cNvPr id="6" name="Marcador de contenido 5">
            <a:extLst>
              <a:ext uri="{FF2B5EF4-FFF2-40B4-BE49-F238E27FC236}">
                <a16:creationId xmlns:a16="http://schemas.microsoft.com/office/drawing/2014/main" id="{488E37F3-4B82-4FC3-A01E-4FB72B71D3D8}"/>
              </a:ext>
            </a:extLst>
          </p:cNvPr>
          <p:cNvSpPr>
            <a:spLocks noGrp="1"/>
          </p:cNvSpPr>
          <p:nvPr>
            <p:ph idx="1"/>
          </p:nvPr>
        </p:nvSpPr>
        <p:spPr/>
        <p:txBody>
          <a:bodyPr>
            <a:normAutofit/>
          </a:bodyPr>
          <a:lstStyle/>
          <a:p>
            <a:pPr marL="0" indent="0" algn="just">
              <a:buNone/>
            </a:pPr>
            <a:r>
              <a:rPr lang="es-CO" sz="2800" dirty="0"/>
              <a:t>Observe que aún </a:t>
            </a:r>
            <a:r>
              <a:rPr lang="es-CO" sz="2800" b="1" dirty="0">
                <a:solidFill>
                  <a:srgbClr val="C00000"/>
                </a:solidFill>
              </a:rPr>
              <a:t>no</a:t>
            </a:r>
            <a:r>
              <a:rPr lang="es-CO" sz="2800" dirty="0"/>
              <a:t> se </a:t>
            </a:r>
            <a:r>
              <a:rPr lang="es-CO" sz="2800" b="1" dirty="0">
                <a:solidFill>
                  <a:srgbClr val="C00000"/>
                </a:solidFill>
              </a:rPr>
              <a:t>menciona</a:t>
            </a:r>
            <a:r>
              <a:rPr lang="es-CO" sz="2800" dirty="0"/>
              <a:t> un aspecto importante del proceso de </a:t>
            </a:r>
            <a:r>
              <a:rPr lang="es-CO" sz="2800" b="1" dirty="0">
                <a:solidFill>
                  <a:srgbClr val="C00000"/>
                </a:solidFill>
              </a:rPr>
              <a:t>software</a:t>
            </a:r>
            <a:r>
              <a:rPr lang="es-CO" sz="2800" dirty="0"/>
              <a:t>. En las siguientes figuras se ilustra dicho aspecto - llamado flujo del proceso - y se describe la manera en que están organizadas las actividades estructurales y las acciones y tareas que ocurren dentro de cada una con respecto de la secuencia y el tiempo.</a:t>
            </a:r>
          </a:p>
        </p:txBody>
      </p:sp>
    </p:spTree>
    <p:extLst>
      <p:ext uri="{BB962C8B-B14F-4D97-AF65-F5344CB8AC3E}">
        <p14:creationId xmlns:p14="http://schemas.microsoft.com/office/powerpoint/2010/main" val="196184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94D86A-EFE4-4CC5-86A1-DEF47D15C11D}"/>
              </a:ext>
            </a:extLst>
          </p:cNvPr>
          <p:cNvSpPr>
            <a:spLocks noGrp="1"/>
          </p:cNvSpPr>
          <p:nvPr>
            <p:ph type="title"/>
          </p:nvPr>
        </p:nvSpPr>
        <p:spPr/>
        <p:txBody>
          <a:bodyPr/>
          <a:lstStyle/>
          <a:p>
            <a:r>
              <a:rPr lang="es-CO" dirty="0"/>
              <a:t>Flujo del proceso: </a:t>
            </a:r>
            <a:r>
              <a:rPr lang="es-CO" sz="2400" b="1" dirty="0">
                <a:solidFill>
                  <a:srgbClr val="C00000"/>
                </a:solidFill>
              </a:rPr>
              <a:t>Lineal</a:t>
            </a:r>
            <a:endParaRPr lang="es-CO" b="1" dirty="0">
              <a:solidFill>
                <a:srgbClr val="C00000"/>
              </a:solidFill>
            </a:endParaRPr>
          </a:p>
        </p:txBody>
      </p:sp>
      <p:sp>
        <p:nvSpPr>
          <p:cNvPr id="4" name="Marcador de contenido 3">
            <a:extLst>
              <a:ext uri="{FF2B5EF4-FFF2-40B4-BE49-F238E27FC236}">
                <a16:creationId xmlns:a16="http://schemas.microsoft.com/office/drawing/2014/main" id="{97D53E03-051E-4C3E-B80C-8B327F4CE870}"/>
              </a:ext>
            </a:extLst>
          </p:cNvPr>
          <p:cNvSpPr>
            <a:spLocks noGrp="1"/>
          </p:cNvSpPr>
          <p:nvPr>
            <p:ph idx="1"/>
          </p:nvPr>
        </p:nvSpPr>
        <p:spPr/>
        <p:txBody>
          <a:bodyPr>
            <a:normAutofit/>
          </a:bodyPr>
          <a:lstStyle/>
          <a:p>
            <a:pPr algn="just"/>
            <a:r>
              <a:rPr lang="es-CO" sz="3200" dirty="0"/>
              <a:t>Un </a:t>
            </a:r>
            <a:r>
              <a:rPr lang="es-CO" sz="3200" i="1" dirty="0"/>
              <a:t>flujo de proceso lineal </a:t>
            </a:r>
            <a:r>
              <a:rPr lang="es-CO" sz="3200" dirty="0"/>
              <a:t>ejecuta cada una de las cinco actividades estructurales en secuencia, comenzando por la comunicación y terminando con el despliegue</a:t>
            </a:r>
          </a:p>
        </p:txBody>
      </p:sp>
      <p:pic>
        <p:nvPicPr>
          <p:cNvPr id="8" name="Imagen 7">
            <a:extLst>
              <a:ext uri="{FF2B5EF4-FFF2-40B4-BE49-F238E27FC236}">
                <a16:creationId xmlns:a16="http://schemas.microsoft.com/office/drawing/2014/main" id="{D76C7FC8-95D1-4035-A8BE-0B80BB5465FC}"/>
              </a:ext>
            </a:extLst>
          </p:cNvPr>
          <p:cNvPicPr>
            <a:picLocks noChangeAspect="1"/>
          </p:cNvPicPr>
          <p:nvPr/>
        </p:nvPicPr>
        <p:blipFill>
          <a:blip r:embed="rId2"/>
          <a:stretch>
            <a:fillRect/>
          </a:stretch>
        </p:blipFill>
        <p:spPr>
          <a:xfrm>
            <a:off x="1172842" y="5379430"/>
            <a:ext cx="11027092" cy="1478570"/>
          </a:xfrm>
          <a:prstGeom prst="rect">
            <a:avLst/>
          </a:prstGeom>
        </p:spPr>
      </p:pic>
    </p:spTree>
    <p:extLst>
      <p:ext uri="{BB962C8B-B14F-4D97-AF65-F5344CB8AC3E}">
        <p14:creationId xmlns:p14="http://schemas.microsoft.com/office/powerpoint/2010/main" val="2515190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589C3-F806-4934-B406-0BC6B7B751A8}"/>
              </a:ext>
            </a:extLst>
          </p:cNvPr>
          <p:cNvSpPr>
            <a:spLocks noGrp="1"/>
          </p:cNvSpPr>
          <p:nvPr>
            <p:ph type="title"/>
          </p:nvPr>
        </p:nvSpPr>
        <p:spPr/>
        <p:txBody>
          <a:bodyPr/>
          <a:lstStyle/>
          <a:p>
            <a:r>
              <a:rPr lang="es-CO" dirty="0"/>
              <a:t>Flujo del proceso: </a:t>
            </a:r>
            <a:r>
              <a:rPr lang="es-CO" sz="2400" b="1" dirty="0">
                <a:solidFill>
                  <a:srgbClr val="C00000"/>
                </a:solidFill>
              </a:rPr>
              <a:t>iterativo</a:t>
            </a:r>
            <a:endParaRPr lang="es-CO" dirty="0"/>
          </a:p>
        </p:txBody>
      </p:sp>
      <p:sp>
        <p:nvSpPr>
          <p:cNvPr id="3" name="Marcador de contenido 2">
            <a:extLst>
              <a:ext uri="{FF2B5EF4-FFF2-40B4-BE49-F238E27FC236}">
                <a16:creationId xmlns:a16="http://schemas.microsoft.com/office/drawing/2014/main" id="{258D6FA7-A752-4158-9FEA-6C1652B10D92}"/>
              </a:ext>
            </a:extLst>
          </p:cNvPr>
          <p:cNvSpPr>
            <a:spLocks noGrp="1"/>
          </p:cNvSpPr>
          <p:nvPr>
            <p:ph idx="1"/>
          </p:nvPr>
        </p:nvSpPr>
        <p:spPr/>
        <p:txBody>
          <a:bodyPr>
            <a:normAutofit/>
          </a:bodyPr>
          <a:lstStyle/>
          <a:p>
            <a:pPr marL="0" indent="0" algn="just">
              <a:buNone/>
            </a:pPr>
            <a:r>
              <a:rPr lang="es-CO" sz="3200" dirty="0"/>
              <a:t>Un </a:t>
            </a:r>
            <a:r>
              <a:rPr lang="es-CO" sz="3200" i="1" dirty="0"/>
              <a:t>flujo de proceso iterativo</a:t>
            </a:r>
            <a:r>
              <a:rPr lang="es-CO" sz="3200" dirty="0"/>
              <a:t> repite una o más de las actividades antes de pasar a la siguiente.</a:t>
            </a:r>
          </a:p>
        </p:txBody>
      </p:sp>
      <p:pic>
        <p:nvPicPr>
          <p:cNvPr id="4" name="Imagen 3">
            <a:extLst>
              <a:ext uri="{FF2B5EF4-FFF2-40B4-BE49-F238E27FC236}">
                <a16:creationId xmlns:a16="http://schemas.microsoft.com/office/drawing/2014/main" id="{930C3416-AE73-41CA-ABC5-5D616696BB85}"/>
              </a:ext>
            </a:extLst>
          </p:cNvPr>
          <p:cNvPicPr>
            <a:picLocks noChangeAspect="1"/>
          </p:cNvPicPr>
          <p:nvPr/>
        </p:nvPicPr>
        <p:blipFill>
          <a:blip r:embed="rId2"/>
          <a:stretch>
            <a:fillRect/>
          </a:stretch>
        </p:blipFill>
        <p:spPr>
          <a:xfrm>
            <a:off x="823912" y="4559299"/>
            <a:ext cx="11364204" cy="2298701"/>
          </a:xfrm>
          <a:prstGeom prst="rect">
            <a:avLst/>
          </a:prstGeom>
        </p:spPr>
      </p:pic>
    </p:spTree>
    <p:extLst>
      <p:ext uri="{BB962C8B-B14F-4D97-AF65-F5344CB8AC3E}">
        <p14:creationId xmlns:p14="http://schemas.microsoft.com/office/powerpoint/2010/main" val="1620484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589C3-F806-4934-B406-0BC6B7B751A8}"/>
              </a:ext>
            </a:extLst>
          </p:cNvPr>
          <p:cNvSpPr>
            <a:spLocks noGrp="1"/>
          </p:cNvSpPr>
          <p:nvPr>
            <p:ph type="title"/>
          </p:nvPr>
        </p:nvSpPr>
        <p:spPr/>
        <p:txBody>
          <a:bodyPr/>
          <a:lstStyle/>
          <a:p>
            <a:r>
              <a:rPr lang="es-CO" dirty="0"/>
              <a:t>Flujo del proceso: </a:t>
            </a:r>
            <a:r>
              <a:rPr lang="es-CO" sz="2400" b="1" dirty="0">
                <a:solidFill>
                  <a:srgbClr val="C00000"/>
                </a:solidFill>
              </a:rPr>
              <a:t>evolutivo</a:t>
            </a:r>
            <a:endParaRPr lang="es-CO" dirty="0"/>
          </a:p>
        </p:txBody>
      </p:sp>
      <p:sp>
        <p:nvSpPr>
          <p:cNvPr id="6" name="Marcador de contenido 5">
            <a:extLst>
              <a:ext uri="{FF2B5EF4-FFF2-40B4-BE49-F238E27FC236}">
                <a16:creationId xmlns:a16="http://schemas.microsoft.com/office/drawing/2014/main" id="{152CECA3-04B9-4BC9-8724-BA644CC60985}"/>
              </a:ext>
            </a:extLst>
          </p:cNvPr>
          <p:cNvSpPr>
            <a:spLocks noGrp="1"/>
          </p:cNvSpPr>
          <p:nvPr>
            <p:ph idx="1"/>
          </p:nvPr>
        </p:nvSpPr>
        <p:spPr/>
        <p:txBody>
          <a:bodyPr>
            <a:normAutofit/>
          </a:bodyPr>
          <a:lstStyle/>
          <a:p>
            <a:pPr marL="0" indent="0" algn="just">
              <a:buNone/>
            </a:pPr>
            <a:r>
              <a:rPr lang="es-CO" sz="3200" dirty="0"/>
              <a:t>Un flujo de proceso evolutivo realiza las actividades en forma “circular”. A través de las cinco actividades, cada circuito lleva a una versión más completa del software</a:t>
            </a:r>
          </a:p>
        </p:txBody>
      </p:sp>
      <p:pic>
        <p:nvPicPr>
          <p:cNvPr id="7" name="Imagen 6">
            <a:extLst>
              <a:ext uri="{FF2B5EF4-FFF2-40B4-BE49-F238E27FC236}">
                <a16:creationId xmlns:a16="http://schemas.microsoft.com/office/drawing/2014/main" id="{06C87C6F-B5A8-4A69-A735-D9BBDC49457B}"/>
              </a:ext>
            </a:extLst>
          </p:cNvPr>
          <p:cNvPicPr>
            <a:picLocks noChangeAspect="1"/>
          </p:cNvPicPr>
          <p:nvPr/>
        </p:nvPicPr>
        <p:blipFill>
          <a:blip r:embed="rId2"/>
          <a:stretch>
            <a:fillRect/>
          </a:stretch>
        </p:blipFill>
        <p:spPr>
          <a:xfrm>
            <a:off x="2914699" y="3953482"/>
            <a:ext cx="6362602" cy="2908300"/>
          </a:xfrm>
          <a:prstGeom prst="rect">
            <a:avLst/>
          </a:prstGeom>
        </p:spPr>
      </p:pic>
    </p:spTree>
    <p:extLst>
      <p:ext uri="{BB962C8B-B14F-4D97-AF65-F5344CB8AC3E}">
        <p14:creationId xmlns:p14="http://schemas.microsoft.com/office/powerpoint/2010/main" val="365238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589C3-F806-4934-B406-0BC6B7B751A8}"/>
              </a:ext>
            </a:extLst>
          </p:cNvPr>
          <p:cNvSpPr>
            <a:spLocks noGrp="1"/>
          </p:cNvSpPr>
          <p:nvPr>
            <p:ph type="title"/>
          </p:nvPr>
        </p:nvSpPr>
        <p:spPr/>
        <p:txBody>
          <a:bodyPr/>
          <a:lstStyle/>
          <a:p>
            <a:r>
              <a:rPr lang="es-CO" dirty="0"/>
              <a:t>Flujo del proceso: </a:t>
            </a:r>
            <a:r>
              <a:rPr lang="es-CO" sz="2400" b="1" dirty="0">
                <a:solidFill>
                  <a:srgbClr val="C00000"/>
                </a:solidFill>
              </a:rPr>
              <a:t>paralelo</a:t>
            </a:r>
            <a:endParaRPr lang="es-CO" dirty="0"/>
          </a:p>
        </p:txBody>
      </p:sp>
      <p:pic>
        <p:nvPicPr>
          <p:cNvPr id="3" name="Imagen 2">
            <a:extLst>
              <a:ext uri="{FF2B5EF4-FFF2-40B4-BE49-F238E27FC236}">
                <a16:creationId xmlns:a16="http://schemas.microsoft.com/office/drawing/2014/main" id="{B89B8239-C4DA-4D8D-866A-14E414F329E7}"/>
              </a:ext>
            </a:extLst>
          </p:cNvPr>
          <p:cNvPicPr>
            <a:picLocks noChangeAspect="1"/>
          </p:cNvPicPr>
          <p:nvPr/>
        </p:nvPicPr>
        <p:blipFill rotWithShape="1">
          <a:blip r:embed="rId2"/>
          <a:srcRect r="1294"/>
          <a:stretch/>
        </p:blipFill>
        <p:spPr>
          <a:xfrm>
            <a:off x="3237563" y="3594100"/>
            <a:ext cx="5713695" cy="3263900"/>
          </a:xfrm>
          <a:prstGeom prst="rect">
            <a:avLst/>
          </a:prstGeom>
        </p:spPr>
      </p:pic>
      <p:sp>
        <p:nvSpPr>
          <p:cNvPr id="5" name="Marcador de contenido 4">
            <a:extLst>
              <a:ext uri="{FF2B5EF4-FFF2-40B4-BE49-F238E27FC236}">
                <a16:creationId xmlns:a16="http://schemas.microsoft.com/office/drawing/2014/main" id="{D7BA3126-A663-4BB8-A50F-4706233011A3}"/>
              </a:ext>
            </a:extLst>
          </p:cNvPr>
          <p:cNvSpPr>
            <a:spLocks noGrp="1"/>
          </p:cNvSpPr>
          <p:nvPr>
            <p:ph idx="1"/>
          </p:nvPr>
        </p:nvSpPr>
        <p:spPr/>
        <p:txBody>
          <a:bodyPr/>
          <a:lstStyle/>
          <a:p>
            <a:pPr marL="0" indent="0" algn="just">
              <a:buNone/>
            </a:pPr>
            <a:r>
              <a:rPr lang="es-CO" dirty="0"/>
              <a:t>Un </a:t>
            </a:r>
            <a:r>
              <a:rPr lang="es-CO" i="1" dirty="0"/>
              <a:t>flujo de proceso paralelo</a:t>
            </a:r>
            <a:r>
              <a:rPr lang="es-CO" dirty="0"/>
              <a:t> ejecuta una o más actividades en paralelo con otras (por ejemplo, el modelado de un aspecto del software tal vez se ejecute en paralelo con la construcción de otro aspecto del software).</a:t>
            </a:r>
          </a:p>
        </p:txBody>
      </p:sp>
    </p:spTree>
    <p:extLst>
      <p:ext uri="{BB962C8B-B14F-4D97-AF65-F5344CB8AC3E}">
        <p14:creationId xmlns:p14="http://schemas.microsoft.com/office/powerpoint/2010/main" val="729585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589C3-F806-4934-B406-0BC6B7B751A8}"/>
              </a:ext>
            </a:extLst>
          </p:cNvPr>
          <p:cNvSpPr>
            <a:spLocks noGrp="1"/>
          </p:cNvSpPr>
          <p:nvPr>
            <p:ph type="title"/>
          </p:nvPr>
        </p:nvSpPr>
        <p:spPr/>
        <p:txBody>
          <a:bodyPr/>
          <a:lstStyle/>
          <a:p>
            <a:r>
              <a:rPr lang="es-CO" dirty="0"/>
              <a:t>Procesos del software</a:t>
            </a:r>
          </a:p>
        </p:txBody>
      </p:sp>
      <p:sp>
        <p:nvSpPr>
          <p:cNvPr id="6" name="Marcador de contenido 5">
            <a:extLst>
              <a:ext uri="{FF2B5EF4-FFF2-40B4-BE49-F238E27FC236}">
                <a16:creationId xmlns:a16="http://schemas.microsoft.com/office/drawing/2014/main" id="{EC9BCD73-B3F2-4932-944E-4024F91A94A6}"/>
              </a:ext>
            </a:extLst>
          </p:cNvPr>
          <p:cNvSpPr>
            <a:spLocks noGrp="1"/>
          </p:cNvSpPr>
          <p:nvPr>
            <p:ph idx="1"/>
          </p:nvPr>
        </p:nvSpPr>
        <p:spPr>
          <a:xfrm>
            <a:off x="1141412" y="2249486"/>
            <a:ext cx="9905999" cy="4608513"/>
          </a:xfrm>
        </p:spPr>
        <p:txBody>
          <a:bodyPr>
            <a:normAutofit/>
          </a:bodyPr>
          <a:lstStyle/>
          <a:p>
            <a:pPr marL="0" indent="0" algn="just">
              <a:buNone/>
            </a:pPr>
            <a:r>
              <a:rPr lang="es-CO" sz="3200" dirty="0"/>
              <a:t>Es un </a:t>
            </a:r>
            <a:r>
              <a:rPr lang="es-CO" sz="3200" b="1" dirty="0">
                <a:solidFill>
                  <a:srgbClr val="C00000"/>
                </a:solidFill>
              </a:rPr>
              <a:t>conjunto</a:t>
            </a:r>
            <a:r>
              <a:rPr lang="es-CO" sz="3200" dirty="0"/>
              <a:t> de </a:t>
            </a:r>
            <a:r>
              <a:rPr lang="es-CO" sz="3200" b="1" dirty="0">
                <a:solidFill>
                  <a:srgbClr val="C00000"/>
                </a:solidFill>
              </a:rPr>
              <a:t>actividades</a:t>
            </a:r>
            <a:r>
              <a:rPr lang="es-CO" sz="3200" dirty="0"/>
              <a:t> que conducen a la creación de un producto de software. Estas actividades pueden consistir en el desarrollo de software desde cero en un lenguaje de programación. Sin embargo, cada vez mas, se desarrolla nuevo software ampliando y modificando los sistemas existentes, configurando e integrando software comercial o componentes del sistema.</a:t>
            </a:r>
          </a:p>
        </p:txBody>
      </p:sp>
    </p:spTree>
    <p:extLst>
      <p:ext uri="{BB962C8B-B14F-4D97-AF65-F5344CB8AC3E}">
        <p14:creationId xmlns:p14="http://schemas.microsoft.com/office/powerpoint/2010/main" val="293921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589C3-F806-4934-B406-0BC6B7B751A8}"/>
              </a:ext>
            </a:extLst>
          </p:cNvPr>
          <p:cNvSpPr>
            <a:spLocks noGrp="1"/>
          </p:cNvSpPr>
          <p:nvPr>
            <p:ph type="title"/>
          </p:nvPr>
        </p:nvSpPr>
        <p:spPr/>
        <p:txBody>
          <a:bodyPr/>
          <a:lstStyle/>
          <a:p>
            <a:r>
              <a:rPr lang="es-CO" dirty="0"/>
              <a:t>Procesos del software</a:t>
            </a:r>
          </a:p>
        </p:txBody>
      </p:sp>
      <p:sp>
        <p:nvSpPr>
          <p:cNvPr id="4" name="Marcador de contenido 3">
            <a:extLst>
              <a:ext uri="{FF2B5EF4-FFF2-40B4-BE49-F238E27FC236}">
                <a16:creationId xmlns:a16="http://schemas.microsoft.com/office/drawing/2014/main" id="{8BA010BE-DD88-4458-ADC3-3160CFFE4EA3}"/>
              </a:ext>
            </a:extLst>
          </p:cNvPr>
          <p:cNvSpPr>
            <a:spLocks noGrp="1"/>
          </p:cNvSpPr>
          <p:nvPr>
            <p:ph idx="1"/>
          </p:nvPr>
        </p:nvSpPr>
        <p:spPr>
          <a:xfrm>
            <a:off x="1141412" y="2249486"/>
            <a:ext cx="9905999" cy="4608513"/>
          </a:xfrm>
        </p:spPr>
        <p:txBody>
          <a:bodyPr>
            <a:normAutofit fontScale="92500" lnSpcReduction="20000"/>
          </a:bodyPr>
          <a:lstStyle/>
          <a:p>
            <a:pPr algn="just"/>
            <a:r>
              <a:rPr lang="es-CO" sz="3200" dirty="0">
                <a:solidFill>
                  <a:srgbClr val="C00000"/>
                </a:solidFill>
              </a:rPr>
              <a:t>Dependen</a:t>
            </a:r>
            <a:r>
              <a:rPr lang="es-CO" sz="3200" dirty="0"/>
              <a:t> de las </a:t>
            </a:r>
            <a:r>
              <a:rPr lang="es-CO" sz="3200" dirty="0">
                <a:solidFill>
                  <a:srgbClr val="C00000"/>
                </a:solidFill>
              </a:rPr>
              <a:t>personas</a:t>
            </a:r>
            <a:r>
              <a:rPr lang="es-CO" sz="3200" dirty="0"/>
              <a:t> que toman decisiones y juicios.</a:t>
            </a:r>
          </a:p>
          <a:p>
            <a:pPr algn="just"/>
            <a:r>
              <a:rPr lang="es-CO" sz="3200" dirty="0"/>
              <a:t>Las herramientas </a:t>
            </a:r>
            <a:r>
              <a:rPr lang="es-CO" sz="3200" dirty="0">
                <a:solidFill>
                  <a:srgbClr val="C00000"/>
                </a:solidFill>
              </a:rPr>
              <a:t>CASE</a:t>
            </a:r>
            <a:r>
              <a:rPr lang="es-CO" sz="3200" dirty="0"/>
              <a:t> </a:t>
            </a:r>
            <a:r>
              <a:rPr lang="es-CO" sz="3200" dirty="0">
                <a:solidFill>
                  <a:srgbClr val="C00000"/>
                </a:solidFill>
              </a:rPr>
              <a:t>no</a:t>
            </a:r>
            <a:r>
              <a:rPr lang="es-CO" sz="3200" dirty="0"/>
              <a:t> han tenido </a:t>
            </a:r>
            <a:r>
              <a:rPr lang="es-CO" sz="3200" b="1" dirty="0"/>
              <a:t>éxito</a:t>
            </a:r>
            <a:r>
              <a:rPr lang="es-CO" sz="3200" dirty="0"/>
              <a:t> por la diversidad de procesos.</a:t>
            </a:r>
          </a:p>
          <a:p>
            <a:pPr algn="just"/>
            <a:r>
              <a:rPr lang="es-CO" sz="3200" dirty="0">
                <a:solidFill>
                  <a:srgbClr val="C00000"/>
                </a:solidFill>
              </a:rPr>
              <a:t>No</a:t>
            </a:r>
            <a:r>
              <a:rPr lang="es-CO" sz="3200" dirty="0"/>
              <a:t> existe un proceso </a:t>
            </a:r>
            <a:r>
              <a:rPr lang="es-CO" sz="3200" dirty="0">
                <a:solidFill>
                  <a:srgbClr val="C00000"/>
                </a:solidFill>
              </a:rPr>
              <a:t>ideal</a:t>
            </a:r>
            <a:r>
              <a:rPr lang="es-CO" sz="3200" dirty="0"/>
              <a:t>.</a:t>
            </a:r>
          </a:p>
          <a:p>
            <a:pPr algn="just"/>
            <a:r>
              <a:rPr lang="es-CO" sz="3200" dirty="0"/>
              <a:t>Las organizaciones han </a:t>
            </a:r>
            <a:r>
              <a:rPr lang="es-CO" sz="3200" dirty="0">
                <a:solidFill>
                  <a:srgbClr val="C00000"/>
                </a:solidFill>
              </a:rPr>
              <a:t>personalizado</a:t>
            </a:r>
            <a:r>
              <a:rPr lang="es-CO" sz="3200" dirty="0"/>
              <a:t> sus procesos.</a:t>
            </a:r>
          </a:p>
          <a:p>
            <a:pPr algn="just"/>
            <a:r>
              <a:rPr lang="es-CO" sz="3200" dirty="0"/>
              <a:t>Los procesos han </a:t>
            </a:r>
            <a:r>
              <a:rPr lang="es-CO" sz="3200" dirty="0">
                <a:solidFill>
                  <a:srgbClr val="C00000"/>
                </a:solidFill>
              </a:rPr>
              <a:t>evolucionado</a:t>
            </a:r>
            <a:r>
              <a:rPr lang="es-CO" sz="3200" dirty="0"/>
              <a:t> para ajustarse ya sea a sistemas </a:t>
            </a:r>
            <a:r>
              <a:rPr lang="es-CO" sz="3200" dirty="0">
                <a:solidFill>
                  <a:srgbClr val="C00000"/>
                </a:solidFill>
              </a:rPr>
              <a:t>críticos</a:t>
            </a:r>
            <a:r>
              <a:rPr lang="es-CO" sz="3200" dirty="0"/>
              <a:t>, sistemas de negocio con requerimientos </a:t>
            </a:r>
            <a:r>
              <a:rPr lang="es-CO" sz="3200" dirty="0">
                <a:solidFill>
                  <a:srgbClr val="C00000"/>
                </a:solidFill>
              </a:rPr>
              <a:t>cambiantes</a:t>
            </a:r>
            <a:r>
              <a:rPr lang="es-CO" sz="3200" dirty="0"/>
              <a:t>.</a:t>
            </a:r>
          </a:p>
          <a:p>
            <a:pPr algn="just"/>
            <a:endParaRPr lang="es-CO" sz="3200" dirty="0"/>
          </a:p>
        </p:txBody>
      </p:sp>
    </p:spTree>
    <p:extLst>
      <p:ext uri="{BB962C8B-B14F-4D97-AF65-F5344CB8AC3E}">
        <p14:creationId xmlns:p14="http://schemas.microsoft.com/office/powerpoint/2010/main" val="3639239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490</TotalTime>
  <Words>734</Words>
  <Application>Microsoft Office PowerPoint</Application>
  <PresentationFormat>Panorámica</PresentationFormat>
  <Paragraphs>73</Paragraphs>
  <Slides>28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28</vt:i4>
      </vt:variant>
    </vt:vector>
  </HeadingPairs>
  <TitlesOfParts>
    <vt:vector size="31" baseType="lpstr">
      <vt:lpstr>Arial</vt:lpstr>
      <vt:lpstr>Tw Cen MT</vt:lpstr>
      <vt:lpstr>Circuito</vt:lpstr>
      <vt:lpstr>Procesos de desarrollo de software</vt:lpstr>
      <vt:lpstr>Modelo general de proceso</vt:lpstr>
      <vt:lpstr>Flujo del proceso general</vt:lpstr>
      <vt:lpstr>Flujo del proceso: Lineal</vt:lpstr>
      <vt:lpstr>Flujo del proceso: iterativo</vt:lpstr>
      <vt:lpstr>Flujo del proceso: evolutivo</vt:lpstr>
      <vt:lpstr>Flujo del proceso: paralelo</vt:lpstr>
      <vt:lpstr>Procesos del software</vt:lpstr>
      <vt:lpstr>Procesos del software</vt:lpstr>
      <vt:lpstr>Procesos del software</vt:lpstr>
      <vt:lpstr>Modelos generales</vt:lpstr>
      <vt:lpstr>Modelos generales</vt:lpstr>
      <vt:lpstr>Modelos generales: Cascada</vt:lpstr>
      <vt:lpstr>Modelos generales: Cascada – Modelo en v</vt:lpstr>
      <vt:lpstr>Modelos generales: proceso incremental</vt:lpstr>
      <vt:lpstr>Modelos generales: proceso evolutivo</vt:lpstr>
      <vt:lpstr>Modelos generales: proceso evolutivo</vt:lpstr>
      <vt:lpstr>Modelos generales: proceso concurrentes</vt:lpstr>
      <vt:lpstr>Modelos generales: procesos especializados</vt:lpstr>
      <vt:lpstr>Modelos generales: procesos especializados</vt:lpstr>
      <vt:lpstr>Modelos generales: procesos especializados</vt:lpstr>
      <vt:lpstr>Modelos generales: procesos especializados</vt:lpstr>
      <vt:lpstr>Modelos generales: procesos unificado - UP</vt:lpstr>
      <vt:lpstr>Modelos generales: procesos unificado - RUP</vt:lpstr>
      <vt:lpstr>Modelos generales: PSP</vt:lpstr>
      <vt:lpstr>Modelos generales: TSP</vt:lpstr>
      <vt:lpstr>Tarea</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ingeniería de software</dc:title>
  <dc:creator>Vilma Yenny Bohórquez</dc:creator>
  <cp:lastModifiedBy>Nixon Acosta</cp:lastModifiedBy>
  <cp:revision>52</cp:revision>
  <dcterms:created xsi:type="dcterms:W3CDTF">2019-08-02T18:42:28Z</dcterms:created>
  <dcterms:modified xsi:type="dcterms:W3CDTF">2022-09-05T14:50:36Z</dcterms:modified>
</cp:coreProperties>
</file>