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90"/>
  </p:notesMasterIdLst>
  <p:sldIdLst>
    <p:sldId id="256" r:id="rId2"/>
    <p:sldId id="392" r:id="rId3"/>
    <p:sldId id="441" r:id="rId4"/>
    <p:sldId id="442" r:id="rId5"/>
    <p:sldId id="443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44" r:id="rId14"/>
    <p:sldId id="445" r:id="rId15"/>
    <p:sldId id="446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6" r:id="rId49"/>
    <p:sldId id="437" r:id="rId50"/>
    <p:sldId id="438" r:id="rId51"/>
    <p:sldId id="447" r:id="rId52"/>
    <p:sldId id="448" r:id="rId53"/>
    <p:sldId id="439" r:id="rId54"/>
    <p:sldId id="440" r:id="rId55"/>
    <p:sldId id="432" r:id="rId56"/>
    <p:sldId id="433" r:id="rId57"/>
    <p:sldId id="434" r:id="rId58"/>
    <p:sldId id="435" r:id="rId59"/>
    <p:sldId id="449" r:id="rId60"/>
    <p:sldId id="450" r:id="rId61"/>
    <p:sldId id="451" r:id="rId62"/>
    <p:sldId id="452" r:id="rId63"/>
    <p:sldId id="453" r:id="rId64"/>
    <p:sldId id="454" r:id="rId65"/>
    <p:sldId id="455" r:id="rId66"/>
    <p:sldId id="456" r:id="rId67"/>
    <p:sldId id="457" r:id="rId68"/>
    <p:sldId id="458" r:id="rId69"/>
    <p:sldId id="459" r:id="rId70"/>
    <p:sldId id="460" r:id="rId71"/>
    <p:sldId id="461" r:id="rId72"/>
    <p:sldId id="462" r:id="rId73"/>
    <p:sldId id="463" r:id="rId74"/>
    <p:sldId id="464" r:id="rId75"/>
    <p:sldId id="465" r:id="rId76"/>
    <p:sldId id="466" r:id="rId77"/>
    <p:sldId id="467" r:id="rId78"/>
    <p:sldId id="468" r:id="rId79"/>
    <p:sldId id="469" r:id="rId80"/>
    <p:sldId id="470" r:id="rId81"/>
    <p:sldId id="471" r:id="rId82"/>
    <p:sldId id="472" r:id="rId83"/>
    <p:sldId id="473" r:id="rId84"/>
    <p:sldId id="474" r:id="rId85"/>
    <p:sldId id="475" r:id="rId86"/>
    <p:sldId id="476" r:id="rId87"/>
    <p:sldId id="477" r:id="rId88"/>
    <p:sldId id="478" r:id="rId8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C43D0-E28F-4292-89DC-35118315B8BE}" type="datetimeFigureOut">
              <a:rPr lang="es-CO" smtClean="0"/>
              <a:t>08/04/2018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85843-070B-41DE-A70A-825515291F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56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B8693-FA75-4613-945B-38C5347820D8}" type="slidenum">
              <a:rPr lang="es-ES" altLang="es-CO"/>
              <a:pPr/>
              <a:t>6</a:t>
            </a:fld>
            <a:endParaRPr lang="es-ES" altLang="es-CO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033925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9C2D9-558B-4B3D-AEBE-82690ACBA194}" type="slidenum">
              <a:rPr lang="es-ES" altLang="es-CO"/>
              <a:pPr/>
              <a:t>18</a:t>
            </a:fld>
            <a:endParaRPr lang="es-ES" altLang="es-CO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928007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BC51C-CDF1-4C4D-9AE9-86243C96FF16}" type="slidenum">
              <a:rPr lang="es-ES" altLang="es-CO"/>
              <a:pPr/>
              <a:t>19</a:t>
            </a:fld>
            <a:endParaRPr lang="es-ES" altLang="es-CO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063261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59C82-EECF-40C6-95D8-8E0F48511BB8}" type="slidenum">
              <a:rPr lang="es-ES" altLang="es-CO"/>
              <a:pPr/>
              <a:t>20</a:t>
            </a:fld>
            <a:endParaRPr lang="es-ES" altLang="es-CO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658505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AB20D-5A35-4067-8A6F-2D9BE61A7263}" type="slidenum">
              <a:rPr lang="es-ES" altLang="es-CO"/>
              <a:pPr/>
              <a:t>21</a:t>
            </a:fld>
            <a:endParaRPr lang="es-ES" altLang="es-CO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79380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278F4-D916-47B6-BCDE-00A2DC23625E}" type="slidenum">
              <a:rPr lang="es-ES" altLang="es-CO"/>
              <a:pPr/>
              <a:t>22</a:t>
            </a:fld>
            <a:endParaRPr lang="es-ES" altLang="es-CO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93775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25C41-EBEA-4B5C-99AD-1BC89CFE5DA8}" type="slidenum">
              <a:rPr lang="es-ES" altLang="es-CO"/>
              <a:pPr/>
              <a:t>23</a:t>
            </a:fld>
            <a:endParaRPr lang="es-ES" altLang="es-CO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49370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58F46-F994-430E-B4E2-B03B7334C6C9}" type="slidenum">
              <a:rPr lang="es-ES" altLang="es-CO"/>
              <a:pPr/>
              <a:t>24</a:t>
            </a:fld>
            <a:endParaRPr lang="es-ES" altLang="es-CO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854598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CD710-ECE2-481B-975D-135231A4CD16}" type="slidenum">
              <a:rPr lang="es-ES" altLang="es-CO"/>
              <a:pPr/>
              <a:t>25</a:t>
            </a:fld>
            <a:endParaRPr lang="es-ES" altLang="es-CO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610659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8CA5A-0CF0-461E-8367-8DFD942734A5}" type="slidenum">
              <a:rPr lang="es-ES" altLang="es-CO"/>
              <a:pPr/>
              <a:t>26</a:t>
            </a:fld>
            <a:endParaRPr lang="es-ES" altLang="es-CO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462003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7C87A-A276-4E91-9C69-F8E3C3F63812}" type="slidenum">
              <a:rPr lang="es-ES" altLang="es-CO"/>
              <a:pPr/>
              <a:t>27</a:t>
            </a:fld>
            <a:endParaRPr lang="es-ES" altLang="es-CO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285015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63D2E-3749-48FA-AF4A-981D37FED2C8}" type="slidenum">
              <a:rPr lang="es-ES" altLang="es-CO"/>
              <a:pPr/>
              <a:t>7</a:t>
            </a:fld>
            <a:endParaRPr lang="es-ES" altLang="es-CO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063956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597E5-310D-48A0-97A6-6440DC921BD0}" type="slidenum">
              <a:rPr lang="es-ES" altLang="es-CO"/>
              <a:pPr/>
              <a:t>28</a:t>
            </a:fld>
            <a:endParaRPr lang="es-ES" altLang="es-CO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809131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54077-BB00-4548-90A1-D1F9E347B90F}" type="slidenum">
              <a:rPr lang="es-ES" altLang="es-CO"/>
              <a:pPr/>
              <a:t>29</a:t>
            </a:fld>
            <a:endParaRPr lang="es-ES" altLang="es-CO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030355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A2A37-5DE8-46E6-A602-1B3BB6FBDE04}" type="slidenum">
              <a:rPr lang="es-ES" altLang="es-CO"/>
              <a:pPr/>
              <a:t>30</a:t>
            </a:fld>
            <a:endParaRPr lang="es-ES" altLang="es-CO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245577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CC572-F820-4B23-A9B4-AFBCC138C87A}" type="slidenum">
              <a:rPr lang="es-ES" altLang="es-CO"/>
              <a:pPr/>
              <a:t>31</a:t>
            </a:fld>
            <a:endParaRPr lang="es-ES" altLang="es-CO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037570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4ED68-985F-4722-BF05-E4788B37F026}" type="slidenum">
              <a:rPr lang="es-ES" altLang="es-CO"/>
              <a:pPr/>
              <a:t>32</a:t>
            </a:fld>
            <a:endParaRPr lang="es-ES" altLang="es-CO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247015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CC602-D3E5-4E66-841C-BEA54876B4C2}" type="slidenum">
              <a:rPr lang="es-ES" altLang="es-CO"/>
              <a:pPr/>
              <a:t>33</a:t>
            </a:fld>
            <a:endParaRPr lang="es-ES" altLang="es-CO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119801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0E08FB-29D2-4D86-83EA-D35BF71C6B20}" type="slidenum">
              <a:rPr lang="es-ES" altLang="es-CO"/>
              <a:pPr/>
              <a:t>34</a:t>
            </a:fld>
            <a:endParaRPr lang="es-ES" altLang="es-CO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662759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2A8EC-9475-4251-99C6-DAE6D8582734}" type="slidenum">
              <a:rPr lang="es-ES" altLang="es-CO"/>
              <a:pPr/>
              <a:t>35</a:t>
            </a:fld>
            <a:endParaRPr lang="es-ES" altLang="es-CO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497993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3A5EC-FA06-4DD5-B11E-BFF2CE279353}" type="slidenum">
              <a:rPr lang="es-ES" altLang="es-CO"/>
              <a:pPr/>
              <a:t>36</a:t>
            </a:fld>
            <a:endParaRPr lang="es-ES" altLang="es-CO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460177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08931-18B9-4827-8DD3-F30992D974F9}" type="slidenum">
              <a:rPr lang="es-ES" altLang="es-CO"/>
              <a:pPr/>
              <a:t>37</a:t>
            </a:fld>
            <a:endParaRPr lang="es-ES" altLang="es-CO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87448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EEB3F-B9C8-45D5-87FA-4192BF88199F}" type="slidenum">
              <a:rPr lang="es-ES" altLang="es-CO"/>
              <a:pPr/>
              <a:t>8</a:t>
            </a:fld>
            <a:endParaRPr lang="es-ES" altLang="es-CO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032849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65810-8FE3-4C1B-BB0D-D1EB42F9A20E}" type="slidenum">
              <a:rPr lang="es-ES" altLang="es-CO"/>
              <a:pPr/>
              <a:t>38</a:t>
            </a:fld>
            <a:endParaRPr lang="es-ES" altLang="es-CO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97509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28B5C-FF30-4E52-9846-1C58A374E88F}" type="slidenum">
              <a:rPr lang="es-ES" altLang="es-CO"/>
              <a:pPr/>
              <a:t>39</a:t>
            </a:fld>
            <a:endParaRPr lang="es-ES" altLang="es-CO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016169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E0432-E649-4C9B-8644-7010BC20C783}" type="slidenum">
              <a:rPr lang="es-ES" altLang="es-CO"/>
              <a:pPr/>
              <a:t>40</a:t>
            </a:fld>
            <a:endParaRPr lang="es-ES" altLang="es-CO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59070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F80C4-8E03-4065-99D7-085E29F46141}" type="slidenum">
              <a:rPr lang="es-ES" altLang="es-CO"/>
              <a:pPr/>
              <a:t>41</a:t>
            </a:fld>
            <a:endParaRPr lang="es-ES" altLang="es-CO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1516997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742EE-195D-4E9D-9FD1-557C0C10C485}" type="slidenum">
              <a:rPr lang="es-ES" altLang="es-CO"/>
              <a:pPr/>
              <a:t>42</a:t>
            </a:fld>
            <a:endParaRPr lang="es-ES" altLang="es-CO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712422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50567-35F5-49B2-A266-5EB6EFBBD193}" type="slidenum">
              <a:rPr lang="es-ES" altLang="es-CO"/>
              <a:pPr/>
              <a:t>43</a:t>
            </a:fld>
            <a:endParaRPr lang="es-ES" altLang="es-CO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353182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9EB46-FC95-41A2-BA85-1A885FFB755F}" type="slidenum">
              <a:rPr lang="es-ES" altLang="es-CO"/>
              <a:pPr/>
              <a:t>44</a:t>
            </a:fld>
            <a:endParaRPr lang="es-ES" altLang="es-CO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703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86BD4-25CE-4D8E-A217-2B6E626ABB03}" type="slidenum">
              <a:rPr lang="es-ES" altLang="es-CO"/>
              <a:pPr/>
              <a:t>45</a:t>
            </a:fld>
            <a:endParaRPr lang="es-ES" altLang="es-CO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511377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42ADB-94AD-4B1E-BAD5-F270185C90C6}" type="slidenum">
              <a:rPr lang="es-ES" altLang="es-CO"/>
              <a:pPr/>
              <a:t>46</a:t>
            </a:fld>
            <a:endParaRPr lang="es-ES" altLang="es-CO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5164784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5DFE6-4F7E-4180-A54C-C25767B4E946}" type="slidenum">
              <a:rPr lang="es-ES" altLang="es-CO"/>
              <a:pPr/>
              <a:t>47</a:t>
            </a:fld>
            <a:endParaRPr lang="es-ES" altLang="es-CO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64693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41AAC-BA18-43AB-90B0-3D06A5613F22}" type="slidenum">
              <a:rPr lang="es-ES" altLang="es-CO"/>
              <a:pPr/>
              <a:t>9</a:t>
            </a:fld>
            <a:endParaRPr lang="es-ES" altLang="es-CO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71914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>
              <a:cs typeface="Arial" panose="020B0604020202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C33A48-BA3A-4721-8AE7-CFBD0801986D}" type="slidenum">
              <a:rPr lang="es-ES" altLang="es-CO"/>
              <a:pPr/>
              <a:t>51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1806754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CO" smtClean="0">
              <a:cs typeface="Arial" panose="020B0604020202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3438ED-1FE6-4146-8699-BBF1F83F4C30}" type="slidenum">
              <a:rPr lang="es-ES" altLang="es-CO"/>
              <a:pPr/>
              <a:t>52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5814899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34F70-6F82-466B-9E8D-6C4AD6C61DAC}" type="slidenum">
              <a:rPr lang="es-ES" altLang="es-CO"/>
              <a:pPr/>
              <a:t>55</a:t>
            </a:fld>
            <a:endParaRPr lang="es-ES" altLang="es-CO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4393428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572B3-860F-44A8-A03F-A059BACBE0A2}" type="slidenum">
              <a:rPr lang="es-ES" altLang="es-CO"/>
              <a:pPr/>
              <a:t>56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772639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D01B2-DE0D-4387-85DB-C6458FF58378}" type="slidenum">
              <a:rPr lang="es-ES" altLang="es-CO"/>
              <a:pPr/>
              <a:t>57</a:t>
            </a:fld>
            <a:endParaRPr lang="es-ES" altLang="es-CO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9278002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F8847-C028-4212-A890-8096C93C8A2A}" type="slidenum">
              <a:rPr lang="es-ES" altLang="es-CO"/>
              <a:pPr/>
              <a:t>58</a:t>
            </a:fld>
            <a:endParaRPr lang="es-ES" altLang="es-CO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2632629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F8B8DF-1F34-4F78-B6B9-0775CACD2C9F}" type="slidenum">
              <a:rPr lang="es-ES" smtClean="0"/>
              <a:pPr>
                <a:defRPr/>
              </a:pPr>
              <a:t>59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99156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D6572-6E05-4A36-9CF5-91C054C65ACF}" type="slidenum">
              <a:rPr lang="es-ES" smtClean="0"/>
              <a:pPr>
                <a:defRPr/>
              </a:pPr>
              <a:t>60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91260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6846EB-A60B-46EB-A709-43D856FD8514}" type="slidenum">
              <a:rPr lang="es-ES" smtClean="0"/>
              <a:pPr>
                <a:defRPr/>
              </a:pPr>
              <a:t>62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75301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2C033C-BB39-4F02-BD8B-2C9D1E3F4D87}" type="slidenum">
              <a:rPr lang="es-ES" smtClean="0"/>
              <a:pPr>
                <a:defRPr/>
              </a:pPr>
              <a:t>63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77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FB694-21A3-4122-8C5D-429238D5E547}" type="slidenum">
              <a:rPr lang="es-ES" altLang="es-CO"/>
              <a:pPr/>
              <a:t>10</a:t>
            </a:fld>
            <a:endParaRPr lang="es-ES" altLang="es-CO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903047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F9EEED-D847-4A77-A624-6696B1F09195}" type="slidenum">
              <a:rPr lang="es-ES" smtClean="0"/>
              <a:pPr>
                <a:defRPr/>
              </a:pPr>
              <a:t>64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8638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213B-9FE7-4D3B-BCC5-4BC400C8BD1E}" type="slidenum">
              <a:rPr lang="es-ES" smtClean="0"/>
              <a:pPr>
                <a:defRPr/>
              </a:pPr>
              <a:t>65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1974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2CAE9-9F66-49BF-94BB-27F136791B84}" type="slidenum">
              <a:rPr lang="es-ES" smtClean="0"/>
              <a:pPr>
                <a:defRPr/>
              </a:pPr>
              <a:t>66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8160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3E7C86-8055-4834-A51E-64BD926C1BF9}" type="slidenum">
              <a:rPr lang="es-ES" smtClean="0"/>
              <a:pPr>
                <a:defRPr/>
              </a:pPr>
              <a:t>67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45663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8B23BA-65CA-4F1B-AD79-3888833B40D2}" type="slidenum">
              <a:rPr lang="es-ES" smtClean="0"/>
              <a:pPr>
                <a:defRPr/>
              </a:pPr>
              <a:t>69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97234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F2F86-D869-470B-8BF5-98F96861CEDB}" type="slidenum">
              <a:rPr lang="es-ES" smtClean="0"/>
              <a:pPr>
                <a:defRPr/>
              </a:pPr>
              <a:t>70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21883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C262CB-2CD3-449F-A943-DC0CCE6B18BE}" type="slidenum">
              <a:rPr lang="es-ES" smtClean="0"/>
              <a:pPr>
                <a:defRPr/>
              </a:pPr>
              <a:t>71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54756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0FB33-0E44-4AA6-94CC-7696F4673817}" type="slidenum">
              <a:rPr lang="es-ES" smtClean="0"/>
              <a:pPr>
                <a:defRPr/>
              </a:pPr>
              <a:t>72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589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1178962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BDD0D0-BB2A-418F-B442-2169DFA227BA}" type="slidenum">
              <a:rPr lang="es-ES" smtClean="0"/>
              <a:pPr>
                <a:defRPr/>
              </a:pPr>
              <a:t>74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200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6F508-6B5F-429F-AB2B-88617A7E9D18}" type="slidenum">
              <a:rPr lang="es-ES" altLang="es-CO"/>
              <a:pPr/>
              <a:t>11</a:t>
            </a:fld>
            <a:endParaRPr lang="es-ES" altLang="es-CO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1698815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C9F8B8-4637-4B51-A489-E2BE895D1A7B}" type="slidenum">
              <a:rPr lang="es-ES" smtClean="0"/>
              <a:pPr>
                <a:defRPr/>
              </a:pPr>
              <a:t>75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9563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E262C9-896C-4F6F-9E47-ABB982C7B9FB}" type="slidenum">
              <a:rPr lang="es-ES" smtClean="0"/>
              <a:pPr>
                <a:defRPr/>
              </a:pPr>
              <a:t>76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8027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317A9D-5154-4F5B-851E-ACA51FE29232}" type="slidenum">
              <a:rPr lang="es-ES" smtClean="0"/>
              <a:pPr>
                <a:defRPr/>
              </a:pPr>
              <a:t>77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54009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ECE1D5-2E14-4634-AE84-5D71CEB67137}" type="slidenum">
              <a:rPr lang="es-ES" smtClean="0"/>
              <a:pPr>
                <a:defRPr/>
              </a:pPr>
              <a:t>78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9073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63B76A-582B-408F-8F64-6B1D16B06746}" type="slidenum">
              <a:rPr lang="es-ES" smtClean="0"/>
              <a:pPr>
                <a:defRPr/>
              </a:pPr>
              <a:t>80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4345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ED3061-E333-4066-9D06-30FDF864C64A}" type="slidenum">
              <a:rPr lang="es-ES" smtClean="0"/>
              <a:pPr>
                <a:defRPr/>
              </a:pPr>
              <a:t>81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22003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941B23-CCD9-4003-A13E-E862374670CF}" type="slidenum">
              <a:rPr lang="es-ES" smtClean="0"/>
              <a:pPr>
                <a:defRPr/>
              </a:pPr>
              <a:t>83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97899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67C38F-6EE4-4D84-89DD-4CB0176ADD5C}" type="slidenum">
              <a:rPr lang="es-ES" smtClean="0"/>
              <a:pPr>
                <a:defRPr/>
              </a:pPr>
              <a:t>84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5735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91821-4FA8-4622-AF42-4273EC751FA5}" type="slidenum">
              <a:rPr lang="es-ES" smtClean="0"/>
              <a:pPr>
                <a:defRPr/>
              </a:pPr>
              <a:t>85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58540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FDD20C-1FC6-46E1-B690-3CBBD93C7FC6}" type="slidenum">
              <a:rPr lang="es-ES" smtClean="0"/>
              <a:pPr>
                <a:defRPr/>
              </a:pPr>
              <a:t>86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32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2EE6C-7C4C-416D-9485-C40BC8206773}" type="slidenum">
              <a:rPr lang="es-ES" altLang="es-CO"/>
              <a:pPr/>
              <a:t>12</a:t>
            </a:fld>
            <a:endParaRPr lang="es-ES" altLang="es-CO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61872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266A2-89A5-4E4F-BEDD-523819FA06E0}" type="slidenum">
              <a:rPr lang="es-ES" altLang="es-CO"/>
              <a:pPr/>
              <a:t>16</a:t>
            </a:fld>
            <a:endParaRPr lang="es-ES" altLang="es-CO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82287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" altLang="es-CO"/>
              <a:t>uytytue 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C5A47-EA79-4E9D-9586-19C383E39E68}" type="slidenum">
              <a:rPr lang="es-ES" altLang="es-CO"/>
              <a:pPr/>
              <a:t>17</a:t>
            </a:fld>
            <a:endParaRPr lang="es-ES" altLang="es-CO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CO"/>
              <a:t>ytuytudeytu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60449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6B6-39CF-4863-8EAA-BEEEF4F9A44F}" type="datetimeFigureOut">
              <a:rPr lang="es-CO" smtClean="0"/>
              <a:t>08/04/2018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5BC-2262-45A0-B227-469CDCFEE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908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6B6-39CF-4863-8EAA-BEEEF4F9A44F}" type="datetimeFigureOut">
              <a:rPr lang="es-CO" smtClean="0"/>
              <a:t>08/04/2018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5BC-2262-45A0-B227-469CDCFEE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51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6B6-39CF-4863-8EAA-BEEEF4F9A44F}" type="datetimeFigureOut">
              <a:rPr lang="es-CO" smtClean="0"/>
              <a:t>08/04/2018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5BC-2262-45A0-B227-469CDCFEE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66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676F42-E9AB-4F27-9C46-12DAD3E17596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85638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6B6-39CF-4863-8EAA-BEEEF4F9A44F}" type="datetimeFigureOut">
              <a:rPr lang="es-CO" smtClean="0"/>
              <a:t>08/04/2018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5BC-2262-45A0-B227-469CDCFEE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3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6B6-39CF-4863-8EAA-BEEEF4F9A44F}" type="datetimeFigureOut">
              <a:rPr lang="es-CO" smtClean="0"/>
              <a:t>08/04/2018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5BC-2262-45A0-B227-469CDCFEE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258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6B6-39CF-4863-8EAA-BEEEF4F9A44F}" type="datetimeFigureOut">
              <a:rPr lang="es-CO" smtClean="0"/>
              <a:t>08/04/2018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5BC-2262-45A0-B227-469CDCFEE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80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6B6-39CF-4863-8EAA-BEEEF4F9A44F}" type="datetimeFigureOut">
              <a:rPr lang="es-CO" smtClean="0"/>
              <a:t>08/04/2018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5BC-2262-45A0-B227-469CDCFEE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64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6B6-39CF-4863-8EAA-BEEEF4F9A44F}" type="datetimeFigureOut">
              <a:rPr lang="es-CO" smtClean="0"/>
              <a:t>08/04/2018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5BC-2262-45A0-B227-469CDCFEE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3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6B6-39CF-4863-8EAA-BEEEF4F9A44F}" type="datetimeFigureOut">
              <a:rPr lang="es-CO" smtClean="0"/>
              <a:t>08/04/2018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5BC-2262-45A0-B227-469CDCFEE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19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6B6-39CF-4863-8EAA-BEEEF4F9A44F}" type="datetimeFigureOut">
              <a:rPr lang="es-CO" smtClean="0"/>
              <a:t>08/04/2018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5BC-2262-45A0-B227-469CDCFEE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41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6B6-39CF-4863-8EAA-BEEEF4F9A44F}" type="datetimeFigureOut">
              <a:rPr lang="es-CO" smtClean="0"/>
              <a:t>08/04/2018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5BC-2262-45A0-B227-469CDCFEE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001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86B6-39CF-4863-8EAA-BEEEF4F9A44F}" type="datetimeFigureOut">
              <a:rPr lang="es-CO" smtClean="0"/>
              <a:t>08/04/2018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55BC-2262-45A0-B227-469CDCFEE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361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emf"/><Relationship Id="rId4" Type="http://schemas.openxmlformats.org/officeDocument/2006/relationships/package" Target="../embeddings/Documento_de_Microsoft_Word1.docx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002881"/>
          </a:xfrm>
        </p:spPr>
        <p:txBody>
          <a:bodyPr/>
          <a:lstStyle/>
          <a:p>
            <a:r>
              <a:rPr lang="es-CO" dirty="0" smtClean="0"/>
              <a:t>Programación básica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9086" y="5818340"/>
            <a:ext cx="5645659" cy="1004083"/>
          </a:xfrm>
          <a:noFill/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2000" dirty="0" smtClean="0">
                <a:latin typeface="Agency FB" panose="020B0503020202020204" pitchFamily="34" charset="0"/>
              </a:rPr>
              <a:t>Universidad Distrital Francisco José de Caldas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2000" dirty="0" smtClean="0">
                <a:latin typeface="Agency FB" panose="020B0503020202020204" pitchFamily="34" charset="0"/>
              </a:rPr>
              <a:t>Facultad de Ingeniería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O" sz="2000" dirty="0" smtClean="0">
                <a:latin typeface="Agency FB" panose="020B0503020202020204" pitchFamily="34" charset="0"/>
              </a:rPr>
              <a:t>Ingeniería de Sistemas</a:t>
            </a:r>
            <a:endParaRPr lang="es-CO" sz="2000" dirty="0">
              <a:latin typeface="Agency FB" panose="020B0503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" y="5707181"/>
            <a:ext cx="849086" cy="11152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46671" y="3901931"/>
            <a:ext cx="8050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defTabSz="457200" fontAlgn="base">
              <a:spcAft>
                <a:spcPct val="0"/>
              </a:spcAft>
              <a:buClr>
                <a:srgbClr val="FF0000"/>
              </a:buClr>
              <a:buSzPct val="5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s-ES_tradnl" altLang="es-CO" sz="1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Adaptado de: </a:t>
            </a:r>
            <a:endParaRPr lang="es-ES_tradnl" altLang="es-CO" sz="1400" b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lvl="1" algn="ctr" defTabSz="457200" fontAlgn="base">
              <a:spcAft>
                <a:spcPct val="0"/>
              </a:spcAft>
              <a:buClr>
                <a:srgbClr val="FF0000"/>
              </a:buClr>
              <a:buSzPct val="5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s-CO" altLang="es-CO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El contenido de esta presentación fue tomado de fuentes terciarias (Internet), por tanto los textos e imágenes no son de autoría propia y su autoría </a:t>
            </a:r>
            <a:r>
              <a:rPr lang="es-CO" altLang="es-CO" sz="14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corresponde a sus respectivos </a:t>
            </a:r>
            <a:r>
              <a:rPr lang="es-CO" altLang="es-CO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sitios fuente.</a:t>
            </a:r>
          </a:p>
        </p:txBody>
      </p:sp>
    </p:spTree>
    <p:extLst>
      <p:ext uri="{BB962C8B-B14F-4D97-AF65-F5344CB8AC3E}">
        <p14:creationId xmlns:p14="http://schemas.microsoft.com/office/powerpoint/2010/main" val="30451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9499-A245-4C0B-8A21-0E1BB741BD54}" type="slidenum">
              <a:rPr lang="es-ES" altLang="es-CO"/>
              <a:pPr/>
              <a:t>10</a:t>
            </a:fld>
            <a:endParaRPr lang="es-ES" altLang="es-CO"/>
          </a:p>
        </p:txBody>
      </p:sp>
      <p:sp>
        <p:nvSpPr>
          <p:cNvPr id="38914" name="Text Box 1026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38915" name="Text Box 1027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38918" name="Text Box 1030"/>
          <p:cNvSpPr txBox="1">
            <a:spLocks noChangeArrowheads="1"/>
          </p:cNvSpPr>
          <p:nvPr/>
        </p:nvSpPr>
        <p:spPr bwMode="auto">
          <a:xfrm>
            <a:off x="762000" y="990600"/>
            <a:ext cx="81534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 err="1"/>
              <a:t>int</a:t>
            </a:r>
            <a:r>
              <a:rPr lang="es-ES_tradnl" altLang="es-CO" sz="2400" dirty="0"/>
              <a:t> *</a:t>
            </a:r>
            <a:r>
              <a:rPr lang="es-ES_tradnl" altLang="es-CO" sz="2400" dirty="0" err="1"/>
              <a:t>punt</a:t>
            </a:r>
            <a:r>
              <a:rPr lang="es-ES_tradnl" altLang="es-CO" sz="2400" dirty="0"/>
              <a:t> = NULL, </a:t>
            </a:r>
            <a:r>
              <a:rPr lang="es-ES_tradnl" altLang="es-CO" sz="2400" dirty="0" err="1"/>
              <a:t>var</a:t>
            </a:r>
            <a:r>
              <a:rPr lang="es-ES_tradnl" altLang="es-CO" sz="2400" dirty="0"/>
              <a:t> = 14;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 err="1"/>
              <a:t>punt</a:t>
            </a:r>
            <a:r>
              <a:rPr lang="es-ES_tradnl" altLang="es-CO" sz="2400" dirty="0"/>
              <a:t> = &amp;</a:t>
            </a:r>
            <a:r>
              <a:rPr lang="es-ES_tradnl" altLang="es-CO" sz="2400" dirty="0" err="1"/>
              <a:t>var</a:t>
            </a:r>
            <a:r>
              <a:rPr lang="es-ES_tradnl" altLang="es-CO" sz="2400" dirty="0"/>
              <a:t>;</a:t>
            </a:r>
            <a:br>
              <a:rPr lang="es-ES_tradnl" altLang="es-CO" sz="2400" dirty="0"/>
            </a:br>
            <a:r>
              <a:rPr lang="es-ES_tradnl" altLang="es-CO" sz="2400" dirty="0" err="1"/>
              <a:t>printf</a:t>
            </a:r>
            <a:r>
              <a:rPr lang="es-ES_tradnl" altLang="es-CO" sz="2400" dirty="0"/>
              <a:t>(“%#X,    %#X”, </a:t>
            </a:r>
            <a:r>
              <a:rPr lang="es-ES_tradnl" altLang="es-CO" sz="2400" dirty="0" err="1"/>
              <a:t>punt</a:t>
            </a:r>
            <a:r>
              <a:rPr lang="es-ES_tradnl" altLang="es-CO" sz="2400" dirty="0"/>
              <a:t>, &amp;</a:t>
            </a:r>
            <a:r>
              <a:rPr lang="es-ES_tradnl" altLang="es-CO" sz="2400" dirty="0" err="1"/>
              <a:t>var</a:t>
            </a:r>
            <a:r>
              <a:rPr lang="es-ES_tradnl" altLang="es-CO" sz="2400" dirty="0"/>
              <a:t>)  //la misma salida: dirección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 err="1"/>
              <a:t>printf</a:t>
            </a:r>
            <a:r>
              <a:rPr lang="es-ES_tradnl" altLang="es-CO" sz="2400" dirty="0"/>
              <a:t>(“\</a:t>
            </a:r>
            <a:r>
              <a:rPr lang="es-ES_tradnl" altLang="es-CO" sz="2400" dirty="0" err="1"/>
              <a:t>n%d</a:t>
            </a:r>
            <a:r>
              <a:rPr lang="es-ES_tradnl" altLang="es-CO" sz="2400" dirty="0"/>
              <a:t>,  %d”, *</a:t>
            </a:r>
            <a:r>
              <a:rPr lang="es-ES_tradnl" altLang="es-CO" sz="2400" dirty="0" err="1"/>
              <a:t>punt</a:t>
            </a:r>
            <a:r>
              <a:rPr lang="es-ES_tradnl" altLang="es-CO" sz="2400" dirty="0"/>
              <a:t>, </a:t>
            </a:r>
            <a:r>
              <a:rPr lang="es-ES_tradnl" altLang="es-CO" sz="2400" dirty="0" err="1"/>
              <a:t>var</a:t>
            </a:r>
            <a:r>
              <a:rPr lang="es-ES_tradnl" altLang="es-CO" sz="2400" dirty="0"/>
              <a:t>);   //salida:  14,  14</a:t>
            </a:r>
            <a:endParaRPr lang="es-ES_tradnl" altLang="es-CO" sz="2400" dirty="0">
              <a:solidFill>
                <a:srgbClr val="CC6600"/>
              </a:solidFill>
            </a:endParaRP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Hay que tener cuidado con las direcciones apuntadas: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 err="1"/>
              <a:t>printf</a:t>
            </a:r>
            <a:r>
              <a:rPr lang="es-ES_tradnl" altLang="es-CO" sz="2400" dirty="0"/>
              <a:t>(“%d,  %d”, *(punt+1), var+1);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solidFill>
                  <a:srgbClr val="630338"/>
                </a:solidFill>
                <a:latin typeface="Comic Sans MS" panose="030F0702030302020204" pitchFamily="66" charset="0"/>
              </a:rPr>
              <a:t>*(</a:t>
            </a:r>
            <a:r>
              <a:rPr lang="es-ES_tradnl" altLang="es-CO" sz="2400" dirty="0" err="1">
                <a:solidFill>
                  <a:srgbClr val="630338"/>
                </a:solidFill>
                <a:latin typeface="Comic Sans MS" panose="030F0702030302020204" pitchFamily="66" charset="0"/>
              </a:rPr>
              <a:t>punt</a:t>
            </a:r>
            <a:r>
              <a:rPr lang="es-ES_tradnl" altLang="es-CO" sz="2400" dirty="0">
                <a:solidFill>
                  <a:srgbClr val="630338"/>
                </a:solidFill>
                <a:latin typeface="Comic Sans MS" panose="030F0702030302020204" pitchFamily="66" charset="0"/>
              </a:rPr>
              <a:t> + 1)</a:t>
            </a:r>
            <a:r>
              <a:rPr lang="es-ES_tradnl" altLang="es-CO" sz="2400" dirty="0">
                <a:latin typeface="Comic Sans MS" panose="030F0702030302020204" pitchFamily="66" charset="0"/>
              </a:rPr>
              <a:t> </a:t>
            </a:r>
            <a:r>
              <a:rPr lang="es-ES_tradnl" altLang="es-CO" sz="2400" dirty="0" smtClean="0">
                <a:latin typeface="Comic Sans MS" panose="030F0702030302020204" pitchFamily="66" charset="0"/>
              </a:rPr>
              <a:t>representa </a:t>
            </a:r>
            <a:r>
              <a:rPr lang="es-ES_tradnl" altLang="es-CO" sz="2400" dirty="0">
                <a:latin typeface="Comic Sans MS" panose="030F0702030302020204" pitchFamily="66" charset="0"/>
              </a:rPr>
              <a:t>el valor contenida en la dirección de memoria aumentada en una posición (</a:t>
            </a:r>
            <a:r>
              <a:rPr lang="es-ES_tradnl" altLang="es-CO" sz="2400" dirty="0" err="1" smtClean="0">
                <a:latin typeface="Comic Sans MS" panose="030F0702030302020204" pitchFamily="66" charset="0"/>
              </a:rPr>
              <a:t>int</a:t>
            </a:r>
            <a:r>
              <a:rPr lang="es-ES_tradnl" altLang="es-CO" sz="2400" dirty="0" smtClean="0">
                <a:latin typeface="Comic Sans MS" panose="030F0702030302020204" pitchFamily="66" charset="0"/>
              </a:rPr>
              <a:t> = 4 bytes</a:t>
            </a:r>
            <a:r>
              <a:rPr lang="es-ES_tradnl" altLang="es-CO" sz="2400" dirty="0">
                <a:latin typeface="Comic Sans MS" panose="030F0702030302020204" pitchFamily="66" charset="0"/>
              </a:rPr>
              <a:t>), que será un valor no deseado. Sin embargo </a:t>
            </a:r>
            <a:r>
              <a:rPr lang="es-ES_tradnl" altLang="es-CO" sz="2400" dirty="0">
                <a:solidFill>
                  <a:srgbClr val="630338"/>
                </a:solidFill>
                <a:latin typeface="Comic Sans MS" panose="030F0702030302020204" pitchFamily="66" charset="0"/>
              </a:rPr>
              <a:t>var+1</a:t>
            </a:r>
            <a:r>
              <a:rPr lang="es-ES_tradnl" altLang="es-CO" sz="2400" dirty="0">
                <a:latin typeface="Comic Sans MS" panose="030F0702030302020204" pitchFamily="66" charset="0"/>
              </a:rPr>
              <a:t> representa el valor 15.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 err="1">
                <a:solidFill>
                  <a:srgbClr val="A50021"/>
                </a:solidFill>
                <a:latin typeface="Comic Sans MS" panose="030F0702030302020204" pitchFamily="66" charset="0"/>
              </a:rPr>
              <a:t>punt</a:t>
            </a:r>
            <a:r>
              <a:rPr lang="es-ES_tradnl" altLang="es-CO" sz="2400" dirty="0">
                <a:solidFill>
                  <a:srgbClr val="A50021"/>
                </a:solidFill>
                <a:latin typeface="Comic Sans MS" panose="030F0702030302020204" pitchFamily="66" charset="0"/>
              </a:rPr>
              <a:t> + 1</a:t>
            </a:r>
            <a:r>
              <a:rPr lang="es-ES_tradnl" altLang="es-CO" sz="2400" dirty="0">
                <a:latin typeface="Comic Sans MS" panose="030F0702030302020204" pitchFamily="66" charset="0"/>
              </a:rPr>
              <a:t> representa lo mismo que </a:t>
            </a:r>
            <a:r>
              <a:rPr lang="es-ES_tradnl" altLang="es-CO" sz="2400" dirty="0">
                <a:solidFill>
                  <a:srgbClr val="A50021"/>
                </a:solidFill>
                <a:latin typeface="Comic Sans MS" panose="030F0702030302020204" pitchFamily="66" charset="0"/>
              </a:rPr>
              <a:t>&amp;</a:t>
            </a:r>
            <a:r>
              <a:rPr lang="es-ES_tradnl" altLang="es-CO" sz="2400" dirty="0" err="1">
                <a:solidFill>
                  <a:srgbClr val="A50021"/>
                </a:solidFill>
                <a:latin typeface="Comic Sans MS" panose="030F0702030302020204" pitchFamily="66" charset="0"/>
              </a:rPr>
              <a:t>var</a:t>
            </a:r>
            <a:r>
              <a:rPr lang="es-ES_tradnl" altLang="es-CO" sz="2400" dirty="0">
                <a:solidFill>
                  <a:srgbClr val="A50021"/>
                </a:solidFill>
                <a:latin typeface="Comic Sans MS" panose="030F0702030302020204" pitchFamily="66" charset="0"/>
              </a:rPr>
              <a:t> + 1</a:t>
            </a:r>
            <a:r>
              <a:rPr lang="es-ES_tradnl" altLang="es-CO" sz="2400" dirty="0">
                <a:latin typeface="Comic Sans MS" panose="030F0702030302020204" pitchFamily="66" charset="0"/>
              </a:rPr>
              <a:t> (avance en la dirección de memoria de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var</a:t>
            </a:r>
            <a:r>
              <a:rPr lang="es-ES_tradnl" altLang="es-CO" sz="2400" dirty="0">
                <a:latin typeface="Comic Sans MS" panose="030F0702030302020204" pitchFamily="66" charset="0"/>
              </a:rPr>
              <a:t>).</a:t>
            </a:r>
          </a:p>
          <a:p>
            <a:pPr>
              <a:spcBef>
                <a:spcPct val="50000"/>
              </a:spcBef>
            </a:pPr>
            <a:endParaRPr lang="es-ES_tradnl" altLang="es-CO" sz="2400" dirty="0">
              <a:solidFill>
                <a:srgbClr val="CC6600"/>
              </a:solidFill>
            </a:endParaRPr>
          </a:p>
          <a:p>
            <a:pPr>
              <a:spcBef>
                <a:spcPct val="50000"/>
              </a:spcBef>
            </a:pPr>
            <a:r>
              <a:rPr lang="es-ES_tradnl" altLang="es-CO" sz="2400" dirty="0"/>
              <a:t>  </a:t>
            </a:r>
            <a:endParaRPr lang="es-ES" altLang="es-CO" sz="2400" dirty="0"/>
          </a:p>
        </p:txBody>
      </p:sp>
    </p:spTree>
    <p:extLst>
      <p:ext uri="{BB962C8B-B14F-4D97-AF65-F5344CB8AC3E}">
        <p14:creationId xmlns:p14="http://schemas.microsoft.com/office/powerpoint/2010/main" val="29169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806F-CC52-4995-B74F-061F758B4393}" type="slidenum">
              <a:rPr lang="es-ES" altLang="es-CO"/>
              <a:pPr/>
              <a:t>11</a:t>
            </a:fld>
            <a:endParaRPr lang="es-ES" altLang="es-CO"/>
          </a:p>
        </p:txBody>
      </p:sp>
      <p:sp>
        <p:nvSpPr>
          <p:cNvPr id="40962" name="Text Box 1026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40965" name="Text Box 1029"/>
          <p:cNvSpPr txBox="1">
            <a:spLocks noChangeArrowheads="1"/>
          </p:cNvSpPr>
          <p:nvPr/>
        </p:nvSpPr>
        <p:spPr bwMode="auto">
          <a:xfrm>
            <a:off x="762000" y="990600"/>
            <a:ext cx="7696200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000" dirty="0">
                <a:latin typeface="Comic Sans MS" panose="030F0702030302020204" pitchFamily="66" charset="0"/>
              </a:rPr>
              <a:t>Al trabajar con punteros se emplean dos operadores específicos:  </a:t>
            </a:r>
          </a:p>
          <a:p>
            <a:pPr>
              <a:spcBef>
                <a:spcPct val="50000"/>
              </a:spcBef>
            </a:pPr>
            <a:r>
              <a:rPr lang="es-ES_tradnl" altLang="es-CO" sz="2000" dirty="0">
                <a:latin typeface="Comic Sans MS" panose="030F0702030302020204" pitchFamily="66" charset="0"/>
              </a:rPr>
              <a:t>         </a:t>
            </a:r>
            <a:r>
              <a:rPr lang="es-ES_tradnl" altLang="es-CO" sz="2000" dirty="0">
                <a:latin typeface="Comic Sans MS" panose="030F0702030302020204" pitchFamily="66" charset="0"/>
                <a:sym typeface="Wingdings 3" panose="05040102010807070707" pitchFamily="18" charset="2"/>
              </a:rPr>
              <a:t> </a:t>
            </a:r>
            <a:r>
              <a:rPr lang="es-ES_tradnl" altLang="es-CO" sz="2000" u="sng" dirty="0">
                <a:latin typeface="Comic Sans MS" panose="030F0702030302020204" pitchFamily="66" charset="0"/>
                <a:sym typeface="Wingdings 3" panose="05040102010807070707" pitchFamily="18" charset="2"/>
              </a:rPr>
              <a:t>Operador de </a:t>
            </a:r>
            <a:r>
              <a:rPr lang="es-ES_tradnl" altLang="es-CO" sz="2000" u="sng" dirty="0">
                <a:solidFill>
                  <a:srgbClr val="CC0099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dirección</a:t>
            </a:r>
            <a:r>
              <a:rPr lang="es-ES_tradnl" altLang="es-CO" sz="2000" dirty="0">
                <a:latin typeface="Comic Sans MS" panose="030F0702030302020204" pitchFamily="66" charset="0"/>
                <a:sym typeface="Wingdings 3" panose="05040102010807070707" pitchFamily="18" charset="2"/>
              </a:rPr>
              <a:t>:  </a:t>
            </a:r>
            <a:r>
              <a:rPr lang="es-ES_tradnl" altLang="es-CO" sz="3600" b="1" dirty="0">
                <a:solidFill>
                  <a:srgbClr val="CC0099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&amp; </a:t>
            </a:r>
            <a:r>
              <a:rPr lang="es-ES_tradnl" altLang="es-CO" sz="2000" dirty="0">
                <a:latin typeface="Comic Sans MS" panose="030F0702030302020204" pitchFamily="66" charset="0"/>
                <a:sym typeface="Wingdings 3" panose="05040102010807070707" pitchFamily="18" charset="2"/>
              </a:rPr>
              <a:t>Representa la dirección de memoria de la variable que le sigue:</a:t>
            </a:r>
          </a:p>
          <a:p>
            <a:pPr>
              <a:spcBef>
                <a:spcPct val="50000"/>
              </a:spcBef>
            </a:pPr>
            <a:r>
              <a:rPr lang="es-ES_tradnl" altLang="es-CO" sz="2000" dirty="0">
                <a:latin typeface="Comic Sans MS" panose="030F0702030302020204" pitchFamily="66" charset="0"/>
                <a:sym typeface="Wingdings 3" panose="05040102010807070707" pitchFamily="18" charset="2"/>
              </a:rPr>
              <a:t>          &amp;</a:t>
            </a:r>
            <a:r>
              <a:rPr lang="es-ES_tradnl" altLang="es-CO" sz="2000" dirty="0" err="1">
                <a:latin typeface="Comic Sans MS" panose="030F0702030302020204" pitchFamily="66" charset="0"/>
                <a:sym typeface="Wingdings 3" panose="05040102010807070707" pitchFamily="18" charset="2"/>
              </a:rPr>
              <a:t>fnum</a:t>
            </a:r>
            <a:r>
              <a:rPr lang="es-ES_tradnl" altLang="es-CO" sz="2000" dirty="0">
                <a:latin typeface="Comic Sans MS" panose="030F0702030302020204" pitchFamily="66" charset="0"/>
                <a:sym typeface="Wingdings 3" panose="05040102010807070707" pitchFamily="18" charset="2"/>
              </a:rPr>
              <a:t>  representa la dirección de </a:t>
            </a:r>
            <a:r>
              <a:rPr lang="es-ES_tradnl" altLang="es-CO" sz="2000" dirty="0" err="1">
                <a:latin typeface="Comic Sans MS" panose="030F0702030302020204" pitchFamily="66" charset="0"/>
                <a:sym typeface="Wingdings 3" panose="05040102010807070707" pitchFamily="18" charset="2"/>
              </a:rPr>
              <a:t>fnum</a:t>
            </a:r>
            <a:r>
              <a:rPr lang="es-ES_tradnl" altLang="es-CO" sz="2000" dirty="0">
                <a:latin typeface="Comic Sans MS" panose="030F0702030302020204" pitchFamily="66" charset="0"/>
                <a:sym typeface="Wingdings 3" panose="05040102010807070707" pitchFamily="18" charset="2"/>
              </a:rPr>
              <a:t>.</a:t>
            </a:r>
            <a:r>
              <a:rPr lang="es-ES_tradnl" altLang="es-CO" sz="2000" b="1" dirty="0">
                <a:solidFill>
                  <a:srgbClr val="CC0099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 </a:t>
            </a:r>
            <a:endParaRPr lang="es-ES_tradnl" altLang="es-CO" sz="3600" b="1" dirty="0">
              <a:solidFill>
                <a:srgbClr val="CC0099"/>
              </a:solidFill>
              <a:latin typeface="Comic Sans MS" panose="030F0702030302020204" pitchFamily="66" charset="0"/>
              <a:sym typeface="Wingdings 3" panose="05040102010807070707" pitchFamily="18" charset="2"/>
            </a:endParaRPr>
          </a:p>
          <a:p>
            <a:pPr>
              <a:spcBef>
                <a:spcPct val="50000"/>
              </a:spcBef>
            </a:pPr>
            <a:r>
              <a:rPr lang="es-ES_tradnl" altLang="es-CO" sz="2000" dirty="0">
                <a:solidFill>
                  <a:srgbClr val="CC0099"/>
                </a:solidFill>
                <a:latin typeface="Comic Sans MS" panose="030F0702030302020204" pitchFamily="66" charset="0"/>
              </a:rPr>
              <a:t>        </a:t>
            </a:r>
            <a:r>
              <a:rPr lang="es-ES_tradnl" altLang="es-CO" sz="2000" dirty="0">
                <a:latin typeface="Comic Sans MS" panose="030F0702030302020204" pitchFamily="66" charset="0"/>
              </a:rPr>
              <a:t> </a:t>
            </a:r>
            <a:r>
              <a:rPr lang="es-ES_tradnl" altLang="es-CO" sz="2000" dirty="0">
                <a:latin typeface="Comic Sans MS" panose="030F0702030302020204" pitchFamily="66" charset="0"/>
                <a:sym typeface="Wingdings 3" panose="05040102010807070707" pitchFamily="18" charset="2"/>
              </a:rPr>
              <a:t> </a:t>
            </a:r>
            <a:r>
              <a:rPr lang="es-ES_tradnl" altLang="es-CO" sz="2000" u="sng" dirty="0">
                <a:latin typeface="Comic Sans MS" panose="030F0702030302020204" pitchFamily="66" charset="0"/>
                <a:sym typeface="Wingdings 3" panose="05040102010807070707" pitchFamily="18" charset="2"/>
              </a:rPr>
              <a:t>Operador de </a:t>
            </a:r>
            <a:r>
              <a:rPr lang="es-ES_tradnl" altLang="es-CO" sz="2000" u="sng" dirty="0">
                <a:solidFill>
                  <a:srgbClr val="CC00CC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contenido o </a:t>
            </a:r>
            <a:r>
              <a:rPr lang="es-ES_tradnl" altLang="es-CO" sz="3200" u="sng" dirty="0" err="1">
                <a:solidFill>
                  <a:srgbClr val="CC00CC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indirección</a:t>
            </a:r>
            <a:r>
              <a:rPr lang="es-ES_tradnl" altLang="es-CO" sz="2000" dirty="0">
                <a:latin typeface="Comic Sans MS" panose="030F0702030302020204" pitchFamily="66" charset="0"/>
                <a:sym typeface="Wingdings 3" panose="05040102010807070707" pitchFamily="18" charset="2"/>
              </a:rPr>
              <a:t>: </a:t>
            </a:r>
            <a:r>
              <a:rPr lang="es-ES_tradnl" altLang="es-CO" sz="2000" dirty="0">
                <a:solidFill>
                  <a:srgbClr val="CC0099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 </a:t>
            </a:r>
            <a:r>
              <a:rPr lang="es-ES_tradnl" altLang="es-CO" sz="3600" b="1" dirty="0">
                <a:solidFill>
                  <a:srgbClr val="CC0099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*</a:t>
            </a:r>
          </a:p>
          <a:p>
            <a:pPr>
              <a:spcBef>
                <a:spcPct val="50000"/>
              </a:spcBef>
            </a:pPr>
            <a:r>
              <a:rPr lang="es-ES_tradnl" altLang="es-CO" sz="2000" dirty="0">
                <a:latin typeface="Comic Sans MS" panose="030F0702030302020204" pitchFamily="66" charset="0"/>
                <a:sym typeface="Wingdings 3" panose="05040102010807070707" pitchFamily="18" charset="2"/>
              </a:rPr>
              <a:t>El operador   </a:t>
            </a:r>
            <a:r>
              <a:rPr lang="es-ES_tradnl" altLang="es-CO" sz="3600" dirty="0">
                <a:latin typeface="Comic Sans MS" panose="030F0702030302020204" pitchFamily="66" charset="0"/>
                <a:sym typeface="Wingdings 3" panose="05040102010807070707" pitchFamily="18" charset="2"/>
              </a:rPr>
              <a:t>*   </a:t>
            </a:r>
            <a:r>
              <a:rPr lang="es-ES_tradnl" altLang="es-CO" sz="2000" dirty="0">
                <a:latin typeface="Comic Sans MS" panose="030F0702030302020204" pitchFamily="66" charset="0"/>
                <a:sym typeface="Wingdings 3" panose="05040102010807070707" pitchFamily="18" charset="2"/>
              </a:rPr>
              <a:t>aplicado  al nombre de un puntero indica  el  valor de la variable apuntada:</a:t>
            </a:r>
          </a:p>
          <a:p>
            <a:pPr>
              <a:spcBef>
                <a:spcPct val="50000"/>
              </a:spcBef>
            </a:pPr>
            <a:r>
              <a:rPr lang="es-ES_tradnl" altLang="es-CO" sz="2000" dirty="0" err="1">
                <a:sym typeface="Wingdings 3" panose="05040102010807070707" pitchFamily="18" charset="2"/>
              </a:rPr>
              <a:t>float</a:t>
            </a:r>
            <a:r>
              <a:rPr lang="es-ES_tradnl" altLang="es-CO" sz="2000" dirty="0">
                <a:sym typeface="Wingdings 3" panose="05040102010807070707" pitchFamily="18" charset="2"/>
              </a:rPr>
              <a:t>  altura = 26.92,  *apunta;</a:t>
            </a:r>
          </a:p>
          <a:p>
            <a:pPr>
              <a:spcBef>
                <a:spcPct val="50000"/>
              </a:spcBef>
            </a:pPr>
            <a:r>
              <a:rPr lang="es-ES_tradnl" altLang="es-CO" sz="2000" dirty="0">
                <a:sym typeface="Wingdings 3" panose="05040102010807070707" pitchFamily="18" charset="2"/>
              </a:rPr>
              <a:t>apunta = &amp;altura; //inicialización del puntero</a:t>
            </a:r>
          </a:p>
          <a:p>
            <a:pPr>
              <a:spcBef>
                <a:spcPct val="50000"/>
              </a:spcBef>
            </a:pPr>
            <a:endParaRPr lang="es-ES_tradnl" altLang="es-CO" sz="2000" dirty="0"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568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2ACD-007A-4268-B15B-AD17AD9981E8}" type="slidenum">
              <a:rPr lang="es-ES" altLang="es-CO"/>
              <a:pPr/>
              <a:t>12</a:t>
            </a:fld>
            <a:endParaRPr lang="es-ES" altLang="es-CO"/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63378" y="278649"/>
            <a:ext cx="8299622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 err="1">
                <a:sym typeface="Wingdings 3" panose="05040102010807070707" pitchFamily="18" charset="2"/>
              </a:rPr>
              <a:t>float</a:t>
            </a:r>
            <a:r>
              <a:rPr lang="es-ES_tradnl" altLang="es-CO" sz="2400" dirty="0">
                <a:sym typeface="Wingdings 3" panose="05040102010807070707" pitchFamily="18" charset="2"/>
              </a:rPr>
              <a:t>  altura = 26.92, *apunta;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sym typeface="Wingdings 3" panose="05040102010807070707" pitchFamily="18" charset="2"/>
              </a:rPr>
              <a:t>apunta = &amp;altura; //inicialización del puntero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sym typeface="Wingdings 3" panose="05040102010807070707" pitchFamily="18" charset="2"/>
              </a:rPr>
              <a:t>.</a:t>
            </a:r>
            <a:r>
              <a:rPr lang="es-ES_tradnl" altLang="es-CO" sz="2400" dirty="0" err="1">
                <a:sym typeface="Wingdings 3" panose="05040102010807070707" pitchFamily="18" charset="2"/>
              </a:rPr>
              <a:t>printf</a:t>
            </a:r>
            <a:r>
              <a:rPr lang="es-ES_tradnl" altLang="es-CO" sz="2400" dirty="0">
                <a:sym typeface="Wingdings 3" panose="05040102010807070707" pitchFamily="18" charset="2"/>
              </a:rPr>
              <a:t>(“\</a:t>
            </a:r>
            <a:r>
              <a:rPr lang="es-ES_tradnl" altLang="es-CO" sz="2400" dirty="0" err="1">
                <a:sym typeface="Wingdings 3" panose="05040102010807070707" pitchFamily="18" charset="2"/>
              </a:rPr>
              <a:t>n%f</a:t>
            </a:r>
            <a:r>
              <a:rPr lang="es-ES_tradnl" altLang="es-CO" sz="2400" dirty="0">
                <a:sym typeface="Wingdings 3" panose="05040102010807070707" pitchFamily="18" charset="2"/>
              </a:rPr>
              <a:t>”, altura);      //salida 26.92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sym typeface="Wingdings 3" panose="05040102010807070707" pitchFamily="18" charset="2"/>
              </a:rPr>
              <a:t>.</a:t>
            </a:r>
            <a:r>
              <a:rPr lang="es-ES_tradnl" altLang="es-CO" sz="2400" dirty="0" err="1">
                <a:sym typeface="Wingdings 3" panose="05040102010807070707" pitchFamily="18" charset="2"/>
              </a:rPr>
              <a:t>printf</a:t>
            </a:r>
            <a:r>
              <a:rPr lang="es-ES_tradnl" altLang="es-CO" sz="2400" dirty="0">
                <a:sym typeface="Wingdings 3" panose="05040102010807070707" pitchFamily="18" charset="2"/>
              </a:rPr>
              <a:t>(“\</a:t>
            </a:r>
            <a:r>
              <a:rPr lang="es-ES_tradnl" altLang="es-CO" sz="2400" dirty="0" err="1">
                <a:sym typeface="Wingdings 3" panose="05040102010807070707" pitchFamily="18" charset="2"/>
              </a:rPr>
              <a:t>n%f</a:t>
            </a:r>
            <a:r>
              <a:rPr lang="es-ES_tradnl" altLang="es-CO" sz="2400" dirty="0">
                <a:sym typeface="Wingdings 3" panose="05040102010807070707" pitchFamily="18" charset="2"/>
              </a:rPr>
              <a:t>”, *apunta);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No se debe confundir el operador </a:t>
            </a:r>
            <a:r>
              <a:rPr lang="es-ES_tradnl" altLang="es-CO" sz="4000" dirty="0">
                <a:solidFill>
                  <a:srgbClr val="CC0000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*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 en la declaración del puntero</a:t>
            </a:r>
            <a:r>
              <a:rPr lang="es-ES_tradnl" altLang="es-CO" sz="2400" dirty="0" smtClean="0">
                <a:latin typeface="Comic Sans MS" panose="030F0702030302020204" pitchFamily="66" charset="0"/>
                <a:sym typeface="Wingdings 3" panose="05040102010807070707" pitchFamily="18" charset="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 smtClean="0">
                <a:latin typeface="Comic Sans MS" panose="030F0702030302020204" pitchFamily="66" charset="0"/>
                <a:sym typeface="Wingdings 3" panose="05040102010807070707" pitchFamily="18" charset="2"/>
              </a:rPr>
              <a:t>                    </a:t>
            </a:r>
            <a:r>
              <a:rPr lang="es-ES_tradnl" altLang="es-CO" sz="2400" dirty="0" err="1" smtClean="0">
                <a:latin typeface="Comic Sans MS" panose="030F0702030302020204" pitchFamily="66" charset="0"/>
                <a:sym typeface="Wingdings 3" panose="05040102010807070707" pitchFamily="18" charset="2"/>
              </a:rPr>
              <a:t>int</a:t>
            </a:r>
            <a:r>
              <a:rPr lang="es-ES_tradnl" altLang="es-CO" sz="2400" dirty="0" smtClean="0">
                <a:latin typeface="Comic Sans MS" panose="030F0702030302020204" pitchFamily="66" charset="0"/>
                <a:sym typeface="Wingdings 3" panose="05040102010807070707" pitchFamily="18" charset="2"/>
              </a:rPr>
              <a:t> </a:t>
            </a:r>
            <a:r>
              <a:rPr lang="es-ES_tradnl" altLang="es-CO" sz="4000" dirty="0" smtClean="0">
                <a:solidFill>
                  <a:srgbClr val="CC0000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*</a:t>
            </a:r>
            <a:r>
              <a:rPr lang="es-ES_tradnl" altLang="es-CO" sz="2400" dirty="0" smtClean="0">
                <a:latin typeface="Comic Sans MS" panose="030F0702030302020204" pitchFamily="66" charset="0"/>
                <a:sym typeface="Wingdings 3" panose="05040102010807070707" pitchFamily="18" charset="2"/>
              </a:rPr>
              <a:t>p;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 smtClean="0">
                <a:latin typeface="Comic Sans MS" panose="030F0702030302020204" pitchFamily="66" charset="0"/>
                <a:sym typeface="Wingdings 3" panose="05040102010807070707" pitchFamily="18" charset="2"/>
              </a:rPr>
              <a:t>Con 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el operador</a:t>
            </a:r>
            <a:r>
              <a:rPr lang="es-ES_tradnl" altLang="es-CO" sz="4000" dirty="0">
                <a:solidFill>
                  <a:schemeClr val="accent2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 </a:t>
            </a:r>
            <a:r>
              <a:rPr lang="es-ES_tradnl" altLang="es-CO" sz="4000" dirty="0">
                <a:solidFill>
                  <a:srgbClr val="336600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*</a:t>
            </a:r>
            <a:r>
              <a:rPr lang="es-ES_tradnl" altLang="es-CO" sz="4000" dirty="0">
                <a:solidFill>
                  <a:srgbClr val="00FF00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 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en las instrucciones:             </a:t>
            </a:r>
            <a:r>
              <a:rPr lang="es-ES_tradnl" altLang="es-CO" sz="2400" dirty="0">
                <a:solidFill>
                  <a:srgbClr val="336600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                       </a:t>
            </a:r>
            <a:r>
              <a:rPr lang="es-ES_tradnl" altLang="es-CO" sz="2400" dirty="0">
                <a:solidFill>
                  <a:srgbClr val="FFFFFF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. </a:t>
            </a:r>
            <a:r>
              <a:rPr lang="es-ES_tradnl" altLang="es-CO" sz="2400" dirty="0">
                <a:solidFill>
                  <a:srgbClr val="336600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                 </a:t>
            </a:r>
            <a:r>
              <a:rPr lang="es-ES_tradnl" altLang="es-CO" sz="4000" dirty="0">
                <a:solidFill>
                  <a:srgbClr val="336600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*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p = 27;              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                    </a:t>
            </a:r>
            <a:r>
              <a:rPr lang="es-ES_tradnl" altLang="es-CO" sz="2400" dirty="0" err="1">
                <a:latin typeface="Comic Sans MS" panose="030F0702030302020204" pitchFamily="66" charset="0"/>
                <a:sym typeface="Wingdings 3" panose="05040102010807070707" pitchFamily="18" charset="2"/>
              </a:rPr>
              <a:t>printf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(“\</a:t>
            </a:r>
            <a:r>
              <a:rPr lang="es-ES_tradnl" altLang="es-CO" sz="2400" dirty="0" err="1">
                <a:latin typeface="Comic Sans MS" panose="030F0702030302020204" pitchFamily="66" charset="0"/>
                <a:sym typeface="Wingdings 3" panose="05040102010807070707" pitchFamily="18" charset="2"/>
              </a:rPr>
              <a:t>nContenido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 = %d”, *p);</a:t>
            </a:r>
            <a:endParaRPr lang="es-ES" altLang="es-CO" sz="2400" dirty="0">
              <a:solidFill>
                <a:srgbClr val="CC009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9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O"/>
              <a:t>Uso de Punteros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52600"/>
            <a:ext cx="7772400" cy="4114800"/>
          </a:xfrm>
        </p:spPr>
        <p:txBody>
          <a:bodyPr/>
          <a:lstStyle/>
          <a:p>
            <a:r>
              <a:rPr lang="es-ES" altLang="es-CO" sz="1600"/>
              <a:t>Ejemplo de un código, asignación y uso de punteros. </a:t>
            </a:r>
          </a:p>
        </p:txBody>
      </p:sp>
      <p:pic>
        <p:nvPicPr>
          <p:cNvPr id="243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370513"/>
            <a:ext cx="2857500" cy="146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7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4888"/>
            <a:ext cx="2038350" cy="240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7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057400"/>
            <a:ext cx="31718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7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444875"/>
            <a:ext cx="277177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722" name="Line 10"/>
          <p:cNvSpPr>
            <a:spLocks noChangeShapeType="1"/>
          </p:cNvSpPr>
          <p:nvPr/>
        </p:nvSpPr>
        <p:spPr bwMode="auto">
          <a:xfrm flipH="1">
            <a:off x="3348038" y="5299075"/>
            <a:ext cx="27368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CO"/>
          </a:p>
        </p:txBody>
      </p:sp>
      <p:sp>
        <p:nvSpPr>
          <p:cNvPr id="243723" name="Line 11"/>
          <p:cNvSpPr>
            <a:spLocks noChangeShapeType="1"/>
          </p:cNvSpPr>
          <p:nvPr/>
        </p:nvSpPr>
        <p:spPr bwMode="auto">
          <a:xfrm flipH="1">
            <a:off x="3492500" y="3209925"/>
            <a:ext cx="2519363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CO"/>
          </a:p>
        </p:txBody>
      </p:sp>
      <p:sp>
        <p:nvSpPr>
          <p:cNvPr id="243724" name="Line 12"/>
          <p:cNvSpPr>
            <a:spLocks noChangeShapeType="1"/>
          </p:cNvSpPr>
          <p:nvPr/>
        </p:nvSpPr>
        <p:spPr bwMode="auto">
          <a:xfrm flipH="1">
            <a:off x="4787900" y="2778125"/>
            <a:ext cx="1223963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CO"/>
          </a:p>
        </p:txBody>
      </p:sp>
      <p:sp>
        <p:nvSpPr>
          <p:cNvPr id="243725" name="AutoShape 13"/>
          <p:cNvSpPr>
            <a:spLocks noChangeArrowheads="1"/>
          </p:cNvSpPr>
          <p:nvPr/>
        </p:nvSpPr>
        <p:spPr bwMode="auto">
          <a:xfrm>
            <a:off x="3419475" y="2130425"/>
            <a:ext cx="2089150" cy="287338"/>
          </a:xfrm>
          <a:prstGeom prst="wedgeRectCallout">
            <a:avLst>
              <a:gd name="adj1" fmla="val 69375"/>
              <a:gd name="adj2" fmla="val 1262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ES" altLang="es-CO" sz="1000">
                <a:latin typeface="Times New Roman" panose="02020603050405020304" pitchFamily="18" charset="0"/>
              </a:rPr>
              <a:t>A </a:t>
            </a:r>
            <a:r>
              <a:rPr lang="es-ES" altLang="es-CO" sz="1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s-ES" altLang="es-CO" sz="1000">
                <a:latin typeface="Times New Roman" panose="02020603050405020304" pitchFamily="18" charset="0"/>
              </a:rPr>
              <a:t> se le asigno la dirección 0x14E</a:t>
            </a:r>
          </a:p>
        </p:txBody>
      </p:sp>
      <p:sp>
        <p:nvSpPr>
          <p:cNvPr id="243726" name="AutoShape 14"/>
          <p:cNvSpPr>
            <a:spLocks noChangeArrowheads="1"/>
          </p:cNvSpPr>
          <p:nvPr/>
        </p:nvSpPr>
        <p:spPr bwMode="auto">
          <a:xfrm>
            <a:off x="3203575" y="2706688"/>
            <a:ext cx="2089150" cy="287337"/>
          </a:xfrm>
          <a:prstGeom prst="wedgeRectCallout">
            <a:avLst>
              <a:gd name="adj1" fmla="val 77736"/>
              <a:gd name="adj2" fmla="val 8038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ES" altLang="es-CO" sz="1000">
                <a:latin typeface="Times New Roman" panose="02020603050405020304" pitchFamily="18" charset="0"/>
              </a:rPr>
              <a:t>A </a:t>
            </a:r>
            <a:r>
              <a:rPr lang="es-ES" altLang="es-CO" sz="1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es-ES" altLang="es-CO" sz="1000">
                <a:latin typeface="Times New Roman" panose="02020603050405020304" pitchFamily="18" charset="0"/>
              </a:rPr>
              <a:t> se le asigno la dirección 0x130</a:t>
            </a:r>
          </a:p>
        </p:txBody>
      </p:sp>
      <p:sp>
        <p:nvSpPr>
          <p:cNvPr id="243727" name="AutoShape 15"/>
          <p:cNvSpPr>
            <a:spLocks noChangeArrowheads="1"/>
          </p:cNvSpPr>
          <p:nvPr/>
        </p:nvSpPr>
        <p:spPr bwMode="auto">
          <a:xfrm>
            <a:off x="179388" y="5441950"/>
            <a:ext cx="2160587" cy="287338"/>
          </a:xfrm>
          <a:prstGeom prst="wedgeRectCallout">
            <a:avLst>
              <a:gd name="adj1" fmla="val 90926"/>
              <a:gd name="adj2" fmla="val 1229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ES" altLang="es-CO" sz="1000">
                <a:latin typeface="Times New Roman" panose="02020603050405020304" pitchFamily="18" charset="0"/>
              </a:rPr>
              <a:t>A </a:t>
            </a:r>
            <a:r>
              <a:rPr lang="es-ES" altLang="es-CO" sz="1000" b="1">
                <a:latin typeface="Times New Roman" panose="02020603050405020304" pitchFamily="18" charset="0"/>
              </a:rPr>
              <a:t>a1</a:t>
            </a:r>
            <a:r>
              <a:rPr lang="es-ES" altLang="es-CO" sz="1000">
                <a:latin typeface="Times New Roman" panose="02020603050405020304" pitchFamily="18" charset="0"/>
              </a:rPr>
              <a:t> se le asigno la dirección 0x1902</a:t>
            </a:r>
          </a:p>
        </p:txBody>
      </p:sp>
      <p:sp>
        <p:nvSpPr>
          <p:cNvPr id="243732" name="Text Box 20"/>
          <p:cNvSpPr txBox="1">
            <a:spLocks noChangeArrowheads="1"/>
          </p:cNvSpPr>
          <p:nvPr/>
        </p:nvSpPr>
        <p:spPr bwMode="auto">
          <a:xfrm>
            <a:off x="7296150" y="6524625"/>
            <a:ext cx="1543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AR" altLang="es-CO" sz="900">
                <a:latin typeface="Times New Roman" panose="02020603050405020304" pitchFamily="18" charset="0"/>
              </a:rPr>
              <a:t>Compilador C (CodeWarrior)</a:t>
            </a:r>
            <a:endParaRPr lang="es-ES" altLang="es-CO" sz="9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2" grpId="0" animBg="1"/>
      <p:bldP spid="243723" grpId="0" animBg="1"/>
      <p:bldP spid="243724" grpId="0" animBg="1"/>
      <p:bldP spid="243725" grpId="0" animBg="1"/>
      <p:bldP spid="243726" grpId="0" animBg="1"/>
      <p:bldP spid="2437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O"/>
              <a:t>Uso de Punteros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r>
              <a:rPr lang="es-ES" altLang="es-CO" sz="1600"/>
              <a:t>Como obtiene el valor de </a:t>
            </a:r>
            <a:r>
              <a:rPr lang="es-ES" altLang="es-CO" sz="1800" b="1"/>
              <a:t>**p</a:t>
            </a:r>
            <a:r>
              <a:rPr lang="es-ES" altLang="es-CO" sz="1600"/>
              <a:t>.</a:t>
            </a:r>
          </a:p>
        </p:txBody>
      </p:sp>
      <p:pic>
        <p:nvPicPr>
          <p:cNvPr id="2447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229225"/>
            <a:ext cx="2857500" cy="146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7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133600"/>
            <a:ext cx="2038350" cy="240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74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916113"/>
            <a:ext cx="31718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749" name="AutoShape 13"/>
          <p:cNvSpPr>
            <a:spLocks noChangeArrowheads="1"/>
          </p:cNvSpPr>
          <p:nvPr/>
        </p:nvSpPr>
        <p:spPr bwMode="auto">
          <a:xfrm>
            <a:off x="3419475" y="2062163"/>
            <a:ext cx="2089150" cy="287337"/>
          </a:xfrm>
          <a:prstGeom prst="wedgeRectCallout">
            <a:avLst>
              <a:gd name="adj1" fmla="val 69375"/>
              <a:gd name="adj2" fmla="val 1262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ES" altLang="es-CO" sz="1000">
                <a:latin typeface="Times New Roman" panose="02020603050405020304" pitchFamily="18" charset="0"/>
              </a:rPr>
              <a:t>Toma la dirección de </a:t>
            </a:r>
            <a:r>
              <a:rPr lang="es-ES" altLang="es-CO" sz="1200" b="1">
                <a:latin typeface="Times New Roman" panose="02020603050405020304" pitchFamily="18" charset="0"/>
              </a:rPr>
              <a:t>p </a:t>
            </a:r>
            <a:r>
              <a:rPr lang="es-ES" altLang="es-CO" sz="1200" b="1">
                <a:latin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es-ES" altLang="es-CO" sz="1200" b="1">
                <a:latin typeface="Times New Roman" panose="02020603050405020304" pitchFamily="18" charset="0"/>
              </a:rPr>
              <a:t>0x14E</a:t>
            </a:r>
          </a:p>
        </p:txBody>
      </p:sp>
      <p:pic>
        <p:nvPicPr>
          <p:cNvPr id="24475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5772150"/>
            <a:ext cx="1019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757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303588"/>
            <a:ext cx="277177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755" name="Line 19"/>
          <p:cNvSpPr>
            <a:spLocks noChangeShapeType="1"/>
          </p:cNvSpPr>
          <p:nvPr/>
        </p:nvSpPr>
        <p:spPr bwMode="auto">
          <a:xfrm flipH="1">
            <a:off x="3276600" y="4313238"/>
            <a:ext cx="215900" cy="149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CO"/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 flipH="1">
            <a:off x="4787900" y="2636838"/>
            <a:ext cx="1223963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CO"/>
          </a:p>
        </p:txBody>
      </p:sp>
      <p:pic>
        <p:nvPicPr>
          <p:cNvPr id="24475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4140200"/>
            <a:ext cx="4572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756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2000"/>
            <a:ext cx="4191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752" name="Line 16"/>
          <p:cNvSpPr>
            <a:spLocks noChangeShapeType="1"/>
          </p:cNvSpPr>
          <p:nvPr/>
        </p:nvSpPr>
        <p:spPr bwMode="auto">
          <a:xfrm flipH="1" flipV="1">
            <a:off x="3779838" y="4292600"/>
            <a:ext cx="9366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CO"/>
          </a:p>
        </p:txBody>
      </p:sp>
      <p:sp>
        <p:nvSpPr>
          <p:cNvPr id="244758" name="Text Box 22"/>
          <p:cNvSpPr txBox="1">
            <a:spLocks noChangeArrowheads="1"/>
          </p:cNvSpPr>
          <p:nvPr/>
        </p:nvSpPr>
        <p:spPr bwMode="auto">
          <a:xfrm>
            <a:off x="7296150" y="6524625"/>
            <a:ext cx="1543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AR" altLang="es-CO" sz="900">
                <a:latin typeface="Times New Roman" panose="02020603050405020304" pitchFamily="18" charset="0"/>
              </a:rPr>
              <a:t>Compilador C (CodeWarrior)</a:t>
            </a:r>
            <a:endParaRPr lang="es-ES" altLang="es-CO" sz="9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9" grpId="0" animBg="1"/>
      <p:bldP spid="244755" grpId="0" animBg="1"/>
      <p:bldP spid="244748" grpId="0" animBg="1"/>
      <p:bldP spid="2447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O"/>
              <a:t>Uso de Punteros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r>
              <a:rPr lang="es-ES" altLang="es-CO" sz="1400"/>
              <a:t>Sumemos </a:t>
            </a:r>
            <a:r>
              <a:rPr lang="es-ES" altLang="es-CO" sz="1400" b="1"/>
              <a:t>“</a:t>
            </a:r>
            <a:r>
              <a:rPr lang="es-ES" altLang="es-CO" sz="1600" b="1"/>
              <a:t>p += 2;</a:t>
            </a:r>
            <a:r>
              <a:rPr lang="es-ES" altLang="es-CO" sz="1400" b="1"/>
              <a:t>”</a:t>
            </a:r>
            <a:r>
              <a:rPr lang="es-ES" altLang="es-CO" sz="1400"/>
              <a:t>.  El valor de </a:t>
            </a:r>
            <a:r>
              <a:rPr lang="es-ES" altLang="es-CO" sz="1600" b="1"/>
              <a:t>**p</a:t>
            </a:r>
            <a:r>
              <a:rPr lang="es-ES" altLang="es-CO" sz="1400"/>
              <a:t> queda.</a:t>
            </a:r>
          </a:p>
        </p:txBody>
      </p:sp>
      <p:pic>
        <p:nvPicPr>
          <p:cNvPr id="246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229225"/>
            <a:ext cx="2857500" cy="146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133600"/>
            <a:ext cx="2038350" cy="240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6800" name="Group 16"/>
          <p:cNvGrpSpPr>
            <a:grpSpLocks/>
          </p:cNvGrpSpPr>
          <p:nvPr/>
        </p:nvGrpSpPr>
        <p:grpSpPr bwMode="auto">
          <a:xfrm>
            <a:off x="2987675" y="3303588"/>
            <a:ext cx="2771775" cy="1571625"/>
            <a:chOff x="1882" y="2081"/>
            <a:chExt cx="1746" cy="990"/>
          </a:xfrm>
        </p:grpSpPr>
        <p:pic>
          <p:nvPicPr>
            <p:cNvPr id="24679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2081"/>
              <a:ext cx="1746" cy="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679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2892"/>
              <a:ext cx="264" cy="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6798" name="Line 14"/>
          <p:cNvSpPr>
            <a:spLocks noChangeShapeType="1"/>
          </p:cNvSpPr>
          <p:nvPr/>
        </p:nvSpPr>
        <p:spPr bwMode="auto">
          <a:xfrm flipH="1" flipV="1">
            <a:off x="4356100" y="4292600"/>
            <a:ext cx="3603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CO"/>
          </a:p>
        </p:txBody>
      </p:sp>
      <p:pic>
        <p:nvPicPr>
          <p:cNvPr id="24680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4581525"/>
            <a:ext cx="4286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6803" name="Group 19"/>
          <p:cNvGrpSpPr>
            <a:grpSpLocks/>
          </p:cNvGrpSpPr>
          <p:nvPr/>
        </p:nvGrpSpPr>
        <p:grpSpPr bwMode="auto">
          <a:xfrm>
            <a:off x="5795963" y="1916113"/>
            <a:ext cx="3171825" cy="3762375"/>
            <a:chOff x="3651" y="1207"/>
            <a:chExt cx="1998" cy="2370"/>
          </a:xfrm>
        </p:grpSpPr>
        <p:pic>
          <p:nvPicPr>
            <p:cNvPr id="24679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1207"/>
              <a:ext cx="1998" cy="2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6802" name="Picture 1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" y="1570"/>
              <a:ext cx="264" cy="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6795" name="Line 11"/>
          <p:cNvSpPr>
            <a:spLocks noChangeShapeType="1"/>
          </p:cNvSpPr>
          <p:nvPr/>
        </p:nvSpPr>
        <p:spPr bwMode="auto">
          <a:xfrm flipH="1">
            <a:off x="4787900" y="2636838"/>
            <a:ext cx="1223963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CO"/>
          </a:p>
        </p:txBody>
      </p:sp>
      <p:sp>
        <p:nvSpPr>
          <p:cNvPr id="246791" name="AutoShape 7"/>
          <p:cNvSpPr>
            <a:spLocks noChangeArrowheads="1"/>
          </p:cNvSpPr>
          <p:nvPr/>
        </p:nvSpPr>
        <p:spPr bwMode="auto">
          <a:xfrm>
            <a:off x="3419475" y="2062163"/>
            <a:ext cx="2089150" cy="287337"/>
          </a:xfrm>
          <a:prstGeom prst="wedgeRectCallout">
            <a:avLst>
              <a:gd name="adj1" fmla="val 69375"/>
              <a:gd name="adj2" fmla="val 1262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ES" altLang="es-CO" sz="1000">
                <a:latin typeface="Times New Roman" panose="02020603050405020304" pitchFamily="18" charset="0"/>
              </a:rPr>
              <a:t>Toma la dirección de </a:t>
            </a:r>
            <a:r>
              <a:rPr lang="es-ES" altLang="es-CO" sz="1200" b="1">
                <a:latin typeface="Times New Roman" panose="02020603050405020304" pitchFamily="18" charset="0"/>
              </a:rPr>
              <a:t>p </a:t>
            </a:r>
            <a:r>
              <a:rPr lang="es-ES" altLang="es-CO" sz="1200" b="1">
                <a:latin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es-ES" altLang="es-CO" sz="1200" b="1">
                <a:latin typeface="Times New Roman" panose="02020603050405020304" pitchFamily="18" charset="0"/>
              </a:rPr>
              <a:t>0x14E</a:t>
            </a:r>
          </a:p>
        </p:txBody>
      </p:sp>
      <p:pic>
        <p:nvPicPr>
          <p:cNvPr id="246804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4149725"/>
            <a:ext cx="4000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94" name="Line 10"/>
          <p:cNvSpPr>
            <a:spLocks noChangeShapeType="1"/>
          </p:cNvSpPr>
          <p:nvPr/>
        </p:nvSpPr>
        <p:spPr bwMode="auto">
          <a:xfrm flipH="1">
            <a:off x="4067175" y="4292600"/>
            <a:ext cx="217488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CO"/>
          </a:p>
        </p:txBody>
      </p:sp>
      <p:pic>
        <p:nvPicPr>
          <p:cNvPr id="246805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5921375"/>
            <a:ext cx="4191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806" name="Picture 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6073775"/>
            <a:ext cx="14001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807" name="Picture 2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8" y="5930900"/>
            <a:ext cx="6477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808" name="Text Box 24"/>
          <p:cNvSpPr txBox="1">
            <a:spLocks noChangeArrowheads="1"/>
          </p:cNvSpPr>
          <p:nvPr/>
        </p:nvSpPr>
        <p:spPr bwMode="auto">
          <a:xfrm>
            <a:off x="7296150" y="6524625"/>
            <a:ext cx="1543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AR" altLang="es-CO" sz="900">
                <a:latin typeface="Times New Roman" panose="02020603050405020304" pitchFamily="18" charset="0"/>
              </a:rPr>
              <a:t>Compilador C (CodeWarrior)</a:t>
            </a:r>
            <a:endParaRPr lang="es-ES" altLang="es-CO" sz="9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9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8" grpId="0" animBg="1"/>
      <p:bldP spid="246795" grpId="0" animBg="1"/>
      <p:bldP spid="246791" grpId="0" animBg="1"/>
      <p:bldP spid="2467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EB6D-1269-4D66-9341-04B21C69E7EA}" type="slidenum">
              <a:rPr lang="es-ES" altLang="es-CO"/>
              <a:pPr/>
              <a:t>16</a:t>
            </a:fld>
            <a:endParaRPr lang="es-ES" altLang="es-CO"/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685800" y="10668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Veamos con otro ejemplo en C la diferencia entre todos estos conceptos 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533400" y="1905000"/>
            <a:ext cx="83058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 err="1" smtClean="0"/>
              <a:t>int</a:t>
            </a:r>
            <a:r>
              <a:rPr lang="es-ES_tradnl" altLang="es-CO" dirty="0" smtClean="0"/>
              <a:t> </a:t>
            </a:r>
            <a:r>
              <a:rPr lang="es-ES_tradnl" altLang="es-CO" dirty="0" err="1" smtClean="0"/>
              <a:t>main</a:t>
            </a:r>
            <a:r>
              <a:rPr lang="es-ES_tradnl" altLang="es-CO" dirty="0" smtClean="0"/>
              <a:t>(</a:t>
            </a:r>
            <a:r>
              <a:rPr lang="es-ES_tradnl" altLang="es-CO" dirty="0" err="1" smtClean="0"/>
              <a:t>void</a:t>
            </a:r>
            <a:r>
              <a:rPr lang="es-ES_tradnl" altLang="es-CO" dirty="0"/>
              <a:t>) {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 err="1"/>
              <a:t>int</a:t>
            </a:r>
            <a:r>
              <a:rPr lang="es-ES_tradnl" altLang="es-CO" dirty="0"/>
              <a:t> a, b, c, *p1, *p2;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 err="1"/>
              <a:t>void</a:t>
            </a:r>
            <a:r>
              <a:rPr lang="es-ES_tradnl" altLang="es-CO" dirty="0"/>
              <a:t> *p;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/>
              <a:t>p1 = &amp;a;           // Paso 1. La dirección de a es asignada a p1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/>
              <a:t>*p1 = 1;           // Paso 2. p1 (a) es igual a 1. Equivale a </a:t>
            </a:r>
            <a:r>
              <a:rPr lang="es-ES_tradnl" altLang="es-CO" dirty="0" err="1"/>
              <a:t>a</a:t>
            </a:r>
            <a:r>
              <a:rPr lang="es-ES_tradnl" altLang="es-CO" dirty="0"/>
              <a:t> = 1;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/>
              <a:t>p2 = &amp;b;         // Paso 3. La dirección de b es asignada a p2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/>
              <a:t>*p2 = 2;          // Paso 4. p2 (b) es igual a 2. Equivale a b = 2;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/>
              <a:t>p1 = p2;          // Paso 5. El valor del p1 = p2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/>
              <a:t>*p1 = 0;          // Paso 6. b = 0</a:t>
            </a:r>
          </a:p>
        </p:txBody>
      </p:sp>
    </p:spTree>
    <p:extLst>
      <p:ext uri="{BB962C8B-B14F-4D97-AF65-F5344CB8AC3E}">
        <p14:creationId xmlns:p14="http://schemas.microsoft.com/office/powerpoint/2010/main" val="198288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21E4-7917-4B6A-92E0-C021830E7431}" type="slidenum">
              <a:rPr lang="es-ES" altLang="es-CO"/>
              <a:pPr/>
              <a:t>17</a:t>
            </a:fld>
            <a:endParaRPr lang="es-ES" altLang="es-CO"/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84582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es-ES_tradnl" altLang="es-CO" dirty="0"/>
              <a:t>p2 = &amp;c;        // Paso 7. La dirección de c es asignada a p2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/>
              <a:t>*p2 = 3;        // Paso 8. c = 3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 err="1"/>
              <a:t>printf</a:t>
            </a:r>
            <a:r>
              <a:rPr lang="es-ES_tradnl" altLang="es-CO" dirty="0"/>
              <a:t>("%d %d %d\n", a, b, c);         // Paso 9. ¿Qué se imprime?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/>
              <a:t>p = &amp;p1;          // Paso 10. p contiene la dirección de p1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/>
              <a:t>*p = p2;           // Paso 11. p1= p2;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/>
              <a:t>*p1 = 1;            // Paso 12. c = 1</a:t>
            </a:r>
          </a:p>
          <a:p>
            <a:pPr lvl="1">
              <a:spcBef>
                <a:spcPct val="50000"/>
              </a:spcBef>
            </a:pPr>
            <a:r>
              <a:rPr lang="es-ES_tradnl" altLang="es-CO" dirty="0" err="1"/>
              <a:t>printf</a:t>
            </a:r>
            <a:r>
              <a:rPr lang="es-ES_tradnl" altLang="es-CO" dirty="0"/>
              <a:t>("%d %d %d\n", a, b, c);          // Paso 13. ¿Qué se imprime?  </a:t>
            </a:r>
          </a:p>
          <a:p>
            <a:pPr>
              <a:spcBef>
                <a:spcPct val="50000"/>
              </a:spcBef>
            </a:pPr>
            <a:r>
              <a:rPr lang="es-ES_tradnl" altLang="es-CO" dirty="0"/>
              <a:t>    } </a:t>
            </a:r>
          </a:p>
          <a:p>
            <a:pPr>
              <a:spcBef>
                <a:spcPct val="50000"/>
              </a:spcBef>
            </a:pPr>
            <a:endParaRPr lang="es-ES_tradnl" altLang="es-CO" dirty="0"/>
          </a:p>
        </p:txBody>
      </p:sp>
    </p:spTree>
    <p:extLst>
      <p:ext uri="{BB962C8B-B14F-4D97-AF65-F5344CB8AC3E}">
        <p14:creationId xmlns:p14="http://schemas.microsoft.com/office/powerpoint/2010/main" val="6955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2847-40C0-4528-A9E1-439AE01C9731}" type="slidenum">
              <a:rPr lang="es-ES" altLang="es-CO"/>
              <a:pPr/>
              <a:t>18</a:t>
            </a:fld>
            <a:endParaRPr lang="es-ES" altLang="es-CO"/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228600" y="1371600"/>
            <a:ext cx="8610600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Vamos a hacer un seguimiento de las direcciones de memoria y de los valores de las variables en cada paso. Suponemos que la variable </a:t>
            </a:r>
            <a:r>
              <a:rPr lang="es-ES_tradnl" altLang="es-CO" dirty="0">
                <a:solidFill>
                  <a:srgbClr val="CC0000"/>
                </a:solidFill>
                <a:latin typeface="Comic Sans MS" panose="030F0702030302020204" pitchFamily="66" charset="0"/>
              </a:rPr>
              <a:t>a</a:t>
            </a:r>
            <a:r>
              <a:rPr lang="es-ES_tradnl" altLang="es-CO" dirty="0">
                <a:latin typeface="Comic Sans MS" panose="030F0702030302020204" pitchFamily="66" charset="0"/>
              </a:rPr>
              <a:t> es colocada en la dirección  0000, </a:t>
            </a:r>
            <a:r>
              <a:rPr lang="es-ES_tradnl" altLang="es-CO" dirty="0">
                <a:solidFill>
                  <a:srgbClr val="BC0A67"/>
                </a:solidFill>
                <a:latin typeface="Comic Sans MS" panose="030F0702030302020204" pitchFamily="66" charset="0"/>
              </a:rPr>
              <a:t>b</a:t>
            </a:r>
            <a:r>
              <a:rPr lang="es-ES_tradnl" altLang="es-CO" dirty="0">
                <a:latin typeface="Comic Sans MS" panose="030F0702030302020204" pitchFamily="66" charset="0"/>
              </a:rPr>
              <a:t> en la siguiente, es decir 0002, con un </a:t>
            </a:r>
            <a:r>
              <a:rPr lang="es-ES_tradnl" altLang="es-CO" dirty="0">
                <a:solidFill>
                  <a:srgbClr val="D60093"/>
                </a:solidFill>
                <a:latin typeface="Comic Sans MS" panose="030F0702030302020204" pitchFamily="66" charset="0"/>
              </a:rPr>
              <a:t>offset </a:t>
            </a:r>
            <a:r>
              <a:rPr lang="es-ES_tradnl" altLang="es-CO" dirty="0">
                <a:latin typeface="Comic Sans MS" panose="030F0702030302020204" pitchFamily="66" charset="0"/>
              </a:rPr>
              <a:t>de 2 bytes, por ser valores </a:t>
            </a:r>
            <a:r>
              <a:rPr lang="es-ES_tradnl" altLang="es-CO" dirty="0" err="1">
                <a:solidFill>
                  <a:srgbClr val="D60093"/>
                </a:solidFill>
                <a:latin typeface="Comic Sans MS" panose="030F0702030302020204" pitchFamily="66" charset="0"/>
              </a:rPr>
              <a:t>integer</a:t>
            </a:r>
            <a:r>
              <a:rPr lang="es-ES_tradnl" altLang="es-CO" dirty="0">
                <a:solidFill>
                  <a:srgbClr val="D60093"/>
                </a:solidFill>
                <a:latin typeface="Comic Sans MS" panose="030F0702030302020204" pitchFamily="66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Se trata de un sistema de posiciones relativas de  memoria. Se verá en aritmética de punteros.</a:t>
            </a:r>
          </a:p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Se obtiene el siguiente cuadro. En él reflejamos las direcciones relativas de memoria y los cambios en cada uno de los pasos marcados:</a:t>
            </a:r>
            <a:r>
              <a:rPr lang="es-ES_tradnl" altLang="es-CO" dirty="0">
                <a:latin typeface="Courier" charset="0"/>
              </a:rPr>
              <a:t>                                                </a:t>
            </a:r>
          </a:p>
          <a:p>
            <a:pPr>
              <a:spcBef>
                <a:spcPct val="50000"/>
              </a:spcBef>
            </a:pPr>
            <a:endParaRPr lang="es-ES_tradnl" altLang="es-CO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9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arcador de número de diapositiva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A0C0-DF72-4835-8BB2-A436928DED90}" type="slidenum">
              <a:rPr lang="es-ES" altLang="es-CO"/>
              <a:pPr/>
              <a:t>19</a:t>
            </a:fld>
            <a:endParaRPr lang="es-ES" altLang="es-CO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graphicFrame>
        <p:nvGraphicFramePr>
          <p:cNvPr id="91286" name="Group 150"/>
          <p:cNvGraphicFramePr>
            <a:graphicFrameLocks noGrp="1"/>
          </p:cNvGraphicFramePr>
          <p:nvPr/>
        </p:nvGraphicFramePr>
        <p:xfrm>
          <a:off x="533400" y="228600"/>
          <a:ext cx="8305800" cy="6108192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219200"/>
                <a:gridCol w="1143000"/>
                <a:gridCol w="1219200"/>
                <a:gridCol w="1219200"/>
                <a:gridCol w="1219200"/>
              </a:tblGrid>
              <a:tr h="1050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Paso</a:t>
                      </a:r>
                      <a:endParaRPr kumimoji="0" lang="es-ES" altLang="es-C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0000</a:t>
                      </a:r>
                      <a:endParaRPr kumimoji="0" lang="es-ES" altLang="es-C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C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0004</a:t>
                      </a:r>
                      <a:endParaRPr kumimoji="0" lang="es-ES" altLang="es-C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0006</a:t>
                      </a:r>
                      <a:endParaRPr kumimoji="0" lang="es-ES" altLang="es-C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0008</a:t>
                      </a:r>
                      <a:endParaRPr kumimoji="0" lang="es-ES" altLang="es-C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0010</a:t>
                      </a:r>
                      <a:endParaRPr kumimoji="0" lang="es-ES" altLang="es-C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0000</a:t>
                      </a:r>
                      <a:endParaRPr kumimoji="0" lang="es-ES" altLang="es-CO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s-ES" alt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0000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s-ES" alt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0000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0002</a:t>
                      </a:r>
                      <a:endParaRPr kumimoji="0" lang="es-ES" altLang="es-CO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s-ES" alt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s-ES" altLang="es-CO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0000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0002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s-ES" alt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0002</a:t>
                      </a:r>
                      <a:endParaRPr kumimoji="0" lang="es-ES" altLang="es-CO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0000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es-ES" alt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s-ES" altLang="es-CO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0002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0002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s-ES" alt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0002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0004</a:t>
                      </a:r>
                      <a:endParaRPr kumimoji="0" lang="es-ES" altLang="es-CO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s-ES" alt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s-ES" altLang="es-CO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0002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0004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kumimoji="0" lang="es-ES" alt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0002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0004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kumimoji="0" lang="es-ES" alt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0002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0004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0006</a:t>
                      </a:r>
                      <a:endParaRPr kumimoji="0" lang="es-ES" altLang="es-CO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kumimoji="0" lang="es-ES" alt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0004</a:t>
                      </a:r>
                      <a:endParaRPr kumimoji="0" lang="es-ES" altLang="es-CO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0004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0006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kumimoji="0" lang="es-ES" alt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0004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0004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0006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kumimoji="0" lang="es-ES" alt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0004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0004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0006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1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7340252" cy="2387600"/>
          </a:xfrm>
        </p:spPr>
        <p:txBody>
          <a:bodyPr>
            <a:normAutofit/>
          </a:bodyPr>
          <a:lstStyle/>
          <a:p>
            <a:r>
              <a:rPr lang="es-CO" dirty="0" smtClean="0"/>
              <a:t>Apuntadores / Punteros</a:t>
            </a:r>
            <a:endParaRPr lang="es-CO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En 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45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0B36-CF94-4966-B6F6-0D7A7DCA61D9}" type="slidenum">
              <a:rPr lang="es-ES" altLang="es-CO"/>
              <a:pPr/>
              <a:t>20</a:t>
            </a:fld>
            <a:endParaRPr lang="es-ES" altLang="es-CO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81000" y="457200"/>
            <a:ext cx="8382000" cy="684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O">
                <a:solidFill>
                  <a:srgbClr val="A50021"/>
                </a:solidFill>
                <a:latin typeface="Comic Sans MS" panose="030F0702030302020204" pitchFamily="66" charset="0"/>
              </a:rPr>
              <a:t>Inicialización de punteros(I):</a:t>
            </a:r>
          </a:p>
          <a:p>
            <a:pPr>
              <a:spcBef>
                <a:spcPct val="50000"/>
              </a:spcBef>
            </a:pPr>
            <a:endParaRPr lang="es-ES_tradnl" altLang="es-CO">
              <a:solidFill>
                <a:srgbClr val="A50021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Si &lt;Almacenamiento&gt; es </a:t>
            </a:r>
            <a:r>
              <a:rPr lang="es-ES_tradnl" altLang="es-CO">
                <a:solidFill>
                  <a:srgbClr val="660066"/>
                </a:solidFill>
                <a:latin typeface="Comic Sans MS" panose="030F0702030302020204" pitchFamily="66" charset="0"/>
              </a:rPr>
              <a:t>extern </a:t>
            </a:r>
            <a:r>
              <a:rPr lang="es-ES_tradnl" altLang="es-CO">
                <a:latin typeface="Comic Sans MS" panose="030F0702030302020204" pitchFamily="66" charset="0"/>
              </a:rPr>
              <a:t>o </a:t>
            </a:r>
            <a:r>
              <a:rPr lang="es-ES_tradnl" altLang="es-CO">
                <a:solidFill>
                  <a:srgbClr val="660066"/>
                </a:solidFill>
                <a:latin typeface="Comic Sans MS" panose="030F0702030302020204" pitchFamily="66" charset="0"/>
              </a:rPr>
              <a:t>static</a:t>
            </a:r>
            <a:r>
              <a:rPr lang="es-ES_tradnl" altLang="es-CO">
                <a:latin typeface="Comic Sans MS" panose="030F0702030302020204" pitchFamily="66" charset="0"/>
              </a:rPr>
              <a:t>, &lt;Expresion&gt; deberá ser una expresión constante del tipo &lt;Tipo&gt; expresado.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Si &lt;Almacenamiento&gt; es </a:t>
            </a:r>
            <a:r>
              <a:rPr lang="es-ES_tradnl" altLang="es-CO">
                <a:solidFill>
                  <a:srgbClr val="660066"/>
                </a:solidFill>
                <a:latin typeface="Comic Sans MS" panose="030F0702030302020204" pitchFamily="66" charset="0"/>
              </a:rPr>
              <a:t>auto, </a:t>
            </a:r>
            <a:r>
              <a:rPr lang="es-ES_tradnl" altLang="es-CO">
                <a:latin typeface="Comic Sans MS" panose="030F0702030302020204" pitchFamily="66" charset="0"/>
              </a:rPr>
              <a:t>entonces &lt;Expresion&gt; puede ser cualquier expresión del &lt;Tipo&gt; especificado.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solidFill>
                  <a:srgbClr val="CC3300"/>
                </a:solidFill>
                <a:latin typeface="Comic Sans MS" panose="030F0702030302020204" pitchFamily="66" charset="0"/>
              </a:rPr>
              <a:t>Ejemplos: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es-ES_tradnl" altLang="es-CO">
                <a:latin typeface="Comic Sans MS" panose="030F0702030302020204" pitchFamily="66" charset="0"/>
              </a:rPr>
              <a:t>La constante entera 0, NULL (cero) proporciona un puntero nulo a cualquier tipo de dato: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                         int *p;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                         p = NULL; //actualización</a:t>
            </a:r>
          </a:p>
          <a:p>
            <a:pPr>
              <a:spcBef>
                <a:spcPct val="50000"/>
              </a:spcBef>
            </a:pP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33400" y="14478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30731" name="Text Box 11" descr="Lienzo"/>
          <p:cNvSpPr txBox="1">
            <a:spLocks noChangeArrowheads="1"/>
          </p:cNvSpPr>
          <p:nvPr/>
        </p:nvSpPr>
        <p:spPr bwMode="auto">
          <a:xfrm>
            <a:off x="228600" y="1219200"/>
            <a:ext cx="8610600" cy="6556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solidFill>
                  <a:srgbClr val="660066"/>
                </a:solidFill>
                <a:latin typeface="Comic Sans MS" panose="030F0702030302020204" pitchFamily="66" charset="0"/>
              </a:rPr>
              <a:t>    &lt; Almacenamiento &gt; &lt; Tipo &gt;</a:t>
            </a:r>
            <a:r>
              <a:rPr lang="es-ES_tradnl" altLang="es-CO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320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r>
              <a:rPr lang="es-ES_tradnl" altLang="es-CO">
                <a:solidFill>
                  <a:srgbClr val="660066"/>
                </a:solidFill>
                <a:latin typeface="Comic Sans MS" panose="030F0702030302020204" pitchFamily="66" charset="0"/>
              </a:rPr>
              <a:t> &lt; Nombre &gt; = &lt; Expresión &gt;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18334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A9ED-326A-4C34-AFB7-061109689E28}" type="slidenum">
              <a:rPr lang="es-ES" altLang="es-CO"/>
              <a:pPr/>
              <a:t>21</a:t>
            </a:fld>
            <a:endParaRPr lang="es-ES" altLang="es-CO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28600" y="1106488"/>
            <a:ext cx="8458200" cy="575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O">
                <a:solidFill>
                  <a:srgbClr val="A50021"/>
                </a:solidFill>
                <a:latin typeface="Comic Sans MS" panose="030F0702030302020204" pitchFamily="66" charset="0"/>
              </a:rPr>
              <a:t>Inicialización de punteros(II):</a:t>
            </a:r>
          </a:p>
          <a:p>
            <a:pPr algn="just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2) El nombre de un array de almacenamiento static o extern se transforma según la expresión:</a:t>
            </a:r>
          </a:p>
          <a:p>
            <a:pPr algn="just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                     a)  float mat[12];</a:t>
            </a:r>
          </a:p>
          <a:p>
            <a:pPr algn="ctr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float *punt = mat;</a:t>
            </a:r>
          </a:p>
          <a:p>
            <a:pPr algn="just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                     b) float mat[12];</a:t>
            </a:r>
          </a:p>
          <a:p>
            <a:pPr algn="ctr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float *punt = &amp;mat[0];                     </a:t>
            </a:r>
          </a:p>
          <a:p>
            <a:pPr algn="just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3) Un “cast”  puntero a puntero:</a:t>
            </a:r>
          </a:p>
          <a:p>
            <a:pPr algn="just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                   int *punt = (int *) 123.456;</a:t>
            </a:r>
          </a:p>
          <a:p>
            <a:pPr algn="just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Inicializa el puntero con el entero.</a:t>
            </a:r>
          </a:p>
          <a:p>
            <a:pPr algn="just">
              <a:spcBef>
                <a:spcPct val="50000"/>
              </a:spcBef>
            </a:pPr>
            <a:endParaRPr lang="es-ES" altLang="es-CO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5362-CC36-45E9-AE89-211E7CC28E33}" type="slidenum">
              <a:rPr lang="es-ES" altLang="es-CO"/>
              <a:pPr/>
              <a:t>22</a:t>
            </a:fld>
            <a:endParaRPr lang="es-ES" altLang="es-CO"/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228600" y="1106488"/>
            <a:ext cx="845820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CO">
                <a:solidFill>
                  <a:srgbClr val="A50021"/>
                </a:solidFill>
                <a:latin typeface="Comic Sans MS" panose="030F0702030302020204" pitchFamily="66" charset="0"/>
              </a:rPr>
              <a:t>Inicialización de punteros(III):</a:t>
            </a:r>
          </a:p>
          <a:p>
            <a:pPr algn="just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4) Un puntero a carácter puede inicializarse en la forma:</a:t>
            </a:r>
          </a:p>
          <a:p>
            <a:pPr algn="ctr">
              <a:spcBef>
                <a:spcPct val="50000"/>
              </a:spcBef>
            </a:pPr>
            <a:r>
              <a:rPr lang="es-ES_tradnl" altLang="es-CO">
                <a:solidFill>
                  <a:srgbClr val="A50021"/>
                </a:solidFill>
                <a:latin typeface="Comic Sans MS" panose="030F0702030302020204" pitchFamily="66" charset="0"/>
              </a:rPr>
              <a:t> char *cadena = Esto es una cadena”;</a:t>
            </a:r>
            <a:r>
              <a:rPr lang="es-ES_tradnl" altLang="es-CO">
                <a:latin typeface="Comic Sans MS" panose="030F0702030302020204" pitchFamily="66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5) Se pueden sumar o restar valores enteros a las direcciones de memoria en la forma</a:t>
            </a:r>
            <a:r>
              <a:rPr lang="es-ES_tradnl" altLang="es-CO">
                <a:latin typeface="Comic Sans MS" panose="030F0702030302020204" pitchFamily="66" charset="0"/>
                <a:sym typeface="Wingdings" panose="05000000000000000000" pitchFamily="2" charset="2"/>
              </a:rPr>
              <a:t>: (aritmética de punteros)</a:t>
            </a:r>
          </a:p>
          <a:p>
            <a:pPr algn="just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                   static int x;</a:t>
            </a:r>
          </a:p>
          <a:p>
            <a:pPr algn="ctr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int *punt = &amp;x+2, *p = &amp;x-1;</a:t>
            </a:r>
          </a:p>
          <a:p>
            <a:pPr algn="just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6) Equivalencia: Dos tipos definidos como punteros a objeto P y puntero a objeto Q son </a:t>
            </a:r>
            <a:r>
              <a:rPr lang="es-ES_tradnl" altLang="es-CO">
                <a:solidFill>
                  <a:srgbClr val="A50021"/>
                </a:solidFill>
                <a:latin typeface="Comic Sans MS" panose="030F0702030302020204" pitchFamily="66" charset="0"/>
              </a:rPr>
              <a:t>equivalentes</a:t>
            </a:r>
            <a:r>
              <a:rPr lang="es-ES_tradnl" altLang="es-CO">
                <a:latin typeface="Comic Sans MS" panose="030F0702030302020204" pitchFamily="66" charset="0"/>
              </a:rPr>
              <a:t> sólo si P y Q son del </a:t>
            </a:r>
            <a:r>
              <a:rPr lang="es-ES_tradnl" altLang="es-CO">
                <a:solidFill>
                  <a:srgbClr val="A50021"/>
                </a:solidFill>
                <a:latin typeface="Comic Sans MS" panose="030F0702030302020204" pitchFamily="66" charset="0"/>
              </a:rPr>
              <a:t>mismo tipo. </a:t>
            </a:r>
            <a:r>
              <a:rPr lang="es-ES_tradnl" altLang="es-CO">
                <a:latin typeface="Comic Sans MS" panose="030F0702030302020204" pitchFamily="66" charset="0"/>
              </a:rPr>
              <a:t>Aplicado a matrices:</a:t>
            </a:r>
          </a:p>
          <a:p>
            <a:pPr algn="just"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      </a:t>
            </a:r>
            <a:r>
              <a:rPr lang="es-ES_tradnl" altLang="es-CO">
                <a:solidFill>
                  <a:srgbClr val="996633"/>
                </a:solidFill>
                <a:latin typeface="Comic Sans MS" panose="030F0702030302020204" pitchFamily="66" charset="0"/>
              </a:rPr>
              <a:t>nombre_puntero = nombre_matriz;</a:t>
            </a:r>
          </a:p>
          <a:p>
            <a:pPr algn="just">
              <a:spcBef>
                <a:spcPct val="50000"/>
              </a:spcBef>
            </a:pPr>
            <a:r>
              <a:rPr lang="es-ES_tradnl" altLang="es-CO">
                <a:solidFill>
                  <a:srgbClr val="996633"/>
                </a:solidFill>
                <a:latin typeface="Comic Sans MS" panose="030F0702030302020204" pitchFamily="66" charset="0"/>
              </a:rPr>
              <a:t>   </a:t>
            </a:r>
            <a:endParaRPr lang="es-ES" altLang="es-CO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67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75AD-4823-49BD-8DEC-2A13E606A91B}" type="slidenum">
              <a:rPr lang="es-ES" altLang="es-CO"/>
              <a:pPr/>
              <a:t>23</a:t>
            </a:fld>
            <a:endParaRPr lang="es-ES" altLang="es-CO"/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8610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b="1" u="sng" dirty="0">
                <a:solidFill>
                  <a:schemeClr val="accent2"/>
                </a:solidFill>
                <a:latin typeface="Comic Sans MS" panose="030F0702030302020204" pitchFamily="66" charset="0"/>
              </a:rPr>
              <a:t>PUNTEROS Y ARRAYS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Sea el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array</a:t>
            </a:r>
            <a:r>
              <a:rPr lang="es-ES_tradnl" altLang="es-CO" sz="2400" dirty="0">
                <a:latin typeface="Comic Sans MS" panose="030F0702030302020204" pitchFamily="66" charset="0"/>
              </a:rPr>
              <a:t> de una dimensión: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</a:t>
            </a:r>
            <a:r>
              <a:rPr lang="es-ES_tradnl" altLang="es-CO" sz="2400" dirty="0" err="1">
                <a:solidFill>
                  <a:srgbClr val="CC0000"/>
                </a:solidFill>
                <a:latin typeface="Comic Sans MS" panose="030F0702030302020204" pitchFamily="66" charset="0"/>
              </a:rPr>
              <a:t>int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400" dirty="0" err="1">
                <a:solidFill>
                  <a:srgbClr val="CC0000"/>
                </a:solidFill>
                <a:latin typeface="Comic Sans MS" panose="030F0702030302020204" pitchFamily="66" charset="0"/>
              </a:rPr>
              <a:t>mat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[ ] = {2, 16, -4, 29, 234, 12, 0, 3};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en el que cada elemento, por ser tipo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int</a:t>
            </a:r>
            <a:r>
              <a:rPr lang="es-ES_tradnl" altLang="es-CO" sz="2400" dirty="0">
                <a:latin typeface="Comic Sans MS" panose="030F0702030302020204" pitchFamily="66" charset="0"/>
              </a:rPr>
              <a:t>, ocupa dos bytes de memoria.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Suponemos que la dirección de memoria del primer elemento, es 1500: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   &amp;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mat</a:t>
            </a:r>
            <a:r>
              <a:rPr lang="es-ES_tradnl" altLang="es-CO" sz="2400" dirty="0">
                <a:latin typeface="Comic Sans MS" panose="030F0702030302020204" pitchFamily="66" charset="0"/>
              </a:rPr>
              <a:t>[0] es 1500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   &amp;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mat</a:t>
            </a:r>
            <a:r>
              <a:rPr lang="es-ES_tradnl" altLang="es-CO" sz="2400" dirty="0">
                <a:latin typeface="Comic Sans MS" panose="030F0702030302020204" pitchFamily="66" charset="0"/>
              </a:rPr>
              <a:t>[1] será 1502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   &amp;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mat</a:t>
            </a:r>
            <a:r>
              <a:rPr lang="es-ES_tradnl" altLang="es-CO" sz="2400" dirty="0">
                <a:latin typeface="Comic Sans MS" panose="030F0702030302020204" pitchFamily="66" charset="0"/>
              </a:rPr>
              <a:t>[7] será  1514</a:t>
            </a:r>
          </a:p>
          <a:p>
            <a:pPr>
              <a:spcBef>
                <a:spcPct val="50000"/>
              </a:spcBef>
            </a:pPr>
            <a:endParaRPr lang="es-ES" altLang="es-CO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9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D16-7A1A-4A14-80DA-37A7D7E6845F}" type="slidenum">
              <a:rPr lang="es-ES" altLang="es-CO"/>
              <a:pPr/>
              <a:t>24</a:t>
            </a:fld>
            <a:endParaRPr lang="es-ES" altLang="es-CO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8610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PUNTEROS Y ARRAYS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</a:t>
            </a:r>
            <a:r>
              <a:rPr lang="es-ES_tradnl" altLang="es-CO" sz="2400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short </a:t>
            </a:r>
            <a:r>
              <a:rPr lang="es-ES_tradnl" altLang="es-CO" sz="2400" dirty="0" err="1" smtClean="0">
                <a:solidFill>
                  <a:srgbClr val="CC0000"/>
                </a:solidFill>
                <a:latin typeface="Comic Sans MS" panose="030F0702030302020204" pitchFamily="66" charset="0"/>
              </a:rPr>
              <a:t>mat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[ ] = {2, 16, -4, 29, 234, 12, 0, 3};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En total los 8 elementos ocupan 16 bytes.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Podemos representar las direcciones de memoria que ocupan los elementos del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array</a:t>
            </a:r>
            <a:r>
              <a:rPr lang="es-ES_tradnl" altLang="es-CO" sz="2400" dirty="0">
                <a:latin typeface="Comic Sans MS" panose="030F0702030302020204" pitchFamily="66" charset="0"/>
              </a:rPr>
              <a:t> , los datos que contiene y las posiciones del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array</a:t>
            </a:r>
            <a:r>
              <a:rPr lang="es-ES_tradnl" altLang="es-CO" sz="2400" dirty="0">
                <a:latin typeface="Comic Sans MS" panose="030F0702030302020204" pitchFamily="66" charset="0"/>
              </a:rPr>
              <a:t> en la forma: </a:t>
            </a:r>
            <a:endParaRPr lang="es-ES" altLang="es-CO" sz="2400" dirty="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endParaRPr lang="es-ES" altLang="es-CO" sz="2400" dirty="0">
              <a:latin typeface="Comic Sans MS" panose="030F0702030302020204" pitchFamily="66" charset="0"/>
            </a:endParaRP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533400" y="4449594"/>
            <a:ext cx="82026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000" dirty="0"/>
              <a:t>Dirección    1502      </a:t>
            </a:r>
            <a:r>
              <a:rPr lang="es-ES_tradnl" altLang="es-CO" sz="2000" dirty="0" smtClean="0"/>
              <a:t>    1504        1506           1508         1510         1512         1514</a:t>
            </a:r>
            <a:endParaRPr lang="es-ES" altLang="es-CO" sz="2000" dirty="0"/>
          </a:p>
        </p:txBody>
      </p:sp>
      <p:graphicFrame>
        <p:nvGraphicFramePr>
          <p:cNvPr id="28729" name="Group 57"/>
          <p:cNvGraphicFramePr>
            <a:graphicFrameLocks noGrp="1"/>
          </p:cNvGraphicFramePr>
          <p:nvPr/>
        </p:nvGraphicFramePr>
        <p:xfrm>
          <a:off x="533400" y="4876800"/>
          <a:ext cx="8382000" cy="609600"/>
        </p:xfrm>
        <a:graphic>
          <a:graphicData uri="http://schemas.openxmlformats.org/drawingml/2006/table">
            <a:tbl>
              <a:tblPr/>
              <a:tblGrid>
                <a:gridCol w="1047750"/>
                <a:gridCol w="1049338"/>
                <a:gridCol w="1046162"/>
                <a:gridCol w="1049338"/>
                <a:gridCol w="1046162"/>
                <a:gridCol w="1046163"/>
                <a:gridCol w="1049337"/>
                <a:gridCol w="1047750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234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383060" y="54641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/>
              <a:t>    Elemento  </a:t>
            </a:r>
            <a:r>
              <a:rPr lang="es-ES_tradnl" altLang="es-CO" dirty="0" smtClean="0"/>
              <a:t>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[1</a:t>
            </a:r>
            <a:r>
              <a:rPr lang="es-ES_tradnl" altLang="es-CO" dirty="0"/>
              <a:t>]    </a:t>
            </a:r>
            <a:r>
              <a:rPr lang="es-ES_tradnl" altLang="es-CO" dirty="0" smtClean="0"/>
              <a:t>    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[2</a:t>
            </a:r>
            <a:r>
              <a:rPr lang="es-ES_tradnl" altLang="es-CO" dirty="0"/>
              <a:t>]   </a:t>
            </a:r>
            <a:r>
              <a:rPr lang="es-ES_tradnl" altLang="es-CO" dirty="0" smtClean="0"/>
              <a:t>   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[3</a:t>
            </a:r>
            <a:r>
              <a:rPr lang="es-ES_tradnl" altLang="es-CO" dirty="0"/>
              <a:t>]    </a:t>
            </a:r>
            <a:r>
              <a:rPr lang="es-ES_tradnl" altLang="es-CO" dirty="0" smtClean="0"/>
              <a:t>  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[4</a:t>
            </a:r>
            <a:r>
              <a:rPr lang="es-ES_tradnl" altLang="es-CO" dirty="0"/>
              <a:t>]   </a:t>
            </a:r>
            <a:r>
              <a:rPr lang="es-ES_tradnl" altLang="es-CO" dirty="0" smtClean="0"/>
              <a:t>    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[5</a:t>
            </a:r>
            <a:r>
              <a:rPr lang="es-ES_tradnl" altLang="es-CO" dirty="0"/>
              <a:t>]   </a:t>
            </a:r>
            <a:r>
              <a:rPr lang="es-ES_tradnl" altLang="es-CO" dirty="0" smtClean="0"/>
              <a:t> 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[6</a:t>
            </a:r>
            <a:r>
              <a:rPr lang="es-ES_tradnl" altLang="es-CO" dirty="0"/>
              <a:t>]  </a:t>
            </a:r>
            <a:r>
              <a:rPr lang="es-ES_tradnl" altLang="es-CO" dirty="0" smtClean="0"/>
              <a:t>     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[7</a:t>
            </a:r>
            <a:r>
              <a:rPr lang="es-ES_tradnl" altLang="es-CO" dirty="0"/>
              <a:t>]</a:t>
            </a:r>
            <a:endParaRPr lang="es-ES" altLang="es-CO" dirty="0"/>
          </a:p>
        </p:txBody>
      </p:sp>
    </p:spTree>
    <p:extLst>
      <p:ext uri="{BB962C8B-B14F-4D97-AF65-F5344CB8AC3E}">
        <p14:creationId xmlns:p14="http://schemas.microsoft.com/office/powerpoint/2010/main" val="69438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número de diapositiva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273F-9CB1-4A16-AA29-C2D3235D3D19}" type="slidenum">
              <a:rPr lang="es-ES" altLang="es-CO"/>
              <a:pPr/>
              <a:t>25</a:t>
            </a:fld>
            <a:endParaRPr lang="es-ES" altLang="es-CO"/>
          </a:p>
        </p:txBody>
      </p:sp>
      <p:sp>
        <p:nvSpPr>
          <p:cNvPr id="26626" name="Text Box 1026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26627" name="Text Box 1027"/>
          <p:cNvSpPr txBox="1">
            <a:spLocks noChangeArrowheads="1"/>
          </p:cNvSpPr>
          <p:nvPr/>
        </p:nvSpPr>
        <p:spPr bwMode="auto">
          <a:xfrm>
            <a:off x="605481" y="1219200"/>
            <a:ext cx="868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/>
              <a:t>Dirección   </a:t>
            </a:r>
            <a:r>
              <a:rPr lang="es-ES_tradnl" altLang="es-CO" dirty="0" smtClean="0"/>
              <a:t>    </a:t>
            </a:r>
            <a:r>
              <a:rPr lang="es-ES_tradnl" altLang="es-CO" dirty="0"/>
              <a:t>1502      </a:t>
            </a:r>
            <a:r>
              <a:rPr lang="es-ES_tradnl" altLang="es-CO" dirty="0" smtClean="0"/>
              <a:t>      1504              1506         1508         </a:t>
            </a:r>
            <a:r>
              <a:rPr lang="es-ES_tradnl" altLang="es-CO" dirty="0"/>
              <a:t>1510     </a:t>
            </a:r>
            <a:r>
              <a:rPr lang="es-ES_tradnl" altLang="es-CO" dirty="0" smtClean="0"/>
              <a:t>      </a:t>
            </a:r>
            <a:r>
              <a:rPr lang="es-ES_tradnl" altLang="es-CO" dirty="0"/>
              <a:t>1512  </a:t>
            </a:r>
            <a:r>
              <a:rPr lang="es-ES_tradnl" altLang="es-CO" dirty="0" smtClean="0"/>
              <a:t>       </a:t>
            </a:r>
            <a:r>
              <a:rPr lang="es-ES_tradnl" altLang="es-CO" dirty="0"/>
              <a:t>1514</a:t>
            </a:r>
            <a:endParaRPr lang="es-ES" altLang="es-CO" dirty="0"/>
          </a:p>
        </p:txBody>
      </p:sp>
      <p:sp>
        <p:nvSpPr>
          <p:cNvPr id="26628" name="Text Box 1028"/>
          <p:cNvSpPr txBox="1">
            <a:spLocks noChangeArrowheads="1"/>
          </p:cNvSpPr>
          <p:nvPr/>
        </p:nvSpPr>
        <p:spPr bwMode="auto">
          <a:xfrm>
            <a:off x="304800" y="2819400"/>
            <a:ext cx="8610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El acceso podemos hacerlo mediante el índice:</a:t>
            </a:r>
          </a:p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             x = </a:t>
            </a:r>
            <a:r>
              <a:rPr lang="es-ES_tradnl" altLang="es-CO" dirty="0" err="1">
                <a:latin typeface="Comic Sans MS" panose="030F0702030302020204" pitchFamily="66" charset="0"/>
              </a:rPr>
              <a:t>mat</a:t>
            </a:r>
            <a:r>
              <a:rPr lang="es-ES_tradnl" altLang="es-CO" dirty="0">
                <a:latin typeface="Comic Sans MS" panose="030F0702030302020204" pitchFamily="66" charset="0"/>
              </a:rPr>
              <a:t>[3]+</a:t>
            </a:r>
            <a:r>
              <a:rPr lang="es-ES_tradnl" altLang="es-CO" dirty="0" err="1">
                <a:latin typeface="Comic Sans MS" panose="030F0702030302020204" pitchFamily="66" charset="0"/>
              </a:rPr>
              <a:t>mat</a:t>
            </a:r>
            <a:r>
              <a:rPr lang="es-ES_tradnl" altLang="es-CO" dirty="0">
                <a:latin typeface="Comic Sans MS" panose="030F0702030302020204" pitchFamily="66" charset="0"/>
              </a:rPr>
              <a:t>[5];   // x = 29 + 12 </a:t>
            </a:r>
          </a:p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para sumar los elementos de la cuarta y sexta posiciones.</a:t>
            </a:r>
          </a:p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   Como hemos dicho que podemos acceder por posición y por dirección: ¿Es lo mismo &amp;</a:t>
            </a:r>
            <a:r>
              <a:rPr lang="es-ES_tradnl" altLang="es-CO" dirty="0" err="1">
                <a:latin typeface="Comic Sans MS" panose="030F0702030302020204" pitchFamily="66" charset="0"/>
              </a:rPr>
              <a:t>mat</a:t>
            </a:r>
            <a:r>
              <a:rPr lang="es-ES_tradnl" altLang="es-CO" dirty="0">
                <a:latin typeface="Comic Sans MS" panose="030F0702030302020204" pitchFamily="66" charset="0"/>
              </a:rPr>
              <a:t>[0] y </a:t>
            </a:r>
            <a:r>
              <a:rPr lang="es-ES_tradnl" altLang="es-CO" dirty="0" err="1">
                <a:latin typeface="Comic Sans MS" panose="030F0702030302020204" pitchFamily="66" charset="0"/>
              </a:rPr>
              <a:t>mat</a:t>
            </a:r>
            <a:r>
              <a:rPr lang="es-ES_tradnl" altLang="es-CO" dirty="0">
                <a:latin typeface="Comic Sans MS" panose="030F0702030302020204" pitchFamily="66" charset="0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Y &amp;</a:t>
            </a:r>
            <a:r>
              <a:rPr lang="es-ES_tradnl" altLang="es-CO" dirty="0" err="1">
                <a:latin typeface="Comic Sans MS" panose="030F0702030302020204" pitchFamily="66" charset="0"/>
              </a:rPr>
              <a:t>mat</a:t>
            </a:r>
            <a:r>
              <a:rPr lang="es-ES_tradnl" altLang="es-CO" dirty="0">
                <a:latin typeface="Comic Sans MS" panose="030F0702030302020204" pitchFamily="66" charset="0"/>
              </a:rPr>
              <a:t>[1] = </a:t>
            </a:r>
            <a:r>
              <a:rPr lang="es-ES_tradnl" altLang="es-CO" dirty="0" err="1">
                <a:latin typeface="Comic Sans MS" panose="030F0702030302020204" pitchFamily="66" charset="0"/>
              </a:rPr>
              <a:t>mat</a:t>
            </a:r>
            <a:r>
              <a:rPr lang="es-ES_tradnl" altLang="es-CO" dirty="0">
                <a:latin typeface="Comic Sans MS" panose="030F0702030302020204" pitchFamily="66" charset="0"/>
              </a:rPr>
              <a:t>++ ?</a:t>
            </a:r>
          </a:p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Veamos el código de un ejemplo:</a:t>
            </a:r>
            <a:endParaRPr lang="es-ES" altLang="es-CO" dirty="0">
              <a:latin typeface="Comic Sans MS" panose="030F0702030302020204" pitchFamily="66" charset="0"/>
            </a:endParaRPr>
          </a:p>
        </p:txBody>
      </p:sp>
      <p:graphicFrame>
        <p:nvGraphicFramePr>
          <p:cNvPr id="26678" name="Group 1078"/>
          <p:cNvGraphicFramePr>
            <a:graphicFrameLocks noGrp="1"/>
          </p:cNvGraphicFramePr>
          <p:nvPr/>
        </p:nvGraphicFramePr>
        <p:xfrm>
          <a:off x="304800" y="1600200"/>
          <a:ext cx="8458200" cy="533400"/>
        </p:xfrm>
        <a:graphic>
          <a:graphicData uri="http://schemas.openxmlformats.org/drawingml/2006/table">
            <a:tbl>
              <a:tblPr/>
              <a:tblGrid>
                <a:gridCol w="1284288"/>
                <a:gridCol w="1057275"/>
                <a:gridCol w="1131887"/>
                <a:gridCol w="1057275"/>
                <a:gridCol w="982663"/>
                <a:gridCol w="1057275"/>
                <a:gridCol w="981075"/>
                <a:gridCol w="906462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234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26675" name="Text Box 1075"/>
          <p:cNvSpPr txBox="1">
            <a:spLocks noChangeArrowheads="1"/>
          </p:cNvSpPr>
          <p:nvPr/>
        </p:nvSpPr>
        <p:spPr bwMode="auto">
          <a:xfrm>
            <a:off x="228600" y="2209800"/>
            <a:ext cx="8915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/>
              <a:t>Elemento  </a:t>
            </a:r>
            <a:r>
              <a:rPr lang="es-ES_tradnl" altLang="es-CO" dirty="0" smtClean="0"/>
              <a:t>         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[1</a:t>
            </a:r>
            <a:r>
              <a:rPr lang="es-ES_tradnl" altLang="es-CO" dirty="0"/>
              <a:t>]    </a:t>
            </a:r>
            <a:r>
              <a:rPr lang="es-ES_tradnl" altLang="es-CO" dirty="0" smtClean="0"/>
              <a:t>    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[2</a:t>
            </a:r>
            <a:r>
              <a:rPr lang="es-ES_tradnl" altLang="es-CO" dirty="0"/>
              <a:t>]  </a:t>
            </a:r>
            <a:r>
              <a:rPr lang="es-ES_tradnl" altLang="es-CO" dirty="0" smtClean="0"/>
              <a:t>      </a:t>
            </a:r>
            <a:r>
              <a:rPr lang="es-ES_tradnl" altLang="es-CO" dirty="0" err="1"/>
              <a:t>mat</a:t>
            </a:r>
            <a:r>
              <a:rPr lang="es-ES_tradnl" altLang="es-CO" dirty="0"/>
              <a:t>[3]   </a:t>
            </a:r>
            <a:r>
              <a:rPr lang="es-ES_tradnl" altLang="es-CO" dirty="0" smtClean="0"/>
              <a:t>     </a:t>
            </a:r>
            <a:r>
              <a:rPr lang="es-ES_tradnl" altLang="es-CO" dirty="0" err="1"/>
              <a:t>mat</a:t>
            </a:r>
            <a:r>
              <a:rPr lang="es-ES_tradnl" altLang="es-CO" dirty="0"/>
              <a:t>[4] </a:t>
            </a:r>
            <a:r>
              <a:rPr lang="es-ES_tradnl" altLang="es-CO" dirty="0" smtClean="0"/>
              <a:t>       </a:t>
            </a:r>
            <a:r>
              <a:rPr lang="es-ES_tradnl" altLang="es-CO" dirty="0" err="1"/>
              <a:t>mat</a:t>
            </a:r>
            <a:r>
              <a:rPr lang="es-ES_tradnl" altLang="es-CO" dirty="0"/>
              <a:t>[5] </a:t>
            </a:r>
            <a:r>
              <a:rPr lang="es-ES_tradnl" altLang="es-CO" dirty="0" smtClean="0"/>
              <a:t>      </a:t>
            </a:r>
            <a:r>
              <a:rPr lang="es-ES_tradnl" altLang="es-CO" dirty="0" err="1"/>
              <a:t>mat</a:t>
            </a:r>
            <a:r>
              <a:rPr lang="es-ES_tradnl" altLang="es-CO" dirty="0"/>
              <a:t>[6] </a:t>
            </a:r>
            <a:r>
              <a:rPr lang="es-ES_tradnl" altLang="es-CO" dirty="0" smtClean="0"/>
              <a:t>     </a:t>
            </a:r>
            <a:r>
              <a:rPr lang="es-ES_tradnl" altLang="es-CO" dirty="0" err="1"/>
              <a:t>mat</a:t>
            </a:r>
            <a:r>
              <a:rPr lang="es-ES_tradnl" altLang="es-CO" dirty="0"/>
              <a:t>[7]</a:t>
            </a:r>
            <a:endParaRPr lang="es-ES" altLang="es-CO" dirty="0"/>
          </a:p>
          <a:p>
            <a:pPr>
              <a:spcBef>
                <a:spcPct val="50000"/>
              </a:spcBef>
            </a:pPr>
            <a:endParaRPr lang="es-ES" altLang="es-CO" dirty="0"/>
          </a:p>
        </p:txBody>
      </p:sp>
    </p:spTree>
    <p:extLst>
      <p:ext uri="{BB962C8B-B14F-4D97-AF65-F5344CB8AC3E}">
        <p14:creationId xmlns:p14="http://schemas.microsoft.com/office/powerpoint/2010/main" val="76243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CB8E-CF7E-4F52-8C91-855250EF89F1}" type="slidenum">
              <a:rPr lang="es-ES" altLang="es-CO"/>
              <a:pPr/>
              <a:t>26</a:t>
            </a:fld>
            <a:endParaRPr lang="es-ES" altLang="es-CO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0" y="914400"/>
            <a:ext cx="89154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2000" dirty="0"/>
              <a:t>#</a:t>
            </a:r>
            <a:r>
              <a:rPr lang="es-ES" altLang="es-CO" sz="2000" dirty="0" err="1"/>
              <a:t>include</a:t>
            </a:r>
            <a:r>
              <a:rPr lang="es-ES" altLang="es-CO" sz="2000" dirty="0"/>
              <a:t> &lt;</a:t>
            </a:r>
            <a:r>
              <a:rPr lang="es-ES" altLang="es-CO" sz="2000" dirty="0" err="1"/>
              <a:t>stdio.h</a:t>
            </a:r>
            <a:r>
              <a:rPr lang="es-ES" altLang="es-CO" sz="2000" dirty="0"/>
              <a:t>&gt;</a:t>
            </a:r>
            <a:endParaRPr lang="es-ES_tradnl" altLang="es-CO" sz="2000" dirty="0"/>
          </a:p>
          <a:p>
            <a:pPr>
              <a:spcBef>
                <a:spcPct val="50000"/>
              </a:spcBef>
            </a:pPr>
            <a:r>
              <a:rPr lang="es-ES_tradnl" altLang="es-CO" sz="2000" dirty="0"/>
              <a:t>#</a:t>
            </a:r>
            <a:r>
              <a:rPr lang="es-ES_tradnl" altLang="es-CO" sz="2000" dirty="0" err="1"/>
              <a:t>include</a:t>
            </a:r>
            <a:r>
              <a:rPr lang="es-ES_tradnl" altLang="es-CO" sz="2000" dirty="0"/>
              <a:t> &lt;</a:t>
            </a:r>
            <a:r>
              <a:rPr lang="es-ES_tradnl" altLang="es-CO" sz="2000" dirty="0" err="1"/>
              <a:t>conio.h</a:t>
            </a:r>
            <a:r>
              <a:rPr lang="es-ES_tradnl" altLang="es-CO" sz="2000" dirty="0"/>
              <a:t>&gt;</a:t>
            </a:r>
            <a:endParaRPr lang="es-ES" altLang="es-CO" sz="2000" dirty="0"/>
          </a:p>
          <a:p>
            <a:pPr>
              <a:spcBef>
                <a:spcPct val="50000"/>
              </a:spcBef>
            </a:pPr>
            <a:r>
              <a:rPr lang="es-ES" altLang="es-CO" sz="2000" dirty="0" smtClean="0"/>
              <a:t>short </a:t>
            </a:r>
            <a:r>
              <a:rPr lang="es-ES" altLang="es-CO" sz="2000" dirty="0" err="1" smtClean="0"/>
              <a:t>mat</a:t>
            </a:r>
            <a:r>
              <a:rPr lang="es-ES" altLang="es-CO" sz="2000" dirty="0" smtClean="0"/>
              <a:t>[5</a:t>
            </a:r>
            <a:r>
              <a:rPr lang="es-ES" altLang="es-CO" sz="2000" dirty="0"/>
              <a:t>]={</a:t>
            </a:r>
            <a:r>
              <a:rPr lang="es-ES_tradnl" altLang="es-CO" sz="2000" dirty="0"/>
              <a:t>2, 16, -4, 29, 234, 12, 0, 3</a:t>
            </a:r>
            <a:r>
              <a:rPr lang="es-ES" altLang="es-CO" sz="2000" dirty="0"/>
              <a:t>}, i; //declaradas como globales</a:t>
            </a:r>
          </a:p>
          <a:p>
            <a:pPr>
              <a:spcBef>
                <a:spcPct val="50000"/>
              </a:spcBef>
            </a:pPr>
            <a:r>
              <a:rPr lang="es-ES" altLang="es-CO" sz="2000" dirty="0" err="1" smtClean="0"/>
              <a:t>int</a:t>
            </a:r>
            <a:r>
              <a:rPr lang="es-ES" altLang="es-CO" sz="2000" dirty="0" smtClean="0"/>
              <a:t> </a:t>
            </a:r>
            <a:r>
              <a:rPr lang="es-ES" altLang="es-CO" sz="2000" dirty="0" err="1" smtClean="0"/>
              <a:t>main</a:t>
            </a:r>
            <a:r>
              <a:rPr lang="es-ES" altLang="es-CO" sz="2000" dirty="0"/>
              <a:t>()</a:t>
            </a:r>
            <a:r>
              <a:rPr lang="es-ES_tradnl" altLang="es-CO" sz="2000" dirty="0"/>
              <a:t>  </a:t>
            </a:r>
            <a:r>
              <a:rPr lang="es-ES" altLang="es-CO" sz="2000" dirty="0"/>
              <a:t> {</a:t>
            </a:r>
          </a:p>
          <a:p>
            <a:pPr>
              <a:spcBef>
                <a:spcPct val="50000"/>
              </a:spcBef>
            </a:pPr>
            <a:r>
              <a:rPr lang="es-ES" altLang="es-CO" sz="2000" dirty="0"/>
              <a:t>      </a:t>
            </a:r>
            <a:r>
              <a:rPr lang="es-ES" altLang="es-CO" sz="2000" dirty="0" err="1"/>
              <a:t>printf</a:t>
            </a:r>
            <a:r>
              <a:rPr lang="es-ES" altLang="es-CO" sz="2000" dirty="0"/>
              <a:t>("\</a:t>
            </a:r>
            <a:r>
              <a:rPr lang="es-ES" altLang="es-CO" sz="2000" dirty="0" err="1"/>
              <a:t>n%d</a:t>
            </a:r>
            <a:r>
              <a:rPr lang="es-ES" altLang="es-CO" sz="2000" dirty="0"/>
              <a:t>", &amp;</a:t>
            </a:r>
            <a:r>
              <a:rPr lang="es-ES" altLang="es-CO" sz="2000" dirty="0" err="1"/>
              <a:t>mat</a:t>
            </a:r>
            <a:r>
              <a:rPr lang="es-ES" altLang="es-CO" sz="2000" dirty="0"/>
              <a:t>[0]);</a:t>
            </a:r>
            <a:r>
              <a:rPr lang="es-ES_tradnl" altLang="es-CO" sz="2000" dirty="0"/>
              <a:t>    </a:t>
            </a:r>
            <a:r>
              <a:rPr lang="es-ES" altLang="es-CO" sz="2000" dirty="0"/>
              <a:t> //resultado: 1500 (dirección de </a:t>
            </a:r>
            <a:r>
              <a:rPr lang="es-ES" altLang="es-CO" sz="2000" dirty="0" err="1"/>
              <a:t>mem</a:t>
            </a:r>
            <a:r>
              <a:rPr lang="es-ES" altLang="es-CO" sz="2000" dirty="0"/>
              <a:t>)</a:t>
            </a:r>
          </a:p>
          <a:p>
            <a:pPr>
              <a:spcBef>
                <a:spcPct val="50000"/>
              </a:spcBef>
            </a:pPr>
            <a:r>
              <a:rPr lang="es-ES" altLang="es-CO" sz="2000" dirty="0"/>
              <a:t>      </a:t>
            </a:r>
            <a:r>
              <a:rPr lang="es-ES" altLang="es-CO" sz="2000" dirty="0" err="1"/>
              <a:t>printf</a:t>
            </a:r>
            <a:r>
              <a:rPr lang="es-ES" altLang="es-CO" sz="2000" dirty="0"/>
              <a:t>("\n%</a:t>
            </a:r>
            <a:r>
              <a:rPr lang="es-ES_tradnl" altLang="es-CO" sz="2000" dirty="0"/>
              <a:t>p</a:t>
            </a:r>
            <a:r>
              <a:rPr lang="es-ES" altLang="es-CO" sz="2000" dirty="0"/>
              <a:t>", </a:t>
            </a:r>
            <a:r>
              <a:rPr lang="es-ES" altLang="es-CO" sz="2000" dirty="0" err="1"/>
              <a:t>mat</a:t>
            </a:r>
            <a:r>
              <a:rPr lang="es-ES" altLang="es-CO" sz="2000" dirty="0"/>
              <a:t>);    </a:t>
            </a:r>
            <a:r>
              <a:rPr lang="es-ES_tradnl" altLang="es-CO" sz="2000" dirty="0"/>
              <a:t>   </a:t>
            </a:r>
            <a:r>
              <a:rPr lang="es-ES" altLang="es-CO" sz="2000" dirty="0"/>
              <a:t> </a:t>
            </a:r>
            <a:r>
              <a:rPr lang="es-ES_tradnl" altLang="es-CO" sz="2000" dirty="0"/>
              <a:t>     </a:t>
            </a:r>
            <a:r>
              <a:rPr lang="es-ES" altLang="es-CO" sz="2000" dirty="0"/>
              <a:t>//resultado: 1500 ( "  "  "  "  "  )</a:t>
            </a:r>
          </a:p>
          <a:p>
            <a:pPr>
              <a:spcBef>
                <a:spcPct val="50000"/>
              </a:spcBef>
            </a:pPr>
            <a:r>
              <a:rPr lang="es-ES" altLang="es-CO" sz="2000" dirty="0"/>
              <a:t>      i++;                    </a:t>
            </a:r>
            <a:r>
              <a:rPr lang="es-ES_tradnl" altLang="es-CO" sz="2000" dirty="0"/>
              <a:t>                 </a:t>
            </a:r>
            <a:r>
              <a:rPr lang="es-ES" altLang="es-CO" sz="2000" dirty="0"/>
              <a:t> //i=1</a:t>
            </a:r>
          </a:p>
          <a:p>
            <a:pPr>
              <a:spcBef>
                <a:spcPct val="50000"/>
              </a:spcBef>
            </a:pPr>
            <a:r>
              <a:rPr lang="es-ES" altLang="es-CO" sz="2000" dirty="0"/>
              <a:t>      </a:t>
            </a:r>
            <a:r>
              <a:rPr lang="es-ES" altLang="es-CO" sz="2000" dirty="0" err="1"/>
              <a:t>printf</a:t>
            </a:r>
            <a:r>
              <a:rPr lang="es-ES" altLang="es-CO" sz="2000" dirty="0"/>
              <a:t>("\n%</a:t>
            </a:r>
            <a:r>
              <a:rPr lang="es-ES_tradnl" altLang="es-CO" sz="2000" dirty="0"/>
              <a:t>p</a:t>
            </a:r>
            <a:r>
              <a:rPr lang="es-ES" altLang="es-CO" sz="2000" dirty="0"/>
              <a:t>", </a:t>
            </a:r>
            <a:r>
              <a:rPr lang="es-ES" altLang="es-CO" sz="2000" dirty="0" err="1"/>
              <a:t>mat+i</a:t>
            </a:r>
            <a:r>
              <a:rPr lang="es-ES" altLang="es-CO" sz="2000" dirty="0"/>
              <a:t>);  </a:t>
            </a:r>
            <a:r>
              <a:rPr lang="es-ES_tradnl" altLang="es-CO" sz="2000" dirty="0"/>
              <a:t>      </a:t>
            </a:r>
            <a:r>
              <a:rPr lang="es-ES" altLang="es-CO" sz="2000" dirty="0"/>
              <a:t> //resultado: 1502 ( "  "  "  "  "  )</a:t>
            </a:r>
          </a:p>
          <a:p>
            <a:pPr>
              <a:spcBef>
                <a:spcPct val="50000"/>
              </a:spcBef>
            </a:pPr>
            <a:r>
              <a:rPr lang="es-ES" altLang="es-CO" sz="2000" dirty="0"/>
              <a:t>      </a:t>
            </a:r>
            <a:r>
              <a:rPr lang="es-ES" altLang="es-CO" sz="2000" dirty="0" err="1"/>
              <a:t>printf</a:t>
            </a:r>
            <a:r>
              <a:rPr lang="es-ES" altLang="es-CO" sz="2000" dirty="0"/>
              <a:t>("\</a:t>
            </a:r>
            <a:r>
              <a:rPr lang="es-ES" altLang="es-CO" sz="2000" dirty="0" err="1"/>
              <a:t>n%d</a:t>
            </a:r>
            <a:r>
              <a:rPr lang="es-ES" altLang="es-CO" sz="2000" dirty="0"/>
              <a:t>", *(</a:t>
            </a:r>
            <a:r>
              <a:rPr lang="es-ES" altLang="es-CO" sz="2000" dirty="0" err="1"/>
              <a:t>mat+i</a:t>
            </a:r>
            <a:r>
              <a:rPr lang="es-ES" altLang="es-CO" sz="2000" dirty="0"/>
              <a:t>));</a:t>
            </a:r>
            <a:r>
              <a:rPr lang="es-ES_tradnl" altLang="es-CO" sz="2000" dirty="0"/>
              <a:t>    </a:t>
            </a:r>
            <a:r>
              <a:rPr lang="es-ES" altLang="es-CO" sz="2000" dirty="0"/>
              <a:t>//resultado: 1</a:t>
            </a:r>
            <a:r>
              <a:rPr lang="es-ES_tradnl" altLang="es-CO" sz="2000" dirty="0"/>
              <a:t>6</a:t>
            </a:r>
            <a:r>
              <a:rPr lang="es-ES" altLang="es-CO" sz="2000" dirty="0"/>
              <a:t> (valor de </a:t>
            </a:r>
            <a:r>
              <a:rPr lang="es-ES" altLang="es-CO" sz="2000" dirty="0" err="1"/>
              <a:t>mat</a:t>
            </a:r>
            <a:r>
              <a:rPr lang="es-ES" altLang="es-CO" sz="2000" dirty="0"/>
              <a:t>[1] o valor</a:t>
            </a:r>
          </a:p>
          <a:p>
            <a:pPr>
              <a:spcBef>
                <a:spcPct val="50000"/>
              </a:spcBef>
            </a:pPr>
            <a:r>
              <a:rPr lang="es-ES_tradnl" altLang="es-CO" sz="2000" dirty="0"/>
              <a:t>      </a:t>
            </a:r>
            <a:r>
              <a:rPr lang="es-ES" altLang="es-CO" sz="2000" dirty="0" err="1"/>
              <a:t>getch</a:t>
            </a:r>
            <a:r>
              <a:rPr lang="es-ES" altLang="es-CO" sz="2000" dirty="0"/>
              <a:t>();    </a:t>
            </a:r>
            <a:endParaRPr lang="es-ES" altLang="es-CO" sz="2000" dirty="0" smtClean="0"/>
          </a:p>
          <a:p>
            <a:pPr>
              <a:spcBef>
                <a:spcPct val="50000"/>
              </a:spcBef>
            </a:pPr>
            <a:r>
              <a:rPr lang="es-ES" altLang="es-CO" sz="2000" dirty="0"/>
              <a:t> </a:t>
            </a:r>
            <a:r>
              <a:rPr lang="es-ES" altLang="es-CO" sz="2000" dirty="0" smtClean="0"/>
              <a:t>     </a:t>
            </a:r>
            <a:r>
              <a:rPr lang="es-ES" altLang="es-CO" sz="2000" dirty="0" err="1" smtClean="0"/>
              <a:t>return</a:t>
            </a:r>
            <a:r>
              <a:rPr lang="es-ES" altLang="es-CO" sz="2000" dirty="0" smtClean="0"/>
              <a:t> 0;</a:t>
            </a:r>
            <a:endParaRPr lang="es-ES" altLang="es-CO" sz="2000" dirty="0"/>
          </a:p>
          <a:p>
            <a:pPr>
              <a:spcBef>
                <a:spcPct val="50000"/>
              </a:spcBef>
            </a:pPr>
            <a:r>
              <a:rPr lang="es-ES" altLang="es-CO" sz="2000" dirty="0" smtClean="0"/>
              <a:t>}</a:t>
            </a:r>
            <a:r>
              <a:rPr lang="es-ES_tradnl" altLang="es-CO" sz="2000" dirty="0" smtClean="0"/>
              <a:t>             </a:t>
            </a:r>
            <a:r>
              <a:rPr lang="es-ES" altLang="es-CO" sz="2000" dirty="0"/>
              <a:t>	      //en la dirección 1502</a:t>
            </a:r>
          </a:p>
        </p:txBody>
      </p:sp>
    </p:spTree>
    <p:extLst>
      <p:ext uri="{BB962C8B-B14F-4D97-AF65-F5344CB8AC3E}">
        <p14:creationId xmlns:p14="http://schemas.microsoft.com/office/powerpoint/2010/main" val="428310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E5F8-79D3-4A9A-893B-6AC1B31CE8A4}" type="slidenum">
              <a:rPr lang="es-ES" altLang="es-CO"/>
              <a:pPr/>
              <a:t>27</a:t>
            </a:fld>
            <a:endParaRPr lang="es-ES" altLang="es-CO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762000" y="1295400"/>
            <a:ext cx="77724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Parece deducirse que accedemos a los elementos del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array</a:t>
            </a:r>
            <a:r>
              <a:rPr lang="es-ES_tradnl" altLang="es-CO" sz="2400" dirty="0">
                <a:latin typeface="Comic Sans MS" panose="030F0702030302020204" pitchFamily="66" charset="0"/>
              </a:rPr>
              <a:t> de dos formas: 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- mediante el subíndice.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- mediante su dirección de memoria. </a:t>
            </a:r>
          </a:p>
          <a:p>
            <a:pPr>
              <a:spcBef>
                <a:spcPct val="50000"/>
              </a:spcBef>
            </a:pPr>
            <a:endParaRPr lang="es-ES" altLang="es-CO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0491" name="Group 11"/>
          <p:cNvGraphicFramePr>
            <a:graphicFrameLocks noGrp="1"/>
          </p:cNvGraphicFramePr>
          <p:nvPr/>
        </p:nvGraphicFramePr>
        <p:xfrm>
          <a:off x="533400" y="5410200"/>
          <a:ext cx="8382000" cy="609600"/>
        </p:xfrm>
        <a:graphic>
          <a:graphicData uri="http://schemas.openxmlformats.org/drawingml/2006/table">
            <a:tbl>
              <a:tblPr/>
              <a:tblGrid>
                <a:gridCol w="1047750"/>
                <a:gridCol w="1049338"/>
                <a:gridCol w="1046162"/>
                <a:gridCol w="1049338"/>
                <a:gridCol w="1046162"/>
                <a:gridCol w="1046163"/>
                <a:gridCol w="1049337"/>
                <a:gridCol w="1047750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234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537519" y="5073649"/>
            <a:ext cx="8226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/>
              <a:t>Elemento </a:t>
            </a:r>
            <a:r>
              <a:rPr lang="es-ES_tradnl" altLang="es-CO" dirty="0" smtClean="0"/>
              <a:t>    </a:t>
            </a:r>
            <a:r>
              <a:rPr lang="es-ES_tradnl" altLang="es-CO" dirty="0" err="1"/>
              <a:t>mat</a:t>
            </a:r>
            <a:r>
              <a:rPr lang="es-ES_tradnl" altLang="es-CO" dirty="0"/>
              <a:t>[1]    </a:t>
            </a:r>
            <a:r>
              <a:rPr lang="es-ES_tradnl" altLang="es-CO" dirty="0" smtClean="0"/>
              <a:t>   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[2</a:t>
            </a:r>
            <a:r>
              <a:rPr lang="es-ES_tradnl" altLang="es-CO" dirty="0"/>
              <a:t>]   </a:t>
            </a:r>
            <a:r>
              <a:rPr lang="es-ES_tradnl" altLang="es-CO" dirty="0" smtClean="0"/>
              <a:t>   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[3</a:t>
            </a:r>
            <a:r>
              <a:rPr lang="es-ES_tradnl" altLang="es-CO" dirty="0"/>
              <a:t>]    </a:t>
            </a:r>
            <a:r>
              <a:rPr lang="es-ES_tradnl" altLang="es-CO" dirty="0" smtClean="0"/>
              <a:t>  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[4</a:t>
            </a:r>
            <a:r>
              <a:rPr lang="es-ES_tradnl" altLang="es-CO" dirty="0"/>
              <a:t>]   </a:t>
            </a:r>
            <a:r>
              <a:rPr lang="es-ES_tradnl" altLang="es-CO" dirty="0" smtClean="0"/>
              <a:t>  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[5</a:t>
            </a:r>
            <a:r>
              <a:rPr lang="es-ES_tradnl" altLang="es-CO" dirty="0"/>
              <a:t>]  </a:t>
            </a:r>
            <a:r>
              <a:rPr lang="es-ES_tradnl" altLang="es-CO" dirty="0" smtClean="0"/>
              <a:t>      </a:t>
            </a:r>
            <a:r>
              <a:rPr lang="es-ES_tradnl" altLang="es-CO" dirty="0" err="1"/>
              <a:t>mat</a:t>
            </a:r>
            <a:r>
              <a:rPr lang="es-ES_tradnl" altLang="es-CO" dirty="0"/>
              <a:t>[6]  </a:t>
            </a:r>
            <a:r>
              <a:rPr lang="es-ES_tradnl" altLang="es-CO" dirty="0" smtClean="0"/>
              <a:t>     </a:t>
            </a:r>
            <a:r>
              <a:rPr lang="es-ES_tradnl" altLang="es-CO" dirty="0" err="1" smtClean="0"/>
              <a:t>mat</a:t>
            </a:r>
            <a:r>
              <a:rPr lang="es-ES_tradnl" altLang="es-CO" dirty="0" smtClean="0"/>
              <a:t>[7</a:t>
            </a:r>
            <a:r>
              <a:rPr lang="es-ES_tradnl" altLang="es-CO" dirty="0"/>
              <a:t>]</a:t>
            </a:r>
            <a:endParaRPr lang="es-ES" altLang="es-CO" dirty="0"/>
          </a:p>
        </p:txBody>
      </p:sp>
    </p:spTree>
    <p:extLst>
      <p:ext uri="{BB962C8B-B14F-4D97-AF65-F5344CB8AC3E}">
        <p14:creationId xmlns:p14="http://schemas.microsoft.com/office/powerpoint/2010/main" val="112097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Marcador de número de diapositiva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642A-541E-4C57-B79C-80EA4082B0B1}" type="slidenum">
              <a:rPr lang="es-ES" altLang="es-CO"/>
              <a:pPr/>
              <a:t>28</a:t>
            </a:fld>
            <a:endParaRPr lang="es-ES" altLang="es-CO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762000" y="1295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>
              <a:latin typeface="Comic Sans MS" panose="030F0702030302020204" pitchFamily="66" charset="0"/>
            </a:endParaRP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51235" name="Rectangle 35"/>
          <p:cNvSpPr>
            <a:spLocks noChangeArrowheads="1"/>
          </p:cNvSpPr>
          <p:nvPr/>
        </p:nvSpPr>
        <p:spPr bwMode="auto">
          <a:xfrm>
            <a:off x="228600" y="11430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Analizando las </a:t>
            </a:r>
            <a:r>
              <a:rPr lang="es-ES_tradnl" altLang="es-CO" b="1" u="sng">
                <a:solidFill>
                  <a:srgbClr val="006600"/>
                </a:solidFill>
                <a:latin typeface="Comic Sans MS" panose="030F0702030302020204" pitchFamily="66" charset="0"/>
              </a:rPr>
              <a:t>direcciones de memoria</a:t>
            </a:r>
            <a:r>
              <a:rPr lang="es-ES_tradnl" altLang="es-CO">
                <a:latin typeface="Comic Sans MS" panose="030F0702030302020204" pitchFamily="66" charset="0"/>
              </a:rPr>
              <a:t> del array:</a:t>
            </a:r>
            <a:endParaRPr lang="es-ES" altLang="es-CO" sz="2000">
              <a:solidFill>
                <a:srgbClr val="9900CC"/>
              </a:solidFill>
            </a:endParaRPr>
          </a:p>
        </p:txBody>
      </p:sp>
      <p:graphicFrame>
        <p:nvGraphicFramePr>
          <p:cNvPr id="51296" name="Group 96"/>
          <p:cNvGraphicFramePr>
            <a:graphicFrameLocks noGrp="1"/>
          </p:cNvGraphicFramePr>
          <p:nvPr/>
        </p:nvGraphicFramePr>
        <p:xfrm>
          <a:off x="381000" y="3886200"/>
          <a:ext cx="8534400" cy="609600"/>
        </p:xfrm>
        <a:graphic>
          <a:graphicData uri="http://schemas.openxmlformats.org/drawingml/2006/table">
            <a:tbl>
              <a:tblPr/>
              <a:tblGrid>
                <a:gridCol w="1066800"/>
                <a:gridCol w="1068388"/>
                <a:gridCol w="1065212"/>
                <a:gridCol w="1068388"/>
                <a:gridCol w="1065212"/>
                <a:gridCol w="1065213"/>
                <a:gridCol w="1068387"/>
                <a:gridCol w="1066800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234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51297" name="Text Box 97"/>
          <p:cNvSpPr txBox="1">
            <a:spLocks noChangeArrowheads="1"/>
          </p:cNvSpPr>
          <p:nvPr/>
        </p:nvSpPr>
        <p:spPr bwMode="auto">
          <a:xfrm>
            <a:off x="381000" y="3521868"/>
            <a:ext cx="8686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/>
              <a:t> </a:t>
            </a:r>
            <a:r>
              <a:rPr lang="es-ES_tradnl" altLang="es-CO" sz="2000" dirty="0">
                <a:solidFill>
                  <a:srgbClr val="9900CC"/>
                </a:solidFill>
              </a:rPr>
              <a:t>&amp;</a:t>
            </a:r>
            <a:r>
              <a:rPr lang="es-ES_tradnl" altLang="es-CO" sz="2000" dirty="0" err="1">
                <a:solidFill>
                  <a:srgbClr val="9900CC"/>
                </a:solidFill>
              </a:rPr>
              <a:t>mat</a:t>
            </a:r>
            <a:r>
              <a:rPr lang="es-ES_tradnl" altLang="es-CO" sz="2000" dirty="0">
                <a:solidFill>
                  <a:srgbClr val="9900CC"/>
                </a:solidFill>
              </a:rPr>
              <a:t>[0]</a:t>
            </a:r>
            <a:r>
              <a:rPr lang="es-ES_tradnl" altLang="es-CO" sz="2000" dirty="0"/>
              <a:t>   </a:t>
            </a:r>
            <a:r>
              <a:rPr lang="es-ES_tradnl" altLang="es-CO" sz="2000" dirty="0">
                <a:solidFill>
                  <a:srgbClr val="A50021"/>
                </a:solidFill>
              </a:rPr>
              <a:t>&amp;</a:t>
            </a:r>
            <a:r>
              <a:rPr lang="es-ES_tradnl" altLang="es-CO" sz="2000" dirty="0" err="1">
                <a:solidFill>
                  <a:srgbClr val="630338"/>
                </a:solidFill>
              </a:rPr>
              <a:t>mat</a:t>
            </a:r>
            <a:r>
              <a:rPr lang="es-ES_tradnl" altLang="es-CO" sz="2000" dirty="0">
                <a:solidFill>
                  <a:srgbClr val="630338"/>
                </a:solidFill>
              </a:rPr>
              <a:t>[1]</a:t>
            </a:r>
            <a:r>
              <a:rPr lang="es-ES_tradnl" altLang="es-CO" sz="2000" dirty="0"/>
              <a:t>   </a:t>
            </a:r>
            <a:r>
              <a:rPr lang="es-ES_tradnl" altLang="es-CO" sz="2000" dirty="0">
                <a:solidFill>
                  <a:srgbClr val="9900CC"/>
                </a:solidFill>
              </a:rPr>
              <a:t>&amp;</a:t>
            </a:r>
            <a:r>
              <a:rPr lang="es-ES_tradnl" altLang="es-CO" sz="2000" dirty="0" err="1">
                <a:solidFill>
                  <a:srgbClr val="9900CC"/>
                </a:solidFill>
              </a:rPr>
              <a:t>mat</a:t>
            </a:r>
            <a:r>
              <a:rPr lang="es-ES_tradnl" altLang="es-CO" sz="2000" dirty="0">
                <a:solidFill>
                  <a:srgbClr val="9900CC"/>
                </a:solidFill>
              </a:rPr>
              <a:t>[2]</a:t>
            </a:r>
            <a:r>
              <a:rPr lang="es-ES_tradnl" altLang="es-CO" sz="2000" dirty="0"/>
              <a:t>   </a:t>
            </a:r>
            <a:r>
              <a:rPr lang="es-ES_tradnl" altLang="es-CO" sz="2000" dirty="0">
                <a:solidFill>
                  <a:srgbClr val="660066"/>
                </a:solidFill>
              </a:rPr>
              <a:t>&amp;</a:t>
            </a:r>
            <a:r>
              <a:rPr lang="es-ES_tradnl" altLang="es-CO" sz="2000" dirty="0" err="1">
                <a:solidFill>
                  <a:srgbClr val="660066"/>
                </a:solidFill>
              </a:rPr>
              <a:t>mat</a:t>
            </a:r>
            <a:r>
              <a:rPr lang="es-ES_tradnl" altLang="es-CO" sz="2000" dirty="0">
                <a:solidFill>
                  <a:srgbClr val="660066"/>
                </a:solidFill>
              </a:rPr>
              <a:t>[3]</a:t>
            </a:r>
            <a:r>
              <a:rPr lang="es-ES_tradnl" altLang="es-CO" sz="2000" dirty="0"/>
              <a:t>   </a:t>
            </a:r>
            <a:r>
              <a:rPr lang="es-ES_tradnl" altLang="es-CO" sz="2000" dirty="0">
                <a:solidFill>
                  <a:srgbClr val="CC00CC"/>
                </a:solidFill>
              </a:rPr>
              <a:t>&amp;</a:t>
            </a:r>
            <a:r>
              <a:rPr lang="es-ES_tradnl" altLang="es-CO" sz="2000" dirty="0" err="1">
                <a:solidFill>
                  <a:srgbClr val="CC00CC"/>
                </a:solidFill>
              </a:rPr>
              <a:t>mat</a:t>
            </a:r>
            <a:r>
              <a:rPr lang="es-ES_tradnl" altLang="es-CO" sz="2000" dirty="0">
                <a:solidFill>
                  <a:srgbClr val="CC00CC"/>
                </a:solidFill>
              </a:rPr>
              <a:t>[4]</a:t>
            </a:r>
            <a:r>
              <a:rPr lang="es-ES_tradnl" altLang="es-CO" sz="2000" dirty="0"/>
              <a:t>   </a:t>
            </a:r>
            <a:r>
              <a:rPr lang="es-ES_tradnl" altLang="es-CO" sz="2000" dirty="0">
                <a:solidFill>
                  <a:srgbClr val="CC3300"/>
                </a:solidFill>
              </a:rPr>
              <a:t>&amp;</a:t>
            </a:r>
            <a:r>
              <a:rPr lang="es-ES_tradnl" altLang="es-CO" sz="2000" dirty="0" err="1">
                <a:solidFill>
                  <a:srgbClr val="CC3300"/>
                </a:solidFill>
              </a:rPr>
              <a:t>mat</a:t>
            </a:r>
            <a:r>
              <a:rPr lang="es-ES_tradnl" altLang="es-CO" sz="2000" dirty="0">
                <a:solidFill>
                  <a:srgbClr val="CC3300"/>
                </a:solidFill>
              </a:rPr>
              <a:t>[5]</a:t>
            </a:r>
            <a:r>
              <a:rPr lang="es-ES_tradnl" altLang="es-CO" sz="2000" dirty="0"/>
              <a:t>   </a:t>
            </a:r>
            <a:r>
              <a:rPr lang="es-ES_tradnl" altLang="es-CO" sz="2000" dirty="0">
                <a:solidFill>
                  <a:srgbClr val="006666"/>
                </a:solidFill>
              </a:rPr>
              <a:t>&amp; </a:t>
            </a:r>
            <a:r>
              <a:rPr lang="es-ES_tradnl" altLang="es-CO" sz="2000" dirty="0" err="1">
                <a:solidFill>
                  <a:srgbClr val="006666"/>
                </a:solidFill>
              </a:rPr>
              <a:t>mat</a:t>
            </a:r>
            <a:r>
              <a:rPr lang="es-ES_tradnl" altLang="es-CO" sz="2000" dirty="0">
                <a:solidFill>
                  <a:srgbClr val="006666"/>
                </a:solidFill>
              </a:rPr>
              <a:t>[6]</a:t>
            </a:r>
            <a:r>
              <a:rPr lang="es-ES_tradnl" altLang="es-CO" sz="2000" dirty="0"/>
              <a:t>   </a:t>
            </a:r>
            <a:r>
              <a:rPr lang="es-ES_tradnl" altLang="es-CO" sz="2000" dirty="0">
                <a:solidFill>
                  <a:srgbClr val="9900CC"/>
                </a:solidFill>
              </a:rPr>
              <a:t>&amp;</a:t>
            </a:r>
            <a:r>
              <a:rPr lang="es-ES_tradnl" altLang="es-CO" sz="2000" dirty="0" err="1">
                <a:solidFill>
                  <a:srgbClr val="9900CC"/>
                </a:solidFill>
              </a:rPr>
              <a:t>mat</a:t>
            </a:r>
            <a:r>
              <a:rPr lang="es-ES_tradnl" altLang="es-CO" sz="2000" dirty="0">
                <a:solidFill>
                  <a:srgbClr val="9900CC"/>
                </a:solidFill>
              </a:rPr>
              <a:t>[7]</a:t>
            </a:r>
            <a:endParaRPr lang="es-ES" altLang="es-CO" sz="2000" dirty="0">
              <a:solidFill>
                <a:srgbClr val="9900CC"/>
              </a:solidFill>
            </a:endParaRPr>
          </a:p>
          <a:p>
            <a:pPr>
              <a:spcBef>
                <a:spcPct val="50000"/>
              </a:spcBef>
            </a:pPr>
            <a:endParaRPr lang="es-ES" altLang="es-CO" dirty="0"/>
          </a:p>
        </p:txBody>
      </p:sp>
      <p:sp>
        <p:nvSpPr>
          <p:cNvPr id="51298" name="Text Box 98"/>
          <p:cNvSpPr txBox="1">
            <a:spLocks noChangeArrowheads="1"/>
          </p:cNvSpPr>
          <p:nvPr/>
        </p:nvSpPr>
        <p:spPr bwMode="auto">
          <a:xfrm>
            <a:off x="257432" y="443964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>
                <a:solidFill>
                  <a:srgbClr val="9900CC"/>
                </a:solidFill>
              </a:rPr>
              <a:t>        </a:t>
            </a:r>
            <a:r>
              <a:rPr lang="es-ES_tradnl" altLang="es-CO" dirty="0" err="1">
                <a:solidFill>
                  <a:srgbClr val="9900CC"/>
                </a:solidFill>
              </a:rPr>
              <a:t>mat</a:t>
            </a:r>
            <a:r>
              <a:rPr lang="es-ES_tradnl" altLang="es-CO" dirty="0"/>
              <a:t>      </a:t>
            </a:r>
            <a:r>
              <a:rPr lang="es-ES_tradnl" altLang="es-CO" dirty="0" smtClean="0"/>
              <a:t>      </a:t>
            </a:r>
            <a:r>
              <a:rPr lang="es-ES_tradnl" altLang="es-CO" dirty="0" smtClean="0">
                <a:solidFill>
                  <a:srgbClr val="630338"/>
                </a:solidFill>
              </a:rPr>
              <a:t>mat+1</a:t>
            </a:r>
            <a:r>
              <a:rPr lang="es-ES_tradnl" altLang="es-CO" dirty="0" smtClean="0"/>
              <a:t>         </a:t>
            </a:r>
            <a:r>
              <a:rPr lang="es-ES_tradnl" altLang="es-CO" dirty="0" smtClean="0">
                <a:solidFill>
                  <a:srgbClr val="9900CC"/>
                </a:solidFill>
              </a:rPr>
              <a:t>mat+2</a:t>
            </a:r>
            <a:r>
              <a:rPr lang="es-ES_tradnl" altLang="es-CO" dirty="0" smtClean="0"/>
              <a:t>        </a:t>
            </a:r>
            <a:r>
              <a:rPr lang="es-ES_tradnl" altLang="es-CO" dirty="0">
                <a:solidFill>
                  <a:srgbClr val="660066"/>
                </a:solidFill>
              </a:rPr>
              <a:t>mat+3</a:t>
            </a:r>
            <a:r>
              <a:rPr lang="es-ES_tradnl" altLang="es-CO" dirty="0"/>
              <a:t>    </a:t>
            </a:r>
            <a:r>
              <a:rPr lang="es-ES_tradnl" altLang="es-CO" dirty="0" smtClean="0"/>
              <a:t>     </a:t>
            </a:r>
            <a:r>
              <a:rPr lang="es-ES_tradnl" altLang="es-CO" dirty="0" smtClean="0">
                <a:solidFill>
                  <a:srgbClr val="CC00CC"/>
                </a:solidFill>
              </a:rPr>
              <a:t>mat+4</a:t>
            </a:r>
            <a:r>
              <a:rPr lang="es-ES_tradnl" altLang="es-CO" dirty="0" smtClean="0"/>
              <a:t>         </a:t>
            </a:r>
            <a:r>
              <a:rPr lang="es-ES_tradnl" altLang="es-CO" dirty="0" smtClean="0">
                <a:solidFill>
                  <a:srgbClr val="CC3300"/>
                </a:solidFill>
              </a:rPr>
              <a:t>mat+5</a:t>
            </a:r>
            <a:r>
              <a:rPr lang="es-ES_tradnl" altLang="es-CO" dirty="0" smtClean="0"/>
              <a:t>         </a:t>
            </a:r>
            <a:r>
              <a:rPr lang="es-ES_tradnl" altLang="es-CO" dirty="0" smtClean="0">
                <a:solidFill>
                  <a:srgbClr val="006666"/>
                </a:solidFill>
              </a:rPr>
              <a:t>mat+6</a:t>
            </a:r>
            <a:r>
              <a:rPr lang="es-ES_tradnl" altLang="es-CO" dirty="0" smtClean="0"/>
              <a:t>         </a:t>
            </a:r>
            <a:r>
              <a:rPr lang="es-ES_tradnl" altLang="es-CO" dirty="0" smtClean="0">
                <a:solidFill>
                  <a:srgbClr val="9900CC"/>
                </a:solidFill>
              </a:rPr>
              <a:t>mat+7 </a:t>
            </a:r>
            <a:endParaRPr lang="es-ES" altLang="es-CO" dirty="0">
              <a:solidFill>
                <a:srgbClr val="9900CC"/>
              </a:solidFill>
            </a:endParaRPr>
          </a:p>
        </p:txBody>
      </p:sp>
      <p:sp>
        <p:nvSpPr>
          <p:cNvPr id="51304" name="AutoShape 104"/>
          <p:cNvSpPr>
            <a:spLocks noChangeArrowheads="1"/>
          </p:cNvSpPr>
          <p:nvPr/>
        </p:nvSpPr>
        <p:spPr bwMode="auto">
          <a:xfrm>
            <a:off x="990600" y="1676400"/>
            <a:ext cx="2819400" cy="1447800"/>
          </a:xfrm>
          <a:prstGeom prst="cloudCallout">
            <a:avLst>
              <a:gd name="adj1" fmla="val -56306"/>
              <a:gd name="adj2" fmla="val 72806"/>
            </a:avLst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_tradnl" altLang="es-CO" b="1">
                <a:solidFill>
                  <a:srgbClr val="FFFFFF"/>
                </a:solidFill>
              </a:rPr>
              <a:t>Dirección del elemento 0</a:t>
            </a:r>
            <a:endParaRPr lang="es-ES" altLang="es-CO" b="1">
              <a:solidFill>
                <a:srgbClr val="FFFFFF"/>
              </a:solidFill>
            </a:endParaRPr>
          </a:p>
        </p:txBody>
      </p:sp>
      <p:sp>
        <p:nvSpPr>
          <p:cNvPr id="51305" name="AutoShape 105"/>
          <p:cNvSpPr>
            <a:spLocks noChangeArrowheads="1"/>
          </p:cNvSpPr>
          <p:nvPr/>
        </p:nvSpPr>
        <p:spPr bwMode="auto">
          <a:xfrm>
            <a:off x="4191000" y="1752600"/>
            <a:ext cx="3581400" cy="1295400"/>
          </a:xfrm>
          <a:prstGeom prst="cloudCallout">
            <a:avLst>
              <a:gd name="adj1" fmla="val 62102"/>
              <a:gd name="adj2" fmla="val 77329"/>
            </a:avLst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_tradnl" altLang="es-CO" b="1">
                <a:solidFill>
                  <a:srgbClr val="FFFFFF"/>
                </a:solidFill>
              </a:rPr>
              <a:t>Dirección del octavo elemento</a:t>
            </a:r>
            <a:endParaRPr lang="es-ES" altLang="es-CO" b="1">
              <a:solidFill>
                <a:srgbClr val="FFFFFF"/>
              </a:solidFill>
            </a:endParaRPr>
          </a:p>
        </p:txBody>
      </p:sp>
      <p:sp>
        <p:nvSpPr>
          <p:cNvPr id="51312" name="Text Box 112"/>
          <p:cNvSpPr txBox="1">
            <a:spLocks noChangeArrowheads="1"/>
          </p:cNvSpPr>
          <p:nvPr/>
        </p:nvSpPr>
        <p:spPr bwMode="auto">
          <a:xfrm>
            <a:off x="228600" y="5446155"/>
            <a:ext cx="1981200" cy="923330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rgbClr val="A50021">
                  <a:gamma/>
                  <a:tint val="24706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b="1" dirty="0"/>
              <a:t>Puntero a la dirección del elemento </a:t>
            </a:r>
            <a:r>
              <a:rPr lang="es-ES_tradnl" altLang="es-CO" b="1" dirty="0" smtClean="0"/>
              <a:t>0</a:t>
            </a:r>
            <a:endParaRPr lang="es-ES" altLang="es-CO" b="1" dirty="0"/>
          </a:p>
        </p:txBody>
      </p:sp>
      <p:sp>
        <p:nvSpPr>
          <p:cNvPr id="51314" name="Line 114"/>
          <p:cNvSpPr>
            <a:spLocks noChangeShapeType="1"/>
          </p:cNvSpPr>
          <p:nvPr/>
        </p:nvSpPr>
        <p:spPr bwMode="auto">
          <a:xfrm>
            <a:off x="914400" y="4760355"/>
            <a:ext cx="197708" cy="6841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16" name="Text Box 116"/>
          <p:cNvSpPr txBox="1">
            <a:spLocks noChangeArrowheads="1"/>
          </p:cNvSpPr>
          <p:nvPr/>
        </p:nvSpPr>
        <p:spPr bwMode="auto">
          <a:xfrm>
            <a:off x="2667000" y="5815013"/>
            <a:ext cx="3048000" cy="78483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189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es-CO" b="1" dirty="0">
                <a:solidFill>
                  <a:schemeClr val="tx2"/>
                </a:solidFill>
              </a:rPr>
              <a:t>Incremento</a:t>
            </a:r>
            <a:r>
              <a:rPr lang="es-ES_tradnl" altLang="es-CO" b="1" dirty="0">
                <a:solidFill>
                  <a:srgbClr val="FFFF00"/>
                </a:solidFill>
              </a:rPr>
              <a:t> </a:t>
            </a:r>
            <a:r>
              <a:rPr lang="es-ES_tradnl" altLang="es-CO" b="1" dirty="0"/>
              <a:t>en una</a:t>
            </a:r>
          </a:p>
          <a:p>
            <a:pPr algn="ctr">
              <a:spcBef>
                <a:spcPct val="50000"/>
              </a:spcBef>
            </a:pPr>
            <a:r>
              <a:rPr lang="es-ES_tradnl" altLang="es-CO" b="1" dirty="0"/>
              <a:t>unidad </a:t>
            </a:r>
            <a:r>
              <a:rPr lang="es-ES_tradnl" altLang="es-CO" b="1" dirty="0" smtClean="0"/>
              <a:t>short (2 bytes</a:t>
            </a:r>
            <a:r>
              <a:rPr lang="es-ES_tradnl" altLang="es-CO" b="1" dirty="0"/>
              <a:t>)</a:t>
            </a:r>
            <a:endParaRPr lang="es-ES" altLang="es-CO" b="1" dirty="0"/>
          </a:p>
        </p:txBody>
      </p:sp>
      <p:sp>
        <p:nvSpPr>
          <p:cNvPr id="51317" name="Line 117"/>
          <p:cNvSpPr>
            <a:spLocks noChangeShapeType="1"/>
          </p:cNvSpPr>
          <p:nvPr/>
        </p:nvSpPr>
        <p:spPr bwMode="auto">
          <a:xfrm>
            <a:off x="1905000" y="4876800"/>
            <a:ext cx="22098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18" name="Line 118"/>
          <p:cNvSpPr>
            <a:spLocks noChangeShapeType="1"/>
          </p:cNvSpPr>
          <p:nvPr/>
        </p:nvSpPr>
        <p:spPr bwMode="auto">
          <a:xfrm flipH="1">
            <a:off x="4114800" y="5181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19" name="Line 119"/>
          <p:cNvSpPr>
            <a:spLocks noChangeShapeType="1"/>
          </p:cNvSpPr>
          <p:nvPr/>
        </p:nvSpPr>
        <p:spPr bwMode="auto">
          <a:xfrm>
            <a:off x="3657600" y="6096000"/>
            <a:ext cx="0" cy="13798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20" name="Line 120"/>
          <p:cNvSpPr>
            <a:spLocks noChangeShapeType="1"/>
          </p:cNvSpPr>
          <p:nvPr/>
        </p:nvSpPr>
        <p:spPr bwMode="auto">
          <a:xfrm flipV="1">
            <a:off x="3657600" y="62484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22" name="AutoShape 122"/>
          <p:cNvSpPr>
            <a:spLocks noChangeArrowheads="1"/>
          </p:cNvSpPr>
          <p:nvPr/>
        </p:nvSpPr>
        <p:spPr bwMode="auto">
          <a:xfrm>
            <a:off x="6096000" y="5181600"/>
            <a:ext cx="2438400" cy="1066800"/>
          </a:xfrm>
          <a:prstGeom prst="cloudCallout">
            <a:avLst>
              <a:gd name="adj1" fmla="val -42579"/>
              <a:gd name="adj2" fmla="val 68602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CO" altLang="es-CO"/>
          </a:p>
        </p:txBody>
      </p:sp>
      <p:sp>
        <p:nvSpPr>
          <p:cNvPr id="51323" name="Text Box 123"/>
          <p:cNvSpPr txBox="1">
            <a:spLocks noChangeArrowheads="1"/>
          </p:cNvSpPr>
          <p:nvPr/>
        </p:nvSpPr>
        <p:spPr bwMode="auto">
          <a:xfrm>
            <a:off x="6477000" y="5410200"/>
            <a:ext cx="1503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CO" sz="3600">
                <a:solidFill>
                  <a:srgbClr val="BC0A67"/>
                </a:solidFill>
                <a:latin typeface="Comic Sans MS" panose="030F0702030302020204" pitchFamily="66" charset="0"/>
              </a:rPr>
              <a:t>mat++</a:t>
            </a:r>
            <a:endParaRPr lang="es-ES" altLang="es-CO" sz="3600">
              <a:solidFill>
                <a:srgbClr val="BC0A67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6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1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1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1" fill="hold"/>
                                        <p:tgtEl>
                                          <p:spTgt spid="513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7" grpId="0" autoUpdateAnimBg="0"/>
      <p:bldP spid="51298" grpId="0" autoUpdateAnimBg="0"/>
      <p:bldP spid="51304" grpId="0" animBg="1" autoUpdateAnimBg="0"/>
      <p:bldP spid="51305" grpId="0" animBg="1" autoUpdateAnimBg="0"/>
      <p:bldP spid="51312" grpId="0" animBg="1" autoUpdateAnimBg="0"/>
      <p:bldP spid="51314" grpId="0" animBg="1"/>
      <p:bldP spid="51316" grpId="0" animBg="1" autoUpdateAnimBg="0"/>
      <p:bldP spid="51317" grpId="0" animBg="1"/>
      <p:bldP spid="51318" grpId="0" animBg="1"/>
      <p:bldP spid="51319" grpId="0" animBg="1"/>
      <p:bldP spid="51320" grpId="0" animBg="1"/>
      <p:bldP spid="51322" grpId="0" animBg="1" autoUpdateAnimBg="0"/>
      <p:bldP spid="513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ADC9-8D98-44BF-9D15-02387EF4FB47}" type="slidenum">
              <a:rPr lang="es-ES" altLang="es-CO"/>
              <a:pPr/>
              <a:t>29</a:t>
            </a:fld>
            <a:endParaRPr lang="es-ES" altLang="es-CO"/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>
              <a:latin typeface="Comic Sans MS" panose="030F0702030302020204" pitchFamily="66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838200"/>
            <a:ext cx="8915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De lo anterior se obtienen varias conclusiones: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- Es lo mismo </a:t>
            </a:r>
            <a:r>
              <a:rPr lang="es-ES_tradnl" alt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&amp;</a:t>
            </a:r>
            <a:r>
              <a:rPr lang="es-ES_tradnl" altLang="es-CO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mat</a:t>
            </a:r>
            <a:r>
              <a:rPr lang="es-ES_tradnl" alt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[0]</a:t>
            </a:r>
            <a:r>
              <a:rPr lang="es-ES_tradnl" altLang="es-CO" sz="2400" dirty="0">
                <a:latin typeface="Comic Sans MS" panose="030F0702030302020204" pitchFamily="66" charset="0"/>
              </a:rPr>
              <a:t> que </a:t>
            </a:r>
            <a:r>
              <a:rPr lang="es-ES_tradnl" altLang="es-CO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mat</a:t>
            </a:r>
            <a:r>
              <a:rPr lang="es-ES_tradnl" altLang="es-CO" sz="2400" dirty="0">
                <a:latin typeface="Comic Sans MS" panose="030F0702030302020204" pitchFamily="66" charset="0"/>
              </a:rPr>
              <a:t>,  </a:t>
            </a:r>
            <a:r>
              <a:rPr lang="es-ES_tradnl" alt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&amp;</a:t>
            </a:r>
            <a:r>
              <a:rPr lang="es-ES_tradnl" altLang="es-CO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mat</a:t>
            </a:r>
            <a:r>
              <a:rPr lang="es-ES_tradnl" alt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[2]</a:t>
            </a:r>
            <a:r>
              <a:rPr lang="es-ES_tradnl" altLang="es-CO" sz="2400" dirty="0">
                <a:latin typeface="Comic Sans MS" panose="030F0702030302020204" pitchFamily="66" charset="0"/>
              </a:rPr>
              <a:t> que </a:t>
            </a:r>
            <a:r>
              <a:rPr lang="es-ES_tradnl" altLang="es-CO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mat</a:t>
            </a:r>
            <a:r>
              <a:rPr lang="es-ES_tradnl" alt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+ 2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   </a:t>
            </a: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- Para pasar de un elemento al siguiente, es lo mismo:</a:t>
            </a:r>
            <a:endParaRPr lang="es-ES" altLang="es-CO" sz="2800" dirty="0">
              <a:solidFill>
                <a:srgbClr val="660066"/>
              </a:solidFill>
            </a:endParaRPr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609600" y="2438400"/>
            <a:ext cx="7239000" cy="10156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FF00FF"/>
              </a:gs>
            </a:gsLst>
            <a:path path="rect">
              <a:fillToRect r="100000" b="10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b="1" dirty="0" err="1"/>
              <a:t>for</a:t>
            </a:r>
            <a:r>
              <a:rPr lang="es-ES_tradnl" altLang="es-CO" sz="2400" b="1" dirty="0"/>
              <a:t>(i=0; i&lt;8; i++)</a:t>
            </a:r>
          </a:p>
          <a:p>
            <a:pPr>
              <a:spcBef>
                <a:spcPct val="50000"/>
              </a:spcBef>
            </a:pPr>
            <a:r>
              <a:rPr lang="es-ES_tradnl" altLang="es-CO" sz="2400" b="1" dirty="0"/>
              <a:t>            </a:t>
            </a:r>
            <a:r>
              <a:rPr lang="es-ES_tradnl" altLang="es-CO" sz="2400" b="1" dirty="0" err="1"/>
              <a:t>printf</a:t>
            </a:r>
            <a:r>
              <a:rPr lang="es-ES_tradnl" altLang="es-CO" sz="2400" b="1" dirty="0"/>
              <a:t>(“&amp;</a:t>
            </a:r>
            <a:r>
              <a:rPr lang="es-ES_tradnl" altLang="es-CO" sz="2400" b="1" dirty="0" err="1"/>
              <a:t>mat</a:t>
            </a:r>
            <a:r>
              <a:rPr lang="es-ES_tradnl" altLang="es-CO" sz="2400" b="1" dirty="0"/>
              <a:t> [%d] = %p”, i, &amp;</a:t>
            </a:r>
            <a:r>
              <a:rPr lang="es-ES_tradnl" altLang="es-CO" sz="2400" b="1" dirty="0" err="1"/>
              <a:t>mat</a:t>
            </a:r>
            <a:r>
              <a:rPr lang="es-ES_tradnl" altLang="es-CO" sz="2400" b="1" dirty="0"/>
              <a:t>[i]);</a:t>
            </a:r>
            <a:endParaRPr lang="es-ES" altLang="es-CO" sz="2400" b="1" dirty="0"/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609600" y="3581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que el código: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533400" y="4038600"/>
            <a:ext cx="7239000" cy="10156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CC00CC"/>
              </a:gs>
            </a:gsLst>
            <a:lin ang="189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b="1" dirty="0" err="1">
                <a:solidFill>
                  <a:srgbClr val="FF0000"/>
                </a:solidFill>
              </a:rPr>
              <a:t>for</a:t>
            </a:r>
            <a:r>
              <a:rPr lang="es-ES_tradnl" altLang="es-CO" sz="2400" b="1" dirty="0">
                <a:solidFill>
                  <a:srgbClr val="FF0000"/>
                </a:solidFill>
              </a:rPr>
              <a:t>(i=0; i&lt;8; i++)</a:t>
            </a:r>
          </a:p>
          <a:p>
            <a:pPr>
              <a:spcBef>
                <a:spcPct val="50000"/>
              </a:spcBef>
            </a:pPr>
            <a:r>
              <a:rPr lang="es-ES_tradnl" altLang="es-CO" sz="2400" b="1" dirty="0">
                <a:solidFill>
                  <a:srgbClr val="FF0000"/>
                </a:solidFill>
              </a:rPr>
              <a:t>            </a:t>
            </a:r>
            <a:r>
              <a:rPr lang="es-ES_tradnl" altLang="es-CO" sz="2400" b="1" dirty="0" err="1">
                <a:solidFill>
                  <a:srgbClr val="FF0000"/>
                </a:solidFill>
              </a:rPr>
              <a:t>printf</a:t>
            </a:r>
            <a:r>
              <a:rPr lang="es-ES_tradnl" altLang="es-CO" sz="2400" b="1" dirty="0">
                <a:solidFill>
                  <a:srgbClr val="FF0000"/>
                </a:solidFill>
              </a:rPr>
              <a:t>(“</a:t>
            </a:r>
            <a:r>
              <a:rPr lang="es-ES_tradnl" altLang="es-CO" sz="2400" b="1" dirty="0" err="1">
                <a:solidFill>
                  <a:srgbClr val="FF0000"/>
                </a:solidFill>
              </a:rPr>
              <a:t>mat</a:t>
            </a:r>
            <a:r>
              <a:rPr lang="es-ES_tradnl" altLang="es-CO" sz="2400" b="1" dirty="0">
                <a:solidFill>
                  <a:srgbClr val="FF0000"/>
                </a:solidFill>
              </a:rPr>
              <a:t> + %d = %p”,  i,  </a:t>
            </a:r>
            <a:r>
              <a:rPr lang="es-ES_tradnl" altLang="es-CO" sz="2400" b="1" dirty="0" err="1">
                <a:solidFill>
                  <a:srgbClr val="FF0000"/>
                </a:solidFill>
              </a:rPr>
              <a:t>mat</a:t>
            </a:r>
            <a:r>
              <a:rPr lang="es-ES_tradnl" altLang="es-CO" sz="2400" b="1" dirty="0">
                <a:solidFill>
                  <a:srgbClr val="FF0000"/>
                </a:solidFill>
              </a:rPr>
              <a:t> + = i);</a:t>
            </a:r>
            <a:endParaRPr lang="es-ES" altLang="es-CO" sz="2400" b="1" dirty="0">
              <a:solidFill>
                <a:srgbClr val="FF0000"/>
              </a:solidFill>
            </a:endParaRPr>
          </a:p>
        </p:txBody>
      </p:sp>
      <p:sp>
        <p:nvSpPr>
          <p:cNvPr id="53294" name="Text Box 46"/>
          <p:cNvSpPr txBox="1">
            <a:spLocks noChangeArrowheads="1"/>
          </p:cNvSpPr>
          <p:nvPr/>
        </p:nvSpPr>
        <p:spPr bwMode="auto">
          <a:xfrm>
            <a:off x="685800" y="5351463"/>
            <a:ext cx="79248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000" dirty="0">
                <a:latin typeface="Comic Sans MS" panose="030F0702030302020204" pitchFamily="66" charset="0"/>
              </a:rPr>
              <a:t>A esta forma de desplazarse en memoria se le llama </a:t>
            </a:r>
          </a:p>
          <a:p>
            <a:pPr algn="ctr">
              <a:spcBef>
                <a:spcPct val="50000"/>
              </a:spcBef>
            </a:pPr>
            <a:r>
              <a:rPr lang="es-ES_tradnl" altLang="es-CO" sz="2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Aritmética de punteros</a:t>
            </a:r>
            <a:endParaRPr lang="es-ES" altLang="es-CO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1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41505" y="1760538"/>
            <a:ext cx="8229600" cy="4649788"/>
          </a:xfrm>
        </p:spPr>
        <p:txBody>
          <a:bodyPr>
            <a:noAutofit/>
          </a:bodyPr>
          <a:lstStyle/>
          <a:p>
            <a:r>
              <a:rPr lang="es-ES" altLang="es-CO" sz="2000" dirty="0"/>
              <a:t>La memoria es un conjunto de celdas contiguas donde se almacenan datos.</a:t>
            </a:r>
          </a:p>
          <a:p>
            <a:endParaRPr lang="es-ES" altLang="es-CO" sz="2000" dirty="0"/>
          </a:p>
          <a:p>
            <a:r>
              <a:rPr lang="es-ES" altLang="es-CO" sz="2000" dirty="0"/>
              <a:t>La unidad de memoria más pequeña es el bit.</a:t>
            </a:r>
          </a:p>
          <a:p>
            <a:r>
              <a:rPr lang="es-ES" altLang="es-CO" sz="2000" dirty="0"/>
              <a:t>El byte es un conjunto de 8 bits. Unidad de memoria.</a:t>
            </a:r>
          </a:p>
          <a:p>
            <a:endParaRPr lang="es-ES" altLang="es-CO" sz="2000" dirty="0"/>
          </a:p>
          <a:p>
            <a:r>
              <a:rPr lang="es-ES" altLang="es-CO" sz="2000" dirty="0"/>
              <a:t>El lugar (ubicación) de cada byte es único y es su dirección. </a:t>
            </a:r>
          </a:p>
          <a:p>
            <a:r>
              <a:rPr lang="es-ES" altLang="es-CO" sz="2000" dirty="0"/>
              <a:t>Si los bytes son consecutivos la dirección se ira incrementando secuencialmente.</a:t>
            </a:r>
          </a:p>
          <a:p>
            <a:endParaRPr lang="es-ES" altLang="es-CO" sz="2000" dirty="0"/>
          </a:p>
          <a:p>
            <a:endParaRPr lang="es-ES" altLang="es-CO" sz="2000" dirty="0"/>
          </a:p>
          <a:p>
            <a:endParaRPr lang="es-ES" altLang="es-CO" sz="2000" dirty="0"/>
          </a:p>
          <a:p>
            <a:endParaRPr lang="es-ES" altLang="es-CO" sz="2000" dirty="0"/>
          </a:p>
          <a:p>
            <a:endParaRPr lang="es-ES" altLang="es-CO" sz="2000" dirty="0"/>
          </a:p>
          <a:p>
            <a:r>
              <a:rPr lang="es-ES" altLang="es-CO" sz="2000" dirty="0"/>
              <a:t>Cada celda tiene dos valores asociados: Dirección y Contenido.</a:t>
            </a:r>
          </a:p>
          <a:p>
            <a:endParaRPr lang="es-ES" altLang="es-CO" sz="2000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O"/>
              <a:t>Memoria.</a:t>
            </a:r>
          </a:p>
        </p:txBody>
      </p:sp>
      <p:graphicFrame>
        <p:nvGraphicFramePr>
          <p:cNvPr id="100826" name="Group 474"/>
          <p:cNvGraphicFramePr>
            <a:graphicFrameLocks noGrp="1"/>
          </p:cNvGraphicFramePr>
          <p:nvPr>
            <p:ph sz="quarter" idx="3"/>
          </p:nvPr>
        </p:nvGraphicFramePr>
        <p:xfrm>
          <a:off x="3505200" y="2286000"/>
          <a:ext cx="3810000" cy="243840"/>
        </p:xfrm>
        <a:graphic>
          <a:graphicData uri="http://schemas.openxmlformats.org/drawingml/2006/table">
            <a:tbl>
              <a:tblPr/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2079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511" name="Group 159"/>
          <p:cNvGraphicFramePr>
            <a:graphicFrameLocks noGrp="1"/>
          </p:cNvGraphicFramePr>
          <p:nvPr>
            <p:ph sz="quarter" idx="2"/>
          </p:nvPr>
        </p:nvGraphicFramePr>
        <p:xfrm>
          <a:off x="3657600" y="3276600"/>
          <a:ext cx="1651000" cy="260350"/>
        </p:xfrm>
        <a:graphic>
          <a:graphicData uri="http://schemas.openxmlformats.org/drawingml/2006/table">
            <a:tbl>
              <a:tblPr/>
              <a:tblGrid>
                <a:gridCol w="206375"/>
                <a:gridCol w="206375"/>
                <a:gridCol w="206375"/>
                <a:gridCol w="206375"/>
                <a:gridCol w="206375"/>
                <a:gridCol w="206375"/>
                <a:gridCol w="206375"/>
                <a:gridCol w="206375"/>
              </a:tblGrid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CO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CO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CO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CO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CO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" altLang="es-CO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CO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s-CO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713" name="Group 361"/>
          <p:cNvGraphicFramePr>
            <a:graphicFrameLocks noGrp="1"/>
          </p:cNvGraphicFramePr>
          <p:nvPr/>
        </p:nvGraphicFramePr>
        <p:xfrm>
          <a:off x="4284663" y="4365625"/>
          <a:ext cx="3149600" cy="244475"/>
        </p:xfrm>
        <a:graphic>
          <a:graphicData uri="http://schemas.openxmlformats.org/drawingml/2006/table">
            <a:tbl>
              <a:tblPr/>
              <a:tblGrid>
                <a:gridCol w="787400"/>
                <a:gridCol w="787400"/>
                <a:gridCol w="787400"/>
                <a:gridCol w="787400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186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137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737" name="Group 385"/>
          <p:cNvGraphicFramePr>
            <a:graphicFrameLocks noGrp="1"/>
          </p:cNvGraphicFramePr>
          <p:nvPr/>
        </p:nvGraphicFramePr>
        <p:xfrm>
          <a:off x="4302125" y="5041900"/>
          <a:ext cx="3149600" cy="244475"/>
        </p:xfrm>
        <a:graphic>
          <a:graphicData uri="http://schemas.openxmlformats.org/drawingml/2006/table">
            <a:tbl>
              <a:tblPr/>
              <a:tblGrid>
                <a:gridCol w="787400"/>
                <a:gridCol w="787400"/>
                <a:gridCol w="787400"/>
                <a:gridCol w="787400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10101011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10111010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10001001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1100011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738" name="AutoShape 386"/>
          <p:cNvSpPr>
            <a:spLocks noChangeArrowheads="1"/>
          </p:cNvSpPr>
          <p:nvPr/>
        </p:nvSpPr>
        <p:spPr bwMode="auto">
          <a:xfrm>
            <a:off x="4500563" y="4652963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0739" name="AutoShape 387"/>
          <p:cNvSpPr>
            <a:spLocks noChangeArrowheads="1"/>
          </p:cNvSpPr>
          <p:nvPr/>
        </p:nvSpPr>
        <p:spPr bwMode="auto">
          <a:xfrm>
            <a:off x="5362575" y="4652963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0740" name="AutoShape 388"/>
          <p:cNvSpPr>
            <a:spLocks noChangeArrowheads="1"/>
          </p:cNvSpPr>
          <p:nvPr/>
        </p:nvSpPr>
        <p:spPr bwMode="auto">
          <a:xfrm>
            <a:off x="6154738" y="4652963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0741" name="AutoShape 389"/>
          <p:cNvSpPr>
            <a:spLocks noChangeArrowheads="1"/>
          </p:cNvSpPr>
          <p:nvPr/>
        </p:nvSpPr>
        <p:spPr bwMode="auto">
          <a:xfrm>
            <a:off x="6877050" y="4652963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100820" name="Group 468"/>
          <p:cNvGraphicFramePr>
            <a:graphicFrameLocks noGrp="1"/>
          </p:cNvGraphicFramePr>
          <p:nvPr/>
        </p:nvGraphicFramePr>
        <p:xfrm>
          <a:off x="3203575" y="5661025"/>
          <a:ext cx="1228725" cy="246000"/>
        </p:xfrm>
        <a:graphic>
          <a:graphicData uri="http://schemas.openxmlformats.org/drawingml/2006/table">
            <a:tbl>
              <a:tblPr/>
              <a:tblGrid>
                <a:gridCol w="1228725"/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Dirección:0xC100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823" name="Group 471"/>
          <p:cNvGraphicFramePr>
            <a:graphicFrameLocks noGrp="1"/>
          </p:cNvGraphicFramePr>
          <p:nvPr/>
        </p:nvGraphicFramePr>
        <p:xfrm>
          <a:off x="4495800" y="5943600"/>
          <a:ext cx="1368425" cy="246000"/>
        </p:xfrm>
        <a:graphic>
          <a:graphicData uri="http://schemas.openxmlformats.org/drawingml/2006/table">
            <a:tbl>
              <a:tblPr/>
              <a:tblGrid>
                <a:gridCol w="1368425"/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+1: 0xC101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824" name="Group 472"/>
          <p:cNvGraphicFramePr>
            <a:graphicFrameLocks noGrp="1"/>
          </p:cNvGraphicFramePr>
          <p:nvPr/>
        </p:nvGraphicFramePr>
        <p:xfrm>
          <a:off x="6227763" y="5837238"/>
          <a:ext cx="1439862" cy="246000"/>
        </p:xfrm>
        <a:graphic>
          <a:graphicData uri="http://schemas.openxmlformats.org/drawingml/2006/table">
            <a:tbl>
              <a:tblPr/>
              <a:tblGrid>
                <a:gridCol w="1439862"/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+ 3: 0xC103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773" name="Text Box 421"/>
          <p:cNvSpPr txBox="1">
            <a:spLocks noChangeArrowheads="1"/>
          </p:cNvSpPr>
          <p:nvPr/>
        </p:nvSpPr>
        <p:spPr bwMode="auto">
          <a:xfrm>
            <a:off x="2751138" y="5033963"/>
            <a:ext cx="131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s-CO" altLang="es-CO">
              <a:latin typeface="Times New Roman" panose="02020603050405020304" pitchFamily="18" charset="0"/>
            </a:endParaRPr>
          </a:p>
        </p:txBody>
      </p:sp>
      <p:graphicFrame>
        <p:nvGraphicFramePr>
          <p:cNvPr id="100796" name="Group 444"/>
          <p:cNvGraphicFramePr>
            <a:graphicFrameLocks noGrp="1"/>
          </p:cNvGraphicFramePr>
          <p:nvPr/>
        </p:nvGraphicFramePr>
        <p:xfrm>
          <a:off x="2679700" y="4529138"/>
          <a:ext cx="1531938" cy="268288"/>
        </p:xfrm>
        <a:graphic>
          <a:graphicData uri="http://schemas.openxmlformats.org/drawingml/2006/table">
            <a:tbl>
              <a:tblPr/>
              <a:tblGrid>
                <a:gridCol w="1531938"/>
              </a:tblGrid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Celda: Valor Decimal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804" name="Group 452"/>
          <p:cNvGraphicFramePr>
            <a:graphicFrameLocks noGrp="1"/>
          </p:cNvGraphicFramePr>
          <p:nvPr/>
        </p:nvGraphicFramePr>
        <p:xfrm>
          <a:off x="2627313" y="5248275"/>
          <a:ext cx="1531937" cy="268288"/>
        </p:xfrm>
        <a:graphic>
          <a:graphicData uri="http://schemas.openxmlformats.org/drawingml/2006/table">
            <a:tbl>
              <a:tblPr/>
              <a:tblGrid>
                <a:gridCol w="1531937"/>
              </a:tblGrid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Celda: Valor Binario</a:t>
                      </a:r>
                      <a:endParaRPr kumimoji="0" lang="es-ES" alt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807" name="AutoShape 455"/>
          <p:cNvSpPr>
            <a:spLocks noChangeArrowheads="1"/>
          </p:cNvSpPr>
          <p:nvPr/>
        </p:nvSpPr>
        <p:spPr bwMode="auto">
          <a:xfrm>
            <a:off x="4284663" y="5300663"/>
            <a:ext cx="142875" cy="288925"/>
          </a:xfrm>
          <a:prstGeom prst="upArrow">
            <a:avLst>
              <a:gd name="adj1" fmla="val 50000"/>
              <a:gd name="adj2" fmla="val 5055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0808" name="AutoShape 456"/>
          <p:cNvSpPr>
            <a:spLocks noChangeArrowheads="1"/>
          </p:cNvSpPr>
          <p:nvPr/>
        </p:nvSpPr>
        <p:spPr bwMode="auto">
          <a:xfrm>
            <a:off x="6659563" y="5300663"/>
            <a:ext cx="144462" cy="504825"/>
          </a:xfrm>
          <a:prstGeom prst="upArrow">
            <a:avLst>
              <a:gd name="adj1" fmla="val 50000"/>
              <a:gd name="adj2" fmla="val 8736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0809" name="AutoShape 457"/>
          <p:cNvSpPr>
            <a:spLocks noChangeArrowheads="1"/>
          </p:cNvSpPr>
          <p:nvPr/>
        </p:nvSpPr>
        <p:spPr bwMode="auto">
          <a:xfrm>
            <a:off x="5076825" y="5300663"/>
            <a:ext cx="104775" cy="566737"/>
          </a:xfrm>
          <a:prstGeom prst="upArrow">
            <a:avLst>
              <a:gd name="adj1" fmla="val 50000"/>
              <a:gd name="adj2" fmla="val 13522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549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D66B-F47A-40F7-8A22-FA4744A768E1}" type="slidenum">
              <a:rPr lang="es-ES" altLang="es-CO"/>
              <a:pPr/>
              <a:t>30</a:t>
            </a:fld>
            <a:endParaRPr lang="es-ES" altLang="es-CO"/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>
              <a:latin typeface="Comic Sans MS" panose="030F0702030302020204" pitchFamily="66" charset="0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0" y="838200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</a:t>
            </a:r>
            <a:endParaRPr lang="es-ES" altLang="es-CO" sz="2000">
              <a:solidFill>
                <a:srgbClr val="660066"/>
              </a:solidFill>
            </a:endParaRP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4479925" y="3048000"/>
            <a:ext cx="2149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O" altLang="es-CO" sz="4400">
              <a:solidFill>
                <a:schemeClr val="tx2"/>
              </a:solidFill>
            </a:endParaRPr>
          </a:p>
        </p:txBody>
      </p:sp>
      <p:pic>
        <p:nvPicPr>
          <p:cNvPr id="93195" name="Picture 11" descr="dirm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610600" cy="49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402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D771-AD56-4DC0-9F85-F7AB66BE0B31}" type="slidenum">
              <a:rPr lang="es-ES" altLang="es-CO"/>
              <a:pPr/>
              <a:t>31</a:t>
            </a:fld>
            <a:endParaRPr lang="es-ES" altLang="es-CO"/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>
              <a:latin typeface="Comic Sans MS" panose="030F0702030302020204" pitchFamily="66" charset="0"/>
            </a:endParaRP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0" y="838200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</a:t>
            </a:r>
            <a:endParaRPr lang="es-ES" altLang="es-CO" sz="2000">
              <a:solidFill>
                <a:srgbClr val="660066"/>
              </a:solidFill>
            </a:endParaRP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28600" y="1524000"/>
            <a:ext cx="8915400" cy="42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3200" b="1">
                <a:solidFill>
                  <a:srgbClr val="BC0A67"/>
                </a:solidFill>
                <a:latin typeface="Comic Sans MS" panose="030F0702030302020204" pitchFamily="66" charset="0"/>
              </a:rPr>
              <a:t>Aritmética de punteros (I):</a:t>
            </a:r>
          </a:p>
          <a:p>
            <a:pPr>
              <a:spcBef>
                <a:spcPct val="50000"/>
              </a:spcBef>
            </a:pPr>
            <a:r>
              <a:rPr lang="es-ES_tradnl" altLang="es-CO" b="1">
                <a:latin typeface="Comic Sans MS" panose="030F0702030302020204" pitchFamily="66" charset="0"/>
              </a:rPr>
              <a:t>-</a:t>
            </a:r>
            <a:r>
              <a:rPr lang="es-ES_tradnl" altLang="es-CO">
                <a:latin typeface="Comic Sans MS" panose="030F0702030302020204" pitchFamily="66" charset="0"/>
              </a:rPr>
              <a:t>A una variable puntero se le puede asignar la dirección de cualquier objeto.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s-ES_tradnl" altLang="es-CO">
                <a:latin typeface="Comic Sans MS" panose="030F0702030302020204" pitchFamily="66" charset="0"/>
              </a:rPr>
              <a:t>A una variable puntero se le puede asignar la dirección de otra variable puntero (siempre que las dos señalen el mismo objeto)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s-ES_tradnl" altLang="es-CO">
                <a:latin typeface="Comic Sans MS" panose="030F0702030302020204" pitchFamily="66" charset="0"/>
              </a:rPr>
              <a:t>A un puntero se le puede inicializar con el valor NULL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s-ES_tradnl" altLang="es-CO">
                <a:latin typeface="Comic Sans MS" panose="030F0702030302020204" pitchFamily="66" charset="0"/>
              </a:rPr>
              <a:t>Una variable puntero puede ser restada o comparada con  otra si ambas apuntan a elementos de un mismo array.</a:t>
            </a:r>
            <a:endParaRPr lang="es-ES" altLang="es-CO" b="1">
              <a:solidFill>
                <a:srgbClr val="BC0A67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65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DE08-0526-4AA7-A356-9F8F6319CBDA}" type="slidenum">
              <a:rPr lang="es-ES" altLang="es-CO"/>
              <a:pPr/>
              <a:t>32</a:t>
            </a:fld>
            <a:endParaRPr lang="es-ES" altLang="es-CO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>
              <a:latin typeface="Comic Sans MS" panose="030F0702030302020204" pitchFamily="66" charset="0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0" y="838200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</a:t>
            </a:r>
            <a:endParaRPr lang="es-ES" altLang="es-CO" sz="2000">
              <a:solidFill>
                <a:srgbClr val="660066"/>
              </a:solidFill>
            </a:endParaRP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9154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3200" b="1">
                <a:solidFill>
                  <a:srgbClr val="BC0A67"/>
                </a:solidFill>
                <a:latin typeface="Comic Sans MS" panose="030F0702030302020204" pitchFamily="66" charset="0"/>
              </a:rPr>
              <a:t>Aritmética de punteros (II):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- Se puede sumar o restar valores enteros : p++, pv+3, teniendo en cuenta que el desplazamiento (offset) depende del tipo de dato apuntado: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   p++;    //</a:t>
            </a:r>
            <a:r>
              <a:rPr lang="es-ES_tradnl" altLang="es-CO"/>
              <a:t>p apunta a la siguiente dirección</a:t>
            </a:r>
            <a:endParaRPr lang="es-ES_tradnl" altLang="es-CO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s-ES_tradnl" altLang="es-CO" b="1">
                <a:solidFill>
                  <a:srgbClr val="BC0A67"/>
                </a:solidFill>
                <a:latin typeface="Comic Sans MS" panose="030F0702030302020204" pitchFamily="66" charset="0"/>
              </a:rPr>
              <a:t>      </a:t>
            </a:r>
            <a:r>
              <a:rPr lang="es-ES_tradnl" altLang="es-CO">
                <a:latin typeface="Comic Sans MS" panose="030F0702030302020204" pitchFamily="66" charset="0"/>
              </a:rPr>
              <a:t>pv+=3 // </a:t>
            </a:r>
            <a:r>
              <a:rPr lang="es-ES_tradnl" altLang="es-CO"/>
              <a:t>pv apunta  3*nº bytes del dato apuntado</a:t>
            </a:r>
            <a:r>
              <a:rPr lang="es-ES_tradnl" altLang="es-CO">
                <a:latin typeface="Comic Sans MS" panose="030F0702030302020204" pitchFamily="66" charset="0"/>
              </a:rPr>
              <a:t> </a:t>
            </a:r>
            <a:r>
              <a:rPr lang="es-ES_tradnl" altLang="es-CO" b="1">
                <a:latin typeface="Comic Sans MS" panose="030F0702030302020204" pitchFamily="66" charset="0"/>
              </a:rPr>
              <a:t>(</a:t>
            </a:r>
            <a:r>
              <a:rPr lang="es-ES_tradnl" altLang="es-CO">
                <a:latin typeface="Comic Sans MS" panose="030F0702030302020204" pitchFamily="66" charset="0"/>
              </a:rPr>
              <a:t>offset</a:t>
            </a:r>
            <a:r>
              <a:rPr lang="es-ES_tradnl" altLang="es-CO" b="1">
                <a:latin typeface="Comic Sans MS" panose="030F0702030302020204" pitchFamily="66" charset="0"/>
              </a:rPr>
              <a:t>)</a:t>
            </a:r>
            <a:endParaRPr lang="es-ES" altLang="es-CO" b="1">
              <a:solidFill>
                <a:srgbClr val="BC0A67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Si tenemos: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  float *decimal; //</a:t>
            </a:r>
            <a:r>
              <a:rPr lang="es-ES_tradnl" altLang="es-CO"/>
              <a:t>suponemos que apunta a  0000</a:t>
            </a:r>
            <a:endParaRPr lang="es-ES_tradnl" altLang="es-CO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  decimal++;        //</a:t>
            </a:r>
            <a:r>
              <a:rPr lang="es-ES_tradnl" altLang="es-CO"/>
              <a:t>apunta a 0004</a:t>
            </a:r>
            <a:endParaRPr lang="es-ES_tradnl" altLang="es-CO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s-ES_tradnl" altLang="es-CO" b="1">
                <a:latin typeface="Comic Sans MS" panose="030F0702030302020204" pitchFamily="66" charset="0"/>
              </a:rPr>
              <a:t> </a:t>
            </a:r>
            <a:endParaRPr lang="es-ES_tradnl" altLang="es-CO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79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805D-A6F5-4C73-BEDF-4B52C3483CC9}" type="slidenum">
              <a:rPr lang="es-ES" altLang="es-CO"/>
              <a:pPr/>
              <a:t>33</a:t>
            </a:fld>
            <a:endParaRPr lang="es-ES" altLang="es-CO"/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>
              <a:latin typeface="Comic Sans MS" panose="030F0702030302020204" pitchFamily="66" charset="0"/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0" y="838200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</a:t>
            </a:r>
            <a:endParaRPr lang="es-ES" altLang="es-CO" sz="2000">
              <a:solidFill>
                <a:srgbClr val="660066"/>
              </a:solidFill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228600" y="923925"/>
            <a:ext cx="89154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b="1">
                <a:solidFill>
                  <a:srgbClr val="BC0A67"/>
                </a:solidFill>
                <a:latin typeface="Comic Sans MS" panose="030F0702030302020204" pitchFamily="66" charset="0"/>
              </a:rPr>
              <a:t>Aritmética de punteros (III):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s-ES_tradnl" altLang="es-CO">
                <a:latin typeface="Comic Sans MS" panose="030F0702030302020204" pitchFamily="66" charset="0"/>
              </a:rPr>
              <a:t>Observar las siguientes instrucciones: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urier" charset="0"/>
              </a:rPr>
              <a:t>            int *p;                                                    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urier" charset="0"/>
              </a:rPr>
              <a:t>            double *q;         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urier" charset="0"/>
              </a:rPr>
              <a:t>            void *r;   //puntero genérico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urier" charset="0"/>
              </a:rPr>
              <a:t>             p = &amp;34; // las constantes no tienen dirección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urier" charset="0"/>
              </a:rPr>
              <a:t>             p = &amp;(i+1); // las expresiones no tienen dirección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urier" charset="0"/>
              </a:rPr>
              <a:t>            &amp;i = p; // las direcciones no se pueden cambiar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urier" charset="0"/>
              </a:rPr>
              <a:t>            p = q;      // ilegal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urier" charset="0"/>
              </a:rPr>
              <a:t>            p = (int *)q;    // legal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urier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789752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arcador de número de diapositiva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893F-7AA3-405E-A74C-360EC7BCC1C3}" type="slidenum">
              <a:rPr lang="es-ES" altLang="es-CO"/>
              <a:pPr/>
              <a:t>34</a:t>
            </a:fld>
            <a:endParaRPr lang="es-ES" altLang="es-CO"/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762000" y="1295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>
              <a:latin typeface="Comic Sans MS" panose="030F0702030302020204" pitchFamily="66" charset="0"/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190500" y="622200"/>
            <a:ext cx="8686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Utilizando la </a:t>
            </a:r>
            <a:r>
              <a:rPr lang="es-ES_tradnl" altLang="es-CO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aritmética de punteros</a:t>
            </a:r>
            <a:r>
              <a:rPr lang="es-ES_tradnl" altLang="es-CO" sz="2400" dirty="0">
                <a:latin typeface="Comic Sans MS" panose="030F0702030302020204" pitchFamily="66" charset="0"/>
              </a:rPr>
              <a:t> nos desplazamos de unas posiciones de memoria a otras. Pero. ¿</a:t>
            </a:r>
            <a:r>
              <a:rPr lang="es-ES_tradnl" alt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cómo acceder</a:t>
            </a:r>
            <a:r>
              <a:rPr lang="es-ES_tradnl" altLang="es-CO" sz="2400" dirty="0">
                <a:latin typeface="Comic Sans MS" panose="030F0702030302020204" pitchFamily="66" charset="0"/>
              </a:rPr>
              <a:t> </a:t>
            </a:r>
            <a:r>
              <a:rPr lang="es-ES_tradnl" alt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 los contenidos</a:t>
            </a:r>
            <a:r>
              <a:rPr lang="es-ES_tradnl" altLang="es-CO" sz="2400" dirty="0">
                <a:latin typeface="Comic Sans MS" panose="030F0702030302020204" pitchFamily="66" charset="0"/>
              </a:rPr>
              <a:t> de esas posiciones utilizando notación de punteros?</a:t>
            </a:r>
            <a:endParaRPr lang="es-ES" altLang="es-CO" sz="2800" dirty="0">
              <a:solidFill>
                <a:srgbClr val="9900CC"/>
              </a:solidFill>
            </a:endParaRPr>
          </a:p>
        </p:txBody>
      </p:sp>
      <p:graphicFrame>
        <p:nvGraphicFramePr>
          <p:cNvPr id="55316" name="Group 20"/>
          <p:cNvGraphicFramePr>
            <a:graphicFrameLocks noGrp="1"/>
          </p:cNvGraphicFramePr>
          <p:nvPr/>
        </p:nvGraphicFramePr>
        <p:xfrm>
          <a:off x="381000" y="3886200"/>
          <a:ext cx="8534400" cy="609600"/>
        </p:xfrm>
        <a:graphic>
          <a:graphicData uri="http://schemas.openxmlformats.org/drawingml/2006/table">
            <a:tbl>
              <a:tblPr/>
              <a:tblGrid>
                <a:gridCol w="1066800"/>
                <a:gridCol w="1068388"/>
                <a:gridCol w="1065212"/>
                <a:gridCol w="1068388"/>
                <a:gridCol w="1065212"/>
                <a:gridCol w="1065213"/>
                <a:gridCol w="1068387"/>
                <a:gridCol w="1066800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234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55336" name="Text Box 40"/>
          <p:cNvSpPr txBox="1">
            <a:spLocks noChangeArrowheads="1"/>
          </p:cNvSpPr>
          <p:nvPr/>
        </p:nvSpPr>
        <p:spPr bwMode="auto">
          <a:xfrm>
            <a:off x="381000" y="3494129"/>
            <a:ext cx="8686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/>
              <a:t>  </a:t>
            </a:r>
            <a:r>
              <a:rPr lang="es-ES_tradnl" altLang="es-CO" sz="2000" dirty="0" err="1">
                <a:solidFill>
                  <a:srgbClr val="9900CC"/>
                </a:solidFill>
              </a:rPr>
              <a:t>mat</a:t>
            </a:r>
            <a:r>
              <a:rPr lang="es-ES_tradnl" altLang="es-CO" sz="2000" dirty="0">
                <a:solidFill>
                  <a:srgbClr val="9900CC"/>
                </a:solidFill>
              </a:rPr>
              <a:t>[0]</a:t>
            </a:r>
            <a:r>
              <a:rPr lang="es-ES_tradnl" altLang="es-CO" sz="2000" dirty="0"/>
              <a:t>        </a:t>
            </a:r>
            <a:r>
              <a:rPr lang="es-ES_tradnl" altLang="es-CO" sz="2000" dirty="0" err="1">
                <a:solidFill>
                  <a:srgbClr val="630338"/>
                </a:solidFill>
              </a:rPr>
              <a:t>mat</a:t>
            </a:r>
            <a:r>
              <a:rPr lang="es-ES_tradnl" altLang="es-CO" sz="2000" dirty="0">
                <a:solidFill>
                  <a:srgbClr val="630338"/>
                </a:solidFill>
              </a:rPr>
              <a:t>[1]</a:t>
            </a:r>
            <a:r>
              <a:rPr lang="es-ES_tradnl" altLang="es-CO" sz="2000" dirty="0"/>
              <a:t>      </a:t>
            </a:r>
            <a:r>
              <a:rPr lang="es-ES_tradnl" altLang="es-CO" sz="2000" dirty="0" err="1">
                <a:solidFill>
                  <a:srgbClr val="9900CC"/>
                </a:solidFill>
              </a:rPr>
              <a:t>mat</a:t>
            </a:r>
            <a:r>
              <a:rPr lang="es-ES_tradnl" altLang="es-CO" sz="2000" dirty="0">
                <a:solidFill>
                  <a:srgbClr val="9900CC"/>
                </a:solidFill>
              </a:rPr>
              <a:t>[2]</a:t>
            </a:r>
            <a:r>
              <a:rPr lang="es-ES_tradnl" altLang="es-CO" sz="2000" dirty="0"/>
              <a:t>     </a:t>
            </a:r>
            <a:r>
              <a:rPr lang="es-ES_tradnl" altLang="es-CO" sz="2000" dirty="0" err="1">
                <a:solidFill>
                  <a:srgbClr val="660066"/>
                </a:solidFill>
              </a:rPr>
              <a:t>mat</a:t>
            </a:r>
            <a:r>
              <a:rPr lang="es-ES_tradnl" altLang="es-CO" sz="2000" dirty="0">
                <a:solidFill>
                  <a:srgbClr val="660066"/>
                </a:solidFill>
              </a:rPr>
              <a:t>[3]</a:t>
            </a:r>
            <a:r>
              <a:rPr lang="es-ES_tradnl" altLang="es-CO" sz="2000" dirty="0"/>
              <a:t>      </a:t>
            </a:r>
            <a:r>
              <a:rPr lang="es-ES_tradnl" altLang="es-CO" sz="2000" dirty="0" err="1">
                <a:solidFill>
                  <a:srgbClr val="CC00CC"/>
                </a:solidFill>
              </a:rPr>
              <a:t>mat</a:t>
            </a:r>
            <a:r>
              <a:rPr lang="es-ES_tradnl" altLang="es-CO" sz="2000" dirty="0">
                <a:solidFill>
                  <a:srgbClr val="CC00CC"/>
                </a:solidFill>
              </a:rPr>
              <a:t>[4]</a:t>
            </a:r>
            <a:r>
              <a:rPr lang="es-ES_tradnl" altLang="es-CO" sz="2000" dirty="0"/>
              <a:t>       </a:t>
            </a:r>
            <a:r>
              <a:rPr lang="es-ES_tradnl" altLang="es-CO" sz="2000" dirty="0" err="1">
                <a:solidFill>
                  <a:srgbClr val="010000"/>
                </a:solidFill>
              </a:rPr>
              <a:t>mat</a:t>
            </a:r>
            <a:r>
              <a:rPr lang="es-ES_tradnl" altLang="es-CO" sz="2000" dirty="0">
                <a:solidFill>
                  <a:srgbClr val="CC3300"/>
                </a:solidFill>
              </a:rPr>
              <a:t>[5]</a:t>
            </a:r>
            <a:r>
              <a:rPr lang="es-ES_tradnl" altLang="es-CO" sz="2000" dirty="0"/>
              <a:t>     </a:t>
            </a:r>
            <a:r>
              <a:rPr lang="es-ES_tradnl" altLang="es-CO" sz="2000" dirty="0">
                <a:solidFill>
                  <a:srgbClr val="006666"/>
                </a:solidFill>
              </a:rPr>
              <a:t> </a:t>
            </a:r>
            <a:r>
              <a:rPr lang="es-ES_tradnl" altLang="es-CO" sz="2000" dirty="0" err="1">
                <a:solidFill>
                  <a:srgbClr val="006666"/>
                </a:solidFill>
              </a:rPr>
              <a:t>mat</a:t>
            </a:r>
            <a:r>
              <a:rPr lang="es-ES_tradnl" altLang="es-CO" sz="2000" dirty="0">
                <a:solidFill>
                  <a:srgbClr val="006666"/>
                </a:solidFill>
              </a:rPr>
              <a:t>[6]</a:t>
            </a:r>
            <a:r>
              <a:rPr lang="es-ES_tradnl" altLang="es-CO" sz="2000" dirty="0"/>
              <a:t>      </a:t>
            </a:r>
            <a:r>
              <a:rPr lang="es-ES_tradnl" altLang="es-CO" sz="2000" dirty="0" err="1">
                <a:solidFill>
                  <a:srgbClr val="9900CC"/>
                </a:solidFill>
              </a:rPr>
              <a:t>mat</a:t>
            </a:r>
            <a:r>
              <a:rPr lang="es-ES_tradnl" altLang="es-CO" sz="2000" dirty="0">
                <a:solidFill>
                  <a:srgbClr val="9900CC"/>
                </a:solidFill>
              </a:rPr>
              <a:t>[7]</a:t>
            </a:r>
            <a:endParaRPr lang="es-ES" altLang="es-CO" sz="2000" dirty="0">
              <a:solidFill>
                <a:srgbClr val="9900CC"/>
              </a:solidFill>
            </a:endParaRPr>
          </a:p>
          <a:p>
            <a:pPr>
              <a:spcBef>
                <a:spcPct val="50000"/>
              </a:spcBef>
            </a:pPr>
            <a:endParaRPr lang="es-ES" altLang="es-CO" dirty="0"/>
          </a:p>
        </p:txBody>
      </p:sp>
      <p:sp>
        <p:nvSpPr>
          <p:cNvPr id="55337" name="Text Box 41"/>
          <p:cNvSpPr txBox="1">
            <a:spLocks noChangeArrowheads="1"/>
          </p:cNvSpPr>
          <p:nvPr/>
        </p:nvSpPr>
        <p:spPr bwMode="auto">
          <a:xfrm>
            <a:off x="381000" y="446342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>
                <a:solidFill>
                  <a:srgbClr val="9900CC"/>
                </a:solidFill>
              </a:rPr>
              <a:t>    </a:t>
            </a:r>
            <a:r>
              <a:rPr lang="es-ES_tradnl" altLang="es-CO" dirty="0">
                <a:solidFill>
                  <a:srgbClr val="FF0000"/>
                </a:solidFill>
              </a:rPr>
              <a:t>*</a:t>
            </a:r>
            <a:r>
              <a:rPr lang="es-ES_tradnl" altLang="es-CO" dirty="0" err="1">
                <a:solidFill>
                  <a:srgbClr val="9900CC"/>
                </a:solidFill>
              </a:rPr>
              <a:t>mat</a:t>
            </a:r>
            <a:r>
              <a:rPr lang="es-ES_tradnl" altLang="es-CO" dirty="0"/>
              <a:t>      </a:t>
            </a:r>
            <a:r>
              <a:rPr lang="es-ES_tradnl" altLang="es-CO" dirty="0">
                <a:solidFill>
                  <a:schemeClr val="tx2"/>
                </a:solidFill>
              </a:rPr>
              <a:t>*(mat+1)</a:t>
            </a:r>
            <a:r>
              <a:rPr lang="es-ES_tradnl" altLang="es-CO" dirty="0"/>
              <a:t> </a:t>
            </a:r>
            <a:r>
              <a:rPr lang="es-ES_tradnl" altLang="es-CO" dirty="0" smtClean="0"/>
              <a:t>      </a:t>
            </a:r>
            <a:r>
              <a:rPr lang="es-ES_tradnl" altLang="es-CO" dirty="0" smtClean="0">
                <a:solidFill>
                  <a:schemeClr val="accent2"/>
                </a:solidFill>
              </a:rPr>
              <a:t>*(</a:t>
            </a:r>
            <a:r>
              <a:rPr lang="es-ES_tradnl" altLang="es-CO" dirty="0">
                <a:solidFill>
                  <a:schemeClr val="accent2"/>
                </a:solidFill>
              </a:rPr>
              <a:t>mat+2)</a:t>
            </a:r>
            <a:r>
              <a:rPr lang="es-ES_tradnl" altLang="es-CO" dirty="0"/>
              <a:t>     </a:t>
            </a:r>
            <a:r>
              <a:rPr lang="es-ES_tradnl" altLang="es-CO" dirty="0" smtClean="0"/>
              <a:t>                  </a:t>
            </a:r>
            <a:r>
              <a:rPr lang="es-ES_tradnl" altLang="es-CO" dirty="0">
                <a:solidFill>
                  <a:srgbClr val="FF0000"/>
                </a:solidFill>
              </a:rPr>
              <a:t>*</a:t>
            </a:r>
            <a:r>
              <a:rPr lang="es-ES_tradnl" altLang="es-CO" dirty="0"/>
              <a:t>(</a:t>
            </a:r>
            <a:r>
              <a:rPr lang="es-ES_tradnl" altLang="es-CO" dirty="0">
                <a:solidFill>
                  <a:srgbClr val="CC00CC"/>
                </a:solidFill>
              </a:rPr>
              <a:t>mat+4)</a:t>
            </a:r>
            <a:r>
              <a:rPr lang="es-ES_tradnl" altLang="es-CO" dirty="0"/>
              <a:t>       </a:t>
            </a:r>
            <a:r>
              <a:rPr lang="es-ES_tradnl" altLang="es-CO" dirty="0" smtClean="0"/>
              <a:t>                  </a:t>
            </a:r>
            <a:r>
              <a:rPr lang="es-ES_tradnl" altLang="es-CO" dirty="0">
                <a:solidFill>
                  <a:srgbClr val="FF0000"/>
                </a:solidFill>
              </a:rPr>
              <a:t>*</a:t>
            </a:r>
            <a:r>
              <a:rPr lang="es-ES_tradnl" altLang="es-CO" dirty="0"/>
              <a:t>(</a:t>
            </a:r>
            <a:r>
              <a:rPr lang="es-ES_tradnl" altLang="es-CO" dirty="0">
                <a:solidFill>
                  <a:srgbClr val="9900CC"/>
                </a:solidFill>
              </a:rPr>
              <a:t>mat+6)</a:t>
            </a:r>
            <a:endParaRPr lang="es-ES" altLang="es-CO" dirty="0">
              <a:solidFill>
                <a:srgbClr val="9900CC"/>
              </a:solidFill>
            </a:endParaRPr>
          </a:p>
        </p:txBody>
      </p:sp>
      <p:sp>
        <p:nvSpPr>
          <p:cNvPr id="55388" name="Line 92"/>
          <p:cNvSpPr>
            <a:spLocks noChangeShapeType="1"/>
          </p:cNvSpPr>
          <p:nvPr/>
        </p:nvSpPr>
        <p:spPr bwMode="auto">
          <a:xfrm flipV="1">
            <a:off x="685800" y="2819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5389" name="Line 93"/>
          <p:cNvSpPr>
            <a:spLocks noChangeShapeType="1"/>
          </p:cNvSpPr>
          <p:nvPr/>
        </p:nvSpPr>
        <p:spPr bwMode="auto">
          <a:xfrm flipV="1">
            <a:off x="685800" y="2819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5390" name="Text Box 94" descr="Papel reciclado"/>
          <p:cNvSpPr txBox="1">
            <a:spLocks noChangeArrowheads="1"/>
          </p:cNvSpPr>
          <p:nvPr/>
        </p:nvSpPr>
        <p:spPr bwMode="auto">
          <a:xfrm>
            <a:off x="1524000" y="2514600"/>
            <a:ext cx="1752600" cy="514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b="1"/>
              <a:t>mat[0] = 2</a:t>
            </a:r>
            <a:endParaRPr lang="es-ES" altLang="es-CO" b="1"/>
          </a:p>
        </p:txBody>
      </p:sp>
      <p:sp>
        <p:nvSpPr>
          <p:cNvPr id="55391" name="Line 95"/>
          <p:cNvSpPr>
            <a:spLocks noChangeShapeType="1"/>
          </p:cNvSpPr>
          <p:nvPr/>
        </p:nvSpPr>
        <p:spPr bwMode="auto">
          <a:xfrm flipV="1">
            <a:off x="8229600" y="2819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5392" name="Line 96"/>
          <p:cNvSpPr>
            <a:spLocks noChangeShapeType="1"/>
          </p:cNvSpPr>
          <p:nvPr/>
        </p:nvSpPr>
        <p:spPr bwMode="auto">
          <a:xfrm flipV="1">
            <a:off x="7467600" y="2819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5395" name="Line 99"/>
          <p:cNvSpPr>
            <a:spLocks noChangeShapeType="1"/>
          </p:cNvSpPr>
          <p:nvPr/>
        </p:nvSpPr>
        <p:spPr bwMode="auto">
          <a:xfrm>
            <a:off x="4038600" y="4495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5396" name="Rectangle 100"/>
          <p:cNvSpPr>
            <a:spLocks noChangeArrowheads="1"/>
          </p:cNvSpPr>
          <p:nvPr/>
        </p:nvSpPr>
        <p:spPr bwMode="auto">
          <a:xfrm>
            <a:off x="3605770" y="4985160"/>
            <a:ext cx="134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CO" dirty="0" smtClean="0">
                <a:solidFill>
                  <a:srgbClr val="FF0000"/>
                </a:solidFill>
              </a:rPr>
              <a:t>*</a:t>
            </a:r>
            <a:r>
              <a:rPr lang="es-ES_tradnl" altLang="es-CO" dirty="0" smtClean="0">
                <a:solidFill>
                  <a:srgbClr val="333300"/>
                </a:solidFill>
              </a:rPr>
              <a:t>(</a:t>
            </a:r>
            <a:r>
              <a:rPr lang="es-ES_tradnl" altLang="es-CO" dirty="0">
                <a:solidFill>
                  <a:srgbClr val="333300"/>
                </a:solidFill>
              </a:rPr>
              <a:t>mat+3)</a:t>
            </a:r>
            <a:endParaRPr lang="es-ES" altLang="es-CO" dirty="0">
              <a:solidFill>
                <a:srgbClr val="333300"/>
              </a:solidFill>
            </a:endParaRPr>
          </a:p>
        </p:txBody>
      </p:sp>
      <p:sp>
        <p:nvSpPr>
          <p:cNvPr id="55397" name="Line 101"/>
          <p:cNvSpPr>
            <a:spLocks noChangeShapeType="1"/>
          </p:cNvSpPr>
          <p:nvPr/>
        </p:nvSpPr>
        <p:spPr bwMode="auto">
          <a:xfrm>
            <a:off x="6172200" y="4495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5398" name="Rectangle 102"/>
          <p:cNvSpPr>
            <a:spLocks noChangeArrowheads="1"/>
          </p:cNvSpPr>
          <p:nvPr/>
        </p:nvSpPr>
        <p:spPr bwMode="auto">
          <a:xfrm>
            <a:off x="5672931" y="4964196"/>
            <a:ext cx="1319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CO" dirty="0">
                <a:solidFill>
                  <a:srgbClr val="FF0000"/>
                </a:solidFill>
              </a:rPr>
              <a:t>*</a:t>
            </a:r>
            <a:r>
              <a:rPr lang="es-ES_tradnl" altLang="es-CO" dirty="0">
                <a:solidFill>
                  <a:srgbClr val="003366"/>
                </a:solidFill>
              </a:rPr>
              <a:t>(mat+5)</a:t>
            </a:r>
            <a:endParaRPr lang="es-ES" altLang="es-CO" dirty="0">
              <a:solidFill>
                <a:srgbClr val="003366"/>
              </a:solidFill>
            </a:endParaRPr>
          </a:p>
        </p:txBody>
      </p:sp>
      <p:sp>
        <p:nvSpPr>
          <p:cNvPr id="55399" name="Text Box 103"/>
          <p:cNvSpPr txBox="1">
            <a:spLocks noChangeArrowheads="1"/>
          </p:cNvSpPr>
          <p:nvPr/>
        </p:nvSpPr>
        <p:spPr bwMode="auto">
          <a:xfrm>
            <a:off x="609600" y="5638800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Empleamos el operador </a:t>
            </a:r>
            <a:r>
              <a:rPr lang="es-ES_tradnl" altLang="es-CO" sz="4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r>
              <a:rPr lang="es-ES_tradnl" altLang="es-CO" dirty="0">
                <a:latin typeface="Comic Sans MS" panose="030F0702030302020204" pitchFamily="66" charset="0"/>
              </a:rPr>
              <a:t>,</a:t>
            </a:r>
            <a:r>
              <a:rPr lang="es-ES_tradnl" altLang="es-CO" sz="4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3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indirección</a:t>
            </a:r>
            <a:r>
              <a:rPr lang="es-ES_tradnl" altLang="es-CO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dirty="0">
                <a:latin typeface="Comic Sans MS" panose="030F0702030302020204" pitchFamily="66" charset="0"/>
              </a:rPr>
              <a:t>que nos da el contenido de la dirección de memoria apuntada.</a:t>
            </a:r>
            <a:endParaRPr lang="es-ES" altLang="es-CO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5400" name="Line 104"/>
          <p:cNvSpPr>
            <a:spLocks noChangeShapeType="1"/>
          </p:cNvSpPr>
          <p:nvPr/>
        </p:nvSpPr>
        <p:spPr bwMode="auto">
          <a:xfrm flipV="1">
            <a:off x="762000" y="4876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5401" name="Line 105"/>
          <p:cNvSpPr>
            <a:spLocks noChangeShapeType="1"/>
          </p:cNvSpPr>
          <p:nvPr/>
        </p:nvSpPr>
        <p:spPr bwMode="auto">
          <a:xfrm flipV="1">
            <a:off x="762000" y="5410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5402" name="Rectangle 106"/>
          <p:cNvSpPr>
            <a:spLocks noChangeArrowheads="1"/>
          </p:cNvSpPr>
          <p:nvPr/>
        </p:nvSpPr>
        <p:spPr bwMode="auto">
          <a:xfrm>
            <a:off x="1295400" y="5181600"/>
            <a:ext cx="1017715" cy="369332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5715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CO" b="1" dirty="0"/>
              <a:t>*</a:t>
            </a:r>
            <a:r>
              <a:rPr lang="es-ES_tradnl" altLang="es-CO" b="1" dirty="0" err="1"/>
              <a:t>mat</a:t>
            </a:r>
            <a:r>
              <a:rPr lang="es-ES_tradnl" altLang="es-CO" b="1" dirty="0"/>
              <a:t> = </a:t>
            </a:r>
            <a:r>
              <a:rPr lang="es-ES_tradnl" altLang="es-CO" b="1" dirty="0" smtClean="0"/>
              <a:t>2</a:t>
            </a:r>
            <a:endParaRPr lang="es-ES" altLang="es-CO" b="1" dirty="0"/>
          </a:p>
        </p:txBody>
      </p:sp>
      <p:sp>
        <p:nvSpPr>
          <p:cNvPr id="55403" name="Rectangle 107"/>
          <p:cNvSpPr>
            <a:spLocks noChangeArrowheads="1"/>
          </p:cNvSpPr>
          <p:nvPr/>
        </p:nvSpPr>
        <p:spPr bwMode="auto">
          <a:xfrm>
            <a:off x="7178675" y="5181600"/>
            <a:ext cx="1584325" cy="369332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5715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CO" b="1" dirty="0"/>
              <a:t>*(mat+7) = </a:t>
            </a:r>
            <a:r>
              <a:rPr lang="es-ES_tradnl" altLang="es-CO" b="1" dirty="0" smtClean="0"/>
              <a:t>3</a:t>
            </a:r>
            <a:endParaRPr lang="es-ES" altLang="es-CO" b="1" dirty="0"/>
          </a:p>
        </p:txBody>
      </p:sp>
      <p:sp>
        <p:nvSpPr>
          <p:cNvPr id="55404" name="Line 108"/>
          <p:cNvSpPr>
            <a:spLocks noChangeShapeType="1"/>
          </p:cNvSpPr>
          <p:nvPr/>
        </p:nvSpPr>
        <p:spPr bwMode="auto">
          <a:xfrm flipH="1">
            <a:off x="8382000" y="4495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5405" name="Rectangle 109"/>
          <p:cNvSpPr>
            <a:spLocks noChangeArrowheads="1"/>
          </p:cNvSpPr>
          <p:nvPr/>
        </p:nvSpPr>
        <p:spPr bwMode="auto">
          <a:xfrm>
            <a:off x="5791200" y="2590800"/>
            <a:ext cx="1660525" cy="514350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</a:gradFill>
          <a:ln w="5715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CO" b="1"/>
              <a:t>mat[7] = 3</a:t>
            </a:r>
            <a:endParaRPr lang="es-ES" altLang="es-CO" b="1"/>
          </a:p>
        </p:txBody>
      </p:sp>
    </p:spTree>
    <p:extLst>
      <p:ext uri="{BB962C8B-B14F-4D97-AF65-F5344CB8AC3E}">
        <p14:creationId xmlns:p14="http://schemas.microsoft.com/office/powerpoint/2010/main" val="2992813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número de diapositiva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F9DF-3452-4D98-B24D-CE44E3A40812}" type="slidenum">
              <a:rPr lang="es-ES" altLang="es-CO"/>
              <a:pPr/>
              <a:t>35</a:t>
            </a:fld>
            <a:endParaRPr lang="es-ES" altLang="es-CO"/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>
              <a:latin typeface="Comic Sans MS" panose="030F0702030302020204" pitchFamily="66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304800" y="1066800"/>
            <a:ext cx="88392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Y... ¿cómo se aplica la </a:t>
            </a:r>
            <a:r>
              <a:rPr lang="es-ES_tradnl" altLang="es-CO">
                <a:solidFill>
                  <a:srgbClr val="FF0000"/>
                </a:solidFill>
                <a:latin typeface="Comic Sans MS" panose="030F0702030302020204" pitchFamily="66" charset="0"/>
              </a:rPr>
              <a:t>aritmética de punteros</a:t>
            </a:r>
            <a:r>
              <a:rPr lang="es-ES_tradnl" altLang="es-CO">
                <a:latin typeface="Comic Sans MS" panose="030F0702030302020204" pitchFamily="66" charset="0"/>
              </a:rPr>
              <a:t> para desplazarnos en un array bidimensional?:  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                       </a:t>
            </a:r>
            <a:r>
              <a:rPr lang="es-ES_tradnl" altLang="es-CO">
                <a:solidFill>
                  <a:srgbClr val="CC00CC"/>
                </a:solidFill>
                <a:latin typeface="Comic Sans MS" panose="030F0702030302020204" pitchFamily="66" charset="0"/>
              </a:rPr>
              <a:t>float mat[2][4];      </a:t>
            </a:r>
            <a:r>
              <a:rPr lang="es-ES_tradnl" altLang="es-CO">
                <a:solidFill>
                  <a:schemeClr val="tx2"/>
                </a:solidFill>
              </a:rPr>
              <a:t>//declaración del array</a:t>
            </a:r>
            <a:endParaRPr lang="es-ES" altLang="es-CO">
              <a:solidFill>
                <a:srgbClr val="CC00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8430" name="Group 62"/>
          <p:cNvGraphicFramePr>
            <a:graphicFrameLocks noGrp="1"/>
          </p:cNvGraphicFramePr>
          <p:nvPr/>
        </p:nvGraphicFramePr>
        <p:xfrm>
          <a:off x="1676400" y="2895600"/>
          <a:ext cx="5867400" cy="1051560"/>
        </p:xfrm>
        <a:graphic>
          <a:graphicData uri="http://schemas.openxmlformats.org/drawingml/2006/table">
            <a:tbl>
              <a:tblPr/>
              <a:tblGrid>
                <a:gridCol w="1466850"/>
                <a:gridCol w="1466850"/>
                <a:gridCol w="1466850"/>
                <a:gridCol w="146685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1.45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-23.5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-14,08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17.3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2.95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0.082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6.023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29" name="Text Box 61"/>
          <p:cNvSpPr txBox="1">
            <a:spLocks noChangeArrowheads="1"/>
          </p:cNvSpPr>
          <p:nvPr/>
        </p:nvSpPr>
        <p:spPr bwMode="auto">
          <a:xfrm>
            <a:off x="685800" y="2971800"/>
            <a:ext cx="990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b="1"/>
              <a:t>Fila 0</a:t>
            </a:r>
          </a:p>
          <a:p>
            <a:pPr>
              <a:spcBef>
                <a:spcPct val="50000"/>
              </a:spcBef>
            </a:pPr>
            <a:r>
              <a:rPr lang="es-ES_tradnl" altLang="es-CO" b="1"/>
              <a:t>Fila 1</a:t>
            </a:r>
            <a:endParaRPr lang="es-ES" altLang="es-CO" b="1"/>
          </a:p>
        </p:txBody>
      </p:sp>
      <p:sp>
        <p:nvSpPr>
          <p:cNvPr id="58431" name="Text Box 63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1981200" y="2529077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/>
              <a:t>  </a:t>
            </a:r>
            <a:r>
              <a:rPr lang="es-ES_tradnl" altLang="es-CO" b="1" dirty="0"/>
              <a:t>Col  0         </a:t>
            </a:r>
            <a:r>
              <a:rPr lang="es-ES_tradnl" altLang="es-CO" b="1" dirty="0" smtClean="0"/>
              <a:t>          Col </a:t>
            </a:r>
            <a:r>
              <a:rPr lang="es-ES_tradnl" altLang="es-CO" b="1" dirty="0"/>
              <a:t>1       </a:t>
            </a:r>
            <a:r>
              <a:rPr lang="es-ES_tradnl" altLang="es-CO" b="1" dirty="0" smtClean="0"/>
              <a:t>              </a:t>
            </a:r>
            <a:r>
              <a:rPr lang="es-ES_tradnl" altLang="es-CO" b="1" dirty="0"/>
              <a:t>Col 2   </a:t>
            </a:r>
            <a:r>
              <a:rPr lang="es-ES_tradnl" altLang="es-CO" b="1" dirty="0" smtClean="0"/>
              <a:t>             </a:t>
            </a:r>
            <a:r>
              <a:rPr lang="es-ES_tradnl" altLang="es-CO" b="1" dirty="0"/>
              <a:t>Col  3</a:t>
            </a:r>
            <a:endParaRPr lang="es-ES" altLang="es-CO" b="1" dirty="0"/>
          </a:p>
        </p:txBody>
      </p: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228600" y="4191000"/>
            <a:ext cx="8915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CO" dirty="0">
                <a:latin typeface="Comic Sans MS" panose="030F0702030302020204" pitchFamily="66" charset="0"/>
              </a:rPr>
              <a:t>Utilizando punteros, la declaración será:</a:t>
            </a:r>
          </a:p>
          <a:p>
            <a:r>
              <a:rPr lang="es-ES_tradnl" altLang="es-CO" dirty="0">
                <a:latin typeface="Comic Sans MS" panose="030F0702030302020204" pitchFamily="66" charset="0"/>
              </a:rPr>
              <a:t> </a:t>
            </a:r>
          </a:p>
          <a:p>
            <a:r>
              <a:rPr lang="es-ES_tradnl" altLang="es-CO" dirty="0">
                <a:latin typeface="Comic Sans MS" panose="030F0702030302020204" pitchFamily="66" charset="0"/>
              </a:rPr>
              <a:t>                              </a:t>
            </a:r>
            <a:r>
              <a:rPr lang="es-ES_tradnl" altLang="es-CO" dirty="0" err="1">
                <a:solidFill>
                  <a:srgbClr val="0000FF"/>
                </a:solidFill>
                <a:latin typeface="Comic Sans MS" panose="030F0702030302020204" pitchFamily="66" charset="0"/>
              </a:rPr>
              <a:t>float</a:t>
            </a:r>
            <a:r>
              <a:rPr lang="es-ES_tradnl" altLang="es-CO" dirty="0">
                <a:solidFill>
                  <a:srgbClr val="0000FF"/>
                </a:solidFill>
                <a:latin typeface="Comic Sans MS" panose="030F0702030302020204" pitchFamily="66" charset="0"/>
              </a:rPr>
              <a:t> (*</a:t>
            </a:r>
            <a:r>
              <a:rPr lang="es-ES_tradnl" altLang="es-CO" dirty="0" err="1">
                <a:solidFill>
                  <a:srgbClr val="0000FF"/>
                </a:solidFill>
                <a:latin typeface="Comic Sans MS" panose="030F0702030302020204" pitchFamily="66" charset="0"/>
              </a:rPr>
              <a:t>mat</a:t>
            </a:r>
            <a:r>
              <a:rPr lang="es-ES_tradnl" altLang="es-CO" dirty="0">
                <a:solidFill>
                  <a:srgbClr val="0000FF"/>
                </a:solidFill>
                <a:latin typeface="Comic Sans MS" panose="030F0702030302020204" pitchFamily="66" charset="0"/>
              </a:rPr>
              <a:t>)[4];  </a:t>
            </a:r>
            <a:r>
              <a:rPr lang="es-ES_tradnl" altLang="es-CO" dirty="0">
                <a:solidFill>
                  <a:schemeClr val="tx2"/>
                </a:solidFill>
              </a:rPr>
              <a:t>//</a:t>
            </a:r>
            <a:r>
              <a:rPr lang="es-ES_tradnl" altLang="es-CO" dirty="0" err="1">
                <a:solidFill>
                  <a:schemeClr val="tx2"/>
                </a:solidFill>
              </a:rPr>
              <a:t>array</a:t>
            </a:r>
            <a:r>
              <a:rPr lang="es-ES_tradnl" altLang="es-CO" dirty="0">
                <a:solidFill>
                  <a:schemeClr val="tx2"/>
                </a:solidFill>
              </a:rPr>
              <a:t> </a:t>
            </a:r>
            <a:r>
              <a:rPr lang="es-ES_tradnl" altLang="es-CO" dirty="0" smtClean="0">
                <a:solidFill>
                  <a:schemeClr val="tx2"/>
                </a:solidFill>
              </a:rPr>
              <a:t>bidimensional</a:t>
            </a:r>
          </a:p>
          <a:p>
            <a:endParaRPr lang="es-ES_tradnl" altLang="es-CO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r>
              <a:rPr lang="es-ES_tradnl" altLang="es-CO" dirty="0">
                <a:solidFill>
                  <a:schemeClr val="tx2"/>
                </a:solidFill>
                <a:latin typeface="Comic Sans MS" panose="030F0702030302020204" pitchFamily="66" charset="0"/>
              </a:rPr>
              <a:t>En donde</a:t>
            </a:r>
            <a:r>
              <a:rPr lang="es-ES_tradnl" altLang="es-CO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mat</a:t>
            </a:r>
            <a:r>
              <a:rPr lang="es-ES_tradnl" altLang="es-CO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dirty="0">
                <a:solidFill>
                  <a:schemeClr val="tx2"/>
                </a:solidFill>
                <a:latin typeface="Comic Sans MS" panose="030F0702030302020204" pitchFamily="66" charset="0"/>
              </a:rPr>
              <a:t>es un </a:t>
            </a:r>
            <a:r>
              <a:rPr lang="es-ES_tradnl" altLang="es-CO" dirty="0">
                <a:solidFill>
                  <a:srgbClr val="FF0000"/>
                </a:solidFill>
                <a:latin typeface="Comic Sans MS" panose="030F0702030302020204" pitchFamily="66" charset="0"/>
              </a:rPr>
              <a:t>puntero a un grupo contiguo de </a:t>
            </a:r>
            <a:r>
              <a:rPr lang="es-ES_tradnl" altLang="es-CO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arrays</a:t>
            </a:r>
            <a:r>
              <a:rPr lang="es-ES_tradnl" altLang="es-CO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monodimensionales</a:t>
            </a:r>
            <a:r>
              <a:rPr lang="es-ES_tradnl" altLang="es-CO" dirty="0">
                <a:solidFill>
                  <a:schemeClr val="tx2"/>
                </a:solidFill>
                <a:latin typeface="Comic Sans MS" panose="030F0702030302020204" pitchFamily="66" charset="0"/>
              </a:rPr>
              <a:t> (vectores) de 4 elementos cada uno.</a:t>
            </a:r>
            <a:r>
              <a:rPr lang="es-ES_tradnl" altLang="es-CO" dirty="0">
                <a:latin typeface="Comic Sans MS" panose="030F0702030302020204" pitchFamily="66" charset="0"/>
              </a:rPr>
              <a:t>                  </a:t>
            </a:r>
          </a:p>
          <a:p>
            <a:endParaRPr lang="es-ES" altLang="es-CO" dirty="0">
              <a:latin typeface="Comic Sans MS" panose="030F0702030302020204" pitchFamily="66" charset="0"/>
            </a:endParaRPr>
          </a:p>
        </p:txBody>
      </p:sp>
      <p:sp>
        <p:nvSpPr>
          <p:cNvPr id="58472" name="Rectangle 10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_tradnl" altLang="es-CO"/>
              <a:t> 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8955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5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5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9" grpId="0" autoUpdateAnimBg="0"/>
      <p:bldP spid="58432" grpId="0" autoUpdateAnimBg="0"/>
      <p:bldP spid="5843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Marcador de número de diapositiva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AC6-ACF5-4D7E-8E1E-EC18AE337C9B}" type="slidenum">
              <a:rPr lang="es-ES" altLang="es-CO"/>
              <a:pPr/>
              <a:t>36</a:t>
            </a:fld>
            <a:endParaRPr lang="es-ES" altLang="es-CO"/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  <p:sp>
        <p:nvSpPr>
          <p:cNvPr id="60465" name="Rectangle 49"/>
          <p:cNvSpPr>
            <a:spLocks noChangeArrowheads="1"/>
          </p:cNvSpPr>
          <p:nvPr/>
        </p:nvSpPr>
        <p:spPr bwMode="auto">
          <a:xfrm>
            <a:off x="457200" y="6858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CO">
                <a:solidFill>
                  <a:schemeClr val="tx2"/>
                </a:solidFill>
                <a:latin typeface="Comic Sans MS" panose="030F0702030302020204" pitchFamily="66" charset="0"/>
              </a:rPr>
              <a:t>Existe, por tanto una equivalencia:</a:t>
            </a:r>
          </a:p>
        </p:txBody>
      </p:sp>
      <p:graphicFrame>
        <p:nvGraphicFramePr>
          <p:cNvPr id="60557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213304"/>
              </p:ext>
            </p:extLst>
          </p:nvPr>
        </p:nvGraphicFramePr>
        <p:xfrm>
          <a:off x="1104900" y="1066163"/>
          <a:ext cx="7086600" cy="4023362"/>
        </p:xfrm>
        <a:graphic>
          <a:graphicData uri="http://schemas.openxmlformats.org/drawingml/2006/table">
            <a:tbl>
              <a:tblPr/>
              <a:tblGrid>
                <a:gridCol w="2819400"/>
                <a:gridCol w="2971800"/>
                <a:gridCol w="1295400"/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Con subíndices</a:t>
                      </a:r>
                      <a:endParaRPr kumimoji="0" lang="es-ES" altLang="es-CO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Con punteros</a:t>
                      </a:r>
                      <a:endParaRPr kumimoji="0" lang="es-ES" alt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Valor</a:t>
                      </a:r>
                      <a:endParaRPr kumimoji="0" lang="es-ES" alt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mat[0[[0]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*(*(mat+0)+0)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1.45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mat[0[[1]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*(*(mat+0)+1)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-23.5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mat[0[[2]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*(*(mat+0)+2)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-14.08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mat[0[[3]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*(*(mat+0)+3)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17.3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mat[1[[0]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*(*(mat+1)+0)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mat[1[[2]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*(*(mat+1)+1)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2.95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mat[1[[3]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*(*(mat+1)+2)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0.082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mat[1[[4]</a:t>
                      </a:r>
                      <a:endParaRPr kumimoji="0" lang="es-ES" alt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*(*(mat+1)+3)</a:t>
                      </a:r>
                      <a:endParaRPr kumimoji="0" lang="es-ES" altLang="es-C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6.023</a:t>
                      </a:r>
                      <a:endParaRPr kumimoji="0" lang="es-ES" altLang="es-C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2157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60558" name="Text Box 142"/>
          <p:cNvSpPr txBox="1">
            <a:spLocks noChangeArrowheads="1"/>
          </p:cNvSpPr>
          <p:nvPr/>
        </p:nvSpPr>
        <p:spPr bwMode="auto">
          <a:xfrm>
            <a:off x="0" y="52578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Recordemos que </a:t>
            </a:r>
            <a:r>
              <a:rPr lang="es-ES_tradnl" altLang="es-CO" sz="2400" dirty="0">
                <a:solidFill>
                  <a:srgbClr val="8E18AE"/>
                </a:solidFill>
                <a:latin typeface="Comic Sans MS" panose="030F0702030302020204" pitchFamily="66" charset="0"/>
              </a:rPr>
              <a:t>*</a:t>
            </a:r>
            <a:r>
              <a:rPr lang="es-ES_tradnl" altLang="es-CO" sz="2400" dirty="0" err="1">
                <a:solidFill>
                  <a:srgbClr val="8E18AE"/>
                </a:solidFill>
                <a:latin typeface="Comic Sans MS" panose="030F0702030302020204" pitchFamily="66" charset="0"/>
              </a:rPr>
              <a:t>mat</a:t>
            </a:r>
            <a:r>
              <a:rPr lang="es-ES_tradnl" altLang="es-CO" sz="2400" dirty="0">
                <a:latin typeface="Comic Sans MS" panose="030F0702030302020204" pitchFamily="66" charset="0"/>
              </a:rPr>
              <a:t> representa un </a:t>
            </a:r>
            <a:r>
              <a:rPr lang="es-ES_tradnl" altLang="es-CO" sz="2400" b="1" dirty="0">
                <a:solidFill>
                  <a:srgbClr val="996633"/>
                </a:solidFill>
                <a:latin typeface="Comic Sans MS" panose="030F0702030302020204" pitchFamily="66" charset="0"/>
              </a:rPr>
              <a:t>puntero a la primera</a:t>
            </a:r>
            <a:r>
              <a:rPr lang="es-ES_tradnl" altLang="es-CO" sz="2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400" b="1" dirty="0">
                <a:solidFill>
                  <a:srgbClr val="996633"/>
                </a:solidFill>
                <a:latin typeface="Comic Sans MS" panose="030F0702030302020204" pitchFamily="66" charset="0"/>
              </a:rPr>
              <a:t>fila.</a:t>
            </a:r>
            <a:r>
              <a:rPr lang="es-ES_tradnl" altLang="es-CO" sz="2400" dirty="0">
                <a:latin typeface="Comic Sans MS" panose="030F0702030302020204" pitchFamily="66" charset="0"/>
              </a:rPr>
              <a:t> A la segunda fila nos referimos mediante </a:t>
            </a:r>
            <a:r>
              <a:rPr lang="es-ES_tradnl" altLang="es-CO" sz="2400" dirty="0">
                <a:solidFill>
                  <a:srgbClr val="8E18AE"/>
                </a:solidFill>
                <a:latin typeface="Comic Sans MS" panose="030F0702030302020204" pitchFamily="66" charset="0"/>
              </a:rPr>
              <a:t>*(mat+1)+j</a:t>
            </a:r>
            <a:r>
              <a:rPr lang="es-ES_tradnl" altLang="es-CO" sz="2400" dirty="0">
                <a:solidFill>
                  <a:srgbClr val="3C0981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para las direcciones y </a:t>
            </a:r>
            <a:r>
              <a:rPr lang="es-ES_tradnl" altLang="es-CO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con </a:t>
            </a:r>
            <a:r>
              <a:rPr lang="es-ES_tradnl" altLang="es-CO" sz="2400" dirty="0">
                <a:solidFill>
                  <a:srgbClr val="8E18AE"/>
                </a:solidFill>
                <a:latin typeface="Comic Sans MS" panose="030F0702030302020204" pitchFamily="66" charset="0"/>
              </a:rPr>
              <a:t>*(*(mat+1)+j)</a:t>
            </a:r>
            <a:r>
              <a:rPr lang="es-ES_tradnl" altLang="es-CO" sz="2400" dirty="0">
                <a:solidFill>
                  <a:srgbClr val="3C0981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para los contenidos. </a:t>
            </a:r>
            <a:r>
              <a:rPr lang="es-ES_tradnl" alt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El</a:t>
            </a: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            segundo </a:t>
            </a:r>
            <a:r>
              <a:rPr lang="es-ES_tradnl" altLang="es-CO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subíndice actúa </a:t>
            </a: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sobre la  columna.</a:t>
            </a:r>
            <a:endParaRPr lang="es-ES" altLang="es-CO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4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5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1660-0FD1-453D-A9CA-FF938E8F7D58}" type="slidenum">
              <a:rPr lang="es-ES" altLang="es-CO"/>
              <a:pPr/>
              <a:t>37</a:t>
            </a:fld>
            <a:endParaRPr lang="es-ES" altLang="es-CO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57200" y="685800"/>
            <a:ext cx="86868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000" dirty="0">
                <a:latin typeface="Comic Sans MS" panose="030F0702030302020204" pitchFamily="66" charset="0"/>
              </a:rPr>
              <a:t>Si en     </a:t>
            </a:r>
            <a:r>
              <a:rPr lang="es-ES_tradnl" altLang="es-CO" sz="3200" dirty="0">
                <a:solidFill>
                  <a:srgbClr val="CC0000"/>
                </a:solidFill>
                <a:latin typeface="Comic Sans MS" panose="030F0702030302020204" pitchFamily="66" charset="0"/>
              </a:rPr>
              <a:t>x[10][20]</a:t>
            </a:r>
            <a:r>
              <a:rPr lang="es-ES_tradnl" altLang="es-CO" sz="2000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000" dirty="0">
                <a:latin typeface="Comic Sans MS" panose="030F0702030302020204" pitchFamily="66" charset="0"/>
              </a:rPr>
              <a:t>quiero acceder al elemento de la fila 3 y la columna 6, lo hago escribiendo  </a:t>
            </a:r>
            <a:r>
              <a:rPr lang="es-ES_tradnl" altLang="es-CO" sz="2000" dirty="0">
                <a:solidFill>
                  <a:srgbClr val="3C0981"/>
                </a:solidFill>
                <a:latin typeface="Comic Sans MS" panose="030F0702030302020204" pitchFamily="66" charset="0"/>
              </a:rPr>
              <a:t>x[2][5]</a:t>
            </a:r>
            <a:r>
              <a:rPr lang="es-ES_tradnl" altLang="es-CO" sz="2000" dirty="0">
                <a:latin typeface="Comic Sans MS" panose="030F0702030302020204" pitchFamily="66" charset="0"/>
              </a:rPr>
              <a:t>. Con notación de punteros, es equivalente a   </a:t>
            </a:r>
          </a:p>
          <a:p>
            <a:pPr>
              <a:spcBef>
                <a:spcPct val="50000"/>
              </a:spcBef>
            </a:pPr>
            <a:r>
              <a:rPr lang="es-ES_tradnl" altLang="es-CO" sz="2000" dirty="0">
                <a:latin typeface="Comic Sans MS" panose="030F0702030302020204" pitchFamily="66" charset="0"/>
              </a:rPr>
              <a:t>                         </a:t>
            </a:r>
            <a:r>
              <a:rPr lang="es-ES_tradnl" altLang="es-CO" sz="2000" dirty="0">
                <a:solidFill>
                  <a:srgbClr val="BC0A67"/>
                </a:solidFill>
                <a:latin typeface="Comic Sans MS" panose="030F0702030302020204" pitchFamily="66" charset="0"/>
              </a:rPr>
              <a:t>* ( * ( x + 2 ) +5)</a:t>
            </a:r>
          </a:p>
          <a:p>
            <a:pPr>
              <a:spcBef>
                <a:spcPct val="50000"/>
              </a:spcBef>
            </a:pPr>
            <a:r>
              <a:rPr lang="es-ES_tradnl" altLang="es-CO" sz="2000" dirty="0">
                <a:latin typeface="Comic Sans MS" panose="030F0702030302020204" pitchFamily="66" charset="0"/>
              </a:rPr>
              <a:t>ya que  </a:t>
            </a:r>
            <a:r>
              <a:rPr lang="es-ES_tradnl" altLang="es-CO" sz="2000" dirty="0">
                <a:solidFill>
                  <a:srgbClr val="BC0A67"/>
                </a:solidFill>
                <a:latin typeface="Comic Sans MS" panose="030F0702030302020204" pitchFamily="66" charset="0"/>
              </a:rPr>
              <a:t>x + 2 </a:t>
            </a:r>
            <a:r>
              <a:rPr lang="es-ES_tradnl" altLang="es-CO" sz="2000" dirty="0">
                <a:latin typeface="Comic Sans MS" panose="030F0702030302020204" pitchFamily="66" charset="0"/>
              </a:rPr>
              <a:t>es un puntero a la fila 3. Por tanto. El contenido de dicho puntero, *(x+2),  es la fila 3. Si me desplazo 5 posiciones en esa fila llego a la posición </a:t>
            </a:r>
            <a:r>
              <a:rPr lang="es-ES_tradnl" altLang="es-CO" sz="2000" dirty="0">
                <a:solidFill>
                  <a:srgbClr val="996600"/>
                </a:solidFill>
                <a:latin typeface="Comic Sans MS" panose="030F0702030302020204" pitchFamily="66" charset="0"/>
              </a:rPr>
              <a:t>*(x+2)+5</a:t>
            </a:r>
            <a:r>
              <a:rPr lang="es-ES_tradnl" altLang="es-CO" sz="2000" dirty="0">
                <a:latin typeface="Comic Sans MS" panose="030F0702030302020204" pitchFamily="66" charset="0"/>
              </a:rPr>
              <a:t>, cuyo contenido es </a:t>
            </a:r>
            <a:r>
              <a:rPr lang="es-ES_tradnl" altLang="es-CO" sz="2000" dirty="0">
                <a:solidFill>
                  <a:srgbClr val="BC0A67"/>
                </a:solidFill>
                <a:latin typeface="Comic Sans MS" panose="030F0702030302020204" pitchFamily="66" charset="0"/>
              </a:rPr>
              <a:t>*(*(x+2)+5). </a:t>
            </a:r>
            <a:r>
              <a:rPr lang="es-ES_tradnl" altLang="es-CO" sz="2000" dirty="0">
                <a:latin typeface="Comic Sans MS" panose="030F0702030302020204" pitchFamily="66" charset="0"/>
              </a:rPr>
              <a:t>Ver dibujo:</a:t>
            </a:r>
            <a:endParaRPr lang="es-ES" altLang="es-CO" sz="2000" dirty="0">
              <a:latin typeface="Comic Sans MS" panose="030F0702030302020204" pitchFamily="66" charset="0"/>
            </a:endParaRPr>
          </a:p>
        </p:txBody>
      </p:sp>
      <p:pic>
        <p:nvPicPr>
          <p:cNvPr id="68616" name="Picture 8" descr="array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616411"/>
            <a:ext cx="685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95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57200" y="685800"/>
            <a:ext cx="86868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Si en     </a:t>
            </a:r>
            <a:r>
              <a:rPr lang="es-ES_tradnl" altLang="es-CO" sz="3600" dirty="0">
                <a:solidFill>
                  <a:srgbClr val="CC0000"/>
                </a:solidFill>
                <a:latin typeface="Comic Sans MS" panose="030F0702030302020204" pitchFamily="66" charset="0"/>
              </a:rPr>
              <a:t>x[10][20]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400" dirty="0">
                <a:latin typeface="Comic Sans MS" panose="030F0702030302020204" pitchFamily="66" charset="0"/>
              </a:rPr>
              <a:t>quiero acceder al elemento de la fila 3 y la columna 6, lo hago escribiendo  </a:t>
            </a:r>
            <a:r>
              <a:rPr lang="es-ES_tradnl" altLang="es-CO" sz="2400" dirty="0">
                <a:solidFill>
                  <a:srgbClr val="3C0981"/>
                </a:solidFill>
                <a:latin typeface="Comic Sans MS" panose="030F0702030302020204" pitchFamily="66" charset="0"/>
              </a:rPr>
              <a:t>x[2][5]</a:t>
            </a:r>
            <a:r>
              <a:rPr lang="es-ES_tradnl" altLang="es-CO" sz="2400" dirty="0">
                <a:latin typeface="Comic Sans MS" panose="030F0702030302020204" pitchFamily="66" charset="0"/>
              </a:rPr>
              <a:t>. Con notación de punteros, lo que hacemos es considerar que es un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array</a:t>
            </a:r>
            <a:r>
              <a:rPr lang="es-ES_tradnl" altLang="es-CO" sz="2400" dirty="0">
                <a:latin typeface="Comic Sans MS" panose="030F0702030302020204" pitchFamily="66" charset="0"/>
              </a:rPr>
              <a:t> formado por 10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arrays</a:t>
            </a:r>
            <a:r>
              <a:rPr lang="es-ES_tradnl" altLang="es-CO" sz="2400" dirty="0">
                <a:latin typeface="Comic Sans MS" panose="030F0702030302020204" pitchFamily="66" charset="0"/>
              </a:rPr>
              <a:t> unidimensionales (vectores) de 20 elementos cada uno, de modo que accedo a x[2][5] mediante la expresión: 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</a:t>
            </a:r>
            <a:r>
              <a:rPr lang="es-ES_tradnl" altLang="es-CO" sz="2400" dirty="0">
                <a:solidFill>
                  <a:srgbClr val="BC0A67"/>
                </a:solidFill>
                <a:latin typeface="Comic Sans MS" panose="030F0702030302020204" pitchFamily="66" charset="0"/>
              </a:rPr>
              <a:t>* ( * ( x + 2 ) +5)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ya que  </a:t>
            </a:r>
            <a:r>
              <a:rPr lang="es-ES_tradnl" altLang="es-CO" sz="2400" dirty="0">
                <a:solidFill>
                  <a:srgbClr val="BC0A67"/>
                </a:solidFill>
                <a:latin typeface="Comic Sans MS" panose="030F0702030302020204" pitchFamily="66" charset="0"/>
              </a:rPr>
              <a:t>x + 2 </a:t>
            </a:r>
            <a:r>
              <a:rPr lang="es-ES_tradnl" altLang="es-CO" sz="2400" dirty="0">
                <a:latin typeface="Comic Sans MS" panose="030F0702030302020204" pitchFamily="66" charset="0"/>
              </a:rPr>
              <a:t>es un puntero a la fila 3. Por tanto. El contenido de dicho puntero, *(x+2),  es la fila 3. Si me desplazo 5 posiciones en esa fila llego a la posición </a:t>
            </a:r>
            <a:r>
              <a:rPr lang="es-ES_tradnl" altLang="es-CO" sz="2400" dirty="0">
                <a:solidFill>
                  <a:srgbClr val="996600"/>
                </a:solidFill>
                <a:latin typeface="Comic Sans MS" panose="030F0702030302020204" pitchFamily="66" charset="0"/>
              </a:rPr>
              <a:t>*(x+2)+5</a:t>
            </a:r>
            <a:r>
              <a:rPr lang="es-ES_tradnl" altLang="es-CO" sz="2400" dirty="0">
                <a:latin typeface="Comic Sans MS" panose="030F0702030302020204" pitchFamily="66" charset="0"/>
              </a:rPr>
              <a:t>, cuyo contenido es </a:t>
            </a:r>
            <a:r>
              <a:rPr lang="es-ES_tradnl" altLang="es-CO" sz="2400" dirty="0">
                <a:solidFill>
                  <a:srgbClr val="BC0A67"/>
                </a:solidFill>
                <a:latin typeface="Comic Sans MS" panose="030F0702030302020204" pitchFamily="66" charset="0"/>
              </a:rPr>
              <a:t>*(*(x+2)+5). </a:t>
            </a:r>
            <a:r>
              <a:rPr lang="es-ES_tradnl" altLang="es-CO" sz="2400" dirty="0">
                <a:latin typeface="Comic Sans MS" panose="030F0702030302020204" pitchFamily="66" charset="0"/>
              </a:rPr>
              <a:t>Las siguientes expresiones con punteros son válidas: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**x         x[0][0] ;          *(*(x+1))         x[1][0]	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*(*x+1)         x[0][1];      **(x+1)           x[1][0]</a:t>
            </a:r>
            <a:endParaRPr lang="es-ES" altLang="es-CO" sz="2400" dirty="0">
              <a:latin typeface="Comic Sans MS" panose="030F0702030302020204" pitchFamily="66" charset="0"/>
            </a:endParaRPr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20A4-505E-4BE7-BDC7-A3B7FA334550}" type="slidenum">
              <a:rPr lang="es-ES" altLang="es-CO"/>
              <a:pPr/>
              <a:t>38</a:t>
            </a:fld>
            <a:endParaRPr lang="es-ES" altLang="es-CO"/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1219200" y="5943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1676400" y="647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334000" y="5943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5257800" y="647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90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9497-D073-43B4-95E8-3FDCAACD8163}" type="slidenum">
              <a:rPr lang="es-ES" altLang="es-CO"/>
              <a:pPr/>
              <a:t>39</a:t>
            </a:fld>
            <a:endParaRPr lang="es-ES" altLang="es-CO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  <p:sp>
        <p:nvSpPr>
          <p:cNvPr id="64563" name="Text Box 51"/>
          <p:cNvSpPr txBox="1">
            <a:spLocks noChangeArrowheads="1"/>
          </p:cNvSpPr>
          <p:nvPr/>
        </p:nvSpPr>
        <p:spPr bwMode="auto">
          <a:xfrm>
            <a:off x="457200" y="533400"/>
            <a:ext cx="8686800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300" dirty="0">
                <a:latin typeface="Comic Sans MS" panose="030F0702030302020204" pitchFamily="66" charset="0"/>
              </a:rPr>
              <a:t>Si en </a:t>
            </a:r>
          </a:p>
          <a:p>
            <a:pPr>
              <a:spcBef>
                <a:spcPct val="50000"/>
              </a:spcBef>
            </a:pPr>
            <a:r>
              <a:rPr lang="es-ES_tradnl" altLang="es-CO" sz="2300" dirty="0">
                <a:latin typeface="Comic Sans MS" panose="030F0702030302020204" pitchFamily="66" charset="0"/>
              </a:rPr>
              <a:t>             </a:t>
            </a:r>
            <a:r>
              <a:rPr lang="es-ES_tradnl" altLang="es-CO" sz="2300" dirty="0" err="1">
                <a:solidFill>
                  <a:srgbClr val="990000"/>
                </a:solidFill>
                <a:latin typeface="Comic Sans MS" panose="030F0702030302020204" pitchFamily="66" charset="0"/>
              </a:rPr>
              <a:t>int</a:t>
            </a:r>
            <a:r>
              <a:rPr lang="es-ES_tradnl" altLang="es-CO" sz="2300" dirty="0">
                <a:solidFill>
                  <a:srgbClr val="990000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300" dirty="0" err="1">
                <a:solidFill>
                  <a:srgbClr val="990000"/>
                </a:solidFill>
                <a:latin typeface="Comic Sans MS" panose="030F0702030302020204" pitchFamily="66" charset="0"/>
              </a:rPr>
              <a:t>array</a:t>
            </a:r>
            <a:r>
              <a:rPr lang="es-ES_tradnl" altLang="es-CO" sz="2300" dirty="0">
                <a:solidFill>
                  <a:srgbClr val="990000"/>
                </a:solidFill>
                <a:latin typeface="Comic Sans MS" panose="030F0702030302020204" pitchFamily="66" charset="0"/>
              </a:rPr>
              <a:t>[filas][columnas];</a:t>
            </a:r>
          </a:p>
          <a:p>
            <a:pPr>
              <a:spcBef>
                <a:spcPct val="50000"/>
              </a:spcBef>
            </a:pPr>
            <a:r>
              <a:rPr lang="es-ES_tradnl" altLang="es-CO" sz="2300" dirty="0">
                <a:latin typeface="Comic Sans MS" panose="030F0702030302020204" pitchFamily="66" charset="0"/>
              </a:rPr>
              <a:t>quiero acceder al elemento </a:t>
            </a:r>
            <a:r>
              <a:rPr lang="es-ES_tradnl" altLang="es-CO" sz="2300" dirty="0" err="1">
                <a:latin typeface="Comic Sans MS" panose="030F0702030302020204" pitchFamily="66" charset="0"/>
              </a:rPr>
              <a:t>array</a:t>
            </a:r>
            <a:r>
              <a:rPr lang="es-ES_tradnl" altLang="es-CO" sz="2300" dirty="0">
                <a:latin typeface="Comic Sans MS" panose="030F0702030302020204" pitchFamily="66" charset="0"/>
              </a:rPr>
              <a:t>[y][z] para asignarle un valor, lo que el compilador hace es:</a:t>
            </a:r>
          </a:p>
          <a:p>
            <a:pPr>
              <a:spcBef>
                <a:spcPct val="50000"/>
              </a:spcBef>
            </a:pPr>
            <a:r>
              <a:rPr lang="es-ES_tradnl" altLang="es-CO" sz="2300" dirty="0">
                <a:latin typeface="Comic Sans MS" panose="030F0702030302020204" pitchFamily="66" charset="0"/>
              </a:rPr>
              <a:t>            </a:t>
            </a:r>
            <a:r>
              <a:rPr lang="es-ES_tradnl" altLang="es-CO" sz="2300" b="1" dirty="0">
                <a:solidFill>
                  <a:srgbClr val="8E18AE"/>
                </a:solidFill>
                <a:latin typeface="Comic Sans MS" panose="030F0702030302020204" pitchFamily="66" charset="0"/>
              </a:rPr>
              <a:t>*(*</a:t>
            </a:r>
            <a:r>
              <a:rPr lang="es-ES_tradnl" altLang="es-CO" sz="2300" b="1" dirty="0" err="1">
                <a:solidFill>
                  <a:srgbClr val="8E18AE"/>
                </a:solidFill>
                <a:latin typeface="Comic Sans MS" panose="030F0702030302020204" pitchFamily="66" charset="0"/>
              </a:rPr>
              <a:t>array</a:t>
            </a:r>
            <a:r>
              <a:rPr lang="es-ES_tradnl" altLang="es-CO" sz="2300" b="1" dirty="0">
                <a:solidFill>
                  <a:srgbClr val="8E18AE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3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 </a:t>
            </a:r>
            <a:r>
              <a:rPr lang="es-ES_tradnl" altLang="es-CO" sz="2300" b="1" dirty="0" smtClean="0">
                <a:solidFill>
                  <a:srgbClr val="8E18AE"/>
                </a:solidFill>
                <a:latin typeface="Comic Sans MS" panose="030F0702030302020204" pitchFamily="66" charset="0"/>
              </a:rPr>
              <a:t>columnas </a:t>
            </a:r>
            <a:r>
              <a:rPr lang="es-ES_tradnl" altLang="es-CO" sz="2300" dirty="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r>
              <a:rPr lang="es-ES_tradnl" altLang="es-CO" sz="2300" b="1" dirty="0" smtClean="0">
                <a:solidFill>
                  <a:srgbClr val="8E18AE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300" b="1" dirty="0">
                <a:solidFill>
                  <a:srgbClr val="8E18AE"/>
                </a:solidFill>
                <a:latin typeface="Comic Sans MS" panose="030F0702030302020204" pitchFamily="66" charset="0"/>
              </a:rPr>
              <a:t>y </a:t>
            </a:r>
            <a:r>
              <a:rPr lang="es-ES_tradnl" altLang="es-CO" sz="2300" b="1" dirty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r>
              <a:rPr lang="es-ES_tradnl" altLang="es-CO" sz="2300" b="1" dirty="0">
                <a:solidFill>
                  <a:srgbClr val="8E18AE"/>
                </a:solidFill>
                <a:latin typeface="Comic Sans MS" panose="030F0702030302020204" pitchFamily="66" charset="0"/>
              </a:rPr>
              <a:t> z))</a:t>
            </a:r>
            <a:r>
              <a:rPr lang="es-ES_tradnl" altLang="es-CO" sz="2300" dirty="0">
                <a:latin typeface="Comic Sans MS" panose="030F0702030302020204" pitchFamily="66" charset="0"/>
              </a:rPr>
              <a:t> = 129;  //asignación</a:t>
            </a:r>
          </a:p>
          <a:p>
            <a:pPr>
              <a:spcBef>
                <a:spcPct val="50000"/>
              </a:spcBef>
            </a:pPr>
            <a:r>
              <a:rPr lang="es-ES_tradnl" altLang="es-CO" sz="2300" dirty="0">
                <a:latin typeface="Comic Sans MS" panose="030F0702030302020204" pitchFamily="66" charset="0"/>
              </a:rPr>
              <a:t>Si fuera  </a:t>
            </a:r>
            <a:r>
              <a:rPr lang="es-ES_tradnl" altLang="es-CO" sz="2300" dirty="0" err="1">
                <a:solidFill>
                  <a:srgbClr val="990000"/>
                </a:solidFill>
                <a:latin typeface="Comic Sans MS" panose="030F0702030302020204" pitchFamily="66" charset="0"/>
              </a:rPr>
              <a:t>int</a:t>
            </a:r>
            <a:r>
              <a:rPr lang="es-ES_tradnl" altLang="es-CO" sz="2300" dirty="0">
                <a:solidFill>
                  <a:srgbClr val="990000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300" dirty="0" err="1">
                <a:solidFill>
                  <a:srgbClr val="990000"/>
                </a:solidFill>
                <a:latin typeface="Comic Sans MS" panose="030F0702030302020204" pitchFamily="66" charset="0"/>
              </a:rPr>
              <a:t>array</a:t>
            </a:r>
            <a:r>
              <a:rPr lang="es-ES_tradnl" altLang="es-CO" sz="2300" dirty="0">
                <a:solidFill>
                  <a:srgbClr val="990000"/>
                </a:solidFill>
                <a:latin typeface="Comic Sans MS" panose="030F0702030302020204" pitchFamily="66" charset="0"/>
              </a:rPr>
              <a:t>[2][5]</a:t>
            </a:r>
            <a:r>
              <a:rPr lang="es-ES_tradnl" altLang="es-CO" sz="2300" dirty="0">
                <a:latin typeface="Comic Sans MS" panose="030F0702030302020204" pitchFamily="66" charset="0"/>
              </a:rPr>
              <a:t> y quisiera asignar 129 al elemento de la fila 1 y columna 2, pondría:</a:t>
            </a:r>
          </a:p>
          <a:p>
            <a:pPr>
              <a:spcBef>
                <a:spcPct val="50000"/>
              </a:spcBef>
            </a:pPr>
            <a:r>
              <a:rPr lang="es-ES_tradnl" altLang="es-CO" sz="2300" dirty="0">
                <a:latin typeface="Comic Sans MS" panose="030F0702030302020204" pitchFamily="66" charset="0"/>
              </a:rPr>
              <a:t>               *(</a:t>
            </a:r>
            <a:r>
              <a:rPr lang="es-ES_tradnl" altLang="es-CO" sz="2300" dirty="0" err="1">
                <a:latin typeface="Comic Sans MS" panose="030F0702030302020204" pitchFamily="66" charset="0"/>
              </a:rPr>
              <a:t>array</a:t>
            </a:r>
            <a:r>
              <a:rPr lang="es-ES_tradnl" altLang="es-CO" sz="2300" dirty="0">
                <a:latin typeface="Comic Sans MS" panose="030F0702030302020204" pitchFamily="66" charset="0"/>
              </a:rPr>
              <a:t> + 5x1 + 1)) = 129;</a:t>
            </a:r>
          </a:p>
          <a:p>
            <a:pPr>
              <a:spcBef>
                <a:spcPct val="50000"/>
              </a:spcBef>
            </a:pPr>
            <a:r>
              <a:rPr lang="es-ES_tradnl" altLang="es-CO" sz="2300" dirty="0">
                <a:latin typeface="Comic Sans MS" panose="030F0702030302020204" pitchFamily="66" charset="0"/>
              </a:rPr>
              <a:t>es decir, desde el origen del </a:t>
            </a:r>
            <a:r>
              <a:rPr lang="es-ES_tradnl" altLang="es-CO" sz="2300" dirty="0" err="1">
                <a:latin typeface="Comic Sans MS" panose="030F0702030302020204" pitchFamily="66" charset="0"/>
              </a:rPr>
              <a:t>array</a:t>
            </a:r>
            <a:r>
              <a:rPr lang="es-ES_tradnl" altLang="es-CO" sz="2300" dirty="0">
                <a:latin typeface="Comic Sans MS" panose="030F0702030302020204" pitchFamily="66" charset="0"/>
              </a:rPr>
              <a:t> avanza </a:t>
            </a:r>
            <a:r>
              <a:rPr lang="es-ES_tradnl" altLang="es-CO" sz="2300" b="1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r>
              <a:rPr lang="es-ES_tradnl" altLang="es-CO" sz="23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300" dirty="0" smtClean="0">
                <a:latin typeface="Comic Sans MS" panose="030F0702030302020204" pitchFamily="66" charset="0"/>
              </a:rPr>
              <a:t>posiciones de </a:t>
            </a:r>
            <a:r>
              <a:rPr lang="es-ES_tradnl" altLang="es-CO" sz="2300" dirty="0">
                <a:latin typeface="Comic Sans MS" panose="030F0702030302020204" pitchFamily="66" charset="0"/>
              </a:rPr>
              <a:t>memoria:                                               </a:t>
            </a:r>
            <a:r>
              <a:rPr lang="es-ES_tradnl" altLang="es-CO" dirty="0" err="1" smtClean="0">
                <a:solidFill>
                  <a:srgbClr val="D6009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array</a:t>
            </a:r>
            <a:r>
              <a:rPr lang="es-ES_tradnl" altLang="es-CO" dirty="0" smtClean="0">
                <a:solidFill>
                  <a:srgbClr val="D6009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[1</a:t>
            </a:r>
            <a:r>
              <a:rPr lang="es-ES_tradnl" altLang="es-CO" dirty="0">
                <a:solidFill>
                  <a:srgbClr val="D6009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][1]</a:t>
            </a:r>
            <a:r>
              <a:rPr lang="es-ES_tradnl" altLang="es-CO" sz="2800" b="1" dirty="0">
                <a:solidFill>
                  <a:srgbClr val="D6009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endParaRPr lang="es-ES_tradnl" altLang="es-CO" sz="2300" dirty="0">
              <a:solidFill>
                <a:srgbClr val="D60093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      fila 0   </a:t>
            </a:r>
            <a:r>
              <a:rPr lang="es-ES_tradnl" altLang="es-CO" sz="2800" b="1" dirty="0">
                <a:solidFill>
                  <a:srgbClr val="0099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                 </a:t>
            </a:r>
            <a:r>
              <a:rPr lang="es-ES_tradnl" altLang="es-CO" b="1" dirty="0" smtClean="0">
                <a:solidFill>
                  <a:srgbClr val="D6009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*(*(</a:t>
            </a:r>
            <a:r>
              <a:rPr lang="es-ES_tradnl" altLang="es-CO" dirty="0">
                <a:solidFill>
                  <a:srgbClr val="D6009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array+5)+1)</a:t>
            </a:r>
            <a:r>
              <a:rPr lang="es-ES_tradnl" altLang="es-CO" sz="2800" b="1" dirty="0">
                <a:solidFill>
                  <a:srgbClr val="0099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    </a:t>
            </a:r>
            <a:endParaRPr lang="es-ES_tradnl" altLang="es-CO" sz="2800" b="1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      fila 1    </a:t>
            </a:r>
            <a:r>
              <a:rPr lang="es-ES_tradnl" altLang="es-CO" sz="2800" b="1" dirty="0">
                <a:solidFill>
                  <a:srgbClr val="0099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  </a:t>
            </a:r>
            <a:r>
              <a:rPr lang="es-ES_tradnl" altLang="es-CO" sz="2800" b="1" dirty="0">
                <a:solidFill>
                  <a:srgbClr val="CC00CC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s-ES_tradnl" altLang="es-CO" b="1" dirty="0">
                <a:solidFill>
                  <a:srgbClr val="CC00CC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129</a:t>
            </a:r>
            <a:r>
              <a:rPr lang="es-ES_tradnl" altLang="es-CO" sz="2800" b="1" dirty="0">
                <a:solidFill>
                  <a:srgbClr val="CC00CC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s-ES_tradnl" altLang="es-CO" sz="2800" b="1" dirty="0" smtClean="0">
                <a:solidFill>
                  <a:srgbClr val="CC00CC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s-ES_tradnl" altLang="es-CO" sz="2800" b="1" dirty="0" smtClean="0">
                <a:solidFill>
                  <a:srgbClr val="0099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  </a:t>
            </a:r>
            <a:r>
              <a:rPr lang="es-ES_tradnl" altLang="es-CO" sz="2800" b="1" dirty="0">
                <a:solidFill>
                  <a:srgbClr val="0099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          </a:t>
            </a:r>
            <a:r>
              <a:rPr lang="es-ES_tradnl" altLang="es-CO" dirty="0">
                <a:solidFill>
                  <a:srgbClr val="D6009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*(*</a:t>
            </a:r>
            <a:r>
              <a:rPr lang="es-ES_tradnl" altLang="es-CO" dirty="0" err="1">
                <a:solidFill>
                  <a:srgbClr val="D6009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array</a:t>
            </a:r>
            <a:r>
              <a:rPr lang="es-ES_tradnl" altLang="es-CO" dirty="0">
                <a:solidFill>
                  <a:srgbClr val="D6009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+ 6)</a:t>
            </a:r>
            <a:r>
              <a:rPr lang="es-ES_tradnl" altLang="es-CO" b="1" dirty="0">
                <a:solidFill>
                  <a:srgbClr val="0099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  </a:t>
            </a:r>
            <a:endParaRPr lang="es-ES_tradnl" altLang="es-CO" b="1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endParaRPr lang="es-ES_tradnl" altLang="es-CO" dirty="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 </a:t>
            </a:r>
            <a:endParaRPr lang="es-ES" altLang="es-CO" dirty="0">
              <a:latin typeface="Comic Sans MS" panose="030F0702030302020204" pitchFamily="66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669060" y="5014913"/>
            <a:ext cx="3048000" cy="1524000"/>
            <a:chOff x="3200400" y="5105400"/>
            <a:chExt cx="3048000" cy="1524000"/>
          </a:xfrm>
        </p:grpSpPr>
        <p:sp>
          <p:nvSpPr>
            <p:cNvPr id="64565" name="Line 53"/>
            <p:cNvSpPr>
              <a:spLocks noChangeShapeType="1"/>
            </p:cNvSpPr>
            <p:nvPr/>
          </p:nvSpPr>
          <p:spPr bwMode="auto">
            <a:xfrm flipV="1">
              <a:off x="3200400" y="5867400"/>
              <a:ext cx="304800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64573" name="Line 61"/>
            <p:cNvSpPr>
              <a:spLocks noChangeShapeType="1"/>
            </p:cNvSpPr>
            <p:nvPr/>
          </p:nvSpPr>
          <p:spPr bwMode="auto">
            <a:xfrm>
              <a:off x="6248400" y="5105400"/>
              <a:ext cx="0" cy="152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0357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6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76313" y="269875"/>
            <a:ext cx="7772400" cy="1143000"/>
          </a:xfrm>
        </p:spPr>
        <p:txBody>
          <a:bodyPr/>
          <a:lstStyle/>
          <a:p>
            <a:r>
              <a:rPr lang="es-ES" altLang="es-CO"/>
              <a:t>Variables</a:t>
            </a:r>
          </a:p>
        </p:txBody>
      </p:sp>
      <p:sp>
        <p:nvSpPr>
          <p:cNvPr id="2263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04825" y="1277059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altLang="es-CO" sz="2400" dirty="0"/>
              <a:t>Una variable es una porción de memoria identificada por un nombre.</a:t>
            </a:r>
          </a:p>
          <a:p>
            <a:pPr>
              <a:lnSpc>
                <a:spcPct val="80000"/>
              </a:lnSpc>
            </a:pPr>
            <a:r>
              <a:rPr lang="es-ES" altLang="es-CO" sz="2400" dirty="0"/>
              <a:t>El tipo de dato define su representación binaria y longitud.</a:t>
            </a:r>
          </a:p>
          <a:p>
            <a:pPr>
              <a:lnSpc>
                <a:spcPct val="80000"/>
              </a:lnSpc>
            </a:pPr>
            <a:r>
              <a:rPr lang="es-ES" altLang="es-CO" sz="2400" dirty="0"/>
              <a:t>Tiene tres valores asociados: Nombre, Contenido y Dirección</a:t>
            </a:r>
            <a:r>
              <a:rPr lang="es-ES" altLang="es-CO" sz="2400" dirty="0" smtClean="0"/>
              <a:t>.</a:t>
            </a:r>
            <a:endParaRPr lang="es-ES" altLang="es-CO" sz="2400" dirty="0"/>
          </a:p>
          <a:p>
            <a:pPr>
              <a:lnSpc>
                <a:spcPct val="80000"/>
              </a:lnSpc>
            </a:pPr>
            <a:r>
              <a:rPr lang="es-ES" altLang="es-CO" sz="2400" dirty="0"/>
              <a:t>Declaramos: “</a:t>
            </a:r>
            <a:r>
              <a:rPr lang="es-ES" altLang="es-CO" sz="2400" dirty="0" err="1"/>
              <a:t>int</a:t>
            </a:r>
            <a:r>
              <a:rPr lang="es-ES" altLang="es-CO" sz="2400" dirty="0"/>
              <a:t> n=1523, m=121</a:t>
            </a:r>
            <a:r>
              <a:rPr lang="es-ES" altLang="es-CO" sz="2400" dirty="0" smtClean="0"/>
              <a:t>;”</a:t>
            </a:r>
            <a:endParaRPr lang="es-ES" altLang="es-CO" sz="3600" dirty="0"/>
          </a:p>
          <a:p>
            <a:pPr>
              <a:lnSpc>
                <a:spcPct val="80000"/>
              </a:lnSpc>
            </a:pPr>
            <a:r>
              <a:rPr lang="es-ES" altLang="es-CO" sz="2400" dirty="0"/>
              <a:t>Contenido:</a:t>
            </a:r>
          </a:p>
          <a:p>
            <a:pPr lvl="1">
              <a:lnSpc>
                <a:spcPct val="80000"/>
              </a:lnSpc>
            </a:pPr>
            <a:r>
              <a:rPr lang="es-ES" altLang="es-CO" sz="2000" dirty="0"/>
              <a:t>n </a:t>
            </a:r>
            <a:r>
              <a:rPr lang="es-ES" altLang="es-CO" sz="2000" dirty="0">
                <a:sym typeface="Wingdings" panose="05000000000000000000" pitchFamily="2" charset="2"/>
              </a:rPr>
              <a:t></a:t>
            </a:r>
            <a:r>
              <a:rPr lang="es-ES" altLang="es-CO" sz="2000" dirty="0"/>
              <a:t> 1523</a:t>
            </a:r>
          </a:p>
          <a:p>
            <a:pPr lvl="1">
              <a:lnSpc>
                <a:spcPct val="80000"/>
              </a:lnSpc>
            </a:pPr>
            <a:r>
              <a:rPr lang="es-ES" altLang="es-CO" sz="2000" dirty="0"/>
              <a:t>m </a:t>
            </a:r>
            <a:r>
              <a:rPr lang="es-ES" altLang="es-CO" sz="2000" dirty="0">
                <a:sym typeface="Wingdings" panose="05000000000000000000" pitchFamily="2" charset="2"/>
              </a:rPr>
              <a:t></a:t>
            </a:r>
            <a:r>
              <a:rPr lang="es-ES" altLang="es-CO" sz="2000" dirty="0"/>
              <a:t> 121</a:t>
            </a:r>
          </a:p>
          <a:p>
            <a:pPr>
              <a:lnSpc>
                <a:spcPct val="80000"/>
              </a:lnSpc>
            </a:pPr>
            <a:r>
              <a:rPr lang="es-ES" altLang="es-CO" sz="2400" dirty="0"/>
              <a:t>Dirección: </a:t>
            </a:r>
          </a:p>
          <a:p>
            <a:pPr lvl="1">
              <a:lnSpc>
                <a:spcPct val="80000"/>
              </a:lnSpc>
            </a:pPr>
            <a:r>
              <a:rPr lang="es-ES" altLang="es-CO" sz="2000" dirty="0"/>
              <a:t>&amp;n </a:t>
            </a:r>
            <a:r>
              <a:rPr lang="es-ES" altLang="es-CO" sz="2000" dirty="0">
                <a:sym typeface="Wingdings" panose="05000000000000000000" pitchFamily="2" charset="2"/>
              </a:rPr>
              <a:t></a:t>
            </a:r>
            <a:r>
              <a:rPr lang="es-ES" altLang="es-CO" sz="2000" dirty="0"/>
              <a:t> </a:t>
            </a:r>
            <a:r>
              <a:rPr lang="es-ES" altLang="es-CO" sz="2000" dirty="0">
                <a:cs typeface="Arial" panose="020B0604020202020204" pitchFamily="34" charset="0"/>
              </a:rPr>
              <a:t>C102</a:t>
            </a:r>
          </a:p>
          <a:p>
            <a:pPr lvl="1">
              <a:lnSpc>
                <a:spcPct val="80000"/>
              </a:lnSpc>
            </a:pPr>
            <a:r>
              <a:rPr lang="es-ES" altLang="es-CO" sz="2000" dirty="0">
                <a:cs typeface="Arial" panose="020B0604020202020204" pitchFamily="34" charset="0"/>
              </a:rPr>
              <a:t>&amp;m </a:t>
            </a:r>
            <a:r>
              <a:rPr lang="es-ES" altLang="es-CO" sz="2000" dirty="0">
                <a:cs typeface="Arial" panose="020B0604020202020204" pitchFamily="34" charset="0"/>
                <a:sym typeface="Wingdings" panose="05000000000000000000" pitchFamily="2" charset="2"/>
              </a:rPr>
              <a:t></a:t>
            </a:r>
            <a:r>
              <a:rPr lang="es-ES" altLang="es-CO" sz="2000" dirty="0">
                <a:cs typeface="Arial" panose="020B0604020202020204" pitchFamily="34" charset="0"/>
              </a:rPr>
              <a:t> C100</a:t>
            </a:r>
          </a:p>
          <a:p>
            <a:pPr>
              <a:lnSpc>
                <a:spcPct val="80000"/>
              </a:lnSpc>
            </a:pPr>
            <a:r>
              <a:rPr lang="es-ES" altLang="es-CO" sz="2400" dirty="0" smtClean="0"/>
              <a:t>Es </a:t>
            </a:r>
            <a:r>
              <a:rPr lang="es-ES" altLang="es-CO" sz="2400" dirty="0"/>
              <a:t>contenido binario se codifica (bits) de acuerdo al tipo de variable.</a:t>
            </a:r>
            <a:endParaRPr lang="es-ES" altLang="es-CO" sz="2400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endParaRPr lang="es-ES" altLang="es-CO" sz="2000" dirty="0">
              <a:cs typeface="Arial" panose="020B0604020202020204" pitchFamily="34" charset="0"/>
            </a:endParaRPr>
          </a:p>
        </p:txBody>
      </p:sp>
      <p:graphicFrame>
        <p:nvGraphicFramePr>
          <p:cNvPr id="226374" name="Group 1094"/>
          <p:cNvGraphicFramePr>
            <a:graphicFrameLocks noGrp="1"/>
          </p:cNvGraphicFramePr>
          <p:nvPr/>
        </p:nvGraphicFramePr>
        <p:xfrm>
          <a:off x="4502150" y="4008438"/>
          <a:ext cx="3835400" cy="276480"/>
        </p:xfrm>
        <a:graphic>
          <a:graphicData uri="http://schemas.openxmlformats.org/drawingml/2006/table">
            <a:tbl>
              <a:tblPr/>
              <a:tblGrid>
                <a:gridCol w="944563"/>
                <a:gridCol w="946150"/>
                <a:gridCol w="944562"/>
                <a:gridCol w="1000125"/>
              </a:tblGrid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</a:rPr>
                        <a:t>00000</a:t>
                      </a: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</a:t>
                      </a:r>
                    </a:p>
                  </a:txBody>
                  <a:tcPr marL="3600" marR="36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</a:rPr>
                        <a:t>01111001</a:t>
                      </a:r>
                    </a:p>
                  </a:txBody>
                  <a:tcPr marL="3600" marR="36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</a:rPr>
                        <a:t>00000</a:t>
                      </a: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marL="3600" marR="36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</a:rPr>
                        <a:t>11110011</a:t>
                      </a:r>
                    </a:p>
                  </a:txBody>
                  <a:tcPr marL="3600" marR="36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26375" name="Group 1095"/>
          <p:cNvGraphicFramePr>
            <a:graphicFrameLocks noGrp="1"/>
          </p:cNvGraphicFramePr>
          <p:nvPr/>
        </p:nvGraphicFramePr>
        <p:xfrm>
          <a:off x="4495800" y="4648200"/>
          <a:ext cx="1511300" cy="276480"/>
        </p:xfrm>
        <a:graphic>
          <a:graphicData uri="http://schemas.openxmlformats.org/drawingml/2006/table">
            <a:tbl>
              <a:tblPr/>
              <a:tblGrid>
                <a:gridCol w="1511300"/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Dirección: C100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6376" name="Group 1096"/>
          <p:cNvGraphicFramePr>
            <a:graphicFrameLocks noGrp="1"/>
          </p:cNvGraphicFramePr>
          <p:nvPr/>
        </p:nvGraphicFramePr>
        <p:xfrm>
          <a:off x="6400800" y="4648200"/>
          <a:ext cx="1439863" cy="276480"/>
        </p:xfrm>
        <a:graphic>
          <a:graphicData uri="http://schemas.openxmlformats.org/drawingml/2006/table">
            <a:tbl>
              <a:tblPr/>
              <a:tblGrid>
                <a:gridCol w="1439863"/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Dirección: C102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6372" name="Group 1092"/>
          <p:cNvGraphicFramePr>
            <a:graphicFrameLocks noGrp="1"/>
          </p:cNvGraphicFramePr>
          <p:nvPr/>
        </p:nvGraphicFramePr>
        <p:xfrm>
          <a:off x="4905375" y="3505200"/>
          <a:ext cx="1008063" cy="276480"/>
        </p:xfrm>
        <a:graphic>
          <a:graphicData uri="http://schemas.openxmlformats.org/drawingml/2006/table">
            <a:tbl>
              <a:tblPr/>
              <a:tblGrid>
                <a:gridCol w="1008063"/>
              </a:tblGrid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Valor: 121</a:t>
                      </a:r>
                    </a:p>
                  </a:txBody>
                  <a:tcPr marL="36000" marR="36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26346" name="AutoShape 1066"/>
          <p:cNvSpPr>
            <a:spLocks/>
          </p:cNvSpPr>
          <p:nvPr/>
        </p:nvSpPr>
        <p:spPr bwMode="auto">
          <a:xfrm rot="5400000">
            <a:off x="5312569" y="2928144"/>
            <a:ext cx="144462" cy="1873250"/>
          </a:xfrm>
          <a:prstGeom prst="leftBrace">
            <a:avLst>
              <a:gd name="adj1" fmla="val 1080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9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26347" name="AutoShape 1067"/>
          <p:cNvSpPr>
            <a:spLocks/>
          </p:cNvSpPr>
          <p:nvPr/>
        </p:nvSpPr>
        <p:spPr bwMode="auto">
          <a:xfrm rot="5400000">
            <a:off x="7262813" y="2928938"/>
            <a:ext cx="144462" cy="1871662"/>
          </a:xfrm>
          <a:prstGeom prst="leftBrace">
            <a:avLst>
              <a:gd name="adj1" fmla="val 1079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9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graphicFrame>
        <p:nvGraphicFramePr>
          <p:cNvPr id="226373" name="Group 1093"/>
          <p:cNvGraphicFramePr>
            <a:graphicFrameLocks noGrp="1"/>
          </p:cNvGraphicFramePr>
          <p:nvPr/>
        </p:nvGraphicFramePr>
        <p:xfrm>
          <a:off x="6781800" y="3505200"/>
          <a:ext cx="1136650" cy="276480"/>
        </p:xfrm>
        <a:graphic>
          <a:graphicData uri="http://schemas.openxmlformats.org/drawingml/2006/table">
            <a:tbl>
              <a:tblPr/>
              <a:tblGrid>
                <a:gridCol w="1136650"/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Valor: 1523</a:t>
                      </a:r>
                      <a:endParaRPr kumimoji="0" lang="es-ES" altLang="es-CO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26354" name="AutoShape 1074"/>
          <p:cNvSpPr>
            <a:spLocks noChangeArrowheads="1"/>
          </p:cNvSpPr>
          <p:nvPr/>
        </p:nvSpPr>
        <p:spPr bwMode="auto">
          <a:xfrm>
            <a:off x="4495800" y="4343400"/>
            <a:ext cx="125413" cy="288925"/>
          </a:xfrm>
          <a:prstGeom prst="upArrow">
            <a:avLst>
              <a:gd name="adj1" fmla="val 50000"/>
              <a:gd name="adj2" fmla="val 57595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26355" name="AutoShape 1075"/>
          <p:cNvSpPr>
            <a:spLocks noChangeArrowheads="1"/>
          </p:cNvSpPr>
          <p:nvPr/>
        </p:nvSpPr>
        <p:spPr bwMode="auto">
          <a:xfrm>
            <a:off x="6400800" y="4343400"/>
            <a:ext cx="125413" cy="288925"/>
          </a:xfrm>
          <a:prstGeom prst="upArrow">
            <a:avLst>
              <a:gd name="adj1" fmla="val 50000"/>
              <a:gd name="adj2" fmla="val 57595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2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1313-8984-4C1F-9C8F-7D326E981129}" type="slidenum">
              <a:rPr lang="es-ES" altLang="es-CO"/>
              <a:pPr/>
              <a:t>40</a:t>
            </a:fld>
            <a:endParaRPr lang="es-ES" altLang="es-CO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228600" y="685800"/>
            <a:ext cx="89154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b="1" u="sng" dirty="0">
                <a:latin typeface="Comic Sans MS" panose="030F0702030302020204" pitchFamily="66" charset="0"/>
              </a:rPr>
              <a:t>PUNTEROS A ARRAYS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Un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array</a:t>
            </a:r>
            <a:r>
              <a:rPr lang="es-ES_tradnl" altLang="es-CO" sz="2400" dirty="0">
                <a:latin typeface="Comic Sans MS" panose="030F0702030302020204" pitchFamily="66" charset="0"/>
              </a:rPr>
              <a:t> </a:t>
            </a:r>
            <a:r>
              <a:rPr lang="es-ES_tradnl" alt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multidimensional</a:t>
            </a:r>
            <a:r>
              <a:rPr lang="es-ES_tradnl" altLang="es-CO" sz="2400" dirty="0">
                <a:latin typeface="Comic Sans MS" panose="030F0702030302020204" pitchFamily="66" charset="0"/>
              </a:rPr>
              <a:t> es, en realidad, una colección de </a:t>
            </a:r>
            <a:r>
              <a:rPr lang="es-ES_tradnl" altLang="es-CO" sz="2400" dirty="0">
                <a:solidFill>
                  <a:srgbClr val="990000"/>
                </a:solidFill>
                <a:latin typeface="Comic Sans MS" panose="030F0702030302020204" pitchFamily="66" charset="0"/>
              </a:rPr>
              <a:t>vectores</a:t>
            </a:r>
            <a:r>
              <a:rPr lang="es-ES_tradnl" altLang="es-CO" sz="2400" dirty="0">
                <a:latin typeface="Comic Sans MS" panose="030F0702030302020204" pitchFamily="66" charset="0"/>
              </a:rPr>
              <a:t>. Según esto, podemos   definir un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array</a:t>
            </a:r>
            <a:r>
              <a:rPr lang="es-ES_tradnl" altLang="es-CO" sz="2400" dirty="0">
                <a:latin typeface="Comic Sans MS" panose="030F0702030302020204" pitchFamily="66" charset="0"/>
              </a:rPr>
              <a:t> bidimensional como un </a:t>
            </a:r>
            <a:r>
              <a:rPr lang="es-ES_tradnl" altLang="es-CO" sz="2400" dirty="0">
                <a:solidFill>
                  <a:srgbClr val="FF33CC"/>
                </a:solidFill>
                <a:latin typeface="Comic Sans MS" panose="030F0702030302020204" pitchFamily="66" charset="0"/>
              </a:rPr>
              <a:t>puntero a un grupo contiguo de</a:t>
            </a:r>
            <a:r>
              <a:rPr lang="es-ES_tradnl" altLang="es-CO" sz="2400" dirty="0">
                <a:latin typeface="Comic Sans MS" panose="030F0702030302020204" pitchFamily="66" charset="0"/>
              </a:rPr>
              <a:t> </a:t>
            </a:r>
            <a:r>
              <a:rPr lang="es-ES_tradnl" altLang="es-CO" sz="2400" dirty="0" err="1">
                <a:solidFill>
                  <a:srgbClr val="FF33CC"/>
                </a:solidFill>
                <a:latin typeface="Comic Sans MS" panose="030F0702030302020204" pitchFamily="66" charset="0"/>
              </a:rPr>
              <a:t>arrays</a:t>
            </a:r>
            <a:r>
              <a:rPr lang="es-ES_tradnl" altLang="es-CO" sz="2400" dirty="0">
                <a:solidFill>
                  <a:srgbClr val="FF33CC"/>
                </a:solidFill>
                <a:latin typeface="Comic Sans MS" panose="030F0702030302020204" pitchFamily="66" charset="0"/>
              </a:rPr>
              <a:t> unidimensionales</a:t>
            </a:r>
            <a:r>
              <a:rPr lang="es-ES_tradnl" altLang="es-CO" sz="2400" dirty="0">
                <a:latin typeface="Comic Sans MS" panose="030F0702030302020204" pitchFamily="66" charset="0"/>
              </a:rPr>
              <a:t>. Las declaraciones siguientes son equivalentes: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 </a:t>
            </a:r>
            <a:r>
              <a:rPr lang="es-ES_tradnl" altLang="es-CO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s-ES_tradnl" alt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dat</a:t>
            </a:r>
            <a:r>
              <a:rPr lang="es-ES_tradnl" alt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[fil][col]</a:t>
            </a:r>
            <a:r>
              <a:rPr lang="es-ES_tradnl" altLang="es-CO" sz="2400" dirty="0">
                <a:latin typeface="Comic Sans MS" panose="030F0702030302020204" pitchFamily="66" charset="0"/>
              </a:rPr>
              <a:t>     </a:t>
            </a:r>
            <a:r>
              <a:rPr lang="es-ES_tradnl" altLang="es-CO" sz="2400" dirty="0" err="1">
                <a:solidFill>
                  <a:srgbClr val="008080"/>
                </a:solidFill>
                <a:latin typeface="Comic Sans MS" panose="030F0702030302020204" pitchFamily="66" charset="0"/>
              </a:rPr>
              <a:t>int</a:t>
            </a:r>
            <a:r>
              <a:rPr lang="es-ES_tradnl" altLang="es-CO" sz="2400" dirty="0">
                <a:solidFill>
                  <a:srgbClr val="008080"/>
                </a:solidFill>
                <a:latin typeface="Comic Sans MS" panose="030F0702030302020204" pitchFamily="66" charset="0"/>
              </a:rPr>
              <a:t> (*</a:t>
            </a:r>
            <a:r>
              <a:rPr lang="es-ES_tradnl" altLang="es-CO" sz="2400" dirty="0" err="1">
                <a:solidFill>
                  <a:srgbClr val="008080"/>
                </a:solidFill>
                <a:latin typeface="Comic Sans MS" panose="030F0702030302020204" pitchFamily="66" charset="0"/>
              </a:rPr>
              <a:t>dat</a:t>
            </a:r>
            <a:r>
              <a:rPr lang="es-ES_tradnl" altLang="es-CO" sz="2400" dirty="0">
                <a:solidFill>
                  <a:srgbClr val="008080"/>
                </a:solidFill>
                <a:latin typeface="Comic Sans MS" panose="030F0702030302020204" pitchFamily="66" charset="0"/>
              </a:rPr>
              <a:t>)[col]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En general: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 err="1">
                <a:latin typeface="Comic Sans MS" panose="030F0702030302020204" pitchFamily="66" charset="0"/>
              </a:rPr>
              <a:t>tipo_dato</a:t>
            </a:r>
            <a:r>
              <a:rPr lang="es-ES_tradnl" altLang="es-CO" sz="2400" dirty="0">
                <a:latin typeface="Comic Sans MS" panose="030F0702030302020204" pitchFamily="66" charset="0"/>
              </a:rPr>
              <a:t> nombre[dim1][dim2]. . . . .[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dimp</a:t>
            </a:r>
            <a:r>
              <a:rPr lang="es-ES_tradnl" altLang="es-CO" sz="2400" dirty="0">
                <a:latin typeface="Comic Sans MS" panose="030F0702030302020204" pitchFamily="66" charset="0"/>
              </a:rPr>
              <a:t>]; equivale a: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 err="1">
                <a:latin typeface="Comic Sans MS" panose="030F0702030302020204" pitchFamily="66" charset="0"/>
              </a:rPr>
              <a:t>tipo_dato</a:t>
            </a:r>
            <a:r>
              <a:rPr lang="es-ES_tradnl" altLang="es-CO" sz="2400" dirty="0">
                <a:latin typeface="Comic Sans MS" panose="030F0702030302020204" pitchFamily="66" charset="0"/>
              </a:rPr>
              <a:t> (*nombre)[dim2][dim3]. . . . .[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dimp</a:t>
            </a:r>
            <a:r>
              <a:rPr lang="es-ES_tradnl" altLang="es-CO" sz="2400" dirty="0">
                <a:latin typeface="Comic Sans MS" panose="030F0702030302020204" pitchFamily="66" charset="0"/>
              </a:rPr>
              <a:t>];</a:t>
            </a:r>
            <a:endParaRPr lang="es-ES" altLang="es-CO" sz="2400" dirty="0">
              <a:latin typeface="Comic Sans MS" panose="030F0702030302020204" pitchFamily="66" charset="0"/>
            </a:endParaRPr>
          </a:p>
        </p:txBody>
      </p:sp>
      <p:sp>
        <p:nvSpPr>
          <p:cNvPr id="95242" name="Text Box 10" descr="Gotas de agua"/>
          <p:cNvSpPr txBox="1">
            <a:spLocks noChangeArrowheads="1"/>
          </p:cNvSpPr>
          <p:nvPr/>
        </p:nvSpPr>
        <p:spPr bwMode="auto">
          <a:xfrm>
            <a:off x="838200" y="5562600"/>
            <a:ext cx="5257800" cy="514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solidFill>
                  <a:srgbClr val="996600"/>
                </a:solidFill>
                <a:latin typeface="Arial Black" panose="020B0A04020102020204" pitchFamily="34" charset="0"/>
              </a:rPr>
              <a:t>Puntero a un grupo de arrays</a:t>
            </a:r>
            <a:endParaRPr lang="es-ES" altLang="es-CO">
              <a:solidFill>
                <a:srgbClr val="996600"/>
              </a:solidFill>
              <a:latin typeface="Arial Black" panose="020B0A04020102020204" pitchFamily="34" charset="0"/>
            </a:endParaRPr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6858000" y="51054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8153400" y="5105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 flipH="1">
            <a:off x="6172200" y="57912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936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arcador de número de diapositiva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18C0-8F05-4252-A393-7436899C2EFE}" type="slidenum">
              <a:rPr lang="es-ES" altLang="es-CO"/>
              <a:pPr/>
              <a:t>41</a:t>
            </a:fld>
            <a:endParaRPr lang="es-ES" altLang="es-CO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  <p:sp>
        <p:nvSpPr>
          <p:cNvPr id="97288" name="Text Box 8" descr="Gotas de agua"/>
          <p:cNvSpPr txBox="1">
            <a:spLocks noChangeArrowheads="1"/>
          </p:cNvSpPr>
          <p:nvPr/>
        </p:nvSpPr>
        <p:spPr bwMode="auto">
          <a:xfrm>
            <a:off x="533400" y="3048000"/>
            <a:ext cx="8077200" cy="514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solidFill>
                  <a:srgbClr val="006600"/>
                </a:solidFill>
                <a:latin typeface="Arial Black" panose="020B0A04020102020204" pitchFamily="34" charset="0"/>
              </a:rPr>
              <a:t>Puntero a un grupo de arrays bidimensionales</a:t>
            </a:r>
            <a:endParaRPr lang="es-ES" altLang="es-CO">
              <a:solidFill>
                <a:srgbClr val="006600"/>
              </a:solidFill>
              <a:latin typeface="Arial Black" panose="020B0A04020102020204" pitchFamily="34" charset="0"/>
            </a:endParaRP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838200" y="838200"/>
            <a:ext cx="8077200" cy="164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El array:     int valor[x][y][z];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Puede ser representado en la forma: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                 int</a:t>
            </a:r>
            <a:r>
              <a:rPr lang="es-ES_tradnl" altLang="es-CO" sz="2800">
                <a:solidFill>
                  <a:srgbClr val="FF0000"/>
                </a:solidFill>
                <a:latin typeface="Comic Sans MS" panose="030F0702030302020204" pitchFamily="66" charset="0"/>
              </a:rPr>
              <a:t> (</a:t>
            </a:r>
            <a:r>
              <a:rPr lang="es-ES_tradnl" altLang="es-CO">
                <a:latin typeface="Comic Sans MS" panose="030F0702030302020204" pitchFamily="66" charset="0"/>
              </a:rPr>
              <a:t>*valor</a:t>
            </a:r>
            <a:r>
              <a:rPr lang="es-ES_tradnl" altLang="es-CO" sz="280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s-ES_tradnl" altLang="es-CO">
                <a:latin typeface="Comic Sans MS" panose="030F0702030302020204" pitchFamily="66" charset="0"/>
              </a:rPr>
              <a:t>[y][z];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97294" name="Line 14"/>
          <p:cNvSpPr>
            <a:spLocks noChangeShapeType="1"/>
          </p:cNvSpPr>
          <p:nvPr/>
        </p:nvSpPr>
        <p:spPr bwMode="auto">
          <a:xfrm>
            <a:off x="2971800" y="2590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 flipH="1">
            <a:off x="4038600" y="2590800"/>
            <a:ext cx="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97386" name="Group 106"/>
          <p:cNvGraphicFramePr>
            <a:graphicFrameLocks noGrp="1"/>
          </p:cNvGraphicFramePr>
          <p:nvPr/>
        </p:nvGraphicFramePr>
        <p:xfrm>
          <a:off x="3733800" y="4267200"/>
          <a:ext cx="1600200" cy="103632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383" name="Group 103"/>
          <p:cNvGraphicFramePr>
            <a:graphicFrameLocks noGrp="1"/>
          </p:cNvGraphicFramePr>
          <p:nvPr/>
        </p:nvGraphicFramePr>
        <p:xfrm>
          <a:off x="3733800" y="5486400"/>
          <a:ext cx="1600200" cy="103632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74" name="Text Box 94"/>
          <p:cNvSpPr txBox="1">
            <a:spLocks noChangeArrowheads="1"/>
          </p:cNvSpPr>
          <p:nvPr/>
        </p:nvSpPr>
        <p:spPr bwMode="auto">
          <a:xfrm>
            <a:off x="762000" y="4648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(*valor)[y][z]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97375" name="Text Box 95"/>
          <p:cNvSpPr txBox="1">
            <a:spLocks noChangeArrowheads="1"/>
          </p:cNvSpPr>
          <p:nvPr/>
        </p:nvSpPr>
        <p:spPr bwMode="auto">
          <a:xfrm>
            <a:off x="762000" y="5943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(*(valor+1))[y][z]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97377" name="Text Box 97"/>
          <p:cNvSpPr txBox="1">
            <a:spLocks noChangeArrowheads="1"/>
          </p:cNvSpPr>
          <p:nvPr/>
        </p:nvSpPr>
        <p:spPr bwMode="auto">
          <a:xfrm>
            <a:off x="533400" y="3657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Sea el array valor[2][2][3]: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97378" name="Text Box 98"/>
          <p:cNvSpPr txBox="1">
            <a:spLocks noChangeArrowheads="1"/>
          </p:cNvSpPr>
          <p:nvPr/>
        </p:nvSpPr>
        <p:spPr bwMode="auto">
          <a:xfrm>
            <a:off x="6248400" y="4800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(*valor)[1][2]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97379" name="Line 99"/>
          <p:cNvSpPr>
            <a:spLocks noChangeShapeType="1"/>
          </p:cNvSpPr>
          <p:nvPr/>
        </p:nvSpPr>
        <p:spPr bwMode="auto">
          <a:xfrm flipH="1">
            <a:off x="5181600" y="50292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7382" name="Rectangle 102"/>
          <p:cNvSpPr>
            <a:spLocks noChangeArrowheads="1"/>
          </p:cNvSpPr>
          <p:nvPr/>
        </p:nvSpPr>
        <p:spPr bwMode="auto">
          <a:xfrm>
            <a:off x="6172200" y="5943600"/>
            <a:ext cx="238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(*(valor+1)[1][1]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97384" name="Line 104"/>
          <p:cNvSpPr>
            <a:spLocks noChangeShapeType="1"/>
          </p:cNvSpPr>
          <p:nvPr/>
        </p:nvSpPr>
        <p:spPr bwMode="auto">
          <a:xfrm flipH="1">
            <a:off x="4648200" y="62484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5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7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 animBg="1" autoUpdateAnimBg="0"/>
      <p:bldP spid="97374" grpId="0" autoUpdateAnimBg="0"/>
      <p:bldP spid="97375" grpId="0" autoUpdateAnimBg="0"/>
      <p:bldP spid="97377" grpId="0" autoUpdateAnimBg="0"/>
      <p:bldP spid="97378" grpId="0" autoUpdateAnimBg="0"/>
      <p:bldP spid="97379" grpId="0" animBg="1"/>
      <p:bldP spid="97382" grpId="0" autoUpdateAnimBg="0"/>
      <p:bldP spid="9738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7AB-5433-417B-BC45-C888DD37FE54}" type="slidenum">
              <a:rPr lang="es-ES" altLang="es-CO"/>
              <a:pPr/>
              <a:t>42</a:t>
            </a:fld>
            <a:endParaRPr lang="es-ES" altLang="es-CO"/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381000" y="762000"/>
            <a:ext cx="87630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O como un </a:t>
            </a:r>
            <a:r>
              <a:rPr lang="es-ES_tradnl" altLang="es-CO" sz="2400" dirty="0">
                <a:solidFill>
                  <a:srgbClr val="FF33CC"/>
                </a:solidFill>
                <a:latin typeface="Comic Sans MS" panose="030F0702030302020204" pitchFamily="66" charset="0"/>
              </a:rPr>
              <a:t>ARRAY DE PUNTEROS</a:t>
            </a:r>
            <a:r>
              <a:rPr lang="es-ES_tradnl" altLang="es-CO" sz="2400" dirty="0">
                <a:latin typeface="Comic Sans MS" panose="030F0702030302020204" pitchFamily="66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            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int</a:t>
            </a:r>
            <a:r>
              <a:rPr lang="es-ES_tradnl" altLang="es-CO" sz="2400" dirty="0">
                <a:latin typeface="Comic Sans MS" panose="030F0702030302020204" pitchFamily="66" charset="0"/>
              </a:rPr>
              <a:t>  *valor[x][y];</a:t>
            </a:r>
          </a:p>
          <a:p>
            <a:pPr>
              <a:spcBef>
                <a:spcPct val="50000"/>
              </a:spcBef>
            </a:pPr>
            <a:endParaRPr lang="es-ES_tradnl" altLang="es-CO" sz="2400" dirty="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              sin paréntesis 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En su nueva declaración desaparece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la última de sus dimensiones.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Veamos más declaraciones de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arrays</a:t>
            </a:r>
            <a:r>
              <a:rPr lang="es-ES_tradnl" altLang="es-CO" sz="2400" dirty="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de punteros: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 err="1">
                <a:latin typeface="Comic Sans MS" panose="030F0702030302020204" pitchFamily="66" charset="0"/>
              </a:rPr>
              <a:t>int</a:t>
            </a:r>
            <a:r>
              <a:rPr lang="es-ES_tradnl" altLang="es-CO" sz="2400" dirty="0">
                <a:latin typeface="Comic Sans MS" panose="030F0702030302020204" pitchFamily="66" charset="0"/>
              </a:rPr>
              <a:t> x[10][20];                 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int</a:t>
            </a:r>
            <a:r>
              <a:rPr lang="es-ES_tradnl" altLang="es-CO" sz="2400" dirty="0">
                <a:latin typeface="Comic Sans MS" panose="030F0702030302020204" pitchFamily="66" charset="0"/>
              </a:rPr>
              <a:t>  *x[10];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 err="1">
                <a:latin typeface="Comic Sans MS" panose="030F0702030302020204" pitchFamily="66" charset="0"/>
              </a:rPr>
              <a:t>float</a:t>
            </a:r>
            <a:r>
              <a:rPr lang="es-ES_tradnl" altLang="es-CO" sz="2400" dirty="0">
                <a:latin typeface="Comic Sans MS" panose="030F0702030302020204" pitchFamily="66" charset="0"/>
              </a:rPr>
              <a:t> p[10][20][30];       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int</a:t>
            </a:r>
            <a:r>
              <a:rPr lang="es-ES_tradnl" altLang="es-CO" sz="2400" dirty="0">
                <a:latin typeface="Comic Sans MS" panose="030F0702030302020204" pitchFamily="66" charset="0"/>
              </a:rPr>
              <a:t> *p[10][20]; </a:t>
            </a:r>
          </a:p>
        </p:txBody>
      </p:sp>
      <p:sp>
        <p:nvSpPr>
          <p:cNvPr id="99340" name="Line 12"/>
          <p:cNvSpPr>
            <a:spLocks noChangeShapeType="1"/>
          </p:cNvSpPr>
          <p:nvPr/>
        </p:nvSpPr>
        <p:spPr bwMode="auto">
          <a:xfrm flipV="1">
            <a:off x="3200400" y="1752600"/>
            <a:ext cx="152400" cy="685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 flipH="1" flipV="1">
            <a:off x="4114800" y="1676400"/>
            <a:ext cx="152400" cy="838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9342" name="Line 14"/>
          <p:cNvSpPr>
            <a:spLocks noChangeShapeType="1"/>
          </p:cNvSpPr>
          <p:nvPr/>
        </p:nvSpPr>
        <p:spPr bwMode="auto">
          <a:xfrm>
            <a:off x="2514600" y="5410200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>
            <a:off x="3505200" y="59436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9346" name="AutoShape 18"/>
          <p:cNvSpPr>
            <a:spLocks noChangeArrowheads="1"/>
          </p:cNvSpPr>
          <p:nvPr/>
        </p:nvSpPr>
        <p:spPr bwMode="auto">
          <a:xfrm>
            <a:off x="5334000" y="838200"/>
            <a:ext cx="3505200" cy="2743200"/>
          </a:xfrm>
          <a:prstGeom prst="wedgeEllipseCallout">
            <a:avLst>
              <a:gd name="adj1" fmla="val -26495"/>
              <a:gd name="adj2" fmla="val 137384"/>
            </a:avLst>
          </a:prstGeom>
          <a:gradFill rotWithShape="0">
            <a:gsLst>
              <a:gs pos="0">
                <a:schemeClr val="hlink"/>
              </a:gs>
              <a:gs pos="100000">
                <a:srgbClr val="FF33CC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_tradnl" altLang="es-CO" sz="2400" b="1" dirty="0" err="1">
                <a:solidFill>
                  <a:srgbClr val="003300"/>
                </a:solidFill>
                <a:latin typeface="AGaramond Bold" pitchFamily="18" charset="0"/>
              </a:rPr>
              <a:t>Array</a:t>
            </a:r>
            <a:r>
              <a:rPr lang="es-ES_tradnl" altLang="es-CO" sz="2400" b="1" dirty="0">
                <a:solidFill>
                  <a:srgbClr val="003300"/>
                </a:solidFill>
                <a:latin typeface="AGaramond Bold" pitchFamily="18" charset="0"/>
              </a:rPr>
              <a:t> de 200 punteros</a:t>
            </a:r>
            <a:r>
              <a:rPr lang="es-ES_tradnl" altLang="es-CO" sz="2400" b="1" dirty="0">
                <a:latin typeface="AGaramond Bold" pitchFamily="18" charset="0"/>
              </a:rPr>
              <a:t>, cada uno de los cuales apunta a un </a:t>
            </a:r>
            <a:r>
              <a:rPr lang="es-ES_tradnl" altLang="es-CO" sz="2400" b="1" dirty="0" err="1">
                <a:latin typeface="AGaramond Bold" pitchFamily="18" charset="0"/>
              </a:rPr>
              <a:t>array</a:t>
            </a:r>
            <a:r>
              <a:rPr lang="es-ES_tradnl" altLang="es-CO" sz="2400" b="1" dirty="0">
                <a:latin typeface="AGaramond Bold" pitchFamily="18" charset="0"/>
              </a:rPr>
              <a:t> de 30 elementos</a:t>
            </a:r>
            <a:endParaRPr lang="es-ES" altLang="es-CO" sz="2400" b="1" dirty="0">
              <a:latin typeface="AGaramond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0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0" grpId="0" animBg="1"/>
      <p:bldP spid="99341" grpId="0" animBg="1"/>
      <p:bldP spid="9934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arcador de número de diapositiva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E7ED-4098-46A4-9CA1-7F613D6A53B1}" type="slidenum">
              <a:rPr lang="es-ES" altLang="es-CO"/>
              <a:pPr/>
              <a:t>43</a:t>
            </a:fld>
            <a:endParaRPr lang="es-ES" altLang="es-CO"/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81000" y="762000"/>
            <a:ext cx="8763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Punteros a </a:t>
            </a:r>
            <a:r>
              <a:rPr lang="es-ES_tradnl" altLang="es-CO" b="1" u="sng">
                <a:solidFill>
                  <a:srgbClr val="996600"/>
                </a:solidFill>
                <a:latin typeface="Comic Sans MS" panose="030F0702030302020204" pitchFamily="66" charset="0"/>
              </a:rPr>
              <a:t>CADENAS DE CARACTERES</a:t>
            </a:r>
            <a:r>
              <a:rPr lang="es-ES_tradnl" altLang="es-CO">
                <a:latin typeface="Comic Sans MS" panose="030F0702030302020204" pitchFamily="66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Una cadena de caracteres es un array de caracteres. La forma de definir un </a:t>
            </a:r>
            <a:r>
              <a:rPr lang="es-ES_tradnl" altLang="es-CO">
                <a:solidFill>
                  <a:srgbClr val="CC00FF"/>
                </a:solidFill>
                <a:latin typeface="Comic Sans MS" panose="030F0702030302020204" pitchFamily="66" charset="0"/>
              </a:rPr>
              <a:t>puntero </a:t>
            </a:r>
            <a:r>
              <a:rPr lang="es-ES_tradnl" altLang="es-CO">
                <a:latin typeface="Comic Sans MS" panose="030F0702030302020204" pitchFamily="66" charset="0"/>
              </a:rPr>
              <a:t>a una </a:t>
            </a:r>
            <a:r>
              <a:rPr lang="es-ES_tradnl" altLang="es-CO">
                <a:solidFill>
                  <a:srgbClr val="CC00FF"/>
                </a:solidFill>
                <a:latin typeface="Comic Sans MS" panose="030F0702030302020204" pitchFamily="66" charset="0"/>
              </a:rPr>
              <a:t>cadena de caracteres:</a:t>
            </a:r>
            <a:r>
              <a:rPr lang="es-ES_tradnl" altLang="es-CO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                              char *cadena;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solidFill>
                  <a:schemeClr val="tx2"/>
                </a:solidFill>
                <a:latin typeface="Comic Sans MS" panose="030F0702030302020204" pitchFamily="66" charset="0"/>
              </a:rPr>
              <a:t>El identificador del array es la dirección de comienzo del array. Para saber dónde termina la cadena, el compilador añade el carácter </a:t>
            </a:r>
            <a:r>
              <a:rPr lang="es-ES_tradnl" altLang="es-CO">
                <a:solidFill>
                  <a:srgbClr val="993300"/>
                </a:solidFill>
                <a:latin typeface="Comic Sans MS" panose="030F0702030302020204" pitchFamily="66" charset="0"/>
              </a:rPr>
              <a:t>‘\0’</a:t>
            </a:r>
            <a:r>
              <a:rPr lang="es-ES_tradnl" altLang="es-CO">
                <a:solidFill>
                  <a:schemeClr val="tx2"/>
                </a:solidFill>
                <a:latin typeface="Comic Sans MS" panose="030F0702030302020204" pitchFamily="66" charset="0"/>
              </a:rPr>
              <a:t> (ASCII 0, NULL):</a:t>
            </a:r>
          </a:p>
          <a:p>
            <a:pPr>
              <a:spcBef>
                <a:spcPct val="50000"/>
              </a:spcBef>
            </a:pPr>
            <a:r>
              <a:rPr lang="es-ES_tradnl" altLang="es-CO">
                <a:solidFill>
                  <a:schemeClr val="tx2"/>
                </a:solidFill>
                <a:latin typeface="Comic Sans MS" panose="030F0702030302020204" pitchFamily="66" charset="0"/>
              </a:rPr>
              <a:t>char *nombre = “PEPE PEREZ”;</a:t>
            </a:r>
          </a:p>
        </p:txBody>
      </p:sp>
      <p:graphicFrame>
        <p:nvGraphicFramePr>
          <p:cNvPr id="101455" name="Group 79"/>
          <p:cNvGraphicFramePr>
            <a:graphicFrameLocks noGrp="1"/>
          </p:cNvGraphicFramePr>
          <p:nvPr/>
        </p:nvGraphicFramePr>
        <p:xfrm>
          <a:off x="1600200" y="5410200"/>
          <a:ext cx="6096000" cy="51816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4975"/>
                <a:gridCol w="434975"/>
                <a:gridCol w="436562"/>
                <a:gridCol w="434975"/>
                <a:gridCol w="434975"/>
                <a:gridCol w="436563"/>
                <a:gridCol w="434975"/>
                <a:gridCol w="434975"/>
                <a:gridCol w="434975"/>
                <a:gridCol w="566737"/>
                <a:gridCol w="304800"/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99"/>
                        </a:gs>
                        <a:gs pos="100000">
                          <a:srgbClr val="CCFF99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</a:rPr>
                        <a:t>\0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99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CCFF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33" name="Text Box 57"/>
          <p:cNvSpPr txBox="1">
            <a:spLocks noChangeArrowheads="1"/>
          </p:cNvSpPr>
          <p:nvPr/>
        </p:nvSpPr>
        <p:spPr bwMode="auto">
          <a:xfrm>
            <a:off x="381000" y="4800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nombre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1436" name="Line 60"/>
          <p:cNvSpPr>
            <a:spLocks noChangeShapeType="1"/>
          </p:cNvSpPr>
          <p:nvPr/>
        </p:nvSpPr>
        <p:spPr bwMode="auto">
          <a:xfrm>
            <a:off x="2667000" y="5029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1440" name="Line 64"/>
          <p:cNvSpPr>
            <a:spLocks noChangeShapeType="1"/>
          </p:cNvSpPr>
          <p:nvPr/>
        </p:nvSpPr>
        <p:spPr bwMode="auto">
          <a:xfrm flipV="1">
            <a:off x="3505200" y="5791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1443" name="Text Box 67"/>
          <p:cNvSpPr txBox="1">
            <a:spLocks noChangeArrowheads="1"/>
          </p:cNvSpPr>
          <p:nvPr/>
        </p:nvSpPr>
        <p:spPr bwMode="auto">
          <a:xfrm>
            <a:off x="0" y="61722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*(nombre+2)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1444" name="Text Box 68"/>
          <p:cNvSpPr txBox="1">
            <a:spLocks noChangeArrowheads="1"/>
          </p:cNvSpPr>
          <p:nvPr/>
        </p:nvSpPr>
        <p:spPr bwMode="auto">
          <a:xfrm>
            <a:off x="381000" y="6400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6553200" y="6248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01447" name="Text Box 71"/>
          <p:cNvSpPr txBox="1">
            <a:spLocks noChangeArrowheads="1"/>
          </p:cNvSpPr>
          <p:nvPr/>
        </p:nvSpPr>
        <p:spPr bwMode="auto">
          <a:xfrm>
            <a:off x="3505200" y="4724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 dirección de memoria 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1448" name="Line 72"/>
          <p:cNvSpPr>
            <a:spLocks noChangeShapeType="1"/>
          </p:cNvSpPr>
          <p:nvPr/>
        </p:nvSpPr>
        <p:spPr bwMode="auto">
          <a:xfrm flipH="1">
            <a:off x="2667000" y="5029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1449" name="Line 73"/>
          <p:cNvSpPr>
            <a:spLocks noChangeShapeType="1"/>
          </p:cNvSpPr>
          <p:nvPr/>
        </p:nvSpPr>
        <p:spPr bwMode="auto">
          <a:xfrm>
            <a:off x="1676400" y="5029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1450" name="Line 74"/>
          <p:cNvSpPr>
            <a:spLocks noChangeShapeType="1"/>
          </p:cNvSpPr>
          <p:nvPr/>
        </p:nvSpPr>
        <p:spPr bwMode="auto">
          <a:xfrm flipH="1">
            <a:off x="3505200" y="6400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1451" name="Line 75"/>
          <p:cNvSpPr>
            <a:spLocks noChangeShapeType="1"/>
          </p:cNvSpPr>
          <p:nvPr/>
        </p:nvSpPr>
        <p:spPr bwMode="auto">
          <a:xfrm>
            <a:off x="2057400" y="64008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1452" name="Text Box 76"/>
          <p:cNvSpPr txBox="1">
            <a:spLocks noChangeArrowheads="1"/>
          </p:cNvSpPr>
          <p:nvPr/>
        </p:nvSpPr>
        <p:spPr bwMode="auto">
          <a:xfrm>
            <a:off x="4800600" y="6172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contenido</a:t>
            </a:r>
            <a:endParaRPr lang="es-ES" altLang="es-CO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40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arcador de número de diapositiva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DA66-34E4-4D4E-98E2-68B9AE7AA507}" type="slidenum">
              <a:rPr lang="es-ES" altLang="es-CO"/>
              <a:pPr/>
              <a:t>44</a:t>
            </a:fld>
            <a:endParaRPr lang="es-ES" altLang="es-CO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 altLang="es-CO">
              <a:latin typeface="Comic Sans MS" panose="030F0702030302020204" pitchFamily="66" charset="0"/>
            </a:endParaRPr>
          </a:p>
        </p:txBody>
      </p:sp>
      <p:graphicFrame>
        <p:nvGraphicFramePr>
          <p:cNvPr id="105531" name="Group 59"/>
          <p:cNvGraphicFramePr>
            <a:graphicFrameLocks noGrp="1"/>
          </p:cNvGraphicFramePr>
          <p:nvPr/>
        </p:nvGraphicFramePr>
        <p:xfrm>
          <a:off x="1447800" y="1447800"/>
          <a:ext cx="6248400" cy="518160"/>
        </p:xfrm>
        <a:graphic>
          <a:graphicData uri="http://schemas.openxmlformats.org/drawingml/2006/table">
            <a:tbl>
              <a:tblPr/>
              <a:tblGrid>
                <a:gridCol w="446088"/>
                <a:gridCol w="447675"/>
                <a:gridCol w="446087"/>
                <a:gridCol w="444500"/>
                <a:gridCol w="446088"/>
                <a:gridCol w="447675"/>
                <a:gridCol w="446087"/>
                <a:gridCol w="446088"/>
                <a:gridCol w="447675"/>
                <a:gridCol w="446087"/>
                <a:gridCol w="444500"/>
                <a:gridCol w="446088"/>
                <a:gridCol w="581025"/>
                <a:gridCol w="312737"/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99"/>
                        </a:gs>
                        <a:gs pos="100000">
                          <a:srgbClr val="CCFF99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</a:rPr>
                        <a:t>\0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rgbClr val="00CC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05512" name="Text Box 40"/>
          <p:cNvSpPr txBox="1">
            <a:spLocks noChangeArrowheads="1"/>
          </p:cNvSpPr>
          <p:nvPr/>
        </p:nvSpPr>
        <p:spPr bwMode="auto">
          <a:xfrm>
            <a:off x="228600" y="762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nombre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5513" name="Line 41"/>
          <p:cNvSpPr>
            <a:spLocks noChangeShapeType="1"/>
          </p:cNvSpPr>
          <p:nvPr/>
        </p:nvSpPr>
        <p:spPr bwMode="auto">
          <a:xfrm>
            <a:off x="1600200" y="990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5514" name="Line 42"/>
          <p:cNvSpPr>
            <a:spLocks noChangeShapeType="1"/>
          </p:cNvSpPr>
          <p:nvPr/>
        </p:nvSpPr>
        <p:spPr bwMode="auto">
          <a:xfrm>
            <a:off x="25146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5515" name="Line 43"/>
          <p:cNvSpPr>
            <a:spLocks noChangeShapeType="1"/>
          </p:cNvSpPr>
          <p:nvPr/>
        </p:nvSpPr>
        <p:spPr bwMode="auto">
          <a:xfrm flipV="1">
            <a:off x="3429000" y="1828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5516" name="Line 44"/>
          <p:cNvSpPr>
            <a:spLocks noChangeShapeType="1"/>
          </p:cNvSpPr>
          <p:nvPr/>
        </p:nvSpPr>
        <p:spPr bwMode="auto">
          <a:xfrm>
            <a:off x="3429000" y="243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5517" name="Text Box 45"/>
          <p:cNvSpPr txBox="1">
            <a:spLocks noChangeArrowheads="1"/>
          </p:cNvSpPr>
          <p:nvPr/>
        </p:nvSpPr>
        <p:spPr bwMode="auto">
          <a:xfrm>
            <a:off x="4419600" y="2209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*(nombre+2)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5519" name="Text Box 47"/>
          <p:cNvSpPr txBox="1">
            <a:spLocks noChangeArrowheads="1"/>
          </p:cNvSpPr>
          <p:nvPr/>
        </p:nvSpPr>
        <p:spPr bwMode="auto">
          <a:xfrm>
            <a:off x="746125" y="2632075"/>
            <a:ext cx="664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O" altLang="es-CO"/>
          </a:p>
        </p:txBody>
      </p:sp>
      <p:sp>
        <p:nvSpPr>
          <p:cNvPr id="105520" name="Text Box 48"/>
          <p:cNvSpPr txBox="1">
            <a:spLocks noChangeArrowheads="1"/>
          </p:cNvSpPr>
          <p:nvPr/>
        </p:nvSpPr>
        <p:spPr bwMode="auto">
          <a:xfrm>
            <a:off x="228600" y="3048000"/>
            <a:ext cx="8458200" cy="2677656"/>
          </a:xfrm>
          <a:prstGeom prst="rect">
            <a:avLst/>
          </a:prstGeom>
          <a:gradFill rotWithShape="0">
            <a:gsLst>
              <a:gs pos="0">
                <a:srgbClr val="CCFF99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Si quiero recorrer la cadena con notación de puntero: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i = 0; </a:t>
            </a:r>
            <a:endParaRPr lang="es-ES" altLang="es-CO" sz="2400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do 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printf</a:t>
            </a:r>
            <a:r>
              <a:rPr lang="es-ES_tradnl" altLang="es-CO" sz="2400" dirty="0">
                <a:latin typeface="Comic Sans MS" panose="030F0702030302020204" pitchFamily="66" charset="0"/>
              </a:rPr>
              <a:t>(“%c”, *(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nombre+i</a:t>
            </a:r>
            <a:r>
              <a:rPr lang="es-ES_tradnl" altLang="es-CO" sz="24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while</a:t>
            </a:r>
            <a:r>
              <a:rPr lang="es-ES_tradnl" altLang="es-CO" sz="2400" dirty="0">
                <a:latin typeface="Comic Sans MS" panose="030F0702030302020204" pitchFamily="66" charset="0"/>
              </a:rPr>
              <a:t>(*(nombre+ i ++)); //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postincremento</a:t>
            </a:r>
            <a:r>
              <a:rPr lang="es-ES_tradnl" altLang="es-CO" sz="2400" dirty="0">
                <a:latin typeface="Comic Sans MS" panose="030F0702030302020204" pitchFamily="66" charset="0"/>
              </a:rPr>
              <a:t> </a:t>
            </a:r>
            <a:endParaRPr lang="es-ES" altLang="es-CO" sz="2400" dirty="0">
              <a:latin typeface="Comic Sans MS" panose="030F0702030302020204" pitchFamily="66" charset="0"/>
            </a:endParaRPr>
          </a:p>
        </p:txBody>
      </p:sp>
      <p:sp>
        <p:nvSpPr>
          <p:cNvPr id="105532" name="Line 60"/>
          <p:cNvSpPr>
            <a:spLocks noChangeShapeType="1"/>
          </p:cNvSpPr>
          <p:nvPr/>
        </p:nvSpPr>
        <p:spPr bwMode="auto">
          <a:xfrm flipV="1">
            <a:off x="2895600" y="1981200"/>
            <a:ext cx="4114800" cy="3352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5536" name="AutoShape 64"/>
          <p:cNvSpPr>
            <a:spLocks/>
          </p:cNvSpPr>
          <p:nvPr/>
        </p:nvSpPr>
        <p:spPr bwMode="auto">
          <a:xfrm>
            <a:off x="6629400" y="5334000"/>
            <a:ext cx="2514600" cy="914400"/>
          </a:xfrm>
          <a:prstGeom prst="accentBorderCallout1">
            <a:avLst>
              <a:gd name="adj1" fmla="val 12500"/>
              <a:gd name="adj2" fmla="val -3032"/>
              <a:gd name="adj3" fmla="val -158333"/>
              <a:gd name="adj4" fmla="val -757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_tradnl" altLang="es-CO" b="1">
                <a:solidFill>
                  <a:srgbClr val="CC3300"/>
                </a:solidFill>
              </a:rPr>
              <a:t>Condición de salida</a:t>
            </a:r>
            <a:endParaRPr lang="es-ES" altLang="es-CO" b="1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9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  <p:bldP spid="105532" grpId="0" animBg="1"/>
      <p:bldP spid="105536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Marcador de número de diapositiva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F967-F3AD-4445-BF5B-CCA06DAD5BCF}" type="slidenum">
              <a:rPr lang="es-ES" altLang="es-CO"/>
              <a:pPr/>
              <a:t>45</a:t>
            </a:fld>
            <a:endParaRPr lang="es-ES" altLang="es-CO"/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304800" y="762000"/>
            <a:ext cx="88392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b="1" dirty="0">
                <a:solidFill>
                  <a:srgbClr val="660066"/>
                </a:solidFill>
                <a:latin typeface="Comic Sans MS" panose="030F0702030302020204" pitchFamily="66" charset="0"/>
              </a:rPr>
              <a:t>ARRAYS DE PUNTEROS A CADENAS DE CARACTERES</a:t>
            </a:r>
            <a:r>
              <a:rPr lang="es-ES_tradnl" altLang="es-CO" sz="2400" b="1" dirty="0">
                <a:latin typeface="Comic Sans MS" panose="030F0702030302020204" pitchFamily="66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En un </a:t>
            </a:r>
            <a:r>
              <a:rPr lang="es-ES_tradnl" altLang="es-CO" sz="24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array</a:t>
            </a: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de punteros a cadenas de caracteres cada elemento apunta a un carácter. La declaración será:</a:t>
            </a:r>
          </a:p>
          <a:p>
            <a:pPr algn="ctr">
              <a:spcBef>
                <a:spcPct val="50000"/>
              </a:spcBef>
            </a:pP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4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char</a:t>
            </a: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*</a:t>
            </a:r>
            <a:r>
              <a:rPr lang="es-ES_tradnl" altLang="es-CO" sz="24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cad</a:t>
            </a: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[10]; //por ejemplo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Gráficamente podría ser: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  <p:graphicFrame>
        <p:nvGraphicFramePr>
          <p:cNvPr id="103455" name="Group 31"/>
          <p:cNvGraphicFramePr>
            <a:graphicFrameLocks noGrp="1"/>
          </p:cNvGraphicFramePr>
          <p:nvPr/>
        </p:nvGraphicFramePr>
        <p:xfrm>
          <a:off x="2133600" y="3886200"/>
          <a:ext cx="685800" cy="25908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225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56" name="Text Box 32"/>
          <p:cNvSpPr txBox="1">
            <a:spLocks noChangeArrowheads="1"/>
          </p:cNvSpPr>
          <p:nvPr/>
        </p:nvSpPr>
        <p:spPr bwMode="auto">
          <a:xfrm>
            <a:off x="0" y="3886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cad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3457" name="Line 33"/>
          <p:cNvSpPr>
            <a:spLocks noChangeShapeType="1"/>
          </p:cNvSpPr>
          <p:nvPr/>
        </p:nvSpPr>
        <p:spPr bwMode="auto">
          <a:xfrm>
            <a:off x="685800" y="41148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3458" name="Text Box 34"/>
          <p:cNvSpPr txBox="1">
            <a:spLocks noChangeArrowheads="1"/>
          </p:cNvSpPr>
          <p:nvPr/>
        </p:nvSpPr>
        <p:spPr bwMode="auto">
          <a:xfrm>
            <a:off x="0" y="4419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cad+1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3459" name="Line 35"/>
          <p:cNvSpPr>
            <a:spLocks noChangeShapeType="1"/>
          </p:cNvSpPr>
          <p:nvPr/>
        </p:nvSpPr>
        <p:spPr bwMode="auto">
          <a:xfrm>
            <a:off x="990600" y="4648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3460" name="Line 36"/>
          <p:cNvSpPr>
            <a:spLocks noChangeShapeType="1"/>
          </p:cNvSpPr>
          <p:nvPr/>
        </p:nvSpPr>
        <p:spPr bwMode="auto">
          <a:xfrm>
            <a:off x="2895600" y="5715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>
            <a:off x="2895600" y="4114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3462" name="Text Box 38"/>
          <p:cNvSpPr txBox="1">
            <a:spLocks noChangeArrowheads="1"/>
          </p:cNvSpPr>
          <p:nvPr/>
        </p:nvSpPr>
        <p:spPr bwMode="auto">
          <a:xfrm>
            <a:off x="1905000" y="6400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/>
              <a:t>    </a:t>
            </a:r>
            <a:r>
              <a:rPr lang="es-ES_tradnl" altLang="es-CO">
                <a:latin typeface="Comic Sans MS" panose="030F0702030302020204" pitchFamily="66" charset="0"/>
              </a:rPr>
              <a:t>. . .</a:t>
            </a:r>
            <a:endParaRPr lang="es-ES" altLang="es-CO"/>
          </a:p>
        </p:txBody>
      </p:sp>
      <p:graphicFrame>
        <p:nvGraphicFramePr>
          <p:cNvPr id="103495" name="Group 71"/>
          <p:cNvGraphicFramePr>
            <a:graphicFrameLocks noGrp="1"/>
          </p:cNvGraphicFramePr>
          <p:nvPr/>
        </p:nvGraphicFramePr>
        <p:xfrm>
          <a:off x="4038600" y="3810000"/>
          <a:ext cx="3505200" cy="584200"/>
        </p:xfrm>
        <a:graphic>
          <a:graphicData uri="http://schemas.openxmlformats.org/drawingml/2006/table">
            <a:tbl>
              <a:tblPr/>
              <a:tblGrid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\0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rgbClr val="CCFF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518" name="Group 94"/>
          <p:cNvGraphicFramePr>
            <a:graphicFrameLocks noGrp="1"/>
          </p:cNvGraphicFramePr>
          <p:nvPr/>
        </p:nvGraphicFramePr>
        <p:xfrm>
          <a:off x="4038600" y="5334000"/>
          <a:ext cx="3505200" cy="584200"/>
        </p:xfrm>
        <a:graphic>
          <a:graphicData uri="http://schemas.openxmlformats.org/drawingml/2006/table">
            <a:tbl>
              <a:tblPr/>
              <a:tblGrid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\0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folHlink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03515" name="Text Box 91"/>
          <p:cNvSpPr txBox="1">
            <a:spLocks noChangeArrowheads="1"/>
          </p:cNvSpPr>
          <p:nvPr/>
        </p:nvSpPr>
        <p:spPr bwMode="auto">
          <a:xfrm>
            <a:off x="7543800" y="3810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 . . .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3516" name="Rectangle 92"/>
          <p:cNvSpPr>
            <a:spLocks noChangeArrowheads="1"/>
          </p:cNvSpPr>
          <p:nvPr/>
        </p:nvSpPr>
        <p:spPr bwMode="auto">
          <a:xfrm>
            <a:off x="7620000" y="5410200"/>
            <a:ext cx="66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. . .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3520" name="Line 96"/>
          <p:cNvSpPr>
            <a:spLocks noChangeShapeType="1"/>
          </p:cNvSpPr>
          <p:nvPr/>
        </p:nvSpPr>
        <p:spPr bwMode="auto">
          <a:xfrm>
            <a:off x="4343400" y="3429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3521" name="Line 97"/>
          <p:cNvSpPr>
            <a:spLocks noChangeShapeType="1"/>
          </p:cNvSpPr>
          <p:nvPr/>
        </p:nvSpPr>
        <p:spPr bwMode="auto">
          <a:xfrm>
            <a:off x="4343400" y="3429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3522" name="Text Box 98"/>
          <p:cNvSpPr txBox="1">
            <a:spLocks noChangeArrowheads="1"/>
          </p:cNvSpPr>
          <p:nvPr/>
        </p:nvSpPr>
        <p:spPr bwMode="auto">
          <a:xfrm>
            <a:off x="5410200" y="3124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cad[0]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3524" name="Line 100"/>
          <p:cNvSpPr>
            <a:spLocks noChangeShapeType="1"/>
          </p:cNvSpPr>
          <p:nvPr/>
        </p:nvSpPr>
        <p:spPr bwMode="auto">
          <a:xfrm>
            <a:off x="4267200" y="4953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3525" name="Line 101"/>
          <p:cNvSpPr>
            <a:spLocks noChangeShapeType="1"/>
          </p:cNvSpPr>
          <p:nvPr/>
        </p:nvSpPr>
        <p:spPr bwMode="auto">
          <a:xfrm>
            <a:off x="4267200" y="4953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3526" name="Rectangle 102"/>
          <p:cNvSpPr>
            <a:spLocks noChangeArrowheads="1"/>
          </p:cNvSpPr>
          <p:nvPr/>
        </p:nvSpPr>
        <p:spPr bwMode="auto">
          <a:xfrm>
            <a:off x="5257800" y="4724400"/>
            <a:ext cx="109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cad[4]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3527" name="Text Box 103"/>
          <p:cNvSpPr txBox="1">
            <a:spLocks noChangeArrowheads="1"/>
          </p:cNvSpPr>
          <p:nvPr/>
        </p:nvSpPr>
        <p:spPr bwMode="auto">
          <a:xfrm>
            <a:off x="2133600" y="3352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b="1"/>
              <a:t> . . .</a:t>
            </a:r>
            <a:endParaRPr lang="es-ES" altLang="es-CO" b="1"/>
          </a:p>
        </p:txBody>
      </p:sp>
    </p:spTree>
    <p:extLst>
      <p:ext uri="{BB962C8B-B14F-4D97-AF65-F5344CB8AC3E}">
        <p14:creationId xmlns:p14="http://schemas.microsoft.com/office/powerpoint/2010/main" val="2471552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620F-4023-4486-9389-5CDE47E2AAEA}" type="slidenum">
              <a:rPr lang="es-ES" altLang="es-CO"/>
              <a:pPr/>
              <a:t>46</a:t>
            </a:fld>
            <a:endParaRPr lang="es-ES" altLang="es-CO"/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915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b="1" dirty="0">
                <a:solidFill>
                  <a:srgbClr val="660066"/>
                </a:solidFill>
                <a:latin typeface="Comic Sans MS" panose="030F0702030302020204" pitchFamily="66" charset="0"/>
              </a:rPr>
              <a:t>ARRAYS DE PUNTEROS A CADENAS DE CARACTERES</a:t>
            </a:r>
            <a:r>
              <a:rPr lang="es-ES_tradnl" altLang="es-CO" sz="2400" b="1" dirty="0">
                <a:latin typeface="Comic Sans MS" panose="030F0702030302020204" pitchFamily="66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La declaración: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                       </a:t>
            </a:r>
            <a:r>
              <a:rPr lang="es-ES_tradnl" altLang="es-CO" sz="2400" dirty="0" err="1">
                <a:solidFill>
                  <a:srgbClr val="CC0000"/>
                </a:solidFill>
                <a:latin typeface="Comic Sans MS" panose="030F0702030302020204" pitchFamily="66" charset="0"/>
              </a:rPr>
              <a:t>char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400" dirty="0" err="1">
                <a:solidFill>
                  <a:srgbClr val="CC0000"/>
                </a:solidFill>
                <a:latin typeface="Comic Sans MS" panose="030F0702030302020204" pitchFamily="66" charset="0"/>
              </a:rPr>
              <a:t>cad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[10][80];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Reserva memoria para 10 cadenas de caracteres de80 caracteres cada una. Pero en la declaración como </a:t>
            </a:r>
            <a:r>
              <a:rPr lang="es-ES_tradnl" altLang="es-CO" sz="24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array</a:t>
            </a: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de punteros: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                        </a:t>
            </a:r>
            <a:r>
              <a:rPr lang="es-ES_tradnl" altLang="es-CO" sz="2400" dirty="0" err="1">
                <a:solidFill>
                  <a:srgbClr val="660066"/>
                </a:solidFill>
                <a:latin typeface="Comic Sans MS" panose="030F0702030302020204" pitchFamily="66" charset="0"/>
              </a:rPr>
              <a:t>char</a:t>
            </a:r>
            <a:r>
              <a:rPr lang="es-ES_tradnl" altLang="es-CO" sz="2400" dirty="0">
                <a:solidFill>
                  <a:srgbClr val="660066"/>
                </a:solidFill>
                <a:latin typeface="Comic Sans MS" panose="030F0702030302020204" pitchFamily="66" charset="0"/>
              </a:rPr>
              <a:t> *</a:t>
            </a:r>
            <a:r>
              <a:rPr lang="es-ES_tradnl" altLang="es-CO" sz="2400" dirty="0" err="1">
                <a:solidFill>
                  <a:srgbClr val="660066"/>
                </a:solidFill>
                <a:latin typeface="Comic Sans MS" panose="030F0702030302020204" pitchFamily="66" charset="0"/>
              </a:rPr>
              <a:t>cad</a:t>
            </a:r>
            <a:r>
              <a:rPr lang="es-ES_tradnl" altLang="es-CO" sz="2400" dirty="0">
                <a:solidFill>
                  <a:srgbClr val="660066"/>
                </a:solidFill>
                <a:latin typeface="Comic Sans MS" panose="030F0702030302020204" pitchFamily="66" charset="0"/>
              </a:rPr>
              <a:t>[10];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el compilador desconoce el tamaño de las cadenas: </a:t>
            </a:r>
            <a:r>
              <a:rPr lang="es-ES_tradnl" altLang="es-CO" sz="2400" dirty="0">
                <a:solidFill>
                  <a:srgbClr val="FF00FF"/>
                </a:solidFill>
                <a:latin typeface="Comic Sans MS" panose="030F0702030302020204" pitchFamily="66" charset="0"/>
              </a:rPr>
              <a:t>¿cuánta memoria reserva? </a:t>
            </a:r>
          </a:p>
          <a:p>
            <a:pPr algn="just">
              <a:spcBef>
                <a:spcPct val="50000"/>
              </a:spcBef>
            </a:pPr>
            <a:r>
              <a:rPr lang="es-ES_tradnl" altLang="es-CO" sz="2400" dirty="0">
                <a:solidFill>
                  <a:srgbClr val="FF00FF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400" dirty="0">
                <a:latin typeface="Comic Sans MS" panose="030F0702030302020204" pitchFamily="66" charset="0"/>
              </a:rPr>
              <a:t>- si el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array</a:t>
            </a:r>
            <a:r>
              <a:rPr lang="es-ES_tradnl" altLang="es-CO" sz="2400" dirty="0">
                <a:latin typeface="Comic Sans MS" panose="030F0702030302020204" pitchFamily="66" charset="0"/>
              </a:rPr>
              <a:t> es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static</a:t>
            </a:r>
            <a:r>
              <a:rPr lang="es-ES_tradnl" altLang="es-CO" sz="2400" dirty="0">
                <a:latin typeface="Comic Sans MS" panose="030F0702030302020204" pitchFamily="66" charset="0"/>
              </a:rPr>
              <a:t> y se inicializan las cadenas en el propio código, el compilador calcula la dimensión no explicitada (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arrays</a:t>
            </a:r>
            <a:r>
              <a:rPr lang="es-ES_tradnl" altLang="es-CO" sz="2400" dirty="0">
                <a:latin typeface="Comic Sans MS" panose="030F0702030302020204" pitchFamily="66" charset="0"/>
              </a:rPr>
              <a:t> sin dimensión explícita).   </a:t>
            </a:r>
            <a:endParaRPr lang="es-ES_tradnl" altLang="es-CO" sz="24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8452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Marcador de número de diapositiva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7FB2-B677-4692-95C5-24DDBCFCBEF3}" type="slidenum">
              <a:rPr lang="es-ES" altLang="es-CO"/>
              <a:pPr/>
              <a:t>47</a:t>
            </a:fld>
            <a:endParaRPr lang="es-ES" altLang="es-CO"/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915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b="1" dirty="0">
                <a:solidFill>
                  <a:srgbClr val="660066"/>
                </a:solidFill>
                <a:latin typeface="Comic Sans MS" panose="030F0702030302020204" pitchFamily="66" charset="0"/>
              </a:rPr>
              <a:t>ARRAYS DE PUNTEROS A CADENAS DE CARACTERES</a:t>
            </a:r>
            <a:r>
              <a:rPr lang="es-ES_tradnl" altLang="es-CO" sz="2400" b="1" dirty="0">
                <a:latin typeface="Comic Sans MS" panose="030F0702030302020204" pitchFamily="66" charset="0"/>
              </a:rPr>
              <a:t>:</a:t>
            </a:r>
          </a:p>
          <a:p>
            <a:pPr algn="just">
              <a:spcBef>
                <a:spcPct val="50000"/>
              </a:spcBef>
              <a:buFontTx/>
              <a:buChar char="-"/>
            </a:pPr>
            <a:r>
              <a:rPr lang="es-ES_tradnl" altLang="es-CO" sz="2400" dirty="0">
                <a:latin typeface="Comic Sans MS" panose="030F0702030302020204" pitchFamily="66" charset="0"/>
              </a:rPr>
              <a:t> si las dimensiones no son conocidas, sabremos dónde comienzan las cadenas, pero no dónde terminan. Para ello se efectúa la llamada </a:t>
            </a:r>
            <a:r>
              <a:rPr lang="es-ES_tradnl" altLang="es-CO" sz="2400" b="1" dirty="0">
                <a:solidFill>
                  <a:srgbClr val="CC0000"/>
                </a:solidFill>
                <a:latin typeface="Comic Sans MS" panose="030F0702030302020204" pitchFamily="66" charset="0"/>
              </a:rPr>
              <a:t>reserva dinámica de memoria</a:t>
            </a:r>
            <a:r>
              <a:rPr lang="es-ES_tradnl" altLang="es-CO" sz="2400" dirty="0">
                <a:latin typeface="Comic Sans MS" panose="030F0702030302020204" pitchFamily="66" charset="0"/>
              </a:rPr>
              <a:t> (funciones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malloc</a:t>
            </a:r>
            <a:r>
              <a:rPr lang="es-ES_tradnl" altLang="es-CO" sz="2400" dirty="0">
                <a:latin typeface="Comic Sans MS" panose="030F0702030302020204" pitchFamily="66" charset="0"/>
              </a:rPr>
              <a:t>,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calloc</a:t>
            </a:r>
            <a:r>
              <a:rPr lang="es-ES_tradnl" altLang="es-CO" sz="2400" dirty="0">
                <a:latin typeface="Comic Sans MS" panose="030F0702030302020204" pitchFamily="66" charset="0"/>
              </a:rPr>
              <a:t>(),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realloc</a:t>
            </a:r>
            <a:r>
              <a:rPr lang="es-ES_tradnl" altLang="es-CO" sz="2400" dirty="0">
                <a:latin typeface="Comic Sans MS" panose="030F0702030302020204" pitchFamily="66" charset="0"/>
              </a:rPr>
              <a:t>() y free() de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stdlib.h</a:t>
            </a:r>
            <a:r>
              <a:rPr lang="es-ES_tradnl" altLang="es-CO" sz="2400" dirty="0">
                <a:latin typeface="Comic Sans MS" panose="030F0702030302020204" pitchFamily="66" charset="0"/>
              </a:rPr>
              <a:t>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ó</a:t>
            </a:r>
            <a:r>
              <a:rPr lang="es-ES_tradnl" altLang="es-CO" sz="2400" dirty="0">
                <a:latin typeface="Comic Sans MS" panose="030F0702030302020204" pitchFamily="66" charset="0"/>
              </a:rPr>
              <a:t>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alloc.h</a:t>
            </a:r>
            <a:r>
              <a:rPr lang="es-ES_tradnl" altLang="es-CO" sz="2400" dirty="0">
                <a:latin typeface="Comic Sans MS" panose="030F0702030302020204" pitchFamily="66" charset="0"/>
              </a:rPr>
              <a:t>): 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                          </a:t>
            </a:r>
            <a:r>
              <a:rPr lang="es-ES_tradnl" altLang="es-CO" sz="2400" dirty="0" err="1">
                <a:solidFill>
                  <a:srgbClr val="CC0000"/>
                </a:solidFill>
                <a:latin typeface="Comic Sans MS" panose="030F0702030302020204" pitchFamily="66" charset="0"/>
              </a:rPr>
              <a:t>char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s-ES_tradnl" altLang="es-CO" sz="2400" dirty="0" err="1">
                <a:solidFill>
                  <a:srgbClr val="CC0000"/>
                </a:solidFill>
                <a:latin typeface="Comic Sans MS" panose="030F0702030302020204" pitchFamily="66" charset="0"/>
              </a:rPr>
              <a:t>cad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[10][80];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Equivale a   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char</a:t>
            </a:r>
            <a:r>
              <a:rPr lang="es-ES_tradnl" altLang="es-CO" sz="2400" dirty="0">
                <a:latin typeface="Comic Sans MS" panose="030F0702030302020204" pitchFamily="66" charset="0"/>
              </a:rPr>
              <a:t> **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cad</a:t>
            </a:r>
            <a:r>
              <a:rPr lang="es-ES_tradnl" altLang="es-CO" sz="2400" dirty="0">
                <a:latin typeface="Comic Sans MS" panose="030F0702030302020204" pitchFamily="66" charset="0"/>
              </a:rPr>
              <a:t> reservando 800 bytes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  <p:graphicFrame>
        <p:nvGraphicFramePr>
          <p:cNvPr id="109701" name="Group 133"/>
          <p:cNvGraphicFramePr>
            <a:graphicFrameLocks noGrp="1"/>
          </p:cNvGraphicFramePr>
          <p:nvPr/>
        </p:nvGraphicFramePr>
        <p:xfrm>
          <a:off x="609600" y="5638800"/>
          <a:ext cx="79248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es-ES" altLang="es-C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es-ES" altLang="es-C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es-ES" altLang="es-C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es-ES" altLang="es-C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09601" name="Text Box 33"/>
          <p:cNvSpPr txBox="1">
            <a:spLocks noChangeArrowheads="1"/>
          </p:cNvSpPr>
          <p:nvPr/>
        </p:nvSpPr>
        <p:spPr bwMode="auto">
          <a:xfrm>
            <a:off x="304800" y="4953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inicio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9602" name="Line 34"/>
          <p:cNvSpPr>
            <a:spLocks noChangeShapeType="1"/>
          </p:cNvSpPr>
          <p:nvPr/>
        </p:nvSpPr>
        <p:spPr bwMode="auto">
          <a:xfrm>
            <a:off x="1219200" y="5181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9603" name="Line 35"/>
          <p:cNvSpPr>
            <a:spLocks noChangeShapeType="1"/>
          </p:cNvSpPr>
          <p:nvPr/>
        </p:nvSpPr>
        <p:spPr bwMode="auto">
          <a:xfrm>
            <a:off x="2133600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9606" name="Line 38"/>
          <p:cNvSpPr>
            <a:spLocks noChangeShapeType="1"/>
          </p:cNvSpPr>
          <p:nvPr/>
        </p:nvSpPr>
        <p:spPr bwMode="auto">
          <a:xfrm flipH="1">
            <a:off x="2209800" y="53340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9607" name="Text Box 39"/>
          <p:cNvSpPr txBox="1">
            <a:spLocks noChangeArrowheads="1"/>
          </p:cNvSpPr>
          <p:nvPr/>
        </p:nvSpPr>
        <p:spPr bwMode="auto">
          <a:xfrm>
            <a:off x="3581400" y="5105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reserva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9608" name="Line 40"/>
          <p:cNvSpPr>
            <a:spLocks noChangeShapeType="1"/>
          </p:cNvSpPr>
          <p:nvPr/>
        </p:nvSpPr>
        <p:spPr bwMode="auto">
          <a:xfrm>
            <a:off x="4876800" y="5334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9609" name="Text Box 41"/>
          <p:cNvSpPr txBox="1">
            <a:spLocks noChangeArrowheads="1"/>
          </p:cNvSpPr>
          <p:nvPr/>
        </p:nvSpPr>
        <p:spPr bwMode="auto">
          <a:xfrm>
            <a:off x="5867400" y="5029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>
                <a:latin typeface="Comic Sans MS" panose="030F0702030302020204" pitchFamily="66" charset="0"/>
              </a:rPr>
              <a:t>...</a:t>
            </a:r>
            <a:endParaRPr lang="es-ES" altLang="es-CO">
              <a:latin typeface="Comic Sans MS" panose="030F0702030302020204" pitchFamily="66" charset="0"/>
            </a:endParaRPr>
          </a:p>
        </p:txBody>
      </p:sp>
      <p:sp>
        <p:nvSpPr>
          <p:cNvPr id="109610" name="Line 42"/>
          <p:cNvSpPr>
            <a:spLocks noChangeShapeType="1"/>
          </p:cNvSpPr>
          <p:nvPr/>
        </p:nvSpPr>
        <p:spPr bwMode="auto">
          <a:xfrm>
            <a:off x="6324600" y="5334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045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CO" sz="4000" dirty="0"/>
              <a:t>Asignación dinámica de memoria</a:t>
            </a:r>
            <a:endParaRPr lang="es-ES" altLang="es-CO" sz="40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altLang="es-CO" sz="2800" dirty="0"/>
              <a:t>Cuando definimos un arreglo con un tamaño definido, podemos tener dos posibles casos, uno es un desaprovechamiento de la memoria y otro es la falta de espacio, lo cual en general no sucede.</a:t>
            </a:r>
            <a:endParaRPr lang="es-ES" altLang="es-CO" sz="2800" dirty="0"/>
          </a:p>
        </p:txBody>
      </p:sp>
    </p:spTree>
    <p:extLst>
      <p:ext uri="{BB962C8B-B14F-4D97-AF65-F5344CB8AC3E}">
        <p14:creationId xmlns:p14="http://schemas.microsoft.com/office/powerpoint/2010/main" val="2635505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CO" sz="4000"/>
              <a:t>Asignación dinámica de memoria</a:t>
            </a:r>
            <a:endParaRPr lang="es-ES" altLang="es-CO" sz="400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s-MX" altLang="es-CO" sz="2800" dirty="0"/>
              <a:t>Por ende, podría ser posible definir: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CO" sz="2800" dirty="0"/>
              <a:t> </a:t>
            </a:r>
            <a:r>
              <a:rPr lang="es-MX" altLang="es-CO" sz="2800" dirty="0" err="1"/>
              <a:t>int</a:t>
            </a:r>
            <a:r>
              <a:rPr lang="es-MX" altLang="es-CO" sz="2800" dirty="0"/>
              <a:t> *x;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CO" sz="2800" dirty="0"/>
              <a:t>En lugar de 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CO" sz="2800" dirty="0"/>
              <a:t>  </a:t>
            </a:r>
            <a:r>
              <a:rPr lang="es-MX" altLang="es-CO" sz="2800" dirty="0" err="1"/>
              <a:t>int</a:t>
            </a:r>
            <a:r>
              <a:rPr lang="es-MX" altLang="es-CO" sz="2800" dirty="0"/>
              <a:t> x[10];</a:t>
            </a:r>
          </a:p>
          <a:p>
            <a:pPr marL="609600" indent="-609600" algn="just">
              <a:lnSpc>
                <a:spcPct val="90000"/>
              </a:lnSpc>
            </a:pPr>
            <a:r>
              <a:rPr lang="es-MX" altLang="es-CO" sz="2800" dirty="0"/>
              <a:t>No obstante, si no conocemos el tamaño de manera predeterminada, es posible asignar espacio de manera dinámica.</a:t>
            </a:r>
            <a:endParaRPr lang="es-ES" altLang="es-CO" sz="2800" dirty="0"/>
          </a:p>
        </p:txBody>
      </p:sp>
    </p:spTree>
    <p:extLst>
      <p:ext uri="{BB962C8B-B14F-4D97-AF65-F5344CB8AC3E}">
        <p14:creationId xmlns:p14="http://schemas.microsoft.com/office/powerpoint/2010/main" val="201819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O" dirty="0"/>
              <a:t>Tipos de Variables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8672" y="1696437"/>
            <a:ext cx="768985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altLang="es-CO" sz="2400" dirty="0"/>
              <a:t>El tipo de variable establece:</a:t>
            </a:r>
          </a:p>
          <a:p>
            <a:pPr lvl="1">
              <a:lnSpc>
                <a:spcPct val="90000"/>
              </a:lnSpc>
            </a:pPr>
            <a:r>
              <a:rPr lang="es-ES" altLang="es-CO" sz="2400" dirty="0"/>
              <a:t>Rango de valores que maneja.</a:t>
            </a:r>
          </a:p>
          <a:p>
            <a:pPr lvl="1">
              <a:lnSpc>
                <a:spcPct val="90000"/>
              </a:lnSpc>
            </a:pPr>
            <a:r>
              <a:rPr lang="es-ES" altLang="es-CO" sz="2400" dirty="0"/>
              <a:t>Codificación binaria del dato.</a:t>
            </a:r>
          </a:p>
          <a:p>
            <a:pPr lvl="1">
              <a:lnSpc>
                <a:spcPct val="90000"/>
              </a:lnSpc>
            </a:pPr>
            <a:r>
              <a:rPr lang="es-ES" altLang="es-CO" sz="2400" dirty="0"/>
              <a:t>Cantidad de memoria requerida.</a:t>
            </a:r>
          </a:p>
          <a:p>
            <a:pPr>
              <a:lnSpc>
                <a:spcPct val="90000"/>
              </a:lnSpc>
            </a:pPr>
            <a:endParaRPr lang="es-ES" altLang="es-CO" sz="2400" dirty="0"/>
          </a:p>
          <a:p>
            <a:pPr>
              <a:lnSpc>
                <a:spcPct val="90000"/>
              </a:lnSpc>
            </a:pPr>
            <a:endParaRPr lang="es-ES" altLang="es-CO" sz="2000" dirty="0"/>
          </a:p>
          <a:p>
            <a:pPr>
              <a:lnSpc>
                <a:spcPct val="90000"/>
              </a:lnSpc>
            </a:pPr>
            <a:endParaRPr lang="es-ES" altLang="es-CO" sz="2000" dirty="0"/>
          </a:p>
          <a:p>
            <a:pPr>
              <a:lnSpc>
                <a:spcPct val="90000"/>
              </a:lnSpc>
            </a:pPr>
            <a:endParaRPr lang="es-ES" altLang="es-CO" sz="2000" dirty="0"/>
          </a:p>
          <a:p>
            <a:pPr>
              <a:lnSpc>
                <a:spcPct val="90000"/>
              </a:lnSpc>
            </a:pPr>
            <a:endParaRPr lang="es-ES" altLang="es-CO" sz="2000" dirty="0"/>
          </a:p>
          <a:p>
            <a:pPr>
              <a:lnSpc>
                <a:spcPct val="90000"/>
              </a:lnSpc>
            </a:pPr>
            <a:endParaRPr lang="es-ES" altLang="es-CO" sz="2000" dirty="0"/>
          </a:p>
          <a:p>
            <a:pPr>
              <a:lnSpc>
                <a:spcPct val="90000"/>
              </a:lnSpc>
            </a:pPr>
            <a:endParaRPr lang="es-ES" altLang="es-CO" sz="2000" dirty="0"/>
          </a:p>
          <a:p>
            <a:pPr>
              <a:lnSpc>
                <a:spcPct val="90000"/>
              </a:lnSpc>
            </a:pPr>
            <a:endParaRPr lang="es-ES" altLang="es-CO" sz="2000" dirty="0"/>
          </a:p>
          <a:p>
            <a:pPr>
              <a:lnSpc>
                <a:spcPct val="90000"/>
              </a:lnSpc>
            </a:pPr>
            <a:r>
              <a:rPr lang="es-ES" altLang="es-CO" sz="2000" dirty="0" smtClean="0"/>
              <a:t>En </a:t>
            </a:r>
            <a:r>
              <a:rPr lang="es-ES" altLang="es-CO" sz="2000" dirty="0"/>
              <a:t>todos los casos la dirección de almacenaje es “&amp;variable”.</a:t>
            </a:r>
          </a:p>
          <a:p>
            <a:pPr>
              <a:lnSpc>
                <a:spcPct val="90000"/>
              </a:lnSpc>
            </a:pPr>
            <a:endParaRPr lang="es-ES" altLang="es-CO" sz="2000" dirty="0"/>
          </a:p>
        </p:txBody>
      </p:sp>
      <p:graphicFrame>
        <p:nvGraphicFramePr>
          <p:cNvPr id="227911" name="Group 5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58187"/>
              </p:ext>
            </p:extLst>
          </p:nvPr>
        </p:nvGraphicFramePr>
        <p:xfrm>
          <a:off x="381000" y="3505200"/>
          <a:ext cx="8382000" cy="2590800"/>
        </p:xfrm>
        <a:graphic>
          <a:graphicData uri="http://schemas.openxmlformats.org/drawingml/2006/table">
            <a:tbl>
              <a:tblPr/>
              <a:tblGrid>
                <a:gridCol w="2192338"/>
                <a:gridCol w="784225"/>
                <a:gridCol w="2505075"/>
                <a:gridCol w="2900362"/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Declaración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Bytes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Valor en Memoria </a:t>
                      </a:r>
                      <a:r>
                        <a:rPr kumimoji="0" lang="es-ES" altLang="es-CO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Hexadecimal</a:t>
                      </a:r>
                      <a:endParaRPr kumimoji="0" lang="es-ES" altLang="es-CO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Valor en Memoria Binario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</a:t>
                      </a:r>
                      <a:r>
                        <a:rPr kumimoji="0" lang="es-ES" altLang="es-C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c = ‘X’;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</a:t>
                      </a:r>
                      <a:r>
                        <a:rPr kumimoji="0" lang="es-ES" altLang="es-C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w[ ] = “hola”;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68 </a:t>
                      </a: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6F</a:t>
                      </a: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6C </a:t>
                      </a: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01101000 </a:t>
                      </a: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01101111 </a:t>
                      </a: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01101100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01100001</a:t>
                      </a: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00000000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kumimoji="0" lang="es-ES" altLang="es-C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n[5] = {555,444,333,222,111}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5x2=10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02 2B </a:t>
                      </a: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01 BC</a:t>
                      </a: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01 4D </a:t>
                      </a: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00 DE</a:t>
                      </a: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00 6F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00000010 00101011 </a:t>
                      </a: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00000001 10111100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00000001 01001101 </a:t>
                      </a: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00000000 11011110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00000000 01101111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long</a:t>
                      </a:r>
                      <a:r>
                        <a:rPr kumimoji="0" lang="es-ES" altLang="es-C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l[3] = {100,200,300}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3x4=12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00 00 00 64 </a:t>
                      </a: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00 00 00 C8</a:t>
                      </a: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00 00 01 2C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00000000 00000000 00000000 01100100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00000000 00000000 00000000 11001000</a:t>
                      </a: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00000000 00000000 00000001 00101100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float f = 3.141592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 49 0F D8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O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1000000010010010000111111011000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7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CO" sz="4000"/>
              <a:t>Asignación dinámica de memoria</a:t>
            </a:r>
            <a:endParaRPr lang="es-ES" altLang="es-CO" sz="400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altLang="es-CO" sz="3200" dirty="0"/>
              <a:t>Así para asignar memoria de manera dinámica podemos utilizar la función </a:t>
            </a:r>
            <a:r>
              <a:rPr lang="es-MX" altLang="es-CO" sz="3200" i="1" dirty="0" err="1"/>
              <a:t>malloc</a:t>
            </a:r>
            <a:r>
              <a:rPr lang="es-MX" altLang="es-CO" sz="3200" dirty="0"/>
              <a:t>, como sigue:</a:t>
            </a:r>
          </a:p>
          <a:p>
            <a:r>
              <a:rPr lang="es-MX" altLang="es-CO" sz="3200" dirty="0"/>
              <a:t>x= (</a:t>
            </a:r>
            <a:r>
              <a:rPr lang="es-MX" altLang="es-CO" sz="3200" dirty="0" err="1"/>
              <a:t>int</a:t>
            </a:r>
            <a:r>
              <a:rPr lang="es-MX" altLang="es-CO" sz="3200" dirty="0"/>
              <a:t> *)</a:t>
            </a:r>
            <a:r>
              <a:rPr lang="es-MX" altLang="es-CO" sz="3200" dirty="0" err="1"/>
              <a:t>malloc</a:t>
            </a:r>
            <a:r>
              <a:rPr lang="es-MX" altLang="es-CO" sz="3200" dirty="0"/>
              <a:t>(10*</a:t>
            </a:r>
            <a:r>
              <a:rPr lang="es-MX" altLang="es-CO" sz="3200" dirty="0" err="1"/>
              <a:t>sizeof</a:t>
            </a:r>
            <a:r>
              <a:rPr lang="es-MX" altLang="es-CO" sz="3200" dirty="0"/>
              <a:t>(</a:t>
            </a:r>
            <a:r>
              <a:rPr lang="es-MX" altLang="es-CO" sz="3200" dirty="0" err="1"/>
              <a:t>int</a:t>
            </a:r>
            <a:r>
              <a:rPr lang="es-MX" altLang="es-CO" sz="3200" dirty="0"/>
              <a:t>));</a:t>
            </a:r>
          </a:p>
          <a:p>
            <a:pPr algn="just"/>
            <a:r>
              <a:rPr lang="es-MX" altLang="es-CO" sz="3200" dirty="0"/>
              <a:t>Esta función reserva un bloque de memoria cuyo tamaño (en bytes) es equivalente a 10 cantidades enteras.</a:t>
            </a:r>
            <a:endParaRPr lang="es-ES" altLang="es-CO" sz="3200" dirty="0"/>
          </a:p>
        </p:txBody>
      </p:sp>
    </p:spTree>
    <p:extLst>
      <p:ext uri="{BB962C8B-B14F-4D97-AF65-F5344CB8AC3E}">
        <p14:creationId xmlns:p14="http://schemas.microsoft.com/office/powerpoint/2010/main" val="1310140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O" smtClean="0"/>
              <a:t>Asignación Dinámica de la Memoria</a:t>
            </a:r>
            <a:br>
              <a:rPr lang="es-ES" altLang="es-CO" smtClean="0"/>
            </a:br>
            <a:endParaRPr lang="es-ES" altLang="es-CO" smtClean="0"/>
          </a:p>
        </p:txBody>
      </p:sp>
      <p:sp>
        <p:nvSpPr>
          <p:cNvPr id="22531" name="2 Marcador de contenido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endParaRPr lang="es-ES" sz="2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s-ES" sz="2400" dirty="0" smtClean="0">
                <a:ea typeface="+mn-ea"/>
              </a:rPr>
              <a:t> Toma como argumento el número de bytes que se solicitan y retorna un puntero a la memoria asignada, o si no hay suficiente memoria para asignar, retorna </a:t>
            </a:r>
            <a:r>
              <a:rPr lang="es-ES" sz="3600" dirty="0" smtClean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s-ES" sz="2400" dirty="0" smtClean="0">
                <a:ea typeface="+mn-ea"/>
              </a:rPr>
              <a:t>.</a:t>
            </a:r>
          </a:p>
          <a:p>
            <a:pPr>
              <a:defRPr/>
            </a:pP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endParaRPr lang="es-ES" sz="2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400" dirty="0" err="1" smtClean="0"/>
              <a:t>Recibe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operando</a:t>
            </a:r>
            <a:r>
              <a:rPr lang="en-US" sz="2400" dirty="0" smtClean="0"/>
              <a:t> un </a:t>
            </a:r>
            <a:r>
              <a:rPr lang="en-US" sz="2400" dirty="0" err="1" smtClean="0"/>
              <a:t>tipo</a:t>
            </a:r>
            <a:r>
              <a:rPr lang="en-US" sz="2400" dirty="0" smtClean="0"/>
              <a:t> de </a:t>
            </a:r>
            <a:r>
              <a:rPr lang="en-US" sz="2400" dirty="0" err="1" smtClean="0"/>
              <a:t>dato</a:t>
            </a:r>
            <a:r>
              <a:rPr lang="en-US" sz="2400" dirty="0" smtClean="0"/>
              <a:t> y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el </a:t>
            </a:r>
            <a:r>
              <a:rPr lang="en-US" sz="2400" dirty="0" err="1" smtClean="0"/>
              <a:t>tamaño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ocupa</a:t>
            </a:r>
            <a:r>
              <a:rPr lang="en-US" sz="2400" dirty="0" smtClean="0"/>
              <a:t> en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un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del </a:t>
            </a:r>
            <a:r>
              <a:rPr lang="en-US" sz="2400" dirty="0" err="1" smtClean="0"/>
              <a:t>tipo</a:t>
            </a:r>
            <a:r>
              <a:rPr lang="en-US" sz="2400" dirty="0" smtClean="0"/>
              <a:t> de </a:t>
            </a:r>
            <a:r>
              <a:rPr lang="en-US" sz="2400" dirty="0" err="1" smtClean="0"/>
              <a:t>dato</a:t>
            </a:r>
            <a:r>
              <a:rPr lang="en-US" sz="2400" dirty="0" smtClean="0"/>
              <a:t> al </a:t>
            </a:r>
            <a:r>
              <a:rPr lang="en-US" sz="2400" dirty="0" err="1" smtClean="0"/>
              <a:t>cual</a:t>
            </a:r>
            <a:r>
              <a:rPr lang="en-US" sz="2400" dirty="0" smtClean="0"/>
              <a:t> se le </a:t>
            </a:r>
            <a:r>
              <a:rPr lang="en-US" sz="2400" dirty="0" err="1" smtClean="0"/>
              <a:t>aplicó</a:t>
            </a:r>
            <a:r>
              <a:rPr lang="en-US" sz="2400" dirty="0" smtClean="0"/>
              <a:t> el </a:t>
            </a:r>
            <a:r>
              <a:rPr lang="en-US" sz="2400" dirty="0" err="1" smtClean="0"/>
              <a:t>operador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endParaRPr lang="es-ES" sz="24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s-ES" sz="3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pFloat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=(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33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O" smtClean="0"/>
              <a:t>Asignación Dinámica de la Memoria</a:t>
            </a:r>
            <a:br>
              <a:rPr lang="es-ES" altLang="es-CO" smtClean="0"/>
            </a:br>
            <a:endParaRPr lang="es-ES" altLang="es-CO" smtClean="0"/>
          </a:p>
        </p:txBody>
      </p:sp>
      <p:sp>
        <p:nvSpPr>
          <p:cNvPr id="22531" name="2 Marcador de contenido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334000"/>
          </a:xfrm>
        </p:spPr>
        <p:txBody>
          <a:bodyPr>
            <a:normAutofit/>
          </a:bodyPr>
          <a:lstStyle/>
          <a:p>
            <a:pPr>
              <a:defRPr/>
            </a:pP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free</a:t>
            </a:r>
          </a:p>
          <a:p>
            <a:pPr lvl="1">
              <a:defRPr/>
            </a:pPr>
            <a:r>
              <a:rPr lang="es-ES" sz="2000" dirty="0" smtClean="0"/>
              <a:t> D</a:t>
            </a:r>
            <a:r>
              <a:rPr lang="en-US" sz="2000" dirty="0" err="1" smtClean="0"/>
              <a:t>esasigna</a:t>
            </a:r>
            <a:r>
              <a:rPr lang="en-US" sz="2000" dirty="0" smtClean="0"/>
              <a:t> la </a:t>
            </a:r>
            <a:r>
              <a:rPr lang="en-US" sz="2000" dirty="0" err="1" smtClean="0"/>
              <a:t>memoria</a:t>
            </a:r>
            <a:r>
              <a:rPr lang="en-US" sz="2000" dirty="0" smtClean="0"/>
              <a:t> </a:t>
            </a:r>
            <a:r>
              <a:rPr lang="en-US" sz="2000" dirty="0" err="1" smtClean="0"/>
              <a:t>apuntada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el </a:t>
            </a:r>
            <a:r>
              <a:rPr lang="en-US" sz="2000" dirty="0" err="1" smtClean="0"/>
              <a:t>puntero</a:t>
            </a:r>
            <a:r>
              <a:rPr lang="en-US" sz="2000" dirty="0" smtClean="0"/>
              <a:t> al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le </a:t>
            </a:r>
            <a:r>
              <a:rPr lang="en-US" sz="2000" dirty="0" err="1" smtClean="0"/>
              <a:t>aplica</a:t>
            </a:r>
            <a:r>
              <a:rPr lang="en-US" sz="2000" dirty="0" smtClean="0"/>
              <a:t>, la </a:t>
            </a:r>
            <a:r>
              <a:rPr lang="en-US" sz="2000" dirty="0" err="1" smtClean="0"/>
              <a:t>cual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retornada</a:t>
            </a:r>
            <a:r>
              <a:rPr lang="en-US" sz="2000" dirty="0" smtClean="0"/>
              <a:t> al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y en </a:t>
            </a:r>
            <a:r>
              <a:rPr lang="en-US" sz="2000" dirty="0" err="1" smtClean="0"/>
              <a:t>consecuencia</a:t>
            </a:r>
            <a:r>
              <a:rPr lang="en-US" sz="2000" dirty="0" smtClean="0"/>
              <a:t> la </a:t>
            </a:r>
            <a:r>
              <a:rPr lang="en-US" sz="2000" dirty="0" err="1" smtClean="0"/>
              <a:t>misma</a:t>
            </a:r>
            <a:r>
              <a:rPr lang="en-US" sz="2000" dirty="0" smtClean="0"/>
              <a:t> </a:t>
            </a:r>
            <a:r>
              <a:rPr lang="en-US" sz="2000" dirty="0" err="1" smtClean="0"/>
              <a:t>podrá</a:t>
            </a:r>
            <a:r>
              <a:rPr lang="en-US" sz="2000" dirty="0" smtClean="0"/>
              <a:t> ser </a:t>
            </a:r>
            <a:r>
              <a:rPr lang="en-US" sz="2000" dirty="0" err="1" smtClean="0"/>
              <a:t>reasignada</a:t>
            </a:r>
            <a:r>
              <a:rPr lang="en-US" sz="2000" dirty="0" smtClean="0"/>
              <a:t> en el </a:t>
            </a:r>
            <a:r>
              <a:rPr lang="en-US" sz="2000" dirty="0" err="1" smtClean="0"/>
              <a:t>futuro</a:t>
            </a:r>
            <a:r>
              <a:rPr lang="en-US" sz="2000" dirty="0" smtClean="0"/>
              <a:t>.</a:t>
            </a:r>
            <a:endParaRPr lang="es-ES" sz="2000" dirty="0" smtClean="0"/>
          </a:p>
          <a:p>
            <a:pPr lvl="1">
              <a:defRPr/>
            </a:pPr>
            <a:endParaRPr lang="es-ES" sz="2000" dirty="0" smtClean="0"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pFloat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  free(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pFloat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); /*libera memoria */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598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CO" sz="4000"/>
              <a:t>Asignación dinámica de memoria</a:t>
            </a:r>
            <a:endParaRPr lang="es-ES" altLang="es-CO" sz="400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altLang="es-CO" sz="3200" dirty="0"/>
              <a:t>En general el &lt;&lt;</a:t>
            </a:r>
            <a:r>
              <a:rPr lang="es-MX" altLang="es-CO" sz="3200" dirty="0" err="1"/>
              <a:t>cast</a:t>
            </a:r>
            <a:r>
              <a:rPr lang="es-MX" altLang="es-CO" sz="3200" dirty="0"/>
              <a:t>&gt;&gt; de tipo que procede a </a:t>
            </a:r>
            <a:r>
              <a:rPr lang="es-MX" altLang="es-CO" sz="3200" i="1" dirty="0" err="1"/>
              <a:t>malloc</a:t>
            </a:r>
            <a:r>
              <a:rPr lang="es-MX" altLang="es-CO" sz="3200" dirty="0"/>
              <a:t> debe ser consistente con el tipo de datos de la variable puntero.</a:t>
            </a:r>
          </a:p>
          <a:p>
            <a:pPr algn="just"/>
            <a:r>
              <a:rPr lang="es-MX" altLang="es-CO" sz="3200" dirty="0"/>
              <a:t>Así si quisiéramos pedir en tiempo de ejecución para una variable tipo </a:t>
            </a:r>
            <a:r>
              <a:rPr lang="es-MX" altLang="es-CO" sz="3200" dirty="0" err="1"/>
              <a:t>double</a:t>
            </a:r>
            <a:r>
              <a:rPr lang="es-MX" altLang="es-CO" sz="3200" dirty="0"/>
              <a:t> sería:</a:t>
            </a:r>
          </a:p>
          <a:p>
            <a:pPr algn="just"/>
            <a:r>
              <a:rPr lang="es-MX" altLang="es-CO" sz="3200" dirty="0"/>
              <a:t>y=(</a:t>
            </a:r>
            <a:r>
              <a:rPr lang="es-MX" altLang="es-CO" sz="3200" dirty="0" err="1"/>
              <a:t>double</a:t>
            </a:r>
            <a:r>
              <a:rPr lang="es-MX" altLang="es-CO" sz="3200" dirty="0"/>
              <a:t> *)</a:t>
            </a:r>
            <a:r>
              <a:rPr lang="es-MX" altLang="es-CO" sz="3200" dirty="0" err="1"/>
              <a:t>malloc</a:t>
            </a:r>
            <a:r>
              <a:rPr lang="es-MX" altLang="es-CO" sz="3200" dirty="0"/>
              <a:t>(10*</a:t>
            </a:r>
            <a:r>
              <a:rPr lang="es-MX" altLang="es-CO" sz="3200" dirty="0" err="1"/>
              <a:t>sizeof</a:t>
            </a:r>
            <a:r>
              <a:rPr lang="es-MX" altLang="es-CO" sz="3200" dirty="0"/>
              <a:t>(</a:t>
            </a:r>
            <a:r>
              <a:rPr lang="es-MX" altLang="es-CO" sz="3200" dirty="0" err="1"/>
              <a:t>double</a:t>
            </a:r>
            <a:r>
              <a:rPr lang="es-MX" altLang="es-CO" sz="3200" dirty="0"/>
              <a:t>));</a:t>
            </a:r>
            <a:endParaRPr lang="es-ES" altLang="es-CO" sz="3200" dirty="0"/>
          </a:p>
        </p:txBody>
      </p:sp>
    </p:spTree>
    <p:extLst>
      <p:ext uri="{BB962C8B-B14F-4D97-AF65-F5344CB8AC3E}">
        <p14:creationId xmlns:p14="http://schemas.microsoft.com/office/powerpoint/2010/main" val="964145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CO" sz="4000"/>
              <a:t>Asignación dinámica de memoria</a:t>
            </a:r>
            <a:endParaRPr lang="es-ES" altLang="es-CO" sz="400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059" y="1443681"/>
            <a:ext cx="8229600" cy="461645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CO" sz="2800" dirty="0" err="1"/>
              <a:t>int</a:t>
            </a:r>
            <a:r>
              <a:rPr lang="es-MX" altLang="es-CO" sz="2800" dirty="0"/>
              <a:t> </a:t>
            </a:r>
            <a:r>
              <a:rPr lang="es-MX" altLang="es-CO" sz="2800" dirty="0" err="1" smtClean="0"/>
              <a:t>i,n</a:t>
            </a:r>
            <a:r>
              <a:rPr lang="es-MX" altLang="es-CO" sz="2800" dirty="0" smtClean="0"/>
              <a:t>,</a:t>
            </a:r>
            <a:r>
              <a:rPr lang="es-MX" altLang="es-CO" sz="2800" dirty="0" smtClean="0">
                <a:solidFill>
                  <a:schemeClr val="accent5"/>
                </a:solidFill>
              </a:rPr>
              <a:t>*</a:t>
            </a:r>
            <a:r>
              <a:rPr lang="es-MX" altLang="es-CO" sz="2800" dirty="0">
                <a:solidFill>
                  <a:schemeClr val="accent5"/>
                </a:solidFill>
              </a:rPr>
              <a:t>x</a:t>
            </a:r>
            <a:r>
              <a:rPr lang="es-MX" altLang="es-CO" sz="2800" dirty="0"/>
              <a:t>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CO" sz="2800" dirty="0"/>
              <a:t>….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CO" sz="2800" dirty="0" err="1"/>
              <a:t>printf</a:t>
            </a:r>
            <a:r>
              <a:rPr lang="es-MX" altLang="es-CO" sz="2800" dirty="0"/>
              <a:t>(“Cuántos números serán ingresados\”);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CO" sz="2800" dirty="0" err="1"/>
              <a:t>scanf</a:t>
            </a:r>
            <a:r>
              <a:rPr lang="es-MX" altLang="es-CO" sz="2800" dirty="0"/>
              <a:t>(“%</a:t>
            </a:r>
            <a:r>
              <a:rPr lang="es-MX" altLang="es-CO" sz="2800" dirty="0" err="1"/>
              <a:t>d”,&amp;n</a:t>
            </a:r>
            <a:r>
              <a:rPr lang="es-MX" altLang="es-CO" sz="2800" dirty="0"/>
              <a:t>);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CO" sz="2800" dirty="0"/>
              <a:t>/* reserva de memoria para n */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CO" sz="2800" dirty="0">
                <a:solidFill>
                  <a:schemeClr val="accent5"/>
                </a:solidFill>
              </a:rPr>
              <a:t>x=(</a:t>
            </a:r>
            <a:r>
              <a:rPr lang="es-MX" altLang="es-CO" sz="2800" dirty="0" err="1">
                <a:solidFill>
                  <a:schemeClr val="accent5"/>
                </a:solidFill>
              </a:rPr>
              <a:t>int</a:t>
            </a:r>
            <a:r>
              <a:rPr lang="es-MX" altLang="es-CO" sz="2800" dirty="0">
                <a:solidFill>
                  <a:schemeClr val="accent5"/>
                </a:solidFill>
              </a:rPr>
              <a:t> *)</a:t>
            </a:r>
            <a:r>
              <a:rPr lang="es-MX" altLang="es-CO" sz="2800" dirty="0" err="1">
                <a:solidFill>
                  <a:schemeClr val="accent5"/>
                </a:solidFill>
              </a:rPr>
              <a:t>malloc</a:t>
            </a:r>
            <a:r>
              <a:rPr lang="es-MX" altLang="es-CO" sz="2800" dirty="0">
                <a:solidFill>
                  <a:schemeClr val="accent5"/>
                </a:solidFill>
              </a:rPr>
              <a:t>(n*</a:t>
            </a:r>
            <a:r>
              <a:rPr lang="es-MX" altLang="es-CO" sz="2800" dirty="0" err="1">
                <a:solidFill>
                  <a:schemeClr val="accent5"/>
                </a:solidFill>
              </a:rPr>
              <a:t>sizeof</a:t>
            </a:r>
            <a:r>
              <a:rPr lang="es-MX" altLang="es-CO" sz="2800" dirty="0">
                <a:solidFill>
                  <a:schemeClr val="accent5"/>
                </a:solidFill>
              </a:rPr>
              <a:t>(</a:t>
            </a:r>
            <a:r>
              <a:rPr lang="es-MX" altLang="es-CO" sz="2800" dirty="0" err="1">
                <a:solidFill>
                  <a:schemeClr val="accent5"/>
                </a:solidFill>
              </a:rPr>
              <a:t>int</a:t>
            </a:r>
            <a:r>
              <a:rPr lang="es-MX" altLang="es-CO" sz="2800" dirty="0">
                <a:solidFill>
                  <a:schemeClr val="accent5"/>
                </a:solidFill>
              </a:rPr>
              <a:t>));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CO" sz="2800" dirty="0" err="1" smtClean="0"/>
              <a:t>for</a:t>
            </a:r>
            <a:r>
              <a:rPr lang="es-MX" altLang="es-CO" sz="2800" dirty="0" smtClean="0"/>
              <a:t>(i=0;i&lt;</a:t>
            </a:r>
            <a:r>
              <a:rPr lang="es-MX" altLang="es-CO" sz="2800" dirty="0" err="1" smtClean="0"/>
              <a:t>n;i</a:t>
            </a:r>
            <a:r>
              <a:rPr lang="es-MX" altLang="es-CO" sz="2800" dirty="0"/>
              <a:t>++){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s-MX" altLang="es-CO" sz="2800" dirty="0" err="1"/>
              <a:t>printf</a:t>
            </a:r>
            <a:r>
              <a:rPr lang="es-MX" altLang="es-CO" sz="2800" dirty="0"/>
              <a:t>( “i=%d x=“, i+1);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s-MX" altLang="es-CO" sz="2800" dirty="0" err="1"/>
              <a:t>scanf</a:t>
            </a:r>
            <a:r>
              <a:rPr lang="es-MX" altLang="es-CO" sz="2800" dirty="0"/>
              <a:t>(“%d”,</a:t>
            </a:r>
            <a:r>
              <a:rPr lang="es-MX" altLang="es-CO" sz="2800" dirty="0" err="1"/>
              <a:t>x+i</a:t>
            </a:r>
            <a:r>
              <a:rPr lang="es-MX" altLang="es-CO" sz="2800" dirty="0"/>
              <a:t>);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CO" sz="2800" dirty="0"/>
              <a:t>}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CO" sz="2800" dirty="0"/>
          </a:p>
        </p:txBody>
      </p:sp>
    </p:spTree>
    <p:extLst>
      <p:ext uri="{BB962C8B-B14F-4D97-AF65-F5344CB8AC3E}">
        <p14:creationId xmlns:p14="http://schemas.microsoft.com/office/powerpoint/2010/main" val="433700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6412-20F8-45E1-AFE7-997BCAF534CE}" type="slidenum">
              <a:rPr lang="es-ES" altLang="es-CO"/>
              <a:pPr/>
              <a:t>55</a:t>
            </a:fld>
            <a:endParaRPr lang="es-ES" altLang="es-CO"/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22421" y="350501"/>
            <a:ext cx="86868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b="1" u="sng" dirty="0">
                <a:solidFill>
                  <a:srgbClr val="FF0066"/>
                </a:solidFill>
                <a:latin typeface="Comic Sans MS" panose="030F0702030302020204" pitchFamily="66" charset="0"/>
              </a:rPr>
              <a:t>OTRAS CLASES DE PUNTEROS</a:t>
            </a:r>
            <a:r>
              <a:rPr lang="es-ES_tradnl" altLang="es-CO" sz="2400" dirty="0">
                <a:solidFill>
                  <a:srgbClr val="FF0066"/>
                </a:solidFill>
                <a:latin typeface="Comic Sans MS" panose="030F0702030302020204" pitchFamily="66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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Punteros genéricos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: Son tipo </a:t>
            </a:r>
            <a:r>
              <a:rPr lang="es-ES_tradnl" altLang="es-CO" sz="3600" b="1" dirty="0" err="1">
                <a:solidFill>
                  <a:srgbClr val="993300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void</a:t>
            </a:r>
            <a:r>
              <a:rPr lang="es-ES_tradnl" altLang="es-CO" sz="3600" b="1" dirty="0">
                <a:latin typeface="Comic Sans MS" panose="030F0702030302020204" pitchFamily="66" charset="0"/>
                <a:sym typeface="Wingdings 3" panose="05040102010807070707" pitchFamily="18" charset="2"/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es-ES_tradnl" altLang="es-CO" sz="3600" b="1" dirty="0">
                <a:latin typeface="Comic Sans MS" panose="030F0702030302020204" pitchFamily="66" charset="0"/>
                <a:sym typeface="Wingdings 3" panose="05040102010807070707" pitchFamily="18" charset="2"/>
              </a:rPr>
              <a:t>                   </a:t>
            </a:r>
            <a:r>
              <a:rPr lang="es-ES_tradnl" altLang="es-CO" sz="2400" dirty="0" err="1">
                <a:latin typeface="Comic Sans MS" panose="030F0702030302020204" pitchFamily="66" charset="0"/>
                <a:sym typeface="Wingdings 3" panose="05040102010807070707" pitchFamily="18" charset="2"/>
              </a:rPr>
              <a:t>void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 *</a:t>
            </a:r>
            <a:r>
              <a:rPr lang="es-ES_tradnl" altLang="es-CO" sz="2400" dirty="0" err="1">
                <a:latin typeface="Comic Sans MS" panose="030F0702030302020204" pitchFamily="66" charset="0"/>
                <a:sym typeface="Wingdings 3" panose="05040102010807070707" pitchFamily="18" charset="2"/>
              </a:rPr>
              <a:t>generico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;</a:t>
            </a:r>
            <a:endParaRPr lang="es-ES_tradnl" altLang="es-CO" sz="3600" b="1" dirty="0">
              <a:latin typeface="Comic Sans MS" panose="030F0702030302020204" pitchFamily="66" charset="0"/>
              <a:sym typeface="Wingdings 3" panose="05040102010807070707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Los punteros tipo </a:t>
            </a:r>
            <a:r>
              <a:rPr lang="es-ES_tradnl" altLang="es-CO" sz="2400" dirty="0" err="1">
                <a:latin typeface="Comic Sans MS" panose="030F0702030302020204" pitchFamily="66" charset="0"/>
                <a:sym typeface="Wingdings 3" panose="05040102010807070707" pitchFamily="18" charset="2"/>
              </a:rPr>
              <a:t>void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 pueden apuntar a otro tipo de datos. Es  una   operación  delicada  que  depende  del  tipo  de compilador. Es  conveniente   emplear  el  “casting”  para la conversión.  Aún  así,  no  todas  las  conversiones   están permitidas.  </a:t>
            </a:r>
          </a:p>
          <a:p>
            <a:pPr algn="just"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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Puntero nulo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: En C un puntero que apunte a un objeto válido nunca tendrá un valor cero. El valor cero se utiliza para indicar que ha ocurrido algún error (es decir, que alguna operación no se ha podido realizar)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               </a:t>
            </a:r>
            <a:r>
              <a:rPr lang="es-ES_tradnl" altLang="es-CO" sz="2400" dirty="0" err="1">
                <a:latin typeface="Comic Sans MS" panose="030F0702030302020204" pitchFamily="66" charset="0"/>
                <a:sym typeface="Wingdings 3" panose="05040102010807070707" pitchFamily="18" charset="2"/>
              </a:rPr>
              <a:t>int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 *p = NULL;   //</a:t>
            </a:r>
            <a:r>
              <a:rPr lang="es-ES_tradnl" altLang="es-CO" sz="2400" dirty="0" err="1">
                <a:latin typeface="Comic Sans MS" panose="030F0702030302020204" pitchFamily="66" charset="0"/>
                <a:sym typeface="Wingdings 3" panose="05040102010807070707" pitchFamily="18" charset="2"/>
              </a:rPr>
              <a:t>int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 *p=0;</a:t>
            </a:r>
            <a:endParaRPr lang="es-ES_tradnl" altLang="es-CO" sz="2400" dirty="0">
              <a:latin typeface="Comic Sans MS" panose="030F0702030302020204" pitchFamily="66" charset="0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20436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23AF-7523-4E20-94E3-A5C0943CD668}" type="slidenum">
              <a:rPr lang="es-ES" altLang="es-CO"/>
              <a:pPr/>
              <a:t>56</a:t>
            </a:fld>
            <a:endParaRPr lang="es-ES" altLang="es-CO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228600" y="1143000"/>
            <a:ext cx="891540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OTRAS CLASES DE PUNTEROS: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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Punteros a punteros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 err="1">
                <a:latin typeface="Comic Sans MS" panose="030F0702030302020204" pitchFamily="66" charset="0"/>
                <a:sym typeface="Wingdings 3" panose="05040102010807070707" pitchFamily="18" charset="2"/>
              </a:rPr>
              <a:t>int</a:t>
            </a:r>
            <a:r>
              <a:rPr lang="es-ES_tradnl" altLang="es-CO" sz="2400" dirty="0">
                <a:latin typeface="Comic Sans MS" panose="030F0702030302020204" pitchFamily="66" charset="0"/>
                <a:sym typeface="Wingdings 3" panose="05040102010807070707" pitchFamily="18" charset="2"/>
              </a:rPr>
              <a:t> **puntero; //puntero a puntero a un objeto </a:t>
            </a:r>
            <a:r>
              <a:rPr lang="es-ES_tradnl" altLang="es-CO" sz="2400" dirty="0" err="1">
                <a:latin typeface="Comic Sans MS" panose="030F0702030302020204" pitchFamily="66" charset="0"/>
                <a:sym typeface="Wingdings 3" panose="05040102010807070707" pitchFamily="18" charset="2"/>
              </a:rPr>
              <a:t>int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El tipo  de objeto apuntado después de una </a:t>
            </a:r>
            <a:r>
              <a:rPr lang="es-ES_tradnl" altLang="es-CO" sz="2400" dirty="0">
                <a:solidFill>
                  <a:srgbClr val="A50021"/>
                </a:solidFill>
                <a:latin typeface="Comic Sans MS" panose="030F0702030302020204" pitchFamily="66" charset="0"/>
              </a:rPr>
              <a:t>doble </a:t>
            </a:r>
            <a:r>
              <a:rPr lang="es-ES_tradnl" altLang="es-CO" sz="2400" dirty="0" err="1">
                <a:solidFill>
                  <a:srgbClr val="A50021"/>
                </a:solidFill>
                <a:latin typeface="Comic Sans MS" panose="030F0702030302020204" pitchFamily="66" charset="0"/>
              </a:rPr>
              <a:t>indirección</a:t>
            </a:r>
            <a:r>
              <a:rPr lang="es-ES_tradnl" altLang="es-CO" sz="2400" dirty="0">
                <a:latin typeface="Comic Sans MS" panose="030F0702030302020204" pitchFamily="66" charset="0"/>
              </a:rPr>
              <a:t> puede ser de cualquier clase.</a:t>
            </a:r>
          </a:p>
          <a:p>
            <a:pPr algn="just"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Permite  manejar 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arrays</a:t>
            </a:r>
            <a:r>
              <a:rPr lang="es-ES_tradnl" altLang="es-CO" sz="2400" dirty="0">
                <a:latin typeface="Comic Sans MS" panose="030F0702030302020204" pitchFamily="66" charset="0"/>
              </a:rPr>
              <a:t>  de  múltiples  dimensiones  con notaciones  del  tipo   ***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mat</a:t>
            </a:r>
            <a:r>
              <a:rPr lang="es-ES_tradnl" altLang="es-CO" sz="2400" dirty="0">
                <a:latin typeface="Comic Sans MS" panose="030F0702030302020204" pitchFamily="66" charset="0"/>
              </a:rPr>
              <a:t>,   de  múltiple 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indirección</a:t>
            </a:r>
            <a:r>
              <a:rPr lang="es-ES_tradnl" altLang="es-CO" sz="2400" dirty="0">
                <a:latin typeface="Comic Sans MS" panose="030F0702030302020204" pitchFamily="66" charset="0"/>
              </a:rPr>
              <a:t> que pueden  generar  problemas  si  el  tratamiento  no  es  el adecuado.  </a:t>
            </a:r>
            <a:endParaRPr lang="es-ES_tradnl" altLang="es-CO" sz="2400" dirty="0">
              <a:solidFill>
                <a:srgbClr val="A50021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endParaRPr lang="es-ES_tradnl" altLang="es-CO" sz="3600" dirty="0">
              <a:solidFill>
                <a:srgbClr val="A50021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s-ES_tradnl" altLang="es-CO" sz="3600" dirty="0">
                <a:latin typeface="Comic Sans MS" panose="030F0702030302020204" pitchFamily="66" charset="0"/>
              </a:rPr>
              <a:t>  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660525" y="202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63728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681-08F2-4B52-81E3-7C707F47BAD9}" type="slidenum">
              <a:rPr lang="es-ES" altLang="es-CO"/>
              <a:pPr/>
              <a:t>57</a:t>
            </a:fld>
            <a:endParaRPr lang="es-ES" altLang="es-CO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915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b="1" u="sng">
                <a:solidFill>
                  <a:srgbClr val="FF0000"/>
                </a:solidFill>
                <a:latin typeface="Comic Sans MS" panose="030F0702030302020204" pitchFamily="66" charset="0"/>
              </a:rPr>
              <a:t>OTRAS CLASES DE PUNTEROS:</a:t>
            </a:r>
          </a:p>
          <a:p>
            <a:pPr algn="just">
              <a:spcBef>
                <a:spcPct val="50000"/>
              </a:spcBef>
            </a:pPr>
            <a:r>
              <a:rPr lang="es-ES_tradnl" altLang="es-CO" sz="2400">
                <a:latin typeface="Comic Sans MS" panose="030F0702030302020204" pitchFamily="66" charset="0"/>
                <a:sym typeface="Wingdings 3" panose="05040102010807070707" pitchFamily="18" charset="2"/>
              </a:rPr>
              <a:t></a:t>
            </a:r>
            <a:r>
              <a:rPr lang="es-ES_tradnl" altLang="es-CO" sz="2400">
                <a:solidFill>
                  <a:srgbClr val="CC0000"/>
                </a:solidFill>
                <a:latin typeface="Comic Sans MS" panose="030F0702030302020204" pitchFamily="66" charset="0"/>
                <a:sym typeface="Wingdings 3" panose="05040102010807070707" pitchFamily="18" charset="2"/>
              </a:rPr>
              <a:t>Punteros a datos complejos</a:t>
            </a:r>
            <a:r>
              <a:rPr lang="es-ES_tradnl" altLang="es-CO" sz="2400">
                <a:latin typeface="Comic Sans MS" panose="030F0702030302020204" pitchFamily="66" charset="0"/>
                <a:sym typeface="Wingdings 3" panose="05040102010807070707" pitchFamily="18" charset="2"/>
              </a:rPr>
              <a:t>: Se pueden declara punteros a datos definidos por el usuario (typedef()), a datos struct, a funciones, como argumentos de funciones...           </a:t>
            </a:r>
            <a:r>
              <a:rPr lang="es-ES_tradnl" altLang="es-CO" sz="3600">
                <a:solidFill>
                  <a:srgbClr val="CC0000"/>
                </a:solidFill>
                <a:latin typeface="Comic Sans MS" panose="030F0702030302020204" pitchFamily="66" charset="0"/>
              </a:rPr>
              <a:t>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0" y="2566988"/>
            <a:ext cx="91440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3" panose="05040102010807070707" pitchFamily="18" charset="2"/>
              <a:buChar char="Æ"/>
            </a:pP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Declaraciones complejas</a:t>
            </a:r>
            <a:r>
              <a:rPr lang="es-ES_tradnl" altLang="es-CO" sz="2400" dirty="0">
                <a:solidFill>
                  <a:srgbClr val="6600CC"/>
                </a:solidFill>
                <a:latin typeface="Comic Sans MS" panose="030F0702030302020204" pitchFamily="66" charset="0"/>
              </a:rPr>
              <a:t>:</a:t>
            </a:r>
          </a:p>
          <a:p>
            <a:pPr algn="just"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s-ES_tradnl" altLang="es-CO" sz="2400" dirty="0">
                <a:latin typeface="Comic Sans MS" panose="030F0702030302020204" pitchFamily="66" charset="0"/>
              </a:rPr>
              <a:t> Una declaración compleja es un identificador con más de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de</a:t>
            </a:r>
            <a:r>
              <a:rPr lang="es-ES_tradnl" altLang="es-CO" sz="2400" dirty="0">
                <a:latin typeface="Comic Sans MS" panose="030F0702030302020204" pitchFamily="66" charset="0"/>
              </a:rPr>
              <a:t> un operador.  Para  interpretar  estas  declaraciones  hace falta saber que los corchetes  y paréntesis (operadores a la derecha del  identificador  tienen  prioridad  sobre  los  asteriscos (operadores a la izquierda del identificador. Los paréntesis y corchetes tienen la misma prioridad y se evalúan de izquierda a derecha. A la izquierda del todo el tipo de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dato.Empleando</a:t>
            </a:r>
            <a:r>
              <a:rPr lang="es-ES_tradnl" altLang="es-CO" sz="2400" dirty="0">
                <a:latin typeface="Comic Sans MS" panose="030F0702030302020204" pitchFamily="66" charset="0"/>
              </a:rPr>
              <a:t> paréntesis se puede cambiar el orden de prioridades. Las expresiones entre paréntesis se evalúan primero, de más internas a más externas.</a:t>
            </a:r>
            <a:endParaRPr lang="es-ES" altLang="es-CO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45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3955-B1C4-422E-8434-34EE81B80580}" type="slidenum">
              <a:rPr lang="es-ES" altLang="es-CO"/>
              <a:pPr/>
              <a:t>58</a:t>
            </a:fld>
            <a:endParaRPr lang="es-ES" altLang="es-CO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5240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0" y="838200"/>
            <a:ext cx="9144000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3" panose="05040102010807070707" pitchFamily="18" charset="2"/>
              <a:buChar char="Æ"/>
            </a:pPr>
            <a:r>
              <a:rPr lang="es-ES_tradnl" altLang="es-CO" sz="2400" dirty="0">
                <a:solidFill>
                  <a:srgbClr val="6600CC"/>
                </a:solidFill>
                <a:latin typeface="Comic Sans MS" panose="030F0702030302020204" pitchFamily="66" charset="0"/>
              </a:rPr>
              <a:t>Declaraciones complejas:</a:t>
            </a:r>
          </a:p>
          <a:p>
            <a:pPr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s-ES_tradnl" altLang="es-CO" sz="2400" dirty="0">
                <a:latin typeface="Comic Sans MS" panose="030F0702030302020204" pitchFamily="66" charset="0"/>
              </a:rPr>
              <a:t> Para interpretar declaraciones complejas podemos seguir el orden:</a:t>
            </a:r>
          </a:p>
          <a:p>
            <a:pPr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s-ES_tradnl" altLang="es-CO" sz="2400" dirty="0">
                <a:latin typeface="Comic Sans MS" panose="030F0702030302020204" pitchFamily="66" charset="0"/>
              </a:rPr>
              <a:t>  </a:t>
            </a:r>
            <a:r>
              <a:rPr lang="es-ES_tradnl" altLang="es-CO" sz="2400" dirty="0">
                <a:solidFill>
                  <a:srgbClr val="5F5F5F"/>
                </a:solidFill>
                <a:latin typeface="Comic Sans MS" panose="030F0702030302020204" pitchFamily="66" charset="0"/>
              </a:rPr>
              <a:t>1) Empezar con el identificador y ver si hacia la derecha hay corchetes o paréntesis.</a:t>
            </a:r>
          </a:p>
          <a:p>
            <a:pPr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s-ES_tradnl" altLang="es-CO" sz="2400" dirty="0">
                <a:solidFill>
                  <a:srgbClr val="5F5F5F"/>
                </a:solidFill>
                <a:latin typeface="Comic Sans MS" panose="030F0702030302020204" pitchFamily="66" charset="0"/>
              </a:rPr>
              <a:t>  2) Interpretar esos corchetes o paréntesis y ver si hacia la izquierda hay asteriscos.</a:t>
            </a:r>
          </a:p>
          <a:p>
            <a:pPr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s-ES_tradnl" altLang="es-CO" sz="2400" dirty="0">
                <a:solidFill>
                  <a:srgbClr val="5F5F5F"/>
                </a:solidFill>
                <a:latin typeface="Comic Sans MS" panose="030F0702030302020204" pitchFamily="66" charset="0"/>
              </a:rPr>
              <a:t>   3) Dentro de cada nivel de paréntesis, de más internos a más externos, aplicar puntos 1 y 2.</a:t>
            </a:r>
          </a:p>
          <a:p>
            <a:pPr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s-ES_tradnl" altLang="es-CO" sz="2400" dirty="0">
                <a:latin typeface="Comic Sans MS" panose="030F0702030302020204" pitchFamily="66" charset="0"/>
              </a:rPr>
              <a:t>Veamos un ejemplo:</a:t>
            </a:r>
          </a:p>
          <a:p>
            <a:pPr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              </a:t>
            </a:r>
            <a:r>
              <a:rPr lang="es-ES_tradnl" altLang="es-CO" sz="3600" dirty="0" err="1">
                <a:solidFill>
                  <a:srgbClr val="336699"/>
                </a:solidFill>
                <a:latin typeface="Comic Sans MS" panose="030F0702030302020204" pitchFamily="66" charset="0"/>
              </a:rPr>
              <a:t>char</a:t>
            </a:r>
            <a:r>
              <a:rPr lang="es-ES_tradnl" altLang="es-CO" sz="3600" dirty="0">
                <a:solidFill>
                  <a:srgbClr val="336699"/>
                </a:solidFill>
                <a:latin typeface="Comic Sans MS" panose="030F0702030302020204" pitchFamily="66" charset="0"/>
              </a:rPr>
              <a:t> *(*(*</a:t>
            </a:r>
            <a:r>
              <a:rPr lang="es-ES_tradnl" altLang="es-CO" sz="3600" dirty="0" err="1">
                <a:solidFill>
                  <a:srgbClr val="336699"/>
                </a:solidFill>
                <a:latin typeface="Comic Sans MS" panose="030F0702030302020204" pitchFamily="66" charset="0"/>
              </a:rPr>
              <a:t>var</a:t>
            </a:r>
            <a:r>
              <a:rPr lang="es-ES_tradnl" altLang="es-CO" sz="3600" dirty="0">
                <a:solidFill>
                  <a:srgbClr val="336699"/>
                </a:solidFill>
                <a:latin typeface="Comic Sans MS" panose="030F0702030302020204" pitchFamily="66" charset="0"/>
              </a:rPr>
              <a:t>)( ))[10]</a:t>
            </a:r>
          </a:p>
          <a:p>
            <a:pPr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s-ES_tradnl" altLang="es-CO" sz="2400" dirty="0">
                <a:solidFill>
                  <a:srgbClr val="FF9900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50000"/>
              </a:spcBef>
              <a:buFont typeface="Wingdings 3" panose="05040102010807070707" pitchFamily="18" charset="2"/>
              <a:buNone/>
            </a:pPr>
            <a:r>
              <a:rPr lang="es-ES_tradnl" altLang="es-CO" sz="2400" dirty="0">
                <a:solidFill>
                  <a:srgbClr val="5F5F5F"/>
                </a:solidFill>
                <a:latin typeface="Comic Sans MS" panose="030F0702030302020204" pitchFamily="66" charset="0"/>
              </a:rPr>
              <a:t>                </a:t>
            </a:r>
            <a:endParaRPr lang="es-ES" altLang="es-CO" sz="2400" dirty="0">
              <a:solidFill>
                <a:srgbClr val="5F5F5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48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Pasaje de un Arreglo como Parámetro de una Función en C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pPr marL="15875" algn="ctr">
              <a:buFont typeface="Wingdings" pitchFamily="2" charset="2"/>
              <a:buNone/>
              <a:defRPr/>
            </a:pPr>
            <a:r>
              <a:rPr lang="es-ES" dirty="0" smtClean="0">
                <a:solidFill>
                  <a:schemeClr val="tx2"/>
                </a:solidFill>
                <a:cs typeface="Courier New" pitchFamily="49" charset="0"/>
              </a:rPr>
              <a:t>Siempre el pasaje de los arreglos en C es por referencia (simulado) ya que lo que se pasa es el valor de la dirección base del arreglo.</a:t>
            </a:r>
          </a:p>
          <a:p>
            <a:pPr>
              <a:buFont typeface="Wingdings" pitchFamily="2" charset="2"/>
              <a:buNone/>
              <a:defRPr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[33];</a:t>
            </a:r>
          </a:p>
          <a:p>
            <a:pPr>
              <a:defRPr/>
            </a:pPr>
            <a:r>
              <a:rPr lang="es-ES" dirty="0" smtClean="0">
                <a:cs typeface="Courier New" pitchFamily="49" charset="0"/>
              </a:rPr>
              <a:t>En la invocación:</a:t>
            </a:r>
          </a:p>
          <a:p>
            <a:pPr>
              <a:buFont typeface="Wingdings" pitchFamily="2" charset="2"/>
              <a:buNone/>
              <a:defRPr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modificarArreglo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, 33); </a:t>
            </a:r>
          </a:p>
          <a:p>
            <a:pPr>
              <a:buFont typeface="Wingdings" pitchFamily="2" charset="2"/>
              <a:buNone/>
              <a:defRPr/>
            </a:pPr>
            <a:r>
              <a:rPr lang="es-ES" dirty="0" smtClean="0">
                <a:cs typeface="Courier New" pitchFamily="49" charset="0"/>
              </a:rPr>
              <a:t>	es equivalente a:</a:t>
            </a:r>
          </a:p>
          <a:p>
            <a:pPr>
              <a:buFont typeface="Wingdings" pitchFamily="2" charset="2"/>
              <a:buNone/>
              <a:defRPr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modificarArreglo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[0], 33);</a:t>
            </a:r>
          </a:p>
          <a:p>
            <a:pPr>
              <a:buFont typeface="Wingdings" pitchFamily="2" charset="2"/>
              <a:buNone/>
              <a:defRPr/>
            </a:pP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298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5A5C-2D51-452F-B9CF-E170D240E7EF}" type="slidenum">
              <a:rPr lang="es-ES" altLang="es-CO"/>
              <a:pPr/>
              <a:t>6</a:t>
            </a:fld>
            <a:endParaRPr lang="es-ES" altLang="es-CO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04800" y="1219200"/>
            <a:ext cx="8610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¿Qué es un 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PUNTERO</a:t>
            </a:r>
            <a:r>
              <a:rPr lang="es-ES_tradnl" altLang="es-CO" sz="2400" dirty="0">
                <a:latin typeface="Comic Sans MS" panose="030F0702030302020204" pitchFamily="66" charset="0"/>
              </a:rPr>
              <a:t>?: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Un puntero es un objeto que </a:t>
            </a:r>
            <a:r>
              <a:rPr lang="es-ES_tradnl" alt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apunta </a:t>
            </a:r>
            <a:r>
              <a:rPr lang="es-ES_tradnl" altLang="es-CO" sz="2400" dirty="0">
                <a:latin typeface="Comic Sans MS" panose="030F0702030302020204" pitchFamily="66" charset="0"/>
              </a:rPr>
              <a:t>a otro objeto. Es decir, una variable cuyo valor es la </a:t>
            </a:r>
            <a:r>
              <a:rPr lang="es-ES_tradnl" altLang="es-CO" sz="2400" dirty="0">
                <a:solidFill>
                  <a:srgbClr val="996633"/>
                </a:solidFill>
                <a:latin typeface="Comic Sans MS" panose="030F0702030302020204" pitchFamily="66" charset="0"/>
              </a:rPr>
              <a:t>dirección de memoria</a:t>
            </a:r>
            <a:r>
              <a:rPr lang="es-ES_tradnl" altLang="es-CO" sz="2400" dirty="0">
                <a:latin typeface="Comic Sans MS" panose="030F0702030302020204" pitchFamily="66" charset="0"/>
              </a:rPr>
              <a:t> de otra variable.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No hay que confundir una dirección de memoria con el contenido de esa dirección de memoria.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int</a:t>
            </a:r>
            <a:r>
              <a:rPr lang="es-ES_tradnl" altLang="es-CO" sz="2400" dirty="0">
                <a:latin typeface="Comic Sans MS" panose="030F0702030302020204" pitchFamily="66" charset="0"/>
              </a:rPr>
              <a:t> x = 25;</a:t>
            </a:r>
          </a:p>
          <a:p>
            <a:pPr>
              <a:spcBef>
                <a:spcPct val="50000"/>
              </a:spcBef>
            </a:pPr>
            <a:endParaRPr lang="es-ES" altLang="es-CO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4244" name="Group 148"/>
          <p:cNvGraphicFramePr>
            <a:graphicFrameLocks noGrp="1"/>
          </p:cNvGraphicFramePr>
          <p:nvPr/>
        </p:nvGraphicFramePr>
        <p:xfrm>
          <a:off x="304800" y="4800600"/>
          <a:ext cx="8610600" cy="518160"/>
        </p:xfrm>
        <a:graphic>
          <a:graphicData uri="http://schemas.openxmlformats.org/drawingml/2006/table">
            <a:tbl>
              <a:tblPr/>
              <a:tblGrid>
                <a:gridCol w="1011238"/>
                <a:gridCol w="1085850"/>
                <a:gridCol w="1084262"/>
                <a:gridCol w="1165225"/>
                <a:gridCol w="1006475"/>
                <a:gridCol w="1084263"/>
                <a:gridCol w="1087437"/>
                <a:gridCol w="108585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C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  <a:endParaRPr kumimoji="0" lang="es-ES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4240" name="Rectangle 144"/>
          <p:cNvSpPr>
            <a:spLocks noChangeArrowheads="1"/>
          </p:cNvSpPr>
          <p:nvPr/>
        </p:nvSpPr>
        <p:spPr bwMode="auto">
          <a:xfrm>
            <a:off x="825842" y="4476006"/>
            <a:ext cx="8426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000" dirty="0"/>
              <a:t>Dirección           1502     </a:t>
            </a:r>
            <a:r>
              <a:rPr lang="es-ES_tradnl" altLang="es-CO" sz="2000" dirty="0" smtClean="0"/>
              <a:t>        1506           1510        1514      </a:t>
            </a:r>
            <a:endParaRPr lang="es-ES" altLang="es-CO" sz="2000" dirty="0"/>
          </a:p>
        </p:txBody>
      </p:sp>
      <p:sp>
        <p:nvSpPr>
          <p:cNvPr id="4245" name="Text Box 149"/>
          <p:cNvSpPr txBox="1">
            <a:spLocks noChangeArrowheads="1"/>
          </p:cNvSpPr>
          <p:nvPr/>
        </p:nvSpPr>
        <p:spPr bwMode="auto">
          <a:xfrm>
            <a:off x="381000" y="5334000"/>
            <a:ext cx="8534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La </a:t>
            </a:r>
            <a:r>
              <a:rPr lang="es-ES_tradnl" altLang="es-CO" dirty="0">
                <a:solidFill>
                  <a:srgbClr val="CC0000"/>
                </a:solidFill>
                <a:latin typeface="Comic Sans MS" panose="030F0702030302020204" pitchFamily="66" charset="0"/>
              </a:rPr>
              <a:t>dirección</a:t>
            </a:r>
            <a:r>
              <a:rPr lang="es-ES_tradnl" altLang="es-CO" dirty="0">
                <a:latin typeface="Comic Sans MS" panose="030F0702030302020204" pitchFamily="66" charset="0"/>
              </a:rPr>
              <a:t> de la variable x (&amp;x) es 1502</a:t>
            </a:r>
          </a:p>
          <a:p>
            <a:pPr>
              <a:spcBef>
                <a:spcPct val="50000"/>
              </a:spcBef>
            </a:pPr>
            <a:r>
              <a:rPr lang="es-ES_tradnl" altLang="es-CO" dirty="0">
                <a:latin typeface="Comic Sans MS" panose="030F0702030302020204" pitchFamily="66" charset="0"/>
              </a:rPr>
              <a:t>El </a:t>
            </a:r>
            <a:r>
              <a:rPr lang="es-ES_tradnl" altLang="es-CO" dirty="0">
                <a:solidFill>
                  <a:srgbClr val="006600"/>
                </a:solidFill>
                <a:latin typeface="Comic Sans MS" panose="030F0702030302020204" pitchFamily="66" charset="0"/>
              </a:rPr>
              <a:t>contenido</a:t>
            </a:r>
            <a:r>
              <a:rPr lang="es-ES_tradnl" altLang="es-CO" dirty="0">
                <a:latin typeface="Comic Sans MS" panose="030F0702030302020204" pitchFamily="66" charset="0"/>
              </a:rPr>
              <a:t> de la variable x es 25 </a:t>
            </a:r>
            <a:endParaRPr lang="es-ES" altLang="es-CO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5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utoUpdateAnimBg="0"/>
      <p:bldP spid="4240" grpId="0" autoUpdateAnimBg="0"/>
      <p:bldP spid="424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Pasaje de un Arreglo como Parámetro de una Función en C</a:t>
            </a:r>
          </a:p>
        </p:txBody>
      </p:sp>
      <p:sp>
        <p:nvSpPr>
          <p:cNvPr id="31747" name="2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686800" cy="4302125"/>
          </a:xfrm>
        </p:spPr>
        <p:txBody>
          <a:bodyPr/>
          <a:lstStyle/>
          <a:p>
            <a:pPr algn="ctr">
              <a:buNone/>
            </a:pPr>
            <a:r>
              <a:rPr lang="es-ES" dirty="0" smtClean="0">
                <a:solidFill>
                  <a:schemeClr val="tx2"/>
                </a:solidFill>
              </a:rPr>
              <a:t>Declaración del parámetro formal</a:t>
            </a:r>
          </a:p>
          <a:p>
            <a:pPr>
              <a:buFont typeface="Wingdings" pitchFamily="2" charset="2"/>
              <a:buNone/>
            </a:pPr>
            <a:endParaRPr lang="es-ES" dirty="0" smtClean="0"/>
          </a:p>
          <a:p>
            <a:pPr>
              <a:buFont typeface="Wingdings" pitchFamily="2" charset="2"/>
              <a:buNone/>
            </a:pP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modificarArreglo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 b[], 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{ … }</a:t>
            </a:r>
          </a:p>
          <a:p>
            <a:pPr>
              <a:buFont typeface="Wingdings" pitchFamily="2" charset="2"/>
              <a:buNone/>
            </a:pPr>
            <a:r>
              <a:rPr lang="es-ES" dirty="0" smtClean="0"/>
              <a:t>No hace falta el tamaño, el compilador lo ignora. </a:t>
            </a:r>
          </a:p>
          <a:p>
            <a:pPr>
              <a:buFont typeface="Wingdings" pitchFamily="2" charset="2"/>
              <a:buNone/>
            </a:pPr>
            <a:r>
              <a:rPr lang="es-ES" dirty="0" smtClean="0"/>
              <a:t>Es lo mismo que:</a:t>
            </a:r>
          </a:p>
          <a:p>
            <a:pPr>
              <a:buFont typeface="Wingdings" pitchFamily="2" charset="2"/>
              <a:buNone/>
            </a:pP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modificarArreglo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{ … </a:t>
            </a:r>
            <a:r>
              <a:rPr lang="es-ES" sz="3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132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Pasaje de un Arreglo como Parámetro de una Función en C</a:t>
            </a:r>
            <a:endParaRPr lang="es-AR" smtClean="0"/>
          </a:p>
        </p:txBody>
      </p:sp>
      <p:sp>
        <p:nvSpPr>
          <p:cNvPr id="32771" name="2 Marcador de contenido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30725"/>
          </a:xfrm>
        </p:spPr>
        <p:txBody>
          <a:bodyPr/>
          <a:lstStyle/>
          <a:p>
            <a:endParaRPr lang="es-ES" dirty="0" smtClean="0"/>
          </a:p>
          <a:p>
            <a:pPr algn="ctr">
              <a:buNone/>
            </a:pPr>
            <a:r>
              <a:rPr lang="es-ES" dirty="0" smtClean="0">
                <a:solidFill>
                  <a:schemeClr val="tx2"/>
                </a:solidFill>
              </a:rPr>
              <a:t>Declaración del prototipo</a:t>
            </a:r>
          </a:p>
          <a:p>
            <a:pPr>
              <a:buNone/>
            </a:pPr>
            <a:endParaRPr lang="es-ES" dirty="0" smtClean="0"/>
          </a:p>
          <a:p>
            <a:pPr>
              <a:buFont typeface="Wingdings" pitchFamily="2" charset="2"/>
              <a:buNone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modificarArreglo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 [], 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s-ES" sz="3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s-ES" sz="3200" dirty="0" smtClean="0">
                <a:cs typeface="Courier New" pitchFamily="49" charset="0"/>
              </a:rPr>
              <a:t>	O bien </a:t>
            </a:r>
          </a:p>
          <a:p>
            <a:pPr>
              <a:buFont typeface="Wingdings" pitchFamily="2" charset="2"/>
              <a:buNone/>
            </a:pPr>
            <a:endParaRPr lang="es-ES" sz="3200" dirty="0" smtClean="0"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modificarArreglo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 *, 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s-ES" sz="3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s-ES" sz="3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s-ES" dirty="0" smtClean="0"/>
          </a:p>
          <a:p>
            <a:endParaRPr lang="es-ES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9373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Rectángulo"/>
          <p:cNvSpPr>
            <a:spLocks noChangeArrowheads="1"/>
          </p:cNvSpPr>
          <p:nvPr/>
        </p:nvSpPr>
        <p:spPr bwMode="auto">
          <a:xfrm>
            <a:off x="685800" y="1676400"/>
            <a:ext cx="8305800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latin typeface="Courier New" pitchFamily="49" charset="0"/>
              </a:rPr>
              <a:t>#include &lt;</a:t>
            </a:r>
            <a:r>
              <a:rPr lang="en-US" sz="2800" dirty="0" err="1">
                <a:latin typeface="Courier New" pitchFamily="49" charset="0"/>
              </a:rPr>
              <a:t>stdio.h</a:t>
            </a:r>
            <a:r>
              <a:rPr lang="en-US" sz="2800" dirty="0">
                <a:latin typeface="Courier New" pitchFamily="49" charset="0"/>
              </a:rPr>
              <a:t>&gt;</a:t>
            </a:r>
            <a:endParaRPr lang="es-ES" sz="2800" dirty="0"/>
          </a:p>
          <a:p>
            <a:pPr eaLnBrk="0" hangingPunct="0"/>
            <a:r>
              <a:rPr lang="en-US" sz="2800" dirty="0">
                <a:latin typeface="Courier New" pitchFamily="49" charset="0"/>
              </a:rPr>
              <a:t>#define MAX     5</a:t>
            </a:r>
          </a:p>
          <a:p>
            <a:pPr eaLnBrk="0" hangingPunct="0"/>
            <a:endParaRPr lang="es-ES" sz="2800" dirty="0"/>
          </a:p>
          <a:p>
            <a:pPr eaLnBrk="0" hangingPunct="0"/>
            <a:r>
              <a:rPr lang="en-US" sz="2800" dirty="0">
                <a:latin typeface="Courier New" pitchFamily="49" charset="0"/>
              </a:rPr>
              <a:t>void </a:t>
            </a:r>
            <a:r>
              <a:rPr lang="en-US" sz="2800" dirty="0" err="1">
                <a:latin typeface="Courier New" pitchFamily="49" charset="0"/>
              </a:rPr>
              <a:t>muestraArreglo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[], 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);</a:t>
            </a:r>
          </a:p>
          <a:p>
            <a:pPr eaLnBrk="0" hangingPunct="0"/>
            <a:endParaRPr lang="es-ES" sz="2800" dirty="0"/>
          </a:p>
          <a:p>
            <a:pPr eaLnBrk="0" hangingPunct="0"/>
            <a:r>
              <a:rPr lang="en-US" sz="2800" dirty="0">
                <a:latin typeface="Courier New" pitchFamily="49" charset="0"/>
              </a:rPr>
              <a:t>void </a:t>
            </a:r>
            <a:r>
              <a:rPr lang="en-US" sz="2800" dirty="0" err="1">
                <a:latin typeface="Courier New" pitchFamily="49" charset="0"/>
              </a:rPr>
              <a:t>modificaArreglo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[], 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);</a:t>
            </a:r>
          </a:p>
          <a:p>
            <a:pPr eaLnBrk="0" hangingPunct="0"/>
            <a:endParaRPr lang="es-ES" sz="2800" dirty="0"/>
          </a:p>
          <a:p>
            <a:pPr eaLnBrk="0" hangingPunct="0"/>
            <a:r>
              <a:rPr lang="en-US" sz="2800" dirty="0">
                <a:latin typeface="Courier New" pitchFamily="49" charset="0"/>
              </a:rPr>
              <a:t>void </a:t>
            </a:r>
            <a:r>
              <a:rPr lang="en-US" sz="2800" dirty="0" err="1" smtClean="0">
                <a:latin typeface="Courier New" pitchFamily="49" charset="0"/>
              </a:rPr>
              <a:t>modificaUnElemento</a:t>
            </a:r>
            <a:r>
              <a:rPr lang="en-US" sz="2800" dirty="0" smtClean="0">
                <a:latin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</a:rPr>
              <a:t>*, 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);</a:t>
            </a:r>
          </a:p>
          <a:p>
            <a:pPr eaLnBrk="0" hangingPunct="0"/>
            <a:endParaRPr lang="es-ES" sz="2000" dirty="0"/>
          </a:p>
        </p:txBody>
      </p:sp>
      <p:sp>
        <p:nvSpPr>
          <p:cNvPr id="3379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2628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28600" y="122238"/>
            <a:ext cx="868680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</a:t>
            </a:r>
            <a:endParaRPr lang="es-ES" sz="22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  <a:endParaRPr lang="es-ES" sz="22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a[MAX] = {2, 4, 6, 8, 10};</a:t>
            </a:r>
            <a:endParaRPr lang="es-ES" sz="22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eaLnBrk="0" hangingPunct="0"/>
            <a:r>
              <a:rPr lang="es-ES" sz="22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0" hangingPunct="0"/>
            <a:r>
              <a:rPr lang="es-E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("Los valores del arreglo antes de”</a:t>
            </a:r>
          </a:p>
          <a:p>
            <a:pPr eaLnBrk="0" hangingPunct="0"/>
            <a:r>
              <a:rPr lang="es-ES" sz="2200" dirty="0">
                <a:latin typeface="Courier New" pitchFamily="49" charset="0"/>
                <a:cs typeface="Courier New" pitchFamily="49" charset="0"/>
              </a:rPr>
              <a:t>		“ modificarlos son:\n");</a:t>
            </a:r>
          </a:p>
          <a:p>
            <a:pPr eaLnBrk="0" hangingPunct="0"/>
            <a:r>
              <a:rPr lang="es-E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muestraArreglo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(a, MAX); </a:t>
            </a:r>
          </a:p>
          <a:p>
            <a:pPr eaLnBrk="0" hangingPunct="0"/>
            <a:r>
              <a:rPr lang="es-E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200" dirty="0" err="1" smtClean="0">
                <a:latin typeface="Courier New" pitchFamily="49" charset="0"/>
                <a:cs typeface="Courier New" pitchFamily="49" charset="0"/>
              </a:rPr>
              <a:t>modificaArreglo</a:t>
            </a: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, MAX);</a:t>
            </a:r>
          </a:p>
          <a:p>
            <a:pPr eaLnBrk="0" hangingPunct="0"/>
            <a:r>
              <a:rPr lang="es-E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(“Valores del arreglo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despues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de llamar”</a:t>
            </a:r>
          </a:p>
          <a:p>
            <a:pPr eaLnBrk="0" hangingPunct="0"/>
            <a:r>
              <a:rPr lang="es-ES" sz="2200" dirty="0">
                <a:latin typeface="Courier New" pitchFamily="49" charset="0"/>
                <a:cs typeface="Courier New" pitchFamily="49" charset="0"/>
              </a:rPr>
              <a:t>           “ a </a:t>
            </a:r>
            <a:r>
              <a:rPr lang="es-ES" sz="2200" dirty="0" err="1" smtClean="0">
                <a:latin typeface="Courier New" pitchFamily="49" charset="0"/>
                <a:cs typeface="Courier New" pitchFamily="49" charset="0"/>
              </a:rPr>
              <a:t>modificaArreglo</a:t>
            </a: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son:\n”); </a:t>
            </a:r>
          </a:p>
          <a:p>
            <a:pPr eaLnBrk="0" hangingPunct="0"/>
            <a:r>
              <a:rPr lang="es-E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muestraArreglo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(a, MAX); </a:t>
            </a:r>
          </a:p>
          <a:p>
            <a:pPr eaLnBrk="0" hangingPunct="0"/>
            <a:r>
              <a:rPr lang="es-E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 MAX;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++) </a:t>
            </a:r>
            <a:endParaRPr lang="es-ES" sz="22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modificaUnElemento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(&amp;a[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  <a:endParaRPr lang="es-ES" sz="22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(“Valores del arreglo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despues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 de llamar”</a:t>
            </a:r>
          </a:p>
          <a:p>
            <a:pPr eaLnBrk="0" hangingPunct="0"/>
            <a:r>
              <a:rPr lang="es-ES" sz="2200" dirty="0">
                <a:latin typeface="Courier New" pitchFamily="49" charset="0"/>
                <a:cs typeface="Courier New" pitchFamily="49" charset="0"/>
              </a:rPr>
              <a:t>  		“ a </a:t>
            </a:r>
            <a:r>
              <a:rPr lang="es-ES" sz="2200" dirty="0" err="1" smtClean="0">
                <a:latin typeface="Courier New" pitchFamily="49" charset="0"/>
                <a:cs typeface="Courier New" pitchFamily="49" charset="0"/>
              </a:rPr>
              <a:t>modificaUnElemento</a:t>
            </a:r>
            <a:r>
              <a:rPr lang="es-E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son:\n”);        </a:t>
            </a:r>
          </a:p>
          <a:p>
            <a:pPr eaLnBrk="0" hangingPunct="0"/>
            <a:r>
              <a:rPr lang="es-E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200" dirty="0" err="1">
                <a:latin typeface="Courier New" pitchFamily="49" charset="0"/>
                <a:cs typeface="Courier New" pitchFamily="49" charset="0"/>
              </a:rPr>
              <a:t>muestraArreglo</a:t>
            </a:r>
            <a:r>
              <a:rPr lang="es-ES" sz="2200" dirty="0">
                <a:latin typeface="Courier New" pitchFamily="49" charset="0"/>
                <a:cs typeface="Courier New" pitchFamily="49" charset="0"/>
              </a:rPr>
              <a:t>(a, MAX); </a:t>
            </a:r>
          </a:p>
          <a:p>
            <a:pPr eaLnBrk="0" hangingPunct="0"/>
            <a:r>
              <a:rPr lang="es-E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return 0;</a:t>
            </a:r>
            <a:endParaRPr lang="es-ES" sz="22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  <a:endParaRPr lang="es-E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Rectángulo"/>
          <p:cNvSpPr>
            <a:spLocks noChangeArrowheads="1"/>
          </p:cNvSpPr>
          <p:nvPr/>
        </p:nvSpPr>
        <p:spPr bwMode="auto">
          <a:xfrm>
            <a:off x="228600" y="457200"/>
            <a:ext cx="86106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latin typeface="Courier New" pitchFamily="49" charset="0"/>
              </a:rPr>
              <a:t>void </a:t>
            </a:r>
            <a:r>
              <a:rPr lang="en-US" sz="2400" dirty="0" err="1">
                <a:latin typeface="Courier New" pitchFamily="49" charset="0"/>
              </a:rPr>
              <a:t>muestraArreglo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b[],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max)</a:t>
            </a:r>
            <a:endParaRPr lang="es-ES" sz="2400" dirty="0"/>
          </a:p>
          <a:p>
            <a:pPr eaLnBrk="0" hangingPunct="0"/>
            <a:r>
              <a:rPr lang="en-US" sz="2400" dirty="0">
                <a:latin typeface="Courier New" pitchFamily="49" charset="0"/>
              </a:rPr>
              <a:t>{</a:t>
            </a:r>
            <a:endParaRPr lang="es-ES" sz="2400" dirty="0"/>
          </a:p>
          <a:p>
            <a:pPr eaLnBrk="0" hangingPunct="0"/>
            <a:r>
              <a:rPr lang="en-US" sz="2400" dirty="0">
                <a:latin typeface="Courier New" pitchFamily="49" charset="0"/>
              </a:rPr>
              <a:t> 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</a:t>
            </a:r>
            <a:endParaRPr lang="es-ES" sz="2400" dirty="0"/>
          </a:p>
          <a:p>
            <a:pPr eaLnBrk="0" hangingPunct="0"/>
            <a:r>
              <a:rPr lang="en-US" sz="2400" dirty="0">
                <a:latin typeface="Courier New" pitchFamily="49" charset="0"/>
              </a:rPr>
              <a:t>     </a:t>
            </a:r>
            <a:endParaRPr lang="es-ES" sz="2400" dirty="0"/>
          </a:p>
          <a:p>
            <a:pPr eaLnBrk="0" hangingPunct="0"/>
            <a:r>
              <a:rPr lang="en-US" sz="2400" dirty="0">
                <a:latin typeface="Courier New" pitchFamily="49" charset="0"/>
              </a:rPr>
              <a:t>     for (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&lt; max;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++)</a:t>
            </a:r>
            <a:endParaRPr lang="es-ES" sz="2400" dirty="0"/>
          </a:p>
          <a:p>
            <a:pPr eaLnBrk="0" hangingPunct="0"/>
            <a:r>
              <a:rPr lang="en-US" sz="2400" dirty="0">
                <a:latin typeface="Courier New" pitchFamily="49" charset="0"/>
              </a:rPr>
              <a:t>         </a:t>
            </a: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("%d ", b[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]);</a:t>
            </a:r>
            <a:endParaRPr lang="es-ES" sz="2400" dirty="0"/>
          </a:p>
          <a:p>
            <a:pPr eaLnBrk="0" hangingPunct="0"/>
            <a:r>
              <a:rPr lang="en-US" sz="2400" dirty="0">
                <a:latin typeface="Courier New" pitchFamily="49" charset="0"/>
              </a:rPr>
              <a:t>     </a:t>
            </a: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("\n");</a:t>
            </a:r>
            <a:endParaRPr lang="es-ES" sz="2400" dirty="0"/>
          </a:p>
          <a:p>
            <a:pPr eaLnBrk="0" hangingPunct="0"/>
            <a:r>
              <a:rPr lang="en-US" sz="2400" dirty="0">
                <a:latin typeface="Courier New" pitchFamily="49" charset="0"/>
              </a:rPr>
              <a:t>}</a:t>
            </a:r>
          </a:p>
          <a:p>
            <a:pPr eaLnBrk="0" hangingPunct="0"/>
            <a:endParaRPr lang="es-ES" sz="2400" dirty="0"/>
          </a:p>
          <a:p>
            <a:pPr eaLnBrk="0" hangingPunct="0"/>
            <a:r>
              <a:rPr lang="en-US" sz="2400" dirty="0">
                <a:latin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</a:rPr>
              <a:t>modificaArreglo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b[],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max)</a:t>
            </a:r>
            <a:endParaRPr lang="es-ES" sz="2400" dirty="0"/>
          </a:p>
          <a:p>
            <a:pPr eaLnBrk="0" hangingPunct="0"/>
            <a:r>
              <a:rPr lang="en-US" sz="2400" dirty="0">
                <a:latin typeface="Courier New" pitchFamily="49" charset="0"/>
              </a:rPr>
              <a:t>{</a:t>
            </a:r>
            <a:endParaRPr lang="es-ES" sz="2400" dirty="0"/>
          </a:p>
          <a:p>
            <a:pPr eaLnBrk="0" hangingPunct="0"/>
            <a:r>
              <a:rPr lang="en-US" sz="2400" dirty="0">
                <a:latin typeface="Courier New" pitchFamily="49" charset="0"/>
              </a:rPr>
              <a:t> 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</a:t>
            </a:r>
            <a:endParaRPr lang="es-ES" sz="2400" dirty="0"/>
          </a:p>
          <a:p>
            <a:pPr eaLnBrk="0" hangingPunct="0"/>
            <a:r>
              <a:rPr lang="en-US" sz="2400" dirty="0">
                <a:latin typeface="Courier New" pitchFamily="49" charset="0"/>
              </a:rPr>
              <a:t>     </a:t>
            </a:r>
            <a:endParaRPr lang="es-ES" sz="2400" dirty="0"/>
          </a:p>
          <a:p>
            <a:pPr eaLnBrk="0" hangingPunct="0"/>
            <a:r>
              <a:rPr lang="en-US" sz="2400" dirty="0">
                <a:latin typeface="Courier New" pitchFamily="49" charset="0"/>
              </a:rPr>
              <a:t>     </a:t>
            </a:r>
            <a:r>
              <a:rPr lang="pt-BR" sz="2400" dirty="0">
                <a:latin typeface="Courier New" pitchFamily="49" charset="0"/>
              </a:rPr>
              <a:t>for (i = 0; i &lt; </a:t>
            </a:r>
            <a:r>
              <a:rPr lang="pt-BR" sz="2400" dirty="0" err="1">
                <a:latin typeface="Courier New" pitchFamily="49" charset="0"/>
              </a:rPr>
              <a:t>max</a:t>
            </a:r>
            <a:r>
              <a:rPr lang="pt-BR" sz="2400" dirty="0">
                <a:latin typeface="Courier New" pitchFamily="49" charset="0"/>
              </a:rPr>
              <a:t>; i++)</a:t>
            </a:r>
            <a:endParaRPr lang="es-ES" sz="2400" dirty="0"/>
          </a:p>
          <a:p>
            <a:pPr eaLnBrk="0" hangingPunct="0"/>
            <a:r>
              <a:rPr lang="pt-BR" sz="2400" dirty="0">
                <a:latin typeface="Courier New" pitchFamily="49" charset="0"/>
              </a:rPr>
              <a:t>         b[i] = b[i] + 1;</a:t>
            </a:r>
            <a:endParaRPr lang="es-ES" sz="2400" dirty="0"/>
          </a:p>
          <a:p>
            <a:pPr eaLnBrk="0" hangingPunct="0"/>
            <a:r>
              <a:rPr lang="pt-BR" sz="2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53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Rectángulo"/>
          <p:cNvSpPr>
            <a:spLocks noChangeArrowheads="1"/>
          </p:cNvSpPr>
          <p:nvPr/>
        </p:nvSpPr>
        <p:spPr bwMode="auto">
          <a:xfrm>
            <a:off x="304800" y="1449388"/>
            <a:ext cx="85344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modificaUnElemento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*elem,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pt-BR" sz="2400" dirty="0">
                <a:latin typeface="Courier New" pitchFamily="49" charset="0"/>
                <a:cs typeface="Courier New" pitchFamily="49" charset="0"/>
              </a:rPr>
              <a:t>{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pt-BR" sz="2400" dirty="0">
                <a:latin typeface="Courier New" pitchFamily="49" charset="0"/>
                <a:cs typeface="Courier New" pitchFamily="49" charset="0"/>
              </a:rPr>
              <a:t>     *elem = 0;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pt-BR" sz="2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(“El valor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del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elemento %d dentro” 		“de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modificaUnElemento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es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: %d\n”, </a:t>
            </a:r>
          </a:p>
          <a:p>
            <a:pPr eaLnBrk="0" hangingPunct="0"/>
            <a:r>
              <a:rPr lang="pt-BR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*elem);   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pt-BR" sz="2400" dirty="0">
                <a:latin typeface="Courier New" pitchFamily="49" charset="0"/>
                <a:cs typeface="Courier New" pitchFamily="49" charset="0"/>
              </a:rPr>
              <a:t>     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pt-BR" sz="2400" dirty="0">
                <a:latin typeface="Courier New" pitchFamily="49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064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3048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4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Definiciones</a:t>
            </a:r>
            <a:r>
              <a:rPr lang="en-US" sz="4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alternativas</a:t>
            </a:r>
            <a:r>
              <a:rPr lang="en-US" sz="4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equivalentes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modificaArreglo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b[],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max){</a:t>
            </a:r>
            <a:endParaRPr lang="es-E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</a:t>
            </a:r>
            <a:endParaRPr lang="es-E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 max;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++)</a:t>
            </a:r>
            <a:endParaRPr lang="es-E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  b[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 = b[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 + 1;</a:t>
            </a:r>
            <a:endParaRPr lang="es-E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s-ES" dirty="0" smtClean="0"/>
          </a:p>
        </p:txBody>
      </p:sp>
      <p:sp>
        <p:nvSpPr>
          <p:cNvPr id="3" name="2 Rectángulo"/>
          <p:cNvSpPr>
            <a:spLocks noChangeArrowheads="1"/>
          </p:cNvSpPr>
          <p:nvPr/>
        </p:nvSpPr>
        <p:spPr bwMode="auto">
          <a:xfrm>
            <a:off x="228600" y="4179888"/>
            <a:ext cx="89154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modificaArreglo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size){</a:t>
            </a:r>
            <a:endParaRPr lang="es-ES" sz="28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  <a:endParaRPr lang="es-ES" sz="28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</a:t>
            </a:r>
            <a:endParaRPr lang="es-ES" sz="28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 max;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++)</a:t>
            </a:r>
            <a:endParaRPr lang="es-ES" sz="28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 b[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 = b[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 + 1;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}</a:t>
            </a:r>
            <a:endParaRPr lang="es-E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2 Marcador de contenido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6629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void modificaArreglo(int *b, int size){</a:t>
            </a:r>
            <a:endParaRPr lang="es-E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     int i;</a:t>
            </a:r>
            <a:endParaRPr lang="es-E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     </a:t>
            </a:r>
            <a:endParaRPr lang="es-E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     for (i = 0; i &lt; max; i++)</a:t>
            </a:r>
            <a:endParaRPr lang="es-E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         *(b + i) = *(b + i) + 1;</a:t>
            </a:r>
            <a:endParaRPr lang="es-E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}</a:t>
            </a:r>
            <a:endParaRPr lang="es-E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 </a:t>
            </a:r>
            <a:endParaRPr lang="es-E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void modificaArreglo(int b[], int size){</a:t>
            </a:r>
            <a:endParaRPr lang="es-E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     int i;</a:t>
            </a:r>
            <a:endParaRPr lang="es-E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     </a:t>
            </a:r>
            <a:endParaRPr lang="es-E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     for (i = 0; i &lt; max; i++)</a:t>
            </a:r>
            <a:endParaRPr lang="es-E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         *(b + i) = *(b + i) + 1;</a:t>
            </a:r>
            <a:endParaRPr lang="es-E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}</a:t>
            </a:r>
            <a:endParaRPr lang="es-E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s-ES" sz="280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</a:p>
        </p:txBody>
      </p:sp>
      <p:sp>
        <p:nvSpPr>
          <p:cNvPr id="39939" name="4 Marcador de contenido"/>
          <p:cNvSpPr>
            <a:spLocks noGrp="1"/>
          </p:cNvSpPr>
          <p:nvPr>
            <p:ph idx="1"/>
          </p:nvPr>
        </p:nvSpPr>
        <p:spPr>
          <a:xfrm>
            <a:off x="304800" y="1600200"/>
            <a:ext cx="94488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AR" sz="3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3200" dirty="0" smtClean="0">
                <a:latin typeface="Courier New" pitchFamily="49" charset="0"/>
                <a:cs typeface="Courier New" pitchFamily="49" charset="0"/>
              </a:rPr>
              <a:t> a[3] = {5,8,1};</a:t>
            </a:r>
          </a:p>
          <a:p>
            <a:pPr>
              <a:buFont typeface="Wingdings" pitchFamily="2" charset="2"/>
              <a:buNone/>
            </a:pPr>
            <a:r>
              <a:rPr lang="es-AR" sz="3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3200" dirty="0" smtClean="0">
                <a:latin typeface="Courier New" pitchFamily="49" charset="0"/>
                <a:cs typeface="Courier New" pitchFamily="49" charset="0"/>
              </a:rPr>
              <a:t> *p, *q, i;</a:t>
            </a:r>
          </a:p>
          <a:p>
            <a:pPr>
              <a:buFont typeface="Wingdings" pitchFamily="2" charset="2"/>
              <a:buNone/>
            </a:pPr>
            <a:r>
              <a:rPr lang="es-AR" sz="3200" dirty="0" smtClean="0">
                <a:latin typeface="Courier New" pitchFamily="49" charset="0"/>
                <a:cs typeface="Courier New" pitchFamily="49" charset="0"/>
              </a:rPr>
              <a:t>p = a;</a:t>
            </a:r>
          </a:p>
          <a:p>
            <a:pPr>
              <a:buFont typeface="Wingdings" pitchFamily="2" charset="2"/>
              <a:buNone/>
            </a:pPr>
            <a:r>
              <a:rPr lang="es-AR" sz="3200" dirty="0" smtClean="0">
                <a:latin typeface="Courier New" pitchFamily="49" charset="0"/>
                <a:cs typeface="Courier New" pitchFamily="49" charset="0"/>
              </a:rPr>
              <a:t>q = &amp;a[1];</a:t>
            </a:r>
          </a:p>
          <a:p>
            <a:pPr>
              <a:buFont typeface="Wingdings" pitchFamily="2" charset="2"/>
              <a:buNone/>
            </a:pPr>
            <a:r>
              <a:rPr lang="es-AR" sz="3200" dirty="0" smtClean="0">
                <a:latin typeface="Courier New" pitchFamily="49" charset="0"/>
                <a:cs typeface="Courier New" pitchFamily="49" charset="0"/>
              </a:rPr>
              <a:t>i = *p + *q;</a:t>
            </a:r>
          </a:p>
          <a:p>
            <a:pPr>
              <a:buFont typeface="Wingdings" pitchFamily="2" charset="2"/>
              <a:buNone/>
            </a:pPr>
            <a:r>
              <a:rPr lang="es-AR" sz="3200" dirty="0" smtClean="0">
                <a:latin typeface="Courier New" pitchFamily="49" charset="0"/>
                <a:cs typeface="Courier New" pitchFamily="49" charset="0"/>
              </a:rPr>
              <a:t>*p += *q; /* </a:t>
            </a:r>
            <a:r>
              <a:rPr lang="es-AR" sz="3200" dirty="0" err="1" smtClean="0">
                <a:latin typeface="Courier New" pitchFamily="49" charset="0"/>
                <a:cs typeface="Courier New" pitchFamily="49" charset="0"/>
              </a:rPr>
              <a:t>equiv</a:t>
            </a:r>
            <a:r>
              <a:rPr lang="es-AR" sz="3200" dirty="0" smtClean="0">
                <a:latin typeface="Courier New" pitchFamily="49" charset="0"/>
                <a:cs typeface="Courier New" pitchFamily="49" charset="0"/>
              </a:rPr>
              <a:t>. *p = *p + *q; */</a:t>
            </a:r>
          </a:p>
          <a:p>
            <a:pPr>
              <a:buFont typeface="Wingdings" pitchFamily="2" charset="2"/>
              <a:buNone/>
            </a:pPr>
            <a:r>
              <a:rPr lang="es-AR" sz="3200" dirty="0" smtClean="0">
                <a:latin typeface="Courier New" pitchFamily="49" charset="0"/>
                <a:cs typeface="Courier New" pitchFamily="49" charset="0"/>
              </a:rPr>
              <a:t>*(p+1) = 0;</a:t>
            </a:r>
          </a:p>
          <a:p>
            <a:pPr>
              <a:buFont typeface="Wingdings" pitchFamily="2" charset="2"/>
              <a:buNone/>
            </a:pPr>
            <a:r>
              <a:rPr lang="es-AR" sz="3200" dirty="0" smtClean="0">
                <a:latin typeface="Courier New" pitchFamily="49" charset="0"/>
                <a:cs typeface="Courier New" pitchFamily="49" charset="0"/>
              </a:rPr>
              <a:t>(*(q+1))++; </a:t>
            </a:r>
            <a:endParaRPr lang="es-AR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9651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s-ES" dirty="0" smtClean="0"/>
              <a:t>Pasaje de Arreglos Multidimensionales como Parámetros de una Función en C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307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Dado que se trata de arreglos de arreglos, no hace falta incluir el tamaño de la 1ra dimensión, pero sí el de las siguientes: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s-ES" sz="28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s-ES" sz="2800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s-ES" sz="2800" dirty="0" smtClean="0">
                <a:latin typeface="Courier New" pitchFamily="49" charset="0"/>
                <a:cs typeface="Times New Roman" pitchFamily="18" charset="0"/>
              </a:rPr>
              <a:t> a[2][3];</a:t>
            </a:r>
            <a:endParaRPr lang="es-ES" sz="5600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s-ES" sz="28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s-ES" sz="2800" dirty="0" err="1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s-ES" sz="2800" dirty="0" smtClean="0">
                <a:latin typeface="Courier New" pitchFamily="49" charset="0"/>
                <a:cs typeface="Times New Roman" pitchFamily="18" charset="0"/>
              </a:rPr>
              <a:t> f(</a:t>
            </a:r>
            <a:r>
              <a:rPr lang="es-ES" sz="2800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s-ES" sz="2800" dirty="0" smtClean="0">
                <a:latin typeface="Courier New" pitchFamily="49" charset="0"/>
                <a:cs typeface="Times New Roman" pitchFamily="18" charset="0"/>
              </a:rPr>
              <a:t> x[][3]){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s-ES" sz="2800" dirty="0" smtClean="0">
                <a:latin typeface="Courier New" pitchFamily="49" charset="0"/>
                <a:cs typeface="Times New Roman" pitchFamily="18" charset="0"/>
              </a:rPr>
              <a:t>		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s-ES" sz="28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>
              <a:defRPr/>
            </a:pPr>
            <a:r>
              <a:rPr lang="es-ES" dirty="0" smtClean="0"/>
              <a:t>Invocación igual que en los unidimensionales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s-ES" sz="2800" dirty="0" smtClean="0">
                <a:latin typeface="Courier New" pitchFamily="49" charset="0"/>
                <a:cs typeface="Times New Roman" pitchFamily="18" charset="0"/>
              </a:rPr>
              <a:t>		f(a);</a:t>
            </a:r>
          </a:p>
          <a:p>
            <a:pPr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57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34E2-3386-4E56-ABCB-546B4E925397}" type="slidenum">
              <a:rPr lang="es-ES" altLang="es-CO"/>
              <a:pPr/>
              <a:t>7</a:t>
            </a:fld>
            <a:endParaRPr lang="es-ES" altLang="es-CO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8610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Las </a:t>
            </a:r>
            <a:r>
              <a:rPr lang="es-ES_tradnl" altLang="es-CO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direcciones de memoria </a:t>
            </a:r>
            <a:r>
              <a:rPr lang="es-ES_tradnl" altLang="es-CO" sz="2400" dirty="0">
                <a:latin typeface="Comic Sans MS" panose="030F0702030302020204" pitchFamily="66" charset="0"/>
              </a:rPr>
              <a:t>dependen de la arquitectura del computador y de la gestión que </a:t>
            </a:r>
            <a:r>
              <a:rPr lang="es-ES_tradnl" altLang="es-CO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el sistema operativo</a:t>
            </a:r>
            <a:r>
              <a:rPr lang="es-ES_tradnl" altLang="es-CO" sz="2400" dirty="0">
                <a:latin typeface="Comic Sans MS" panose="030F0702030302020204" pitchFamily="66" charset="0"/>
              </a:rPr>
              <a:t> haga de ella.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En lenguaje </a:t>
            </a:r>
            <a:r>
              <a:rPr lang="es-ES_tradnl" altLang="es-CO" sz="2400" dirty="0">
                <a:solidFill>
                  <a:srgbClr val="006666"/>
                </a:solidFill>
                <a:latin typeface="Comic Sans MS" panose="030F0702030302020204" pitchFamily="66" charset="0"/>
              </a:rPr>
              <a:t>ensamblador </a:t>
            </a:r>
            <a:r>
              <a:rPr lang="es-ES_tradnl" altLang="es-CO" sz="2400" dirty="0">
                <a:latin typeface="Comic Sans MS" panose="030F0702030302020204" pitchFamily="66" charset="0"/>
              </a:rPr>
              <a:t>se debe indicar numéricamente la posición física de memoria en que queremos almacenar un dato. De ahí que este lenguaje dependa tanto de la máquina en la que se aplique.</a:t>
            </a:r>
          </a:p>
          <a:p>
            <a:pPr>
              <a:spcBef>
                <a:spcPct val="50000"/>
              </a:spcBef>
            </a:pPr>
            <a:r>
              <a:rPr lang="es-ES_tradnl" altLang="es-CO" sz="2800" dirty="0">
                <a:latin typeface="Comic Sans MS" panose="030F0702030302020204" pitchFamily="66" charset="0"/>
              </a:rPr>
              <a:t>   </a:t>
            </a:r>
            <a:r>
              <a:rPr lang="es-ES_tradnl" altLang="es-CO" sz="2400" dirty="0">
                <a:latin typeface="Comic Sans MS" panose="030F0702030302020204" pitchFamily="66" charset="0"/>
              </a:rPr>
              <a:t>En </a:t>
            </a:r>
            <a:r>
              <a:rPr lang="es-ES_tradnl" altLang="es-CO" sz="2400" dirty="0">
                <a:solidFill>
                  <a:srgbClr val="CC0099"/>
                </a:solidFill>
                <a:latin typeface="Comic Sans MS" panose="030F0702030302020204" pitchFamily="66" charset="0"/>
              </a:rPr>
              <a:t>C</a:t>
            </a:r>
            <a:r>
              <a:rPr lang="es-ES_tradnl" altLang="es-CO" sz="2400" dirty="0">
                <a:latin typeface="Comic Sans MS" panose="030F0702030302020204" pitchFamily="66" charset="0"/>
              </a:rPr>
              <a:t> no debemos,  </a:t>
            </a:r>
            <a:r>
              <a:rPr lang="es-ES_tradnl" altLang="es-CO" sz="2400" u="sng" dirty="0">
                <a:latin typeface="Comic Sans MS" panose="030F0702030302020204" pitchFamily="66" charset="0"/>
              </a:rPr>
              <a:t>ni podemos</a:t>
            </a:r>
            <a:r>
              <a:rPr lang="es-ES_tradnl" altLang="es-CO" sz="2400" dirty="0">
                <a:latin typeface="Comic Sans MS" panose="030F0702030302020204" pitchFamily="66" charset="0"/>
              </a:rPr>
              <a:t>, indicar numéricamente la dirección de memoria, si no que utilizamos una etiqueta que conocemos como </a:t>
            </a:r>
            <a:r>
              <a:rPr lang="es-ES_tradnl" altLang="es-CO" sz="2400" dirty="0">
                <a:solidFill>
                  <a:srgbClr val="CC0099"/>
                </a:solidFill>
                <a:latin typeface="Comic Sans MS" panose="030F0702030302020204" pitchFamily="66" charset="0"/>
              </a:rPr>
              <a:t>variable </a:t>
            </a:r>
            <a:r>
              <a:rPr lang="es-ES_tradnl" altLang="es-CO" sz="2400" dirty="0">
                <a:latin typeface="Comic Sans MS" panose="030F0702030302020204" pitchFamily="66" charset="0"/>
              </a:rPr>
              <a:t>(en su día definimos las variables como direcciones de memoria). Lo que nos interesa es almacenar un dato, y no la localización exacta de ese dato en memoria.</a:t>
            </a:r>
            <a:endParaRPr lang="es-ES" altLang="es-CO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755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Arreglos de Caracteres y Strings en 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79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Usados como estructura soporte en C para los </a:t>
            </a:r>
            <a:r>
              <a:rPr lang="es-ES" dirty="0" err="1" smtClean="0"/>
              <a:t>strings</a:t>
            </a:r>
            <a:r>
              <a:rPr lang="es-ES" dirty="0" smtClean="0"/>
              <a:t> (cadenas de caracteres)</a:t>
            </a:r>
            <a:r>
              <a:rPr lang="es-ES" i="1" dirty="0" smtClean="0"/>
              <a:t>.</a:t>
            </a:r>
          </a:p>
          <a:p>
            <a:pPr>
              <a:defRPr/>
            </a:pPr>
            <a:r>
              <a:rPr lang="es-ES" dirty="0" smtClean="0"/>
              <a:t>Características particulares:</a:t>
            </a:r>
          </a:p>
          <a:p>
            <a:pPr marL="858837" lvl="1" indent="-514350">
              <a:buSzPct val="100000"/>
              <a:buFont typeface="+mj-lt"/>
              <a:buAutoNum type="arabicParenR"/>
              <a:defRPr/>
            </a:pPr>
            <a:r>
              <a:rPr lang="es-ES" dirty="0" smtClean="0"/>
              <a:t>Inicialización</a:t>
            </a:r>
            <a:r>
              <a:rPr lang="es-ES" sz="2400" dirty="0" smtClean="0"/>
              <a:t>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s[] = “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Programacion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I”;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s[] = {‘P’, ‘r’, ‘o’, ‘g’, ‘r’, ‘a’,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				‘m’, ‘a’, ‘c’, ‘i’, ‘o’,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				‘n’,‘ ’,‘I’,‘\0’};</a:t>
            </a:r>
          </a:p>
          <a:p>
            <a:pPr lvl="1">
              <a:defRPr/>
            </a:pPr>
            <a:r>
              <a:rPr lang="es-ES" dirty="0" smtClean="0">
                <a:cs typeface="Courier New" pitchFamily="49" charset="0"/>
              </a:rPr>
              <a:t>No todos los arreglos de caracteres representan </a:t>
            </a:r>
            <a:r>
              <a:rPr lang="es-ES" dirty="0" err="1" smtClean="0">
                <a:cs typeface="Courier New" pitchFamily="49" charset="0"/>
              </a:rPr>
              <a:t>strings</a:t>
            </a:r>
            <a:r>
              <a:rPr lang="es-ES" dirty="0" smtClean="0">
                <a:cs typeface="Courier New" pitchFamily="49" charset="0"/>
              </a:rPr>
              <a:t>, solo los terminados en 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‘\0’</a:t>
            </a:r>
            <a:r>
              <a:rPr lang="es-ES" dirty="0" smtClean="0">
                <a:cs typeface="Courier New" pitchFamily="49" charset="0"/>
              </a:rPr>
              <a:t>.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5486400" y="4495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7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Arreglos de Caracteres y Strings en C</a:t>
            </a:r>
          </a:p>
        </p:txBody>
      </p:sp>
      <p:sp>
        <p:nvSpPr>
          <p:cNvPr id="43011" name="2 Marcador de contenido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7925"/>
          </a:xfrm>
        </p:spPr>
        <p:txBody>
          <a:bodyPr/>
          <a:lstStyle/>
          <a:p>
            <a:pPr marL="514350" indent="-514350">
              <a:buSzPct val="100000"/>
              <a:buFont typeface="Garamond" pitchFamily="18" charset="0"/>
              <a:buAutoNum type="arabicParenR" startAt="2"/>
            </a:pPr>
            <a:r>
              <a:rPr lang="es-ES" sz="2400" dirty="0" smtClean="0"/>
              <a:t>Lectura de una sola vez:</a:t>
            </a:r>
          </a:p>
          <a:p>
            <a:pPr marL="514350" indent="-514350">
              <a:buSzPct val="100000"/>
              <a:buFont typeface="Wingdings" pitchFamily="2" charset="2"/>
              <a:buNone/>
            </a:pPr>
            <a:r>
              <a:rPr lang="es-ES" sz="2400" dirty="0" smtClean="0"/>
              <a:t>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cad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marL="514350" indent="-514350">
              <a:buSzPct val="100000"/>
              <a:buFont typeface="Wingdings" pitchFamily="2" charset="2"/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(“%s”,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cad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indent="-514350">
              <a:buSzPct val="100000"/>
              <a:buFont typeface="Wingdings" pitchFamily="2" charset="2"/>
              <a:buNone/>
            </a:pP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SzPct val="100000"/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Responsabilidad</a:t>
            </a:r>
            <a:r>
              <a:rPr lang="en-US" sz="2400" dirty="0" smtClean="0"/>
              <a:t> del </a:t>
            </a:r>
            <a:r>
              <a:rPr lang="en-US" sz="2400" dirty="0" err="1" smtClean="0"/>
              <a:t>programador</a:t>
            </a:r>
            <a:r>
              <a:rPr lang="en-US" sz="2400" dirty="0" smtClean="0"/>
              <a:t> </a:t>
            </a:r>
            <a:r>
              <a:rPr lang="en-US" sz="2400" dirty="0" err="1" smtClean="0"/>
              <a:t>asegurarse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 smtClean="0"/>
              <a:t>arreglo</a:t>
            </a:r>
            <a:r>
              <a:rPr lang="en-US" sz="2400" dirty="0" smtClean="0"/>
              <a:t> </a:t>
            </a:r>
            <a:r>
              <a:rPr lang="en-US" sz="2400" dirty="0" err="1" smtClean="0"/>
              <a:t>tenga</a:t>
            </a:r>
            <a:r>
              <a:rPr lang="en-US" sz="2400" dirty="0" smtClean="0"/>
              <a:t> el </a:t>
            </a:r>
            <a:r>
              <a:rPr lang="en-US" sz="2400" dirty="0" err="1" smtClean="0"/>
              <a:t>tamaño</a:t>
            </a:r>
            <a:r>
              <a:rPr lang="en-US" sz="2400" dirty="0" smtClean="0"/>
              <a:t> </a:t>
            </a:r>
            <a:r>
              <a:rPr lang="en-US" sz="2400" dirty="0" err="1" smtClean="0"/>
              <a:t>suficiente</a:t>
            </a:r>
            <a:r>
              <a:rPr lang="en-US" sz="2400" dirty="0" smtClean="0"/>
              <a:t>.</a:t>
            </a:r>
          </a:p>
          <a:p>
            <a:pPr marL="514350" indent="-514350">
              <a:buSzPct val="100000"/>
              <a:buFont typeface="Wingdings" pitchFamily="2" charset="2"/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(“%9s”,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cad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); /* ignora mas  	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alla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de los 9 caracteres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leidos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*/</a:t>
            </a:r>
            <a:endParaRPr lang="en-US" sz="2400" dirty="0" smtClean="0"/>
          </a:p>
          <a:p>
            <a:pPr marL="514350" indent="-514350">
              <a:buSzPct val="100000"/>
              <a:buFont typeface="Wingdings" pitchFamily="2" charset="2"/>
              <a:buNone/>
            </a:pPr>
            <a:endParaRPr lang="es-ES" sz="2400" dirty="0" smtClean="0"/>
          </a:p>
          <a:p>
            <a:pPr marL="514350" indent="-514350">
              <a:buSzPct val="100000"/>
              <a:buFont typeface="Garamond" pitchFamily="18" charset="0"/>
              <a:buAutoNum type="arabicParenR" startAt="3"/>
            </a:pPr>
            <a:r>
              <a:rPr lang="es-ES" sz="2400" dirty="0" smtClean="0"/>
              <a:t>Impresión de una sola vez:</a:t>
            </a:r>
          </a:p>
          <a:p>
            <a:pPr marL="514350" indent="-514350">
              <a:buSzPct val="100000"/>
              <a:buFont typeface="Wingdings" pitchFamily="2" charset="2"/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(“%s”,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cad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); /* hasta que encuentra 	el primer carácter ‘\0’ */</a:t>
            </a:r>
            <a:endParaRPr lang="es-ES" sz="2400" dirty="0" smtClean="0"/>
          </a:p>
        </p:txBody>
      </p:sp>
      <p:sp>
        <p:nvSpPr>
          <p:cNvPr id="4" name="3 Elipse"/>
          <p:cNvSpPr/>
          <p:nvPr/>
        </p:nvSpPr>
        <p:spPr>
          <a:xfrm>
            <a:off x="3048000" y="1981200"/>
            <a:ext cx="990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7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Strings</a:t>
            </a:r>
            <a:r>
              <a:rPr lang="es-ES" dirty="0" smtClean="0"/>
              <a:t>, Arreglos de Caracteres y Punteros a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char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1676400"/>
            <a:ext cx="8458200" cy="48768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s1[] = “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hola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”;</a:t>
            </a: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*s2 = “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hola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defRPr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s1</a:t>
            </a:r>
            <a:r>
              <a:rPr lang="es-ES" sz="2400" dirty="0" smtClean="0"/>
              <a:t> y 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s2</a:t>
            </a:r>
            <a:r>
              <a:rPr lang="es-ES" sz="2400" dirty="0" smtClean="0"/>
              <a:t>  almacenan el </a:t>
            </a:r>
            <a:r>
              <a:rPr lang="es-ES" sz="2400" dirty="0" err="1" smtClean="0"/>
              <a:t>string</a:t>
            </a:r>
            <a:r>
              <a:rPr lang="es-ES" sz="2400" dirty="0" smtClean="0"/>
              <a:t> 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“hola” </a:t>
            </a:r>
            <a:r>
              <a:rPr lang="es-ES" sz="2400" dirty="0" smtClean="0"/>
              <a:t>en un arreglo de 5 posiciones;</a:t>
            </a:r>
          </a:p>
          <a:p>
            <a:pPr>
              <a:defRPr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s1</a:t>
            </a:r>
            <a:r>
              <a:rPr lang="es-ES" sz="2400" dirty="0" smtClean="0"/>
              <a:t> y 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s2</a:t>
            </a:r>
            <a:r>
              <a:rPr lang="es-ES" sz="2400" dirty="0" smtClean="0"/>
              <a:t> apuntan a la dirección base del correspondiente arreglo. </a:t>
            </a:r>
          </a:p>
          <a:p>
            <a:pPr>
              <a:defRPr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s1</a:t>
            </a:r>
            <a:r>
              <a:rPr lang="es-ES" sz="2400" dirty="0" smtClean="0"/>
              <a:t> es un valor </a:t>
            </a:r>
            <a:r>
              <a:rPr lang="es-ES" sz="2400" u="sng" dirty="0" smtClean="0"/>
              <a:t>constante</a:t>
            </a:r>
            <a:r>
              <a:rPr lang="es-ES" sz="2400" dirty="0" smtClean="0"/>
              <a:t> ya que </a:t>
            </a:r>
            <a:r>
              <a:rPr lang="es-ES" sz="2400" u="sng" dirty="0" smtClean="0"/>
              <a:t>siempre</a:t>
            </a:r>
            <a:r>
              <a:rPr lang="es-ES" sz="2400" dirty="0" smtClean="0"/>
              <a:t> representa la dirección base del arreglo 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s1</a:t>
            </a:r>
            <a:r>
              <a:rPr lang="es-ES" sz="2400" dirty="0" smtClean="0"/>
              <a:t>, es decir 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&amp;s1[0]</a:t>
            </a:r>
            <a:r>
              <a:rPr lang="es-ES" sz="2400" dirty="0" smtClean="0"/>
              <a:t>. </a:t>
            </a:r>
          </a:p>
          <a:p>
            <a:pPr lvl="1">
              <a:buNone/>
              <a:defRPr/>
            </a:pPr>
            <a:r>
              <a:rPr lang="es-ES" sz="2000" dirty="0" smtClean="0">
                <a:latin typeface="Courier New" pitchFamily="49" charset="0"/>
                <a:ea typeface="+mn-ea"/>
                <a:cs typeface="Courier New" pitchFamily="49" charset="0"/>
              </a:rPr>
              <a:t>s1</a:t>
            </a:r>
            <a:r>
              <a:rPr lang="es-ES" sz="2000" dirty="0" smtClean="0">
                <a:ea typeface="+mn-ea"/>
              </a:rPr>
              <a:t> no puede cambiar su valor, por ej., no podemos hacer </a:t>
            </a:r>
            <a:r>
              <a:rPr lang="es-ES" sz="2000" dirty="0" smtClean="0">
                <a:latin typeface="Courier New" pitchFamily="49" charset="0"/>
                <a:ea typeface="+mn-ea"/>
                <a:cs typeface="Courier New" pitchFamily="49" charset="0"/>
              </a:rPr>
              <a:t>s1++ </a:t>
            </a:r>
          </a:p>
          <a:p>
            <a:pPr>
              <a:defRPr/>
            </a:pPr>
            <a:r>
              <a:rPr lang="es-AR" sz="2400" dirty="0" smtClean="0">
                <a:ea typeface="+mn-ea"/>
              </a:rPr>
              <a:t>Para</a:t>
            </a:r>
            <a:r>
              <a:rPr lang="es-AR" sz="2400" dirty="0" smtClean="0"/>
              <a:t> copiar un </a:t>
            </a:r>
            <a:r>
              <a:rPr lang="es-AR" sz="2400" dirty="0" err="1" smtClean="0"/>
              <a:t>string</a:t>
            </a:r>
            <a:r>
              <a:rPr lang="es-AR" sz="2400" dirty="0" smtClean="0"/>
              <a:t> en otro deberemos copiar elemento a elemento usando </a:t>
            </a:r>
            <a:r>
              <a:rPr lang="es-AR" sz="24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smtClean="0"/>
              <a:t>(en </a:t>
            </a:r>
            <a:r>
              <a:rPr lang="es-AR" sz="2400" dirty="0" err="1" smtClean="0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s-AR" sz="2400" dirty="0" smtClean="0"/>
              <a:t>).</a:t>
            </a:r>
          </a:p>
          <a:p>
            <a:pPr>
              <a:defRPr/>
            </a:pP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88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dirty="0" smtClean="0"/>
              <a:t>REGISTROS</a:t>
            </a:r>
            <a:br>
              <a:rPr lang="es-ES" dirty="0" smtClean="0"/>
            </a:br>
            <a:endParaRPr lang="es-ES" dirty="0" smtClean="0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smtClean="0">
              <a:solidFill>
                <a:schemeClr val="tx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Registros</a:t>
            </a:r>
          </a:p>
        </p:txBody>
      </p:sp>
      <p:sp>
        <p:nvSpPr>
          <p:cNvPr id="5124" name="2 Marcador de contenido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64125"/>
          </a:xfrm>
        </p:spPr>
        <p:txBody>
          <a:bodyPr/>
          <a:lstStyle/>
          <a:p>
            <a:r>
              <a:rPr lang="es-ES" sz="2800" smtClean="0"/>
              <a:t>Llamados también tuplas, estructuras, records, structs, …</a:t>
            </a:r>
          </a:p>
          <a:p>
            <a:r>
              <a:rPr lang="es-ES" sz="2800" smtClean="0"/>
              <a:t>Estructura heterogénea</a:t>
            </a:r>
          </a:p>
          <a:p>
            <a:r>
              <a:rPr lang="es-ES" sz="2800" smtClean="0"/>
              <a:t>Selector: identificador de campo del registro (explícito)</a:t>
            </a:r>
          </a:p>
          <a:p>
            <a:endParaRPr lang="es-ES" sz="2800" smtClean="0"/>
          </a:p>
          <a:p>
            <a:endParaRPr lang="es-ES" sz="2800" smtClean="0"/>
          </a:p>
          <a:p>
            <a:pPr>
              <a:buFont typeface="Wingdings" pitchFamily="2" charset="2"/>
              <a:buNone/>
            </a:pPr>
            <a:endParaRPr lang="es-ES" sz="2800" smtClean="0"/>
          </a:p>
          <a:p>
            <a:r>
              <a:rPr lang="es-ES" sz="2800" smtClean="0"/>
              <a:t>Capacidad estática.</a:t>
            </a:r>
          </a:p>
          <a:p>
            <a:r>
              <a:rPr lang="es-ES" sz="2800" smtClean="0"/>
              <a:t>Operaciones: asignación e inspección.</a:t>
            </a:r>
          </a:p>
          <a:p>
            <a:r>
              <a:rPr lang="es-ES" sz="2800" smtClean="0"/>
              <a:t>No hay orden en sus elementos.</a:t>
            </a:r>
          </a:p>
          <a:p>
            <a:endParaRPr lang="es-ES" sz="2800" smtClean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990600" y="3141663"/>
          <a:ext cx="522763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o" r:id="rId4" imgW="1756851" imgH="536190" progId="Word.Document.12">
                  <p:embed/>
                </p:oleObj>
              </mc:Choice>
              <mc:Fallback>
                <p:oleObj name="Documento" r:id="rId4" imgW="1756851" imgH="53619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41663"/>
                        <a:ext cx="522763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5 Conector recto"/>
          <p:cNvCxnSpPr/>
          <p:nvPr/>
        </p:nvCxnSpPr>
        <p:spPr>
          <a:xfrm flipV="1">
            <a:off x="3059113" y="3357563"/>
            <a:ext cx="288925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3059113" y="3789363"/>
            <a:ext cx="36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3059113" y="4005263"/>
            <a:ext cx="360362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Registros en C: </a:t>
            </a:r>
            <a:r>
              <a:rPr lang="es-ES" sz="4000" dirty="0" err="1" smtClean="0"/>
              <a:t>Structs</a:t>
            </a:r>
            <a:endParaRPr lang="es-ES" dirty="0" smtClean="0">
              <a:latin typeface="+mn-lt"/>
            </a:endParaRPr>
          </a:p>
        </p:txBody>
      </p:sp>
      <p:sp>
        <p:nvSpPr>
          <p:cNvPr id="46083" name="2 Marcador de contenido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E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i="1" smtClean="0">
                <a:solidFill>
                  <a:schemeClr val="tx2"/>
                </a:solidFill>
                <a:latin typeface="Times" pitchFamily="18" charset="0"/>
                <a:cs typeface="Courier New" pitchFamily="49" charset="0"/>
              </a:rPr>
              <a:t>nombre</a:t>
            </a:r>
            <a:r>
              <a:rPr lang="es-ES" sz="2400" smtClean="0">
                <a:solidFill>
                  <a:schemeClr val="tx2"/>
                </a:solidFill>
                <a:latin typeface="Times" pitchFamily="18" charset="0"/>
                <a:cs typeface="Courier New" pitchFamily="49" charset="0"/>
              </a:rPr>
              <a:t>-</a:t>
            </a:r>
            <a:r>
              <a:rPr lang="es-ES" sz="2400" i="1" smtClean="0">
                <a:solidFill>
                  <a:schemeClr val="tx2"/>
                </a:solidFill>
                <a:latin typeface="Times" pitchFamily="18" charset="0"/>
                <a:cs typeface="Courier New" pitchFamily="49" charset="0"/>
              </a:rPr>
              <a:t>registro</a:t>
            </a:r>
            <a:r>
              <a:rPr lang="es-E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s-E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i="1" smtClean="0">
                <a:solidFill>
                  <a:schemeClr val="tx2"/>
                </a:solidFill>
                <a:latin typeface="Times" pitchFamily="18" charset="0"/>
                <a:cs typeface="Courier New" pitchFamily="49" charset="0"/>
              </a:rPr>
              <a:t>tipo nombre-campo</a:t>
            </a:r>
            <a:r>
              <a:rPr lang="es-E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s-E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i="1" smtClean="0">
                <a:solidFill>
                  <a:schemeClr val="tx2"/>
                </a:solidFill>
                <a:latin typeface="Times" pitchFamily="18" charset="0"/>
                <a:cs typeface="Courier New" pitchFamily="49" charset="0"/>
              </a:rPr>
              <a:t>tipo nombre-campo</a:t>
            </a:r>
            <a:r>
              <a:rPr lang="es-E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ES" sz="2400" i="1" smtClean="0">
              <a:solidFill>
                <a:schemeClr val="tx2"/>
              </a:solidFill>
              <a:latin typeface="Times" pitchFamily="18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s-E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>
              <a:buFont typeface="Wingdings" pitchFamily="2" charset="2"/>
              <a:buNone/>
            </a:pP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/*Tipo struct fecha */</a:t>
            </a:r>
            <a:endParaRPr lang="es-ES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struct fecha{ </a:t>
            </a:r>
            <a:endParaRPr lang="es-ES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int anio;</a:t>
            </a:r>
            <a:endParaRPr lang="es-ES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int mes;</a:t>
            </a:r>
            <a:endParaRPr lang="es-ES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int dia;</a:t>
            </a:r>
          </a:p>
          <a:p>
            <a:pPr>
              <a:buFont typeface="Wingdings" pitchFamily="2" charset="2"/>
              <a:buNone/>
            </a:pP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" sz="2800" smtClean="0"/>
          </a:p>
        </p:txBody>
      </p:sp>
      <p:sp>
        <p:nvSpPr>
          <p:cNvPr id="4" name="3 Llamada con línea 1"/>
          <p:cNvSpPr/>
          <p:nvPr/>
        </p:nvSpPr>
        <p:spPr>
          <a:xfrm>
            <a:off x="5364163" y="3860800"/>
            <a:ext cx="2879725" cy="79216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Los campos de un </a:t>
            </a:r>
            <a:r>
              <a:rPr lang="es-AR" dirty="0" err="1"/>
              <a:t>struct</a:t>
            </a:r>
            <a:r>
              <a:rPr lang="es-AR" dirty="0"/>
              <a:t> pueden ser de cualquier tipo simple o estructurado</a:t>
            </a:r>
          </a:p>
        </p:txBody>
      </p:sp>
    </p:spTree>
    <p:extLst>
      <p:ext uri="{BB962C8B-B14F-4D97-AF65-F5344CB8AC3E}">
        <p14:creationId xmlns:p14="http://schemas.microsoft.com/office/powerpoint/2010/main" val="19606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Registros en C: Structs</a:t>
            </a:r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struct fecha{ </a:t>
            </a:r>
            <a:endParaRPr lang="es-ES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int anio;</a:t>
            </a:r>
            <a:endParaRPr lang="es-ES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int mes;</a:t>
            </a:r>
            <a:endParaRPr lang="es-ES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int dia;</a:t>
            </a:r>
          </a:p>
          <a:p>
            <a:pPr>
              <a:buFont typeface="Wingdings" pitchFamily="2" charset="2"/>
              <a:buNone/>
            </a:pP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} varFecha;</a:t>
            </a:r>
          </a:p>
          <a:p>
            <a:pPr>
              <a:buFont typeface="Wingdings" pitchFamily="2" charset="2"/>
              <a:buNone/>
            </a:pPr>
            <a:endParaRPr lang="es-ES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struct fecha fechaNacimiento, </a:t>
            </a:r>
          </a:p>
          <a:p>
            <a:pPr>
              <a:buFont typeface="Wingdings" pitchFamily="2" charset="2"/>
              <a:buNone/>
            </a:pP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		        fechaCasamiento;</a:t>
            </a:r>
          </a:p>
          <a:p>
            <a:pPr>
              <a:buFont typeface="Wingdings" pitchFamily="2" charset="2"/>
              <a:buNone/>
            </a:pPr>
            <a:endParaRPr lang="es-ES" smtClean="0">
              <a:latin typeface="Courier New" pitchFamily="49" charset="0"/>
              <a:cs typeface="Courier New" pitchFamily="49" charset="0"/>
            </a:endParaRPr>
          </a:p>
          <a:p>
            <a:endParaRPr lang="es-ES" smtClean="0"/>
          </a:p>
        </p:txBody>
      </p:sp>
      <p:sp>
        <p:nvSpPr>
          <p:cNvPr id="4" name="3 Llamada con línea 1 (barra de énfasis)"/>
          <p:cNvSpPr/>
          <p:nvPr/>
        </p:nvSpPr>
        <p:spPr>
          <a:xfrm>
            <a:off x="4859338" y="1268413"/>
            <a:ext cx="2952750" cy="1512887"/>
          </a:xfrm>
          <a:prstGeom prst="accentCallout1">
            <a:avLst>
              <a:gd name="adj1" fmla="val 18750"/>
              <a:gd name="adj2" fmla="val -8333"/>
              <a:gd name="adj3" fmla="val 17582"/>
              <a:gd name="adj4" fmla="val -547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b="1" dirty="0" err="1">
                <a:cs typeface="Courier New" pitchFamily="49" charset="0"/>
              </a:rPr>
              <a:t>Declaración</a:t>
            </a:r>
            <a:r>
              <a:rPr lang="en-US" b="1" dirty="0">
                <a:cs typeface="Courier New" pitchFamily="49" charset="0"/>
              </a:rPr>
              <a:t> del </a:t>
            </a:r>
            <a:r>
              <a:rPr lang="en-US" b="1" dirty="0" err="1">
                <a:cs typeface="Courier New" pitchFamily="49" charset="0"/>
              </a:rPr>
              <a:t>tipo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fecha</a:t>
            </a:r>
            <a:r>
              <a:rPr lang="en-US" b="1" dirty="0">
                <a:cs typeface="Courier New" pitchFamily="49" charset="0"/>
              </a:rPr>
              <a:t> y de la variable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varFecha</a:t>
            </a:r>
            <a:r>
              <a:rPr lang="en-US" b="1" dirty="0"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lang="en-US" b="1" dirty="0" err="1">
                <a:cs typeface="Courier New" pitchFamily="49" charset="0"/>
              </a:rPr>
              <a:t>Reserva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b="1" dirty="0" err="1">
                <a:cs typeface="Courier New" pitchFamily="49" charset="0"/>
              </a:rPr>
              <a:t>memoria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b="1" dirty="0" err="1">
                <a:cs typeface="Courier New" pitchFamily="49" charset="0"/>
              </a:rPr>
              <a:t>para</a:t>
            </a:r>
            <a:r>
              <a:rPr lang="en-US" b="1" dirty="0">
                <a:cs typeface="Courier New" pitchFamily="49" charset="0"/>
              </a:rPr>
              <a:t> la variable.</a:t>
            </a:r>
            <a:endParaRPr lang="es-AR" dirty="0"/>
          </a:p>
        </p:txBody>
      </p:sp>
      <p:sp>
        <p:nvSpPr>
          <p:cNvPr id="5" name="4 Llamada con línea 1 (barra de énfasis)"/>
          <p:cNvSpPr/>
          <p:nvPr/>
        </p:nvSpPr>
        <p:spPr>
          <a:xfrm>
            <a:off x="6300788" y="3716338"/>
            <a:ext cx="2735262" cy="2449512"/>
          </a:xfrm>
          <a:prstGeom prst="accentCallout1">
            <a:avLst>
              <a:gd name="adj1" fmla="val 6598"/>
              <a:gd name="adj2" fmla="val -7732"/>
              <a:gd name="adj3" fmla="val 12337"/>
              <a:gd name="adj4" fmla="val -148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Wingdings" pitchFamily="2" charset="2"/>
              <a:buNone/>
              <a:defRPr/>
            </a:pPr>
            <a:r>
              <a:rPr lang="en-US" b="1" dirty="0" err="1">
                <a:cs typeface="Courier New" pitchFamily="49" charset="0"/>
              </a:rPr>
              <a:t>Declaración</a:t>
            </a:r>
            <a:r>
              <a:rPr lang="en-US" b="1" dirty="0">
                <a:cs typeface="Courier New" pitchFamily="49" charset="0"/>
              </a:rPr>
              <a:t> de </a:t>
            </a:r>
            <a:r>
              <a:rPr lang="en-US" b="1" dirty="0" err="1">
                <a:cs typeface="Courier New" pitchFamily="49" charset="0"/>
              </a:rPr>
              <a:t>las</a:t>
            </a:r>
            <a:r>
              <a:rPr lang="en-US" b="1" dirty="0">
                <a:cs typeface="Courier New" pitchFamily="49" charset="0"/>
              </a:rPr>
              <a:t> variables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cs typeface="Courier New" pitchFamily="49" charset="0"/>
              </a:rPr>
              <a:t>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fechaCasamiento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cs typeface="Courier New" pitchFamily="49" charset="0"/>
              </a:rPr>
              <a:t>de </a:t>
            </a:r>
            <a:r>
              <a:rPr lang="en-US" b="1" dirty="0" err="1">
                <a:cs typeface="Courier New" pitchFamily="49" charset="0"/>
              </a:rPr>
              <a:t>tipo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fecha</a:t>
            </a:r>
            <a:r>
              <a:rPr lang="en-US" b="1" dirty="0">
                <a:cs typeface="Courier New" pitchFamily="49" charset="0"/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>
                <a:cs typeface="Courier New" pitchFamily="49" charset="0"/>
              </a:rPr>
              <a:t>Cada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b="1" dirty="0" err="1">
                <a:cs typeface="Courier New" pitchFamily="49" charset="0"/>
              </a:rPr>
              <a:t>declaración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b="1" dirty="0" err="1">
                <a:cs typeface="Courier New" pitchFamily="49" charset="0"/>
              </a:rPr>
              <a:t>reserva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b="1" dirty="0" err="1">
                <a:cs typeface="Courier New" pitchFamily="49" charset="0"/>
              </a:rPr>
              <a:t>memoria</a:t>
            </a:r>
            <a:r>
              <a:rPr lang="en-US" b="1" dirty="0">
                <a:cs typeface="Courier New" pitchFamily="49" charset="0"/>
              </a:rPr>
              <a:t>.</a:t>
            </a:r>
            <a:endParaRPr lang="es-ES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Registros en C: Structs</a:t>
            </a:r>
          </a:p>
        </p:txBody>
      </p:sp>
      <p:sp>
        <p:nvSpPr>
          <p:cNvPr id="48131" name="2 Marcador de contenido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sz="2400" dirty="0" smtClean="0">
                <a:cs typeface="Courier New" pitchFamily="49" charset="0"/>
              </a:rPr>
              <a:t>No </a:t>
            </a:r>
            <a:r>
              <a:rPr lang="en-US" sz="2400" dirty="0" err="1" smtClean="0">
                <a:cs typeface="Courier New" pitchFamily="49" charset="0"/>
              </a:rPr>
              <a:t>es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obligatorio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darle</a:t>
            </a:r>
            <a:r>
              <a:rPr lang="en-US" sz="2400" dirty="0" smtClean="0">
                <a:cs typeface="Courier New" pitchFamily="49" charset="0"/>
              </a:rPr>
              <a:t> un </a:t>
            </a:r>
            <a:r>
              <a:rPr lang="en-US" sz="2400" dirty="0" err="1" smtClean="0">
                <a:cs typeface="Courier New" pitchFamily="49" charset="0"/>
              </a:rPr>
              <a:t>nombre</a:t>
            </a:r>
            <a:r>
              <a:rPr lang="en-US" sz="2400" dirty="0" smtClean="0">
                <a:cs typeface="Courier New" pitchFamily="49" charset="0"/>
              </a:rPr>
              <a:t> al </a:t>
            </a:r>
            <a:r>
              <a:rPr lang="en-US" sz="2400" dirty="0" err="1" smtClean="0">
                <a:cs typeface="Courier New" pitchFamily="49" charset="0"/>
              </a:rPr>
              <a:t>struct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lvl="2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s-ES" sz="24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anio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24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24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dia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 typeface="Wingdings" pitchFamily="2" charset="2"/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varFecha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s-ES" sz="2400" dirty="0" smtClean="0"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s-ES" sz="2400" dirty="0" smtClean="0">
                <a:cs typeface="Courier New" pitchFamily="49" charset="0"/>
              </a:rPr>
              <a:t>	sin embargo, no lo vamos a poder usar en otra declaración de variable.</a:t>
            </a:r>
          </a:p>
          <a:p>
            <a:r>
              <a:rPr lang="en-US" sz="2400" dirty="0" err="1" smtClean="0"/>
              <a:t>Siempre</a:t>
            </a:r>
            <a:r>
              <a:rPr lang="en-US" sz="2400" dirty="0" smtClean="0"/>
              <a:t>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estar</a:t>
            </a:r>
            <a:r>
              <a:rPr lang="en-US" sz="2400" dirty="0" smtClean="0"/>
              <a:t> </a:t>
            </a:r>
            <a:r>
              <a:rPr lang="en-US" sz="2400" dirty="0" err="1" smtClean="0"/>
              <a:t>presente</a:t>
            </a:r>
            <a:r>
              <a:rPr lang="en-US" sz="2400" dirty="0" smtClean="0"/>
              <a:t> al </a:t>
            </a:r>
            <a:r>
              <a:rPr lang="en-US" sz="2400" dirty="0" err="1" smtClean="0"/>
              <a:t>menos</a:t>
            </a:r>
            <a:r>
              <a:rPr lang="en-US" sz="2400" dirty="0" smtClean="0"/>
              <a:t> el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de la </a:t>
            </a:r>
            <a:r>
              <a:rPr lang="en-US" sz="2400" dirty="0" err="1" smtClean="0"/>
              <a:t>estructura</a:t>
            </a:r>
            <a:r>
              <a:rPr lang="en-US" sz="2400" dirty="0" smtClean="0"/>
              <a:t> o el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de la variable.</a:t>
            </a: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524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Operaciones con structs</a:t>
            </a:r>
          </a:p>
        </p:txBody>
      </p:sp>
      <p:sp>
        <p:nvSpPr>
          <p:cNvPr id="49155" name="2 Marcador de contenido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911725"/>
          </a:xfrm>
        </p:spPr>
        <p:txBody>
          <a:bodyPr/>
          <a:lstStyle/>
          <a:p>
            <a:r>
              <a:rPr lang="es-ES" sz="2800" dirty="0" smtClean="0"/>
              <a:t>Es posible asignar un </a:t>
            </a:r>
            <a:r>
              <a:rPr lang="es-ES" sz="2800" dirty="0" err="1" smtClean="0"/>
              <a:t>struct</a:t>
            </a:r>
            <a:r>
              <a:rPr lang="es-ES" sz="2800" dirty="0" smtClean="0"/>
              <a:t> a otro, siempre que sean del mismo tipo, pero no se pueden comparar:</a:t>
            </a:r>
          </a:p>
          <a:p>
            <a:pPr lvl="1">
              <a:buFont typeface="Wingdings" pitchFamily="2" charset="2"/>
              <a:buNone/>
            </a:pP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fecha{</a:t>
            </a:r>
          </a:p>
          <a:p>
            <a:pPr lvl="1">
              <a:buFont typeface="Wingdings" pitchFamily="2" charset="2"/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anio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mes;</a:t>
            </a:r>
          </a:p>
          <a:p>
            <a:pPr lvl="1">
              <a:buFont typeface="Wingdings" pitchFamily="2" charset="2"/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dia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= { 1988, 10, 5};</a:t>
            </a:r>
          </a:p>
          <a:p>
            <a:pPr lvl="1">
              <a:buFont typeface="Wingdings" pitchFamily="2" charset="2"/>
              <a:buNone/>
            </a:pP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fecha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copiaFecha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copiaFecha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; 	/* OK */</a:t>
            </a:r>
          </a:p>
          <a:p>
            <a:pPr lvl="1">
              <a:buFont typeface="Wingdings" pitchFamily="2" charset="2"/>
              <a:buNone/>
            </a:pP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copiaFecha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(“Iguales”);			/* Error */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0442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Operaciones con structs</a:t>
            </a:r>
          </a:p>
        </p:txBody>
      </p:sp>
      <p:sp>
        <p:nvSpPr>
          <p:cNvPr id="50179" name="2 Marcador de contenido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lang="es-ES" dirty="0" smtClean="0"/>
              <a:t>Obtener la dirección de un </a:t>
            </a:r>
            <a:r>
              <a:rPr lang="es-ES" dirty="0" err="1" smtClean="0"/>
              <a:t>struct</a:t>
            </a:r>
            <a:r>
              <a:rPr lang="es-ES" dirty="0" smtClean="0"/>
              <a:t> usando el operador de dirección (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s-ES" dirty="0" smtClean="0"/>
              <a:t>).</a:t>
            </a:r>
          </a:p>
          <a:p>
            <a:r>
              <a:rPr lang="es-ES" dirty="0" smtClean="0"/>
              <a:t>Acceder a sus campos por medio de su selector.</a:t>
            </a:r>
          </a:p>
          <a:p>
            <a:r>
              <a:rPr lang="es-ES" dirty="0" smtClean="0"/>
              <a:t>Usar el operador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s-ES" dirty="0" smtClean="0"/>
              <a:t> para determinar su tamaño en bytes. </a:t>
            </a:r>
          </a:p>
          <a:p>
            <a:r>
              <a:rPr lang="es-ES" dirty="0" smtClean="0"/>
              <a:t>Ser pasados como parámetros de una función y pueden también ser devueltos como resultado.</a:t>
            </a:r>
            <a:endParaRPr lang="es-AR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5231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FC76-F8A5-4027-9CC7-CBF67D300E32}" type="slidenum">
              <a:rPr lang="es-ES" altLang="es-CO"/>
              <a:pPr/>
              <a:t>8</a:t>
            </a:fld>
            <a:endParaRPr lang="es-ES" altLang="es-CO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86106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Una variable puntero se declara como todas las variables. Debe ser del mismo tipo que la variable apuntada. Su identificador va precedido de un asterisco (*):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           </a:t>
            </a:r>
            <a:r>
              <a:rPr lang="es-ES_tradnl" altLang="es-CO" sz="3600" dirty="0" err="1">
                <a:solidFill>
                  <a:srgbClr val="CC0099"/>
                </a:solidFill>
                <a:latin typeface="Comic Sans MS" panose="030F0702030302020204" pitchFamily="66" charset="0"/>
              </a:rPr>
              <a:t>int</a:t>
            </a:r>
            <a:r>
              <a:rPr lang="es-ES_tradnl" altLang="es-CO" sz="3600" dirty="0">
                <a:solidFill>
                  <a:srgbClr val="CC0099"/>
                </a:solidFill>
                <a:latin typeface="Comic Sans MS" panose="030F0702030302020204" pitchFamily="66" charset="0"/>
              </a:rPr>
              <a:t> *</a:t>
            </a:r>
            <a:r>
              <a:rPr lang="es-ES_tradnl" altLang="es-CO" sz="3600" dirty="0" err="1">
                <a:solidFill>
                  <a:srgbClr val="CC0099"/>
                </a:solidFill>
                <a:latin typeface="Comic Sans MS" panose="030F0702030302020204" pitchFamily="66" charset="0"/>
              </a:rPr>
              <a:t>punt</a:t>
            </a:r>
            <a:r>
              <a:rPr lang="es-ES_tradnl" altLang="es-CO" sz="3600" dirty="0">
                <a:solidFill>
                  <a:srgbClr val="CC0099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Es una variable puntero que apunta a variable que contiene un dato de tipo entero llamada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punt</a:t>
            </a:r>
            <a:r>
              <a:rPr lang="es-ES_tradnl" altLang="es-CO" sz="2400" dirty="0">
                <a:latin typeface="Comic Sans MS" panose="030F0702030302020204" pitchFamily="66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           </a:t>
            </a:r>
            <a:r>
              <a:rPr lang="es-ES_tradnl" altLang="es-CO" sz="3600" dirty="0" err="1">
                <a:solidFill>
                  <a:srgbClr val="CC0099"/>
                </a:solidFill>
                <a:latin typeface="Comic Sans MS" panose="030F0702030302020204" pitchFamily="66" charset="0"/>
              </a:rPr>
              <a:t>char</a:t>
            </a:r>
            <a:r>
              <a:rPr lang="es-ES_tradnl" altLang="es-CO" sz="3600" dirty="0">
                <a:solidFill>
                  <a:srgbClr val="CC0099"/>
                </a:solidFill>
                <a:latin typeface="Comic Sans MS" panose="030F0702030302020204" pitchFamily="66" charset="0"/>
              </a:rPr>
              <a:t> *car: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Es un puntero a variable de tipo carácter.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          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long</a:t>
            </a:r>
            <a:r>
              <a:rPr lang="es-ES_tradnl" altLang="es-CO" sz="2400" dirty="0">
                <a:latin typeface="Comic Sans MS" panose="030F0702030302020204" pitchFamily="66" charset="0"/>
              </a:rPr>
              <a:t>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float</a:t>
            </a:r>
            <a:r>
              <a:rPr lang="es-ES_tradnl" altLang="es-CO" sz="2400" dirty="0">
                <a:latin typeface="Comic Sans MS" panose="030F0702030302020204" pitchFamily="66" charset="0"/>
              </a:rPr>
              <a:t> *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num</a:t>
            </a:r>
            <a:r>
              <a:rPr lang="es-ES_tradnl" altLang="es-CO" sz="2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          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float</a:t>
            </a:r>
            <a:r>
              <a:rPr lang="es-ES_tradnl" altLang="es-CO" sz="2400" dirty="0">
                <a:latin typeface="Comic Sans MS" panose="030F0702030302020204" pitchFamily="66" charset="0"/>
              </a:rPr>
              <a:t> *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mat</a:t>
            </a:r>
            <a:r>
              <a:rPr lang="es-ES_tradnl" altLang="es-CO" sz="2400" dirty="0">
                <a:latin typeface="Comic Sans MS" panose="030F0702030302020204" pitchFamily="66" charset="0"/>
              </a:rPr>
              <a:t>[5];   // . . .</a:t>
            </a:r>
            <a:endParaRPr lang="es-ES" altLang="es-CO" sz="2400" dirty="0">
              <a:latin typeface="Comic Sans MS" panose="030F0702030302020204" pitchFamily="66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781800" y="3733800"/>
            <a:ext cx="1981200" cy="28623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es-CO" sz="2400"/>
              <a:t>Un puntero tiene su </a:t>
            </a:r>
            <a:r>
              <a:rPr lang="es-ES_tradnl" altLang="es-CO" sz="2400" b="1">
                <a:solidFill>
                  <a:srgbClr val="3333FF"/>
                </a:solidFill>
              </a:rPr>
              <a:t>propia dirección</a:t>
            </a:r>
            <a:r>
              <a:rPr lang="es-ES_tradnl" altLang="es-CO" sz="2400"/>
              <a:t> de memoria:        </a:t>
            </a:r>
            <a:r>
              <a:rPr lang="es-ES_tradnl" altLang="es-CO" sz="2400">
                <a:solidFill>
                  <a:srgbClr val="A50021"/>
                </a:solidFill>
                <a:latin typeface="Boca Raton ICG Solid" pitchFamily="2" charset="0"/>
              </a:rPr>
              <a:t>&amp;punt</a:t>
            </a:r>
          </a:p>
          <a:p>
            <a:pPr algn="ctr">
              <a:spcBef>
                <a:spcPct val="50000"/>
              </a:spcBef>
            </a:pPr>
            <a:r>
              <a:rPr lang="es-ES_tradnl" altLang="es-CO" sz="2400">
                <a:solidFill>
                  <a:srgbClr val="A50021"/>
                </a:solidFill>
                <a:latin typeface="Boca Raton ICG Solid" pitchFamily="2" charset="0"/>
              </a:rPr>
              <a:t>&amp;car</a:t>
            </a:r>
            <a:endParaRPr lang="es-ES" altLang="es-CO" sz="2400">
              <a:solidFill>
                <a:srgbClr val="A50021"/>
              </a:solidFill>
              <a:latin typeface="Boca Raton ICG Soli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Inicialización de los structs</a:t>
            </a:r>
          </a:p>
        </p:txBody>
      </p:sp>
      <p:sp>
        <p:nvSpPr>
          <p:cNvPr id="51203" name="2 Marcador de contenido"/>
          <p:cNvSpPr>
            <a:spLocks noGrp="1"/>
          </p:cNvSpPr>
          <p:nvPr>
            <p:ph idx="1"/>
          </p:nvPr>
        </p:nvSpPr>
        <p:spPr>
          <a:xfrm>
            <a:off x="457200" y="1058863"/>
            <a:ext cx="8229600" cy="4530725"/>
          </a:xfrm>
        </p:spPr>
        <p:txBody>
          <a:bodyPr>
            <a:normAutofit lnSpcReduction="10000"/>
          </a:bodyPr>
          <a:lstStyle/>
          <a:p>
            <a:r>
              <a:rPr lang="es-ES" sz="2400" smtClean="0">
                <a:cs typeface="Courier New" pitchFamily="49" charset="0"/>
              </a:rPr>
              <a:t>Una variable de tipo struct también puede inicializarse</a:t>
            </a:r>
            <a:r>
              <a:rPr lang="es-ES" sz="2400" u="sng" smtClean="0">
                <a:cs typeface="Courier New" pitchFamily="49" charset="0"/>
              </a:rPr>
              <a:t> al momento de la declaración</a:t>
            </a:r>
          </a:p>
          <a:p>
            <a:endParaRPr lang="es-ES" sz="2400" smtClean="0"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struct {</a:t>
            </a:r>
          </a:p>
          <a:p>
            <a:pPr lvl="1">
              <a:buFont typeface="Wingdings" pitchFamily="2" charset="2"/>
              <a:buNone/>
            </a:pP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	int anio;</a:t>
            </a:r>
          </a:p>
          <a:p>
            <a:pPr lvl="1">
              <a:buFont typeface="Wingdings" pitchFamily="2" charset="2"/>
              <a:buNone/>
            </a:pP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	int mes;</a:t>
            </a:r>
          </a:p>
          <a:p>
            <a:pPr lvl="1">
              <a:buFont typeface="Wingdings" pitchFamily="2" charset="2"/>
              <a:buNone/>
            </a:pP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	int dia;</a:t>
            </a:r>
          </a:p>
          <a:p>
            <a:pPr lvl="1">
              <a:buFont typeface="Wingdings" pitchFamily="2" charset="2"/>
              <a:buNone/>
            </a:pPr>
            <a:r>
              <a:rPr lang="es-ES" sz="2400" b="1" smtClean="0">
                <a:latin typeface="Courier New" pitchFamily="49" charset="0"/>
                <a:cs typeface="Courier New" pitchFamily="49" charset="0"/>
              </a:rPr>
              <a:t>} fechaNacimiento = { 1988, 10, 5}</a:t>
            </a:r>
          </a:p>
          <a:p>
            <a:pPr lvl="1">
              <a:buFont typeface="Wingdings" pitchFamily="2" charset="2"/>
              <a:buNone/>
            </a:pPr>
            <a:endParaRPr lang="es-ES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2400" smtClean="0">
                <a:cs typeface="Courier New" pitchFamily="49" charset="0"/>
              </a:rPr>
              <a:t>Si faltan valores, inicializa en 0.</a:t>
            </a:r>
          </a:p>
          <a:p>
            <a:r>
              <a:rPr lang="es-ES" sz="2400" smtClean="0">
                <a:cs typeface="Courier New" pitchFamily="49" charset="0"/>
              </a:rPr>
              <a:t>Si no se hace al momento de la declaración, entonces hay que hacerlo campo a campo.</a:t>
            </a:r>
          </a:p>
          <a:p>
            <a:pPr>
              <a:buFont typeface="Wingdings" pitchFamily="2" charset="2"/>
              <a:buNone/>
            </a:pPr>
            <a:endParaRPr lang="es-ES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s-ES" sz="2400" smtClean="0">
              <a:latin typeface="Courier New" pitchFamily="49" charset="0"/>
              <a:cs typeface="Courier New" pitchFamily="49" charset="0"/>
            </a:endParaRPr>
          </a:p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1476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Acceso a los campos de un struct</a:t>
            </a:r>
          </a:p>
        </p:txBody>
      </p:sp>
      <p:sp>
        <p:nvSpPr>
          <p:cNvPr id="52227" name="2 Marcador de contenido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anio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mes;</a:t>
            </a:r>
          </a:p>
          <a:p>
            <a:pPr>
              <a:buFont typeface="Wingdings" pitchFamily="2" charset="2"/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dia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= {1988, 10, 5};</a:t>
            </a:r>
          </a:p>
          <a:p>
            <a:pPr>
              <a:buFont typeface="Wingdings" pitchFamily="2" charset="2"/>
              <a:buNone/>
            </a:pPr>
            <a:endParaRPr lang="es-E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fechaNacimiento.dia = 29;</a:t>
            </a:r>
          </a:p>
          <a:p>
            <a:pPr>
              <a:buFont typeface="Wingdings" pitchFamily="2" charset="2"/>
              <a:buNone/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fechaNacimiento.mes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= 6;</a:t>
            </a:r>
          </a:p>
          <a:p>
            <a:pPr>
              <a:buFont typeface="Wingdings" pitchFamily="2" charset="2"/>
              <a:buNone/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(“La fecha de nacimiento de Juana es el %d/%d/%d\n”, fechaNacimiento.dia,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fechaNacimiento.mes,fechaNacimiento.anio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s-E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348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Pasaje de un struct como parámetro de una función</a:t>
            </a:r>
            <a:endParaRPr lang="es-AR" smtClean="0"/>
          </a:p>
        </p:txBody>
      </p:sp>
      <p:sp>
        <p:nvSpPr>
          <p:cNvPr id="53251" name="2 Marcador de contenido"/>
          <p:cNvSpPr>
            <a:spLocks noGrp="1"/>
          </p:cNvSpPr>
          <p:nvPr>
            <p:ph idx="1"/>
          </p:nvPr>
        </p:nvSpPr>
        <p:spPr>
          <a:xfrm>
            <a:off x="250825" y="1778000"/>
            <a:ext cx="8497888" cy="4530725"/>
          </a:xfrm>
        </p:spPr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Al igual que cualquier otra variable en C, las variables de tipo </a:t>
            </a:r>
            <a:r>
              <a:rPr lang="es-ES" sz="2800" dirty="0" err="1" smtClean="0"/>
              <a:t>struct</a:t>
            </a:r>
            <a:r>
              <a:rPr lang="es-ES" sz="2800" dirty="0" smtClean="0"/>
              <a:t> son pasadas por valor.</a:t>
            </a:r>
          </a:p>
          <a:p>
            <a:endParaRPr lang="es-ES" sz="2800" dirty="0" smtClean="0"/>
          </a:p>
          <a:p>
            <a:r>
              <a:rPr lang="es-ES" sz="2800" dirty="0" smtClean="0"/>
              <a:t>Para pasar un registro por dirección deberemos simular el pasaje por dirección (declarando el parámetro formal de tipo puntero y anteponiendo el operador de dirección &amp; al parámetro actual).</a:t>
            </a:r>
            <a:endParaRPr lang="es-AR" sz="2800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174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Ejemplo de pasaje de un struct como parámetro de una función</a:t>
            </a:r>
          </a:p>
        </p:txBody>
      </p:sp>
      <p:sp>
        <p:nvSpPr>
          <p:cNvPr id="38915" name="2 Marcador de contenido"/>
          <p:cNvSpPr>
            <a:spLocks noGrp="1"/>
          </p:cNvSpPr>
          <p:nvPr>
            <p:ph idx="1"/>
          </p:nvPr>
        </p:nvSpPr>
        <p:spPr>
          <a:xfrm>
            <a:off x="323850" y="1844675"/>
            <a:ext cx="8820150" cy="453072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s-ES" sz="51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5100" b="1" dirty="0" err="1" smtClean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51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51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s-ES" sz="51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s-ES" sz="5100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es-ES" sz="5100" b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s-ES" sz="5100" b="1" dirty="0" err="1" smtClean="0">
                <a:latin typeface="Courier New" pitchFamily="49" charset="0"/>
                <a:cs typeface="Courier New" pitchFamily="49" charset="0"/>
              </a:rPr>
              <a:t>declaracion</a:t>
            </a:r>
            <a:r>
              <a:rPr lang="es-ES" sz="5100" b="1" dirty="0" smtClean="0">
                <a:latin typeface="Courier New" pitchFamily="49" charset="0"/>
                <a:cs typeface="Courier New" pitchFamily="49" charset="0"/>
              </a:rPr>
              <a:t> global del tipo </a:t>
            </a:r>
            <a:r>
              <a:rPr lang="es-ES" sz="51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ES" sz="5100" b="1" dirty="0" smtClean="0">
                <a:latin typeface="Courier New" pitchFamily="49" charset="0"/>
                <a:cs typeface="Courier New" pitchFamily="49" charset="0"/>
              </a:rPr>
              <a:t> fecha*/</a:t>
            </a:r>
          </a:p>
          <a:p>
            <a:pPr>
              <a:buFont typeface="Wingdings" pitchFamily="2" charset="2"/>
              <a:buNone/>
              <a:defRPr/>
            </a:pPr>
            <a:r>
              <a:rPr lang="es-ES" sz="51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ES" sz="5100" b="1" dirty="0" smtClean="0">
                <a:latin typeface="Courier New" pitchFamily="49" charset="0"/>
                <a:cs typeface="Courier New" pitchFamily="49" charset="0"/>
              </a:rPr>
              <a:t> fecha{  </a:t>
            </a:r>
          </a:p>
          <a:p>
            <a:pPr>
              <a:buFont typeface="Wingdings" pitchFamily="2" charset="2"/>
              <a:buNone/>
              <a:defRPr/>
            </a:pPr>
            <a:r>
              <a:rPr lang="es-ES" sz="51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5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100" b="1" dirty="0" err="1" smtClean="0">
                <a:latin typeface="Courier New" pitchFamily="49" charset="0"/>
                <a:cs typeface="Courier New" pitchFamily="49" charset="0"/>
              </a:rPr>
              <a:t>anio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5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5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100" b="1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5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5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100" b="1" dirty="0" err="1" smtClean="0">
                <a:latin typeface="Courier New" pitchFamily="49" charset="0"/>
                <a:cs typeface="Courier New" pitchFamily="49" charset="0"/>
              </a:rPr>
              <a:t>dia</a:t>
            </a:r>
            <a:r>
              <a:rPr lang="en-US" sz="51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5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s-ES" sz="51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  <a:defRPr/>
            </a:pPr>
            <a:endParaRPr lang="es-ES" sz="5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s-ES" sz="2800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509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467850" cy="7029450"/>
          </a:xfrm>
        </p:spPr>
        <p:txBody>
          <a:bodyPr/>
          <a:lstStyle/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muestraFecha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fecha f){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("%d/%d/%d\n", f.dia,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f.mes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f.anio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endParaRPr lang="es-E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fecha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modificaFecha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fecha f){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 f.dia = 29;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f.mes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= 6;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f.anio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= 2000;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endParaRPr lang="es-E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fecha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= { 1988, 10, 5};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muestraFecha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modificaFecha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muestraFecha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23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s-ES" sz="23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2 Llamada con línea 1"/>
          <p:cNvSpPr/>
          <p:nvPr/>
        </p:nvSpPr>
        <p:spPr>
          <a:xfrm>
            <a:off x="6767513" y="2636838"/>
            <a:ext cx="2376487" cy="863600"/>
          </a:xfrm>
          <a:prstGeom prst="borderCallout1">
            <a:avLst>
              <a:gd name="adj1" fmla="val 18750"/>
              <a:gd name="adj2" fmla="val -8333"/>
              <a:gd name="adj3" fmla="val -265893"/>
              <a:gd name="adj4" fmla="val -61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Pasajes por valor del </a:t>
            </a:r>
            <a:r>
              <a:rPr lang="es-AR" dirty="0" err="1"/>
              <a:t>struct</a:t>
            </a:r>
            <a:r>
              <a:rPr lang="es-AR" dirty="0"/>
              <a:t> fecha</a:t>
            </a:r>
          </a:p>
        </p:txBody>
      </p:sp>
      <p:cxnSp>
        <p:nvCxnSpPr>
          <p:cNvPr id="5" name="4 Conector recto"/>
          <p:cNvCxnSpPr/>
          <p:nvPr/>
        </p:nvCxnSpPr>
        <p:spPr>
          <a:xfrm flipH="1" flipV="1">
            <a:off x="5292725" y="1844675"/>
            <a:ext cx="1439863" cy="136842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4572000" y="3429000"/>
            <a:ext cx="2057400" cy="16764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V="1">
            <a:off x="7772400" y="3505200"/>
            <a:ext cx="838200" cy="18288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V="1">
            <a:off x="4648200" y="3505200"/>
            <a:ext cx="3581400" cy="23622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3 Rectángulo"/>
          <p:cNvSpPr>
            <a:spLocks noChangeArrowheads="1"/>
          </p:cNvSpPr>
          <p:nvPr/>
        </p:nvSpPr>
        <p:spPr bwMode="auto">
          <a:xfrm>
            <a:off x="0" y="228600"/>
            <a:ext cx="91440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 b="1">
                <a:latin typeface="Courier New" pitchFamily="49" charset="0"/>
                <a:cs typeface="Courier New" pitchFamily="49" charset="0"/>
              </a:rPr>
              <a:t> </a:t>
            </a:r>
          </a:p>
          <a:p>
            <a:endParaRPr lang="es-ES" sz="2800" b="1">
              <a:latin typeface="Courier New" pitchFamily="49" charset="0"/>
              <a:cs typeface="Courier New" pitchFamily="49" charset="0"/>
            </a:endParaRPr>
          </a:p>
          <a:p>
            <a:endParaRPr lang="es-ES"/>
          </a:p>
          <a:p>
            <a:endParaRPr lang="es-ES"/>
          </a:p>
        </p:txBody>
      </p:sp>
      <p:sp>
        <p:nvSpPr>
          <p:cNvPr id="56323" name="2 Rectángulo"/>
          <p:cNvSpPr>
            <a:spLocks noChangeArrowheads="1"/>
          </p:cNvSpPr>
          <p:nvPr/>
        </p:nvSpPr>
        <p:spPr bwMode="auto">
          <a:xfrm>
            <a:off x="0" y="17463"/>
            <a:ext cx="9144000" cy="701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muestraFecha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 fecha f) {</a:t>
            </a:r>
          </a:p>
          <a:p>
            <a:r>
              <a:rPr lang="es-A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("%d/%d/%d\n", f.dia, 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f.mes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f.anio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AR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AR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modificaFecha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 fecha *f) {</a:t>
            </a:r>
          </a:p>
          <a:p>
            <a:r>
              <a:rPr lang="es-AR" sz="2400" b="1" dirty="0">
                <a:latin typeface="Courier New" pitchFamily="49" charset="0"/>
                <a:cs typeface="Courier New" pitchFamily="49" charset="0"/>
              </a:rPr>
              <a:t>  (*f).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dia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 = 29;</a:t>
            </a:r>
          </a:p>
          <a:p>
            <a:r>
              <a:rPr lang="es-AR" sz="2400" b="1" dirty="0">
                <a:latin typeface="Courier New" pitchFamily="49" charset="0"/>
                <a:cs typeface="Courier New" pitchFamily="49" charset="0"/>
              </a:rPr>
              <a:t>  (*f).mes = 6;</a:t>
            </a:r>
          </a:p>
          <a:p>
            <a:r>
              <a:rPr lang="es-AR" sz="2400" b="1" dirty="0">
                <a:latin typeface="Courier New" pitchFamily="49" charset="0"/>
                <a:cs typeface="Courier New" pitchFamily="49" charset="0"/>
              </a:rPr>
              <a:t>  (*f).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anio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 = 2000;</a:t>
            </a:r>
          </a:p>
          <a:p>
            <a:r>
              <a:rPr lang="es-AR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AR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A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 fecha 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 = { 1988, 10, 5};</a:t>
            </a:r>
          </a:p>
          <a:p>
            <a:r>
              <a:rPr lang="es-AR" sz="24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s-A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muestraFecha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A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modificaFecha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A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muestraFecha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fechaNacimiento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A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4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s-AR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AR" dirty="0"/>
          </a:p>
        </p:txBody>
      </p:sp>
      <p:sp>
        <p:nvSpPr>
          <p:cNvPr id="4" name="3 Llamada con línea 1"/>
          <p:cNvSpPr/>
          <p:nvPr/>
        </p:nvSpPr>
        <p:spPr>
          <a:xfrm>
            <a:off x="6948488" y="2420938"/>
            <a:ext cx="2195512" cy="863600"/>
          </a:xfrm>
          <a:prstGeom prst="borderCallout1">
            <a:avLst>
              <a:gd name="adj1" fmla="val 18750"/>
              <a:gd name="adj2" fmla="val -8333"/>
              <a:gd name="adj3" fmla="val -57456"/>
              <a:gd name="adj4" fmla="val -37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Pasaje por dirección de </a:t>
            </a:r>
            <a:r>
              <a:rPr lang="es-AR" dirty="0" err="1"/>
              <a:t>struct</a:t>
            </a:r>
            <a:r>
              <a:rPr lang="es-AR" dirty="0"/>
              <a:t> fecha</a:t>
            </a:r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6172200" y="3352800"/>
            <a:ext cx="1447800" cy="18288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5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</a:t>
            </a:r>
            <a:r>
              <a:rPr lang="es-ES" sz="4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800" dirty="0" err="1" smtClean="0"/>
              <a:t>Permite</a:t>
            </a:r>
            <a:r>
              <a:rPr lang="en-US" sz="2800" dirty="0" smtClean="0"/>
              <a:t> </a:t>
            </a:r>
            <a:r>
              <a:rPr lang="en-US" sz="2800" dirty="0" err="1" smtClean="0"/>
              <a:t>crear</a:t>
            </a:r>
            <a:r>
              <a:rPr lang="en-US" sz="2800" dirty="0" smtClean="0"/>
              <a:t> </a:t>
            </a:r>
            <a:r>
              <a:rPr lang="en-US" sz="2800" dirty="0" err="1" smtClean="0"/>
              <a:t>sinónimos</a:t>
            </a:r>
            <a:r>
              <a:rPr lang="en-US" sz="2800" dirty="0" smtClean="0"/>
              <a:t> o alias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tipos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</a:t>
            </a:r>
            <a:r>
              <a:rPr lang="en-US" sz="2800" dirty="0" err="1" smtClean="0"/>
              <a:t>ya</a:t>
            </a:r>
            <a:r>
              <a:rPr lang="en-US" sz="2800" dirty="0" smtClean="0"/>
              <a:t> </a:t>
            </a:r>
            <a:r>
              <a:rPr lang="en-US" sz="2800" dirty="0" err="1" smtClean="0"/>
              <a:t>definidos</a:t>
            </a:r>
            <a:r>
              <a:rPr lang="en-US" sz="2800" dirty="0" smtClean="0"/>
              <a:t>:</a:t>
            </a:r>
          </a:p>
          <a:p>
            <a:pPr lvl="2">
              <a:buFont typeface="Wingdings" pitchFamily="2" charset="2"/>
              <a:buNone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fecha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s-ES" sz="31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anio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31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31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dia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31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}; </a:t>
            </a:r>
            <a:endParaRPr lang="es-ES" sz="31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fecha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Fecha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 lvl="2">
              <a:buFont typeface="Wingdings" pitchFamily="2" charset="2"/>
              <a:buNone/>
              <a:defRPr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s-AR" sz="31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100" b="1" dirty="0" err="1" smtClean="0">
                <a:latin typeface="Courier New" pitchFamily="49" charset="0"/>
                <a:cs typeface="Courier New" pitchFamily="49" charset="0"/>
              </a:rPr>
              <a:t>muestraFecha</a:t>
            </a:r>
            <a:r>
              <a:rPr lang="es-AR" sz="3100" b="1" dirty="0" smtClean="0">
                <a:latin typeface="Courier New" pitchFamily="49" charset="0"/>
                <a:cs typeface="Courier New" pitchFamily="49" charset="0"/>
              </a:rPr>
              <a:t>(Fecha f);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s-AR" sz="31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100" b="1" dirty="0" err="1" smtClean="0">
                <a:latin typeface="Courier New" pitchFamily="49" charset="0"/>
                <a:cs typeface="Courier New" pitchFamily="49" charset="0"/>
              </a:rPr>
              <a:t>modificaFecha</a:t>
            </a:r>
            <a:r>
              <a:rPr lang="es-AR" sz="3100" b="1" dirty="0" smtClean="0">
                <a:latin typeface="Courier New" pitchFamily="49" charset="0"/>
                <a:cs typeface="Courier New" pitchFamily="49" charset="0"/>
              </a:rPr>
              <a:t>(Fecha *f);</a:t>
            </a: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endParaRPr lang="en-US" sz="31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Fecha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fecNac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3100" dirty="0" smtClean="0"/>
          </a:p>
        </p:txBody>
      </p:sp>
    </p:spTree>
    <p:extLst>
      <p:ext uri="{BB962C8B-B14F-4D97-AF65-F5344CB8AC3E}">
        <p14:creationId xmlns:p14="http://schemas.microsoft.com/office/powerpoint/2010/main" val="13677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Uso de </a:t>
            </a:r>
            <a:r>
              <a:rPr lang="es-ES" sz="4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endParaRPr lang="es-AR" dirty="0" smtClean="0"/>
          </a:p>
        </p:txBody>
      </p:sp>
      <p:sp>
        <p:nvSpPr>
          <p:cNvPr id="5837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anio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dia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} Fecha;</a:t>
            </a:r>
          </a:p>
          <a:p>
            <a:pPr>
              <a:buFont typeface="Wingdings" pitchFamily="2" charset="2"/>
              <a:buNone/>
            </a:pPr>
            <a:r>
              <a:rPr lang="es-AR" sz="31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100" b="1" dirty="0" err="1" smtClean="0">
                <a:latin typeface="Courier New" pitchFamily="49" charset="0"/>
                <a:cs typeface="Courier New" pitchFamily="49" charset="0"/>
              </a:rPr>
              <a:t>muestraFecha</a:t>
            </a:r>
            <a:r>
              <a:rPr lang="es-AR" sz="3100" b="1" dirty="0" smtClean="0">
                <a:latin typeface="Courier New" pitchFamily="49" charset="0"/>
                <a:cs typeface="Courier New" pitchFamily="49" charset="0"/>
              </a:rPr>
              <a:t>(Fecha f);</a:t>
            </a:r>
          </a:p>
          <a:p>
            <a:pPr>
              <a:buFont typeface="Wingdings" pitchFamily="2" charset="2"/>
              <a:buNone/>
            </a:pPr>
            <a:r>
              <a:rPr lang="es-AR" sz="31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100" b="1" dirty="0" err="1" smtClean="0">
                <a:latin typeface="Courier New" pitchFamily="49" charset="0"/>
                <a:cs typeface="Courier New" pitchFamily="49" charset="0"/>
              </a:rPr>
              <a:t>modificaFecha</a:t>
            </a:r>
            <a:r>
              <a:rPr lang="es-AR" sz="3100" b="1" dirty="0" smtClean="0">
                <a:latin typeface="Courier New" pitchFamily="49" charset="0"/>
                <a:cs typeface="Courier New" pitchFamily="49" charset="0"/>
              </a:rPr>
              <a:t>(Fecha *f);</a:t>
            </a:r>
          </a:p>
          <a:p>
            <a:pPr>
              <a:buFont typeface="Wingdings" pitchFamily="2" charset="2"/>
              <a:buNone/>
            </a:pP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Fecha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fecNac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AR" dirty="0" smtClean="0">
              <a:latin typeface="Courier New" pitchFamily="49" charset="0"/>
              <a:cs typeface="Courier New" pitchFamily="49" charset="0"/>
            </a:endParaRP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6274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Punteros a </a:t>
            </a:r>
            <a:r>
              <a:rPr lang="es-ES" dirty="0" err="1" smtClean="0"/>
              <a:t>structs</a:t>
            </a:r>
            <a:r>
              <a:rPr lang="es-AR" b="1" cap="all" dirty="0" smtClean="0"/>
              <a:t/>
            </a:r>
            <a:br>
              <a:rPr lang="es-AR" b="1" cap="all" dirty="0" smtClean="0"/>
            </a:br>
            <a:endParaRPr lang="es-AR" dirty="0"/>
          </a:p>
        </p:txBody>
      </p:sp>
      <p:sp>
        <p:nvSpPr>
          <p:cNvPr id="59395" name="2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triangulo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s-A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float base;</a:t>
            </a:r>
            <a:endParaRPr lang="es-A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altura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A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} Triangulo;</a:t>
            </a:r>
          </a:p>
          <a:p>
            <a:pPr>
              <a:buFont typeface="Wingdings" pitchFamily="2" charset="2"/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Triangulo t = {5.0, 10.0};</a:t>
            </a:r>
          </a:p>
          <a:p>
            <a:pPr>
              <a:buFont typeface="Wingdings" pitchFamily="2" charset="2"/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Triangulo *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pTriang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pTriang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= &amp;t;</a:t>
            </a:r>
          </a:p>
          <a:p>
            <a:pPr>
              <a:buFont typeface="Wingdings" pitchFamily="2" charset="2"/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pTriang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).base = 6.0;</a:t>
            </a:r>
          </a:p>
          <a:p>
            <a:pPr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pTriang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).altura = 5.8;</a:t>
            </a:r>
          </a:p>
          <a:p>
            <a:pPr>
              <a:buNone/>
            </a:pP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pTriang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-&gt;base =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pTriang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-&gt;base / 2;</a:t>
            </a:r>
          </a:p>
          <a:p>
            <a:pPr>
              <a:buFont typeface="Wingdings" pitchFamily="2" charset="2"/>
              <a:buNone/>
            </a:pPr>
            <a:endParaRPr lang="es-AR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s-AR" dirty="0" smtClean="0"/>
          </a:p>
          <a:p>
            <a:pPr>
              <a:buFont typeface="Wingdings" pitchFamily="2" charset="2"/>
              <a:buNone/>
            </a:pPr>
            <a:endParaRPr lang="es-AR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E0E7-86E7-4226-B6D7-9F64C9413127}" type="slidenum">
              <a:rPr lang="es-ES" altLang="es-CO"/>
              <a:pPr/>
              <a:t>9</a:t>
            </a:fld>
            <a:endParaRPr lang="es-ES" altLang="es-CO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86106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Es decir: hay  tantos  tipos  de  punteros  como  tipos de datos,  aunque  también  pueden  declararse  punteros   a estructuras más complejas (funciones, 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struct</a:t>
            </a:r>
            <a:r>
              <a:rPr lang="es-ES_tradnl" altLang="es-CO" sz="2400" dirty="0">
                <a:latin typeface="Comic Sans MS" panose="030F0702030302020204" pitchFamily="66" charset="0"/>
              </a:rPr>
              <a:t>, ficheros...) e incluso punteros vacíos (</a:t>
            </a:r>
            <a:r>
              <a:rPr lang="es-ES_tradnl" altLang="es-CO" sz="2400" dirty="0" err="1">
                <a:latin typeface="Comic Sans MS" panose="030F0702030302020204" pitchFamily="66" charset="0"/>
              </a:rPr>
              <a:t>void</a:t>
            </a:r>
            <a:r>
              <a:rPr lang="es-ES_tradnl" altLang="es-CO" sz="2400" dirty="0">
                <a:latin typeface="Comic Sans MS" panose="030F0702030302020204" pitchFamily="66" charset="0"/>
              </a:rPr>
              <a:t> ) y punteros nulos (NULL).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Declaración de variables puntero: Sea un fragmento de programa en C:</a:t>
            </a: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        </a:t>
            </a:r>
          </a:p>
          <a:p>
            <a:pPr>
              <a:spcBef>
                <a:spcPct val="50000"/>
              </a:spcBef>
            </a:pPr>
            <a:endParaRPr lang="es-ES_tradnl" altLang="es-CO" sz="2400" dirty="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endParaRPr lang="es-ES_tradnl" altLang="es-CO" sz="2400" dirty="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s-ES_tradnl" altLang="es-CO" sz="2400" dirty="0">
                <a:latin typeface="Comic Sans MS" panose="030F0702030302020204" pitchFamily="66" charset="0"/>
              </a:rPr>
              <a:t>                       </a:t>
            </a:r>
            <a:endParaRPr lang="es-ES" altLang="es-CO" sz="2400" dirty="0">
              <a:latin typeface="Comic Sans MS" panose="030F0702030302020204" pitchFamily="66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90600" y="3657600"/>
            <a:ext cx="76962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CO" sz="2000" dirty="0"/>
              <a:t> </a:t>
            </a:r>
            <a:r>
              <a:rPr lang="es-ES_tradnl" altLang="es-CO" sz="2000" dirty="0" err="1"/>
              <a:t>char</a:t>
            </a:r>
            <a:r>
              <a:rPr lang="es-ES_tradnl" altLang="es-CO" sz="2000" dirty="0"/>
              <a:t> dato;        //variable que almacenará un carácter.</a:t>
            </a:r>
          </a:p>
          <a:p>
            <a:pPr>
              <a:spcBef>
                <a:spcPct val="50000"/>
              </a:spcBef>
            </a:pPr>
            <a:r>
              <a:rPr lang="es-ES_tradnl" altLang="es-CO" sz="2000" dirty="0"/>
              <a:t> </a:t>
            </a:r>
            <a:r>
              <a:rPr lang="es-ES_tradnl" altLang="es-CO" sz="2000" dirty="0" err="1"/>
              <a:t>char</a:t>
            </a:r>
            <a:r>
              <a:rPr lang="es-ES_tradnl" altLang="es-CO" sz="2000" dirty="0"/>
              <a:t> *</a:t>
            </a:r>
            <a:r>
              <a:rPr lang="es-ES_tradnl" altLang="es-CO" sz="2000" dirty="0" err="1"/>
              <a:t>punt</a:t>
            </a:r>
            <a:r>
              <a:rPr lang="es-ES_tradnl" altLang="es-CO" sz="2000" dirty="0"/>
              <a:t>;     //declaración de puntero a carácter.</a:t>
            </a:r>
          </a:p>
          <a:p>
            <a:pPr>
              <a:spcBef>
                <a:spcPct val="50000"/>
              </a:spcBef>
            </a:pPr>
            <a:r>
              <a:rPr lang="es-ES_tradnl" altLang="es-CO" sz="2000" dirty="0"/>
              <a:t> </a:t>
            </a:r>
            <a:r>
              <a:rPr lang="es-ES_tradnl" altLang="es-CO" sz="2000" dirty="0" err="1"/>
              <a:t>punt</a:t>
            </a:r>
            <a:r>
              <a:rPr lang="es-ES_tradnl" altLang="es-CO" sz="2000" dirty="0"/>
              <a:t> = &amp;dato;  //en la variable </a:t>
            </a:r>
            <a:r>
              <a:rPr lang="es-ES_tradnl" altLang="es-CO" sz="2000" dirty="0" err="1"/>
              <a:t>punt</a:t>
            </a:r>
            <a:r>
              <a:rPr lang="es-ES_tradnl" altLang="es-CO" sz="2000" dirty="0"/>
              <a:t> </a:t>
            </a:r>
            <a:r>
              <a:rPr lang="es-ES_tradnl" altLang="es-CO" sz="2000" dirty="0">
                <a:solidFill>
                  <a:srgbClr val="CC6600"/>
                </a:solidFill>
              </a:rPr>
              <a:t>guardamos la dirección                            	</a:t>
            </a:r>
            <a:r>
              <a:rPr lang="es-ES_tradnl" altLang="es-CO" sz="2000" dirty="0"/>
              <a:t>	 //</a:t>
            </a:r>
            <a:r>
              <a:rPr lang="es-ES_tradnl" altLang="es-CO" sz="2000" dirty="0">
                <a:solidFill>
                  <a:srgbClr val="CC6600"/>
                </a:solidFill>
              </a:rPr>
              <a:t> de memoria </a:t>
            </a:r>
            <a:r>
              <a:rPr lang="es-ES_tradnl" altLang="es-CO" sz="2000" dirty="0"/>
              <a:t>de la variable dato; </a:t>
            </a:r>
            <a:r>
              <a:rPr lang="es-ES_tradnl" altLang="es-CO" sz="2000" dirty="0" err="1"/>
              <a:t>punt</a:t>
            </a:r>
            <a:r>
              <a:rPr lang="es-ES_tradnl" altLang="es-CO" sz="2000" dirty="0"/>
              <a:t> apunta           		 // a dato</a:t>
            </a:r>
            <a:r>
              <a:rPr lang="es-ES_tradnl" altLang="es-CO" sz="2000" dirty="0">
                <a:solidFill>
                  <a:srgbClr val="CC6600"/>
                </a:solidFill>
              </a:rPr>
              <a:t>. </a:t>
            </a:r>
            <a:r>
              <a:rPr lang="es-ES_tradnl" altLang="es-CO" sz="2000" dirty="0"/>
              <a:t>Ambas son del mismo tipo,  </a:t>
            </a:r>
            <a:r>
              <a:rPr lang="es-ES_tradnl" altLang="es-CO" sz="2000" dirty="0" err="1"/>
              <a:t>char</a:t>
            </a:r>
            <a:r>
              <a:rPr lang="es-ES_tradnl" altLang="es-CO" sz="2000" dirty="0"/>
              <a:t>.</a:t>
            </a:r>
          </a:p>
          <a:p>
            <a:pPr>
              <a:spcBef>
                <a:spcPct val="50000"/>
              </a:spcBef>
            </a:pPr>
            <a:endParaRPr lang="es-ES_tradnl" altLang="es-CO" sz="2000" dirty="0"/>
          </a:p>
          <a:p>
            <a:pPr>
              <a:spcBef>
                <a:spcPct val="50000"/>
              </a:spcBef>
            </a:pPr>
            <a:endParaRPr lang="es-ES_tradnl" altLang="es-CO" sz="2000" dirty="0">
              <a:solidFill>
                <a:srgbClr val="CC6600"/>
              </a:solidFill>
            </a:endParaRPr>
          </a:p>
          <a:p>
            <a:pPr>
              <a:spcBef>
                <a:spcPct val="50000"/>
              </a:spcBef>
            </a:pPr>
            <a:r>
              <a:rPr lang="es-ES_tradnl" altLang="es-CO" sz="2000" dirty="0"/>
              <a:t>  </a:t>
            </a:r>
            <a:endParaRPr lang="es-ES" altLang="es-CO" sz="2000" dirty="0"/>
          </a:p>
        </p:txBody>
      </p:sp>
    </p:spTree>
    <p:extLst>
      <p:ext uri="{BB962C8B-B14F-4D97-AF65-F5344CB8AC3E}">
        <p14:creationId xmlns:p14="http://schemas.microsoft.com/office/powerpoint/2010/main" val="241137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6162</Words>
  <Application>Microsoft Office PowerPoint</Application>
  <PresentationFormat>Presentación en pantalla (4:3)</PresentationFormat>
  <Paragraphs>1229</Paragraphs>
  <Slides>88</Slides>
  <Notes>69</Notes>
  <HiddenSlides>0</HiddenSlides>
  <MMClips>0</MMClips>
  <ScaleCrop>false</ScaleCrop>
  <HeadingPairs>
    <vt:vector size="8" baseType="variant">
      <vt:variant>
        <vt:lpstr>Fuentes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88</vt:i4>
      </vt:variant>
    </vt:vector>
  </HeadingPairs>
  <TitlesOfParts>
    <vt:vector size="108" baseType="lpstr">
      <vt:lpstr>AGaramond Bold</vt:lpstr>
      <vt:lpstr>Agency FB</vt:lpstr>
      <vt:lpstr>Arial</vt:lpstr>
      <vt:lpstr>Arial Black</vt:lpstr>
      <vt:lpstr>Boca Raton ICG Solid</vt:lpstr>
      <vt:lpstr>Bookman Old Style</vt:lpstr>
      <vt:lpstr>Calibri</vt:lpstr>
      <vt:lpstr>Calibri Light</vt:lpstr>
      <vt:lpstr>Comic Sans MS</vt:lpstr>
      <vt:lpstr>Courier</vt:lpstr>
      <vt:lpstr>Courier New</vt:lpstr>
      <vt:lpstr>Garamond</vt:lpstr>
      <vt:lpstr>Microsoft Sans Serif</vt:lpstr>
      <vt:lpstr>Tahoma</vt:lpstr>
      <vt:lpstr>Times</vt:lpstr>
      <vt:lpstr>Times New Roman</vt:lpstr>
      <vt:lpstr>Wingdings</vt:lpstr>
      <vt:lpstr>Wingdings 3</vt:lpstr>
      <vt:lpstr>Tema de Office</vt:lpstr>
      <vt:lpstr>Documento</vt:lpstr>
      <vt:lpstr>Programación básica</vt:lpstr>
      <vt:lpstr>Apuntadores / Punteros</vt:lpstr>
      <vt:lpstr>Memoria.</vt:lpstr>
      <vt:lpstr>Variables</vt:lpstr>
      <vt:lpstr>Tipos de Variables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Uso de Punteros</vt:lpstr>
      <vt:lpstr>Uso de Punteros</vt:lpstr>
      <vt:lpstr>Uso de Punteros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Asignación dinámica de memoria</vt:lpstr>
      <vt:lpstr>Asignación dinámica de memoria</vt:lpstr>
      <vt:lpstr>Asignación dinámica de memoria</vt:lpstr>
      <vt:lpstr>Asignación Dinámica de la Memoria </vt:lpstr>
      <vt:lpstr>Asignación Dinámica de la Memoria </vt:lpstr>
      <vt:lpstr>Asignación dinámica de memoria</vt:lpstr>
      <vt:lpstr>Asignación dinámica de memoria</vt:lpstr>
      <vt:lpstr>Presentación de PowerPoint</vt:lpstr>
      <vt:lpstr>Presentación de PowerPoint</vt:lpstr>
      <vt:lpstr>Presentación de PowerPoint</vt:lpstr>
      <vt:lpstr>Presentación de PowerPoint</vt:lpstr>
      <vt:lpstr>Pasaje de un Arreglo como Parámetro de una Función en C</vt:lpstr>
      <vt:lpstr>Pasaje de un Arreglo como Parámetro de una Función en C</vt:lpstr>
      <vt:lpstr>Pasaje de un Arreglo como Parámetro de una Función en C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</vt:lpstr>
      <vt:lpstr>Pasaje de Arreglos Multidimensionales como Parámetros de una Función en C</vt:lpstr>
      <vt:lpstr>Arreglos de Caracteres y Strings en C</vt:lpstr>
      <vt:lpstr>Arreglos de Caracteres y Strings en C</vt:lpstr>
      <vt:lpstr>Strings, Arreglos de Caracteres y Punteros a char</vt:lpstr>
      <vt:lpstr>REGISTROS </vt:lpstr>
      <vt:lpstr>Registros</vt:lpstr>
      <vt:lpstr>Registros en C: Structs</vt:lpstr>
      <vt:lpstr>Registros en C: Structs</vt:lpstr>
      <vt:lpstr>Registros en C: Structs</vt:lpstr>
      <vt:lpstr>Operaciones con structs</vt:lpstr>
      <vt:lpstr>Operaciones con structs</vt:lpstr>
      <vt:lpstr>Inicialización de los structs</vt:lpstr>
      <vt:lpstr>Acceso a los campos de un struct</vt:lpstr>
      <vt:lpstr>Pasaje de un struct como parámetro de una función</vt:lpstr>
      <vt:lpstr>Ejemplo de pasaje de un struct como parámetro de una función</vt:lpstr>
      <vt:lpstr>Presentación de PowerPoint</vt:lpstr>
      <vt:lpstr>Presentación de PowerPoint</vt:lpstr>
      <vt:lpstr>Uso de typedef</vt:lpstr>
      <vt:lpstr>Uso de typedef</vt:lpstr>
      <vt:lpstr>Punteros a structs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</dc:title>
  <dc:creator>Oswaldo Alberto Romero Villalobos</dc:creator>
  <cp:lastModifiedBy>Oswaldo Alberto Romero Villalobos</cp:lastModifiedBy>
  <cp:revision>67</cp:revision>
  <dcterms:created xsi:type="dcterms:W3CDTF">2018-02-01T15:39:05Z</dcterms:created>
  <dcterms:modified xsi:type="dcterms:W3CDTF">2018-04-09T02:53:27Z</dcterms:modified>
</cp:coreProperties>
</file>