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CD0754D-52A0-4EE6-8182-525428E4D139}">
          <p14:sldIdLst>
            <p14:sldId id="256"/>
            <p14:sldId id="257"/>
            <p14:sldId id="258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86" d="100"/>
          <a:sy n="86" d="100"/>
        </p:scale>
        <p:origin x="13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2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8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3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9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6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2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3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5A653384-9406-4E4E-8D9A-0FF8BF9CE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A2DA-12DE-4E6D-9815-43A229DE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chemeClr val="tx1"/>
                </a:solidFill>
              </a:rPr>
              <a:t>Политика информационной безопасности издательства</a:t>
            </a:r>
            <a:endParaRPr lang="ru-BY" sz="3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07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угрозы и их источники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несанкционированное распространение информации через поля и электрические сигналы, случайно возникшие в аппаратуре;</a:t>
            </a:r>
          </a:p>
          <a:p>
            <a:pPr lvl="0"/>
            <a:r>
              <a:rPr lang="ru-RU" dirty="0"/>
              <a:t>воздействие стихийных сил (наводнения, пожары и т. п.);</a:t>
            </a:r>
          </a:p>
          <a:p>
            <a:pPr lvl="0"/>
            <a:r>
              <a:rPr lang="ru-RU" dirty="0"/>
              <a:t>сбои и отказы в аппаратуре сбора, обработки и передачи информации;</a:t>
            </a:r>
          </a:p>
          <a:p>
            <a:pPr lvl="0"/>
            <a:r>
              <a:rPr lang="ru-RU" dirty="0"/>
              <a:t>отказы системы электроснабжения; </a:t>
            </a:r>
          </a:p>
          <a:p>
            <a:pPr lvl="0"/>
            <a:r>
              <a:rPr lang="ru-RU" dirty="0"/>
              <a:t>воздействие мощных электромагнитных и электрических помех (промышленных и природных).</a:t>
            </a:r>
          </a:p>
        </p:txBody>
      </p:sp>
    </p:spTree>
    <p:extLst>
      <p:ext uri="{BB962C8B-B14F-4D97-AF65-F5344CB8AC3E}">
        <p14:creationId xmlns:p14="http://schemas.microsoft.com/office/powerpoint/2010/main" val="196014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рисков. Условная численная шкала для оценки ущерба издательства от НСД</a:t>
            </a:r>
            <a:endParaRPr lang="ru-BY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74D8B1-07ED-4D45-999F-895146E2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2016971"/>
            <a:ext cx="8252460" cy="41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234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/>
              <a:t>Вероятностно-временная шкала реализации несанкционированного доступа к информационным ресурсам</a:t>
            </a:r>
            <a:endParaRPr lang="ru-BY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C56ED8-2BDA-4A05-8C2E-E873D448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4" y="2193435"/>
            <a:ext cx="11166831" cy="27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3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1149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Оценка рисков</a:t>
            </a:r>
            <a:endParaRPr lang="ru-BY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F7ACAB-4AA0-4C8A-B875-7595DCBA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24" y="1966708"/>
            <a:ext cx="8030552" cy="445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114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Меры, методы и средства обеспечения требуемого уровня защищенности информационных ресурсов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Информационная безопасность издательства должна обеспечиваться целым комплексом мер, среди которых: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административно-правовые;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организационные;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программно-технические</a:t>
            </a:r>
          </a:p>
          <a:p>
            <a:pPr marL="0" indent="0">
              <a:buNone/>
            </a:pPr>
            <a:r>
              <a:rPr lang="ru-RU" dirty="0"/>
              <a:t>Данные меры следует применять совместно. Опираться система защиты должна на управление персоналом компании и контроль над ним. Меры технического характера не менее важны, но не могут существовать в отрыве от организационных мер.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66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1149"/>
            <a:ext cx="10058400" cy="1450757"/>
          </a:xfrm>
        </p:spPr>
        <p:txBody>
          <a:bodyPr>
            <a:normAutofit/>
          </a:bodyPr>
          <a:lstStyle/>
          <a:p>
            <a:r>
              <a:rPr lang="ru-RU" b="1" dirty="0"/>
              <a:t>Вывод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Комплексное применение современных технических средств в работе службы безопасности издательства может обеспечить высокий уровень защиты информации от утечек и несанкционированного доступа.</a:t>
            </a:r>
          </a:p>
          <a:p>
            <a:pPr marL="0" indent="0">
              <a:buNone/>
            </a:pPr>
            <a:r>
              <a:rPr lang="ru-RU" dirty="0"/>
              <a:t>Следует учитывать, что все предпринимаемые действия должны в полной мере соответствовать требованиям законодательства. В частности, нарушение конфиденциальности данных юридической фирмы и их клиентов зачастую приводит к вымогательству и шантажу, инсайдерской торговле и недобросовестной конкуренции. Это не только нанесет урон репутации – юридическая фирма понесет ответственность – начиная от финансовой и закачивая уголовной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52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E93D9-66C8-48B4-831A-72220023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42197"/>
          </a:xfrm>
        </p:spPr>
        <p:txBody>
          <a:bodyPr/>
          <a:lstStyle/>
          <a:p>
            <a:pPr algn="ctr"/>
            <a:r>
              <a:rPr lang="ru-RU" b="1" dirty="0"/>
              <a:t>Цели информационной безопасности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81490-216C-41A7-96FD-A63B93AB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Основной целью, на достижение которой направлена ПИБ, является минимизация ущерба от событий, таящих угрозу безопасности информации, посредством их предотвращения или сведения их последствий к минимуму.</a:t>
            </a:r>
          </a:p>
        </p:txBody>
      </p:sp>
    </p:spTree>
    <p:extLst>
      <p:ext uri="{BB962C8B-B14F-4D97-AF65-F5344CB8AC3E}">
        <p14:creationId xmlns:p14="http://schemas.microsoft.com/office/powerpoint/2010/main" val="387699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FB872-AE1E-4FCD-9F65-6214FAA4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достижения цели необходимо обеспечивать решение следующих задач: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9065E-51A4-4BD6-9806-C6CAA276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315"/>
            <a:ext cx="9952793" cy="3988777"/>
          </a:xfrm>
        </p:spPr>
        <p:txBody>
          <a:bodyPr>
            <a:noAutofit/>
          </a:bodyPr>
          <a:lstStyle/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Своевременное выявление, оценка и прогнозирование источников угроз ИБ;</a:t>
            </a:r>
            <a:endParaRPr lang="ru-BY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Создание механизма оперативного реагирования на угрозы ИБ;</a:t>
            </a:r>
            <a:endParaRPr lang="ru-BY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Предотвращение и/или снижение ущерба от реализации угроз ИБ;</a:t>
            </a:r>
            <a:endParaRPr lang="ru-BY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Защита от вмешательств в процесс функционирования Информационной Системы (ИС) посторонних лиц;</a:t>
            </a:r>
            <a:endParaRPr lang="ru-BY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Соответствие требованиям законодательства по информационной безопасности Республики Беларусь, нормативно-методических документов и договорным обязательствам в части ИБ;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7306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FB872-AE1E-4FCD-9F65-6214FAA4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достижения цели необходимо обеспечивать решение следующих задач: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9065E-51A4-4BD6-9806-C6CAA276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315"/>
            <a:ext cx="9952793" cy="3988777"/>
          </a:xfrm>
        </p:spPr>
        <p:txBody>
          <a:bodyPr>
            <a:noAutofit/>
          </a:bodyPr>
          <a:lstStyle/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Обеспечение непрерывности критических бизнес-процессов;</a:t>
            </a:r>
            <a:endParaRPr lang="ru-BY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Достижение адекватности мер по защите от угроз ИБ;</a:t>
            </a:r>
            <a:endParaRPr lang="ru-BY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Изучение партнёров, клиентов, конкурентов и кандидатов на работу;</a:t>
            </a:r>
            <a:endParaRPr lang="ru-BY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Недопущение проникновения структур организованной преступности и отдельных лиц с противоправными намерениями;</a:t>
            </a:r>
            <a:endParaRPr lang="ru-BY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Выявление, предупреждение и пресечение возможной противоправной и иной негативной деятельности сотрудников;</a:t>
            </a:r>
            <a:endParaRPr lang="ru-BY" dirty="0"/>
          </a:p>
          <a:p>
            <a:pPr defTabSz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Повышение деловой репутации и корпоративной культуры;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0633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F5BAD-A856-486E-ADEA-04A6A846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компании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B3AA6F-6592-4540-8821-F9FE0EFFFA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925" y="512655"/>
            <a:ext cx="7424075" cy="531494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2D118C1E-317D-4D88-A9C9-72C2763F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159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D33D5-B07F-44AE-84F8-AFF33350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защиты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233E8-666A-4CBA-A888-0E4348AC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коммерческая тайна издательства, данные о ее договорах, финансовых взаимоотношениях, бухгалтерская информация;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коммерческая тайна клиентов и партнеров организации, данные об их активах, имуществе, платежах, произошедших страховых событиях;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персональные данные сотрудников компании и сотрудников клиентов, эта информация иногда включает номера автомобилей, водительских удостоверений, кредитных карт;</a:t>
            </a:r>
          </a:p>
          <a:p>
            <a:pPr marL="0" lvl="0" indent="0">
              <a:buNone/>
            </a:pPr>
            <a:r>
              <a:rPr lang="ru-RU" dirty="0"/>
              <a:t>Все массивы информации содержатся как на бумажных, так и на электронных носителях.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229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объекты обеспечения ИБ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информационные ресурсы, содержащие сведения, отнесенные в соответствии с действующим законодательством и внутренними нормативными документами компании к конфиденциальной информации;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средства и системы информатизации, на которых производится обработка, передача и хранение защищаемой информации.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программные средства (операционные системы, системы управления базами данных, другое общесистемное и прикладное программное обеспечение) автоматизированной системы компании, с помощью которых производится обработка защищаемой информации; </a:t>
            </a:r>
          </a:p>
        </p:txBody>
      </p:sp>
    </p:spTree>
    <p:extLst>
      <p:ext uri="{BB962C8B-B14F-4D97-AF65-F5344CB8AC3E}">
        <p14:creationId xmlns:p14="http://schemas.microsoft.com/office/powerpoint/2010/main" val="337208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объекты обеспечения ИБ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процессы Компании, связанные с управлением и использованием информационных ресурсов;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помещения, в которых расположены средства обработки защищаемой информации;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рабочие помещения и кабинеты работников компании, помещения компании, предназначенные для ведения закрытых переговоров и совещаний;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персонал компании, имеющий доступ к защищаемой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34837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B269E-BF1E-4B4D-99CD-6E8CC253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угрозы и их источники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659A-DAE7-4EC1-9260-5F95458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действия внутреннего или внешнего злоумышленника (несанкционированный, в том числе удаленный доступ с целью нарушения работоспособности ИВС, кражи, удаления или модификации информации, несанкционированного распространение материальных носителей за пределами организации);</a:t>
            </a:r>
          </a:p>
          <a:p>
            <a:r>
              <a:rPr lang="ru-RU" dirty="0"/>
              <a:t>наблюдение за источниками информации;</a:t>
            </a:r>
          </a:p>
          <a:p>
            <a:r>
              <a:rPr lang="ru-RU" dirty="0"/>
              <a:t>подслушивание конфиденциальных разговоров и акустических сигналов работающих механизмов; </a:t>
            </a:r>
          </a:p>
          <a:p>
            <a:r>
              <a:rPr lang="ru-RU" dirty="0"/>
              <a:t>перехват электрических, магнитных и электромагнитных полей, электрических сигналов и радиоактивных излучений;</a:t>
            </a:r>
          </a:p>
          <a:p>
            <a:r>
              <a:rPr lang="ru-RU" dirty="0"/>
              <a:t>разглашение информации компетентными людьми;</a:t>
            </a:r>
          </a:p>
        </p:txBody>
      </p:sp>
    </p:spTree>
    <p:extLst>
      <p:ext uri="{BB962C8B-B14F-4D97-AF65-F5344CB8AC3E}">
        <p14:creationId xmlns:p14="http://schemas.microsoft.com/office/powerpoint/2010/main" val="1506620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7A6EE"/>
      </a:accent1>
      <a:accent2>
        <a:srgbClr val="2CB1C3"/>
      </a:accent2>
      <a:accent3>
        <a:srgbClr val="35B790"/>
      </a:accent3>
      <a:accent4>
        <a:srgbClr val="30BB58"/>
      </a:accent4>
      <a:accent5>
        <a:srgbClr val="43B931"/>
      </a:accent5>
      <a:accent6>
        <a:srgbClr val="7CB23B"/>
      </a:accent6>
      <a:hlink>
        <a:srgbClr val="9A7E5D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666</Words>
  <Application>Microsoft Office PowerPoint</Application>
  <PresentationFormat>Широкоэкранный</PresentationFormat>
  <Paragraphs>55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RetrospectVTI</vt:lpstr>
      <vt:lpstr>Политика информационной безопасности издательства</vt:lpstr>
      <vt:lpstr>Цели информационной безопасности</vt:lpstr>
      <vt:lpstr>Для достижения цели необходимо обеспечивать решение следующих задач:</vt:lpstr>
      <vt:lpstr>Для достижения цели необходимо обеспечивать решение следующих задач:</vt:lpstr>
      <vt:lpstr>Структура компании</vt:lpstr>
      <vt:lpstr>Объекты защиты</vt:lpstr>
      <vt:lpstr>Основные объекты обеспечения ИБ</vt:lpstr>
      <vt:lpstr>Основные объекты обеспечения ИБ</vt:lpstr>
      <vt:lpstr>Основные угрозы и их источники</vt:lpstr>
      <vt:lpstr>Основные угрозы и их источники</vt:lpstr>
      <vt:lpstr>Оценка рисков. Условная численная шкала для оценки ущерба издательства от НСД</vt:lpstr>
      <vt:lpstr>Вероятностно-временная шкала реализации несанкционированного доступа к информационным ресурсам</vt:lpstr>
      <vt:lpstr>Оценка рисков</vt:lpstr>
      <vt:lpstr>Меры, методы и средства обеспечения требуемого уровня защищенности информационных ресурсов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издательства</dc:title>
  <dc:creator>kot ilya</dc:creator>
  <cp:lastModifiedBy>kot ilya</cp:lastModifiedBy>
  <cp:revision>10</cp:revision>
  <dcterms:created xsi:type="dcterms:W3CDTF">2020-02-12T23:35:01Z</dcterms:created>
  <dcterms:modified xsi:type="dcterms:W3CDTF">2020-02-26T11:18:59Z</dcterms:modified>
</cp:coreProperties>
</file>