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89" r:id="rId2"/>
  </p:sldMasterIdLst>
  <p:handoutMasterIdLst>
    <p:handoutMasterId r:id="rId21"/>
  </p:handoutMasterIdLst>
  <p:sldIdLst>
    <p:sldId id="256" r:id="rId3"/>
    <p:sldId id="258" r:id="rId4"/>
    <p:sldId id="271" r:id="rId5"/>
    <p:sldId id="270" r:id="rId6"/>
    <p:sldId id="272" r:id="rId7"/>
    <p:sldId id="273" r:id="rId8"/>
    <p:sldId id="274" r:id="rId9"/>
    <p:sldId id="275" r:id="rId10"/>
    <p:sldId id="276" r:id="rId11"/>
    <p:sldId id="284" r:id="rId12"/>
    <p:sldId id="263" r:id="rId13"/>
    <p:sldId id="279" r:id="rId14"/>
    <p:sldId id="259" r:id="rId15"/>
    <p:sldId id="280" r:id="rId16"/>
    <p:sldId id="281" r:id="rId17"/>
    <p:sldId id="261" r:id="rId18"/>
    <p:sldId id="262" r:id="rId19"/>
    <p:sldId id="283" r:id="rId20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1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3531D0D7-9727-4261-AE43-C9EEEC02FA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72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D3A724-9A20-4661-948A-EB0A1516ED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DD8B6-B659-4AC6-B233-1C1C61F34A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CA899E-F823-4255-B57A-7C72E6837E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828800"/>
            <a:ext cx="4038600" cy="20748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56063"/>
            <a:ext cx="4038600" cy="20748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E9909-E845-4ADF-B6C2-3E049C9994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619BDC-0719-4E58-B1FA-B9AD872F30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3A724-9A20-4661-948A-EB0A1516ED8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0AE94-F4F6-4086-9F27-8FE24F0992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C2C5F0-55D2-42B6-9C38-A658140EFE7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F0E5D-2D15-41FF-B1FE-33F523B6E8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4F7D40-07EA-40D6-883A-027F8172101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1BB2F8-E534-440C-AFD7-EFE0711A3B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0AE94-F4F6-4086-9F27-8FE24F0992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692AEE-D9ED-465D-B015-BDC6AF7A5A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31758C-1461-4963-9E70-4980B3B7BD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7D5E9C38-203D-4E5F-B6FD-36B5EB4F53B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DD8B6-B659-4AC6-B233-1C1C61F34A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CA899E-F823-4255-B57A-7C72E6837E8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828800"/>
            <a:ext cx="4038600" cy="20748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56063"/>
            <a:ext cx="4038600" cy="20748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E9909-E845-4ADF-B6C2-3E049C9994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2C5F0-55D2-42B6-9C38-A658140EFE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F0E5D-2D15-41FF-B1FE-33F523B6E8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F7D40-07EA-40D6-883A-027F817210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1BB2F8-E534-440C-AFD7-EFE0711A3B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692AEE-D9ED-465D-B015-BDC6AF7A5A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1758C-1461-4963-9E70-4980B3B7BD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E9C38-203D-4E5F-B6FD-36B5EB4F53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Ancient Civilizations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latin typeface="Arial" charset="0"/>
              </a:defRPr>
            </a:lvl1pPr>
          </a:lstStyle>
          <a:p>
            <a:pPr>
              <a:defRPr/>
            </a:pPr>
            <a:fld id="{A67F83C2-8A00-4412-B1A5-BA8B646AA2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33800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01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33802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33803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33804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  <p:bldP spid="33795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7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33795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7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3379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7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3379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7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33795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7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3379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o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377950" indent="-4683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o"/>
        <a:defRPr sz="2400">
          <a:solidFill>
            <a:schemeClr val="tx1"/>
          </a:solidFill>
          <a:latin typeface="+mn-lt"/>
        </a:defRPr>
      </a:lvl3pPr>
      <a:lvl4pPr marL="1827213" indent="-438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297113" indent="-468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A67F83C2-8A00-4412-B1A5-BA8B646AA20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0" grpId="0" build="p"/>
    </p:bld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://images.google.com/imgres?imgurl=http://bellatryx.blogs.ie/images/DARIUSblog.jpg&amp;imgrefurl=http://bellatryx.blogs.ie/category/culture/&amp;h=203&amp;w=315&amp;sz=17&amp;hl=en&amp;start=3&amp;tbnid=gfV2Az19VaKcKM:&amp;tbnh=75&amp;tbnw=117&amp;prev=/images?q=darius+of+persia&amp;svnum=10&amp;hl=en&amp;lr=&amp;safe=active" TargetMode="Externa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1.jpeg"/><Relationship Id="rId4" Type="http://schemas.openxmlformats.org/officeDocument/2006/relationships/hyperlink" Target="http://images.google.com/imgres?imgurl=http://www.atomicmpc.com.au/titan-quest/images/creatures/minotaur.gif&amp;imgrefurl=http://www.atomicmpc.com.au/titan-quest/besdiary.asp?c=minotaur&amp;h=318&amp;w=350&amp;sz=80&amp;tbnid=UL3sZrXuPB42KM:&amp;tbnh=109&amp;tbnw=120&amp;prev=/images?q=minotaur&amp;um=1&amp;start=2&amp;sa=X&amp;oi=images&amp;ct=image&amp;cd=2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images.google.com/imgres?imgurl=http://www.btinternet.com/~k.trethewey/AncientLights/Images/PhoenicianCoin2A.jpg&amp;imgrefurl=http://www.btinternet.com/~k.trethewey/AncientLights/phoenician_traders.htm&amp;h=400&amp;w=400&amp;sz=26&amp;hl=en&amp;start=3&amp;um=1&amp;tbnid=Z1YqGh93XjoNAM:&amp;tbnh=124&amp;tbnw=124&amp;prev=/images?q=phoenician&amp;svnum=10&amp;um=1&amp;hl=en&amp;rls=GGLD,GGLD:2004-07,GGLD:en&amp;sa=N" TargetMode="Externa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05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sz="7200" smtClean="0"/>
          </a:p>
          <a:p>
            <a:pPr eaLnBrk="1" hangingPunct="1">
              <a:buFont typeface="Wingdings" pitchFamily="2" charset="2"/>
              <a:buNone/>
            </a:pPr>
            <a:r>
              <a:rPr lang="en-US" sz="6600" b="1" smtClean="0"/>
              <a:t>Ancient Civilizations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2050" grpId="0"/>
      <p:bldP spid="205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Phoenician and Greek Alphabets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057399"/>
            <a:ext cx="3581401" cy="2706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429000"/>
            <a:ext cx="3198920" cy="2665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029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Ancient Civilizations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Hebrews – Known as the Jews</a:t>
            </a:r>
          </a:p>
          <a:p>
            <a:pPr eaLnBrk="1" hangingPunct="1"/>
            <a:r>
              <a:rPr lang="en-US" sz="2800" dirty="0" smtClean="0"/>
              <a:t>Settled Canaan, part of ancient Palestine (Middle East)</a:t>
            </a:r>
          </a:p>
          <a:p>
            <a:pPr eaLnBrk="1" hangingPunct="1"/>
            <a:r>
              <a:rPr lang="en-US" sz="2800" dirty="0" smtClean="0"/>
              <a:t>According to the Bible, the land was promised to them by God</a:t>
            </a:r>
          </a:p>
          <a:p>
            <a:pPr eaLnBrk="1" hangingPunct="1"/>
            <a:r>
              <a:rPr lang="en-US" sz="2800" dirty="0" smtClean="0"/>
              <a:t>History of the Hebrews found in the Torah ( 1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 5 books of the Old Testament)</a:t>
            </a:r>
          </a:p>
          <a:p>
            <a:pPr eaLnBrk="1" hangingPunct="1"/>
            <a:r>
              <a:rPr lang="en-US" sz="2800" dirty="0" smtClean="0"/>
              <a:t>Abraham – “Father” of the Hebrew people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dirty="0" smtClean="0"/>
              <a:t>		- shepherd who lived in Ur; about 2000BCE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dirty="0" smtClean="0"/>
              <a:t>		- told by God to “go to a land I will show you, that </a:t>
            </a:r>
            <a:r>
              <a:rPr lang="en-US" sz="2800" smtClean="0"/>
              <a:t>I 	may </a:t>
            </a:r>
            <a:r>
              <a:rPr lang="en-US" sz="2800" dirty="0" smtClean="0"/>
              <a:t>make you the father of a great nation”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11266" grpId="0"/>
      <p:bldP spid="1126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Western (Wailing) Wall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  <p:pic>
        <p:nvPicPr>
          <p:cNvPr id="15364" name="Picture 5" descr="western_wal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19200"/>
            <a:ext cx="4648200" cy="330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7" descr="israel10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3884613"/>
            <a:ext cx="4457700" cy="297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6" name="Picture 9" descr="The Western Wall (Kotel)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1371600"/>
            <a:ext cx="3154363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15362" grpId="0"/>
      <p:bldP spid="15362" grpId="1"/>
      <p:bldP spid="15363" grpId="0" build="p"/>
      <p:bldP spid="15363" grpI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Ancient Civilizations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b="1" dirty="0" smtClean="0">
                <a:solidFill>
                  <a:schemeClr val="folHlink"/>
                </a:solidFill>
              </a:rPr>
              <a:t>Assyrians  - fierce warriors</a:t>
            </a:r>
          </a:p>
          <a:p>
            <a:pPr eaLnBrk="1" hangingPunct="1"/>
            <a:r>
              <a:rPr lang="en-US" sz="2800" dirty="0" smtClean="0"/>
              <a:t>From northern Mesopotamia around 1400BCE</a:t>
            </a:r>
          </a:p>
          <a:p>
            <a:pPr eaLnBrk="1" hangingPunct="1"/>
            <a:r>
              <a:rPr lang="en-US" sz="2800" dirty="0" smtClean="0"/>
              <a:t>Defeated Syria, Palestine, Babylon, Egypt, &amp; Anatolia</a:t>
            </a:r>
          </a:p>
          <a:p>
            <a:pPr eaLnBrk="1" hangingPunct="1"/>
            <a:r>
              <a:rPr lang="en-US" sz="2800" dirty="0" smtClean="0"/>
              <a:t>Had great weapons and organized army</a:t>
            </a:r>
          </a:p>
          <a:p>
            <a:pPr eaLnBrk="1" hangingPunct="1"/>
            <a:r>
              <a:rPr lang="en-US" sz="2800" dirty="0" smtClean="0"/>
              <a:t>Spoke Aramaic </a:t>
            </a:r>
          </a:p>
          <a:p>
            <a:pPr eaLnBrk="1" hangingPunct="1"/>
            <a:r>
              <a:rPr lang="en-US" sz="2800" dirty="0" smtClean="0"/>
              <a:t>Required tax and tribute (Hebrews)</a:t>
            </a:r>
          </a:p>
          <a:p>
            <a:pPr eaLnBrk="1" hangingPunct="1"/>
            <a:r>
              <a:rPr lang="en-US" sz="2800" dirty="0" smtClean="0"/>
              <a:t>Cruel to those they conquered…really cruel</a:t>
            </a:r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/>
            <a:endParaRPr lang="en-US" sz="2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714320"/>
            <a:ext cx="217170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695825"/>
            <a:ext cx="2114550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16386" grpId="0"/>
      <p:bldP spid="1638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229600" cy="53689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Assyrian Empire</a:t>
            </a:r>
          </a:p>
        </p:txBody>
      </p:sp>
      <p:pic>
        <p:nvPicPr>
          <p:cNvPr id="17412" name="Picture 5" descr="assyr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1524000"/>
            <a:ext cx="4800600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17410" grpId="0"/>
      <p:bldP spid="17410" grpId="1"/>
      <p:bldP spid="17411" grpId="0" build="p"/>
      <p:bldP spid="17411" grpI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229600" cy="55213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Many bloody attacks on villages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Would skin people just to send a message…what message?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850-650 BCE expanded Empire all the way from the FC to Egypt to Anatolia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Fall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Spread too thin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Cruelty was coming back to hurt them; resentment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Destroyed by the Chaldeans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038600"/>
            <a:ext cx="2647950" cy="2307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1843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Ancient Civilizations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Persians – Largest Empire on Earth…some say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Ruled conquered lands with tolerance and diplomacy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Strong military to conquer and protect lands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Cyrus the Great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smtClean="0"/>
              <a:t>expanded the empire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Great military leader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Showed kindness toward conquered people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Honored local customs and religious practices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Instead of destroying a conquered people’s temple he would kneel and pray at the temple!  Why?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Allowed Jews to return to their homeland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Cambyses</a:t>
            </a:r>
            <a:r>
              <a:rPr lang="en-US" dirty="0" smtClean="0"/>
              <a:t>: son of Cyrus…many thought he was too harsh and perhaps had a mental disorder</a:t>
            </a:r>
            <a:endParaRPr lang="en-US" sz="2600" dirty="0" smtClean="0"/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</p:txBody>
      </p:sp>
      <p:pic>
        <p:nvPicPr>
          <p:cNvPr id="20484" name="Picture 4" descr="cyru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2362200"/>
            <a:ext cx="146526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638800"/>
            <a:ext cx="61912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20482" grpId="0"/>
      <p:bldP spid="2048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Ancient Civilizations</a:t>
            </a:r>
            <a:r>
              <a:rPr lang="en-US" sz="4000" smtClean="0">
                <a:solidFill>
                  <a:srgbClr val="000000"/>
                </a:solidFill>
                <a:latin typeface="Arial" charset="0"/>
                <a:hlinkClick r:id="rId2"/>
              </a:rPr>
              <a:t> </a:t>
            </a:r>
            <a:endParaRPr lang="en-US" sz="4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Persia Continued</a:t>
            </a:r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hlinkClick r:id="rId2"/>
              </a:rPr>
              <a:t> </a:t>
            </a:r>
            <a:endParaRPr lang="en-US" sz="36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eaLnBrk="1" hangingPunct="1"/>
            <a:r>
              <a:rPr lang="en-US" dirty="0" smtClean="0"/>
              <a:t>Next ruled by Darius, originally the bodyguard of the king, who seized the throne in 522 B.C.E.</a:t>
            </a:r>
          </a:p>
          <a:p>
            <a:pPr lvl="1" eaLnBrk="1" hangingPunct="1"/>
            <a:r>
              <a:rPr lang="en-US" dirty="0" smtClean="0"/>
              <a:t>Established a well organized government &amp; administration</a:t>
            </a:r>
          </a:p>
          <a:p>
            <a:pPr lvl="1" eaLnBrk="1" hangingPunct="1"/>
            <a:r>
              <a:rPr lang="en-US" dirty="0" smtClean="0"/>
              <a:t>Extended the empire from Anatolia to Egypt</a:t>
            </a:r>
          </a:p>
          <a:p>
            <a:pPr lvl="1" eaLnBrk="1" hangingPunct="1"/>
            <a:r>
              <a:rPr lang="en-US" dirty="0" smtClean="0"/>
              <a:t>Divided the empire into 20 provinces with governors </a:t>
            </a:r>
          </a:p>
          <a:p>
            <a:pPr lvl="2" eaLnBrk="1" hangingPunct="1"/>
            <a:r>
              <a:rPr lang="en-US" dirty="0" smtClean="0"/>
              <a:t>Sent out governors to be the “eyes and ears of the king” (satraps)</a:t>
            </a:r>
          </a:p>
          <a:p>
            <a:pPr lvl="1" eaLnBrk="1" hangingPunct="1"/>
            <a:r>
              <a:rPr lang="en-US" dirty="0" smtClean="0"/>
              <a:t>Many diverse groups under Persia’s control</a:t>
            </a:r>
          </a:p>
        </p:txBody>
      </p:sp>
      <p:pic>
        <p:nvPicPr>
          <p:cNvPr id="21508" name="Picture 4" descr="dariu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762000"/>
            <a:ext cx="13366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483" y="4859353"/>
            <a:ext cx="3694113" cy="199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3021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Royal Road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United the empire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1,677 miles long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111 relay stations (rest stops)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Used a common currency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Not just goods were traded…what else?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/>
              <a:t>Practiced 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Zoroastrianism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Taught there is a battle for one’s soul between good(</a:t>
            </a:r>
            <a:r>
              <a:rPr lang="en-US" sz="2400" dirty="0" err="1" smtClean="0"/>
              <a:t>ahuramazda</a:t>
            </a:r>
            <a:r>
              <a:rPr lang="en-US" sz="2400" dirty="0" smtClean="0"/>
              <a:t>)/evil(</a:t>
            </a:r>
            <a:r>
              <a:rPr lang="en-US" sz="2400" dirty="0" err="1" smtClean="0"/>
              <a:t>ahuraman</a:t>
            </a:r>
            <a:r>
              <a:rPr lang="en-US" sz="2400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Those who chose good would not be doomed to the underworld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Eventually defeated by Alexander the Great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</p:txBody>
      </p:sp>
      <p:pic>
        <p:nvPicPr>
          <p:cNvPr id="22531" name="Picture 5" descr="royal_road_ma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533400"/>
            <a:ext cx="3505200" cy="233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2253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600" b="1" dirty="0" smtClean="0">
                <a:solidFill>
                  <a:schemeClr val="folHlink"/>
                </a:solidFill>
              </a:rPr>
              <a:t>Hittites – A Warring People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2000 BCE controlled Anatolia (Asia Minor/ Turkey)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Formed an empire about 1650 BCE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Dominated SW Asia for about 450 years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Hittite occupied Babylon and blended cultures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Had superior weapons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Iron weapons and chariots (these were light and easily maneuverable)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Hittite control ended in 1190 B. C.E.</a:t>
            </a:r>
          </a:p>
        </p:txBody>
      </p:sp>
      <p:pic>
        <p:nvPicPr>
          <p:cNvPr id="3075" name="Picture 5" descr="CAEH011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228600"/>
            <a:ext cx="2743200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Hittite Empire</a:t>
            </a:r>
          </a:p>
        </p:txBody>
      </p:sp>
      <p:pic>
        <p:nvPicPr>
          <p:cNvPr id="4099" name="Picture 1028" descr="Hittite_empi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905000"/>
            <a:ext cx="6858000" cy="458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409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>
                <a:solidFill>
                  <a:schemeClr val="folHlink"/>
                </a:solidFill>
              </a:rPr>
              <a:t>Ancient Civilizations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990600"/>
            <a:ext cx="7467600" cy="5867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b="1" dirty="0" smtClean="0">
                <a:solidFill>
                  <a:schemeClr val="folHlink"/>
                </a:solidFill>
              </a:rPr>
              <a:t>Aryans (the Nobles) – Invaders to Indus Region-Stuff we already know! </a:t>
            </a:r>
            <a:r>
              <a:rPr lang="en-US" b="1" dirty="0" smtClean="0">
                <a:solidFill>
                  <a:schemeClr val="folHlink"/>
                </a:solidFill>
                <a:sym typeface="Wingdings" pitchFamily="2" charset="2"/>
              </a:rPr>
              <a:t></a:t>
            </a:r>
            <a:endParaRPr lang="en-US" b="1" dirty="0" smtClean="0">
              <a:solidFill>
                <a:schemeClr val="folHlink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800" dirty="0" smtClean="0"/>
              <a:t>Invaded the Indus River Valley</a:t>
            </a:r>
            <a:r>
              <a:rPr lang="en-US" dirty="0" smtClean="0">
                <a:solidFill>
                  <a:srgbClr val="000080"/>
                </a:solidFill>
                <a:latin typeface="Trebuchet MS" pitchFamily="34" charset="0"/>
              </a:rPr>
              <a:t> </a:t>
            </a:r>
            <a:endParaRPr lang="en-US" dirty="0" smtClean="0"/>
          </a:p>
          <a:p>
            <a:pPr eaLnBrk="1" hangingPunct="1"/>
            <a:r>
              <a:rPr lang="en-US" sz="2800" dirty="0" smtClean="0"/>
              <a:t>Brought sacred literature: Vedas</a:t>
            </a:r>
          </a:p>
          <a:p>
            <a:pPr lvl="1" eaLnBrk="1" hangingPunct="1"/>
            <a:r>
              <a:rPr lang="en-US" sz="2400" dirty="0" smtClean="0"/>
              <a:t>Collection of prayers, spells, instructions for rituals, &amp; hymns</a:t>
            </a:r>
          </a:p>
          <a:p>
            <a:pPr lvl="1" eaLnBrk="1" hangingPunct="1"/>
            <a:r>
              <a:rPr lang="en-US" sz="2400" dirty="0" smtClean="0"/>
              <a:t>Were oral for thousands of years…were these accurate?</a:t>
            </a:r>
          </a:p>
          <a:p>
            <a:pPr lvl="1" eaLnBrk="1" hangingPunct="1"/>
            <a:r>
              <a:rPr lang="en-US" sz="2400" dirty="0" smtClean="0"/>
              <a:t>Historical poem: Mahabharata </a:t>
            </a:r>
          </a:p>
          <a:p>
            <a:pPr lvl="2" eaLnBrk="1" hangingPunct="1">
              <a:buNone/>
            </a:pPr>
            <a:endParaRPr lang="en-US" sz="2000" dirty="0" smtClean="0"/>
          </a:p>
        </p:txBody>
      </p:sp>
      <p:sp>
        <p:nvSpPr>
          <p:cNvPr id="5124" name="Rectangle 16"/>
          <p:cNvSpPr>
            <a:spLocks noChangeArrowheads="1"/>
          </p:cNvSpPr>
          <p:nvPr/>
        </p:nvSpPr>
        <p:spPr bwMode="auto">
          <a:xfrm>
            <a:off x="0" y="946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5125" name="Picture 18" descr="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0700" y="1447800"/>
            <a:ext cx="22733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Aryans (more stuff we know)</a:t>
            </a:r>
          </a:p>
        </p:txBody>
      </p:sp>
      <p:sp>
        <p:nvSpPr>
          <p:cNvPr id="6147" name="Rectangle 1027"/>
          <p:cNvSpPr>
            <a:spLocks noGrp="1" noChangeArrowheads="1"/>
          </p:cNvSpPr>
          <p:nvPr>
            <p:ph idx="1"/>
          </p:nvPr>
        </p:nvSpPr>
        <p:spPr>
          <a:xfrm>
            <a:off x="152400" y="2555875"/>
            <a:ext cx="8229600" cy="4302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Caste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Aryans established superiority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Taller, lighter skin, &amp; different language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Had no writing system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Counted wealth in cows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Offered sacrifices to many gods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Divided by social classes     </a:t>
            </a:r>
          </a:p>
          <a:p>
            <a:pPr lvl="3" eaLnBrk="1" hangingPunct="1">
              <a:lnSpc>
                <a:spcPct val="90000"/>
              </a:lnSpc>
            </a:pPr>
            <a:r>
              <a:rPr lang="en-US" dirty="0" smtClean="0"/>
              <a:t>Brahmin (priests), warriors, peasants/traders, craftsmen(non-Aryan)   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dirty="0" smtClean="0"/>
          </a:p>
        </p:txBody>
      </p:sp>
      <p:pic>
        <p:nvPicPr>
          <p:cNvPr id="6148" name="Picture 1028" descr="caste%20syste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59488" y="0"/>
            <a:ext cx="291465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6146" grpId="0"/>
      <p:bldP spid="614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Hinduism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Hinduism develops over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Polytheistic; no founder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Other important books: Upanishads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 dialog between teacher and student regarding Moksha (perfect understanding and release from reincarnation)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Reincarnation depends on Karma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Jainism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Extreme ideas regarding Ahimsa (non-violence)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All things have a soul and shouldn’t be harmed (pg 63)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5 million Jains in India today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smtClean="0"/>
          </a:p>
          <a:p>
            <a:pPr lvl="2" eaLnBrk="1" hangingPunct="1">
              <a:lnSpc>
                <a:spcPct val="90000"/>
              </a:lnSpc>
            </a:pP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</p:txBody>
      </p:sp>
      <p:pic>
        <p:nvPicPr>
          <p:cNvPr id="7172" name="Picture 5" descr="jainis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533400"/>
            <a:ext cx="1760538" cy="233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7170" grpId="0"/>
      <p:bldP spid="717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Buddhism(we know this!)</a:t>
            </a:r>
          </a:p>
        </p:txBody>
      </p:sp>
      <p:sp>
        <p:nvSpPr>
          <p:cNvPr id="8195" name="Rectangle 1027"/>
          <p:cNvSpPr>
            <a:spLocks noGrp="1" noChangeArrowheads="1"/>
          </p:cNvSpPr>
          <p:nvPr>
            <p:ph idx="1"/>
          </p:nvPr>
        </p:nvSpPr>
        <p:spPr>
          <a:xfrm>
            <a:off x="0" y="990600"/>
            <a:ext cx="8229600" cy="4987925"/>
          </a:xfrm>
        </p:spPr>
        <p:txBody>
          <a:bodyPr/>
          <a:lstStyle/>
          <a:p>
            <a:pPr eaLnBrk="1" hangingPunct="1"/>
            <a:r>
              <a:rPr lang="en-US" sz="1800" smtClean="0"/>
              <a:t>Siddhartha Gautama (563-483 BCE)</a:t>
            </a:r>
          </a:p>
          <a:p>
            <a:pPr lvl="1" eaLnBrk="1" hangingPunct="1"/>
            <a:r>
              <a:rPr lang="en-US" sz="1800" smtClean="0"/>
              <a:t>Noble family</a:t>
            </a:r>
          </a:p>
          <a:p>
            <a:pPr lvl="1" eaLnBrk="1" hangingPunct="1"/>
            <a:r>
              <a:rPr lang="en-US" sz="1800" smtClean="0"/>
              <a:t>Went out seeking enlightenment</a:t>
            </a:r>
          </a:p>
          <a:p>
            <a:pPr lvl="1" eaLnBrk="1" hangingPunct="1"/>
            <a:r>
              <a:rPr lang="en-US" sz="1800" smtClean="0"/>
              <a:t>Found it after meditating under a tree</a:t>
            </a:r>
          </a:p>
          <a:p>
            <a:pPr lvl="1" eaLnBrk="1" hangingPunct="1"/>
            <a:r>
              <a:rPr lang="en-US" sz="1800" smtClean="0"/>
              <a:t>Became known as Buddha (the Enlightened One)</a:t>
            </a:r>
          </a:p>
          <a:p>
            <a:pPr lvl="1" eaLnBrk="1" hangingPunct="1"/>
            <a:r>
              <a:rPr lang="en-US" sz="1800" smtClean="0"/>
              <a:t>4 Noble Truths</a:t>
            </a:r>
          </a:p>
          <a:p>
            <a:pPr lvl="2" eaLnBrk="1" hangingPunct="1"/>
            <a:r>
              <a:rPr lang="en-US" sz="1800" smtClean="0"/>
              <a:t>8 Fold Path</a:t>
            </a:r>
          </a:p>
          <a:p>
            <a:pPr lvl="3" eaLnBrk="1" hangingPunct="1"/>
            <a:r>
              <a:rPr lang="en-US" sz="1800" smtClean="0"/>
              <a:t>Nirvana!</a:t>
            </a:r>
          </a:p>
          <a:p>
            <a:pPr lvl="1" eaLnBrk="1" hangingPunct="1"/>
            <a:r>
              <a:rPr lang="en-US" sz="1800" smtClean="0"/>
              <a:t>Rejected the Caste System</a:t>
            </a:r>
          </a:p>
          <a:p>
            <a:pPr lvl="2" eaLnBrk="1" hangingPunct="1"/>
            <a:r>
              <a:rPr lang="en-US" sz="1800" smtClean="0"/>
              <a:t>All are welcome </a:t>
            </a:r>
            <a:r>
              <a:rPr lang="en-US" sz="1800" smtClean="0">
                <a:sym typeface="Wingdings" pitchFamily="2" charset="2"/>
              </a:rPr>
              <a:t>..Which Hindu’s would be drawn to Buddhism?</a:t>
            </a:r>
          </a:p>
          <a:p>
            <a:pPr eaLnBrk="1" hangingPunct="1"/>
            <a:r>
              <a:rPr lang="en-US" sz="1800" smtClean="0"/>
              <a:t>Didn’t take hold in India; more so in Asia due to trading (cultural diffusion again)</a:t>
            </a:r>
          </a:p>
          <a:p>
            <a:pPr lvl="1" eaLnBrk="1" hangingPunct="1"/>
            <a:r>
              <a:rPr lang="en-US" sz="1800" smtClean="0"/>
              <a:t>Sacred mounds still exist that are said to contain his relics</a:t>
            </a:r>
          </a:p>
          <a:p>
            <a:pPr lvl="2" eaLnBrk="1" hangingPunct="1"/>
            <a:r>
              <a:rPr lang="en-US" sz="1800" smtClean="0"/>
              <a:t>Stupas</a:t>
            </a:r>
          </a:p>
        </p:txBody>
      </p:sp>
      <p:pic>
        <p:nvPicPr>
          <p:cNvPr id="8196" name="Picture 1029" descr="ay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5291575"/>
            <a:ext cx="2363788" cy="156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1031" descr="image0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75475" y="1066800"/>
            <a:ext cx="1941513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8194" grpId="0"/>
      <p:bldP spid="819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Minoans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229600" cy="4683125"/>
          </a:xfrm>
        </p:spPr>
        <p:txBody>
          <a:bodyPr/>
          <a:lstStyle/>
          <a:p>
            <a:pPr eaLnBrk="1" hangingPunct="1"/>
            <a:r>
              <a:rPr lang="en-US" dirty="0" smtClean="0"/>
              <a:t>Minoans</a:t>
            </a:r>
          </a:p>
          <a:p>
            <a:pPr lvl="1" eaLnBrk="1" hangingPunct="1"/>
            <a:r>
              <a:rPr lang="en-US" dirty="0" smtClean="0"/>
              <a:t>Lived on Crete</a:t>
            </a:r>
          </a:p>
          <a:p>
            <a:pPr lvl="1" eaLnBrk="1" hangingPunct="1"/>
            <a:r>
              <a:rPr lang="en-US" dirty="0" smtClean="0"/>
              <a:t>Capital city: Knossos</a:t>
            </a:r>
          </a:p>
          <a:p>
            <a:pPr lvl="2" eaLnBrk="1" hangingPunct="1"/>
            <a:r>
              <a:rPr lang="en-US" dirty="0" smtClean="0"/>
              <a:t>Run by King </a:t>
            </a:r>
            <a:r>
              <a:rPr lang="en-US" dirty="0" err="1" smtClean="0"/>
              <a:t>Minos</a:t>
            </a:r>
            <a:r>
              <a:rPr lang="en-US" dirty="0" smtClean="0"/>
              <a:t> who had a Minotaur</a:t>
            </a:r>
          </a:p>
          <a:p>
            <a:pPr lvl="1" eaLnBrk="1" hangingPunct="1"/>
            <a:r>
              <a:rPr lang="en-US" dirty="0" smtClean="0"/>
              <a:t>Ended mysteriously around 1200 BCE</a:t>
            </a:r>
          </a:p>
          <a:p>
            <a:pPr lvl="2" eaLnBrk="1" hangingPunct="1"/>
            <a:r>
              <a:rPr lang="en-US" dirty="0" smtClean="0"/>
              <a:t>Maybe earthquakes and then taken over by Greeks</a:t>
            </a:r>
          </a:p>
        </p:txBody>
      </p:sp>
      <p:pic>
        <p:nvPicPr>
          <p:cNvPr id="9220" name="Picture 6" descr="Knossos Pala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4600575"/>
            <a:ext cx="320040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11" descr="IN075amodel%20Knosso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4657725"/>
            <a:ext cx="3849688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13" descr="http://www.atomicmpc.com.au/titan-quest/besdiary.asp?c=minotaur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53200" y="914400"/>
            <a:ext cx="2057400" cy="187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9218" grpId="0"/>
      <p:bldP spid="921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Phoenicians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Phoenicians</a:t>
            </a:r>
          </a:p>
          <a:p>
            <a:pPr lvl="1" eaLnBrk="1" hangingPunct="1"/>
            <a:r>
              <a:rPr lang="en-US" dirty="0" smtClean="0"/>
              <a:t>1200-1000BCE</a:t>
            </a:r>
          </a:p>
          <a:p>
            <a:pPr lvl="1" eaLnBrk="1" hangingPunct="1"/>
            <a:r>
              <a:rPr lang="en-US" dirty="0" smtClean="0"/>
              <a:t>Great sea traders and ship builders</a:t>
            </a:r>
          </a:p>
          <a:p>
            <a:pPr lvl="1" eaLnBrk="1" hangingPunct="1"/>
            <a:r>
              <a:rPr lang="en-US" dirty="0" smtClean="0"/>
              <a:t>Located where Lebanon is today</a:t>
            </a:r>
          </a:p>
          <a:p>
            <a:pPr lvl="1" eaLnBrk="1" hangingPunct="1"/>
            <a:r>
              <a:rPr lang="en-US" dirty="0" smtClean="0"/>
              <a:t>Many city-states for ports/trade</a:t>
            </a:r>
          </a:p>
          <a:p>
            <a:pPr lvl="2" eaLnBrk="1" hangingPunct="1"/>
            <a:r>
              <a:rPr lang="en-US" dirty="0" err="1" smtClean="0"/>
              <a:t>Tyre</a:t>
            </a:r>
            <a:r>
              <a:rPr lang="en-US" dirty="0" smtClean="0"/>
              <a:t>: they had purple dye</a:t>
            </a:r>
          </a:p>
          <a:p>
            <a:pPr lvl="2" eaLnBrk="1" hangingPunct="1"/>
            <a:r>
              <a:rPr lang="en-US" dirty="0" smtClean="0"/>
              <a:t>Carthage: will become an enemy of Rome</a:t>
            </a:r>
          </a:p>
          <a:p>
            <a:pPr lvl="2" eaLnBrk="1" hangingPunct="1"/>
            <a:r>
              <a:rPr lang="en-US" dirty="0" smtClean="0"/>
              <a:t>Greatest Legacy: The alphabet </a:t>
            </a:r>
          </a:p>
          <a:p>
            <a:pPr lvl="3" eaLnBrk="1" hangingPunct="1"/>
            <a:r>
              <a:rPr lang="en-US" dirty="0" smtClean="0"/>
              <a:t>Greeks adopted, then English “borrowed”</a:t>
            </a:r>
          </a:p>
        </p:txBody>
      </p:sp>
      <p:pic>
        <p:nvPicPr>
          <p:cNvPr id="10244" name="Picture 5" descr="PhoenicianCoin2A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685800"/>
            <a:ext cx="1752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10242" grpId="0"/>
      <p:bldP spid="10243" grpId="0" build="p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low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2446</TotalTime>
  <Words>755</Words>
  <Application>Microsoft Office PowerPoint</Application>
  <PresentationFormat>On-screen Show (4:3)</PresentationFormat>
  <Paragraphs>128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Quadrant</vt:lpstr>
      <vt:lpstr>Flow</vt:lpstr>
      <vt:lpstr>PowerPoint Presentation</vt:lpstr>
      <vt:lpstr>PowerPoint Presentation</vt:lpstr>
      <vt:lpstr>Hittite Empire</vt:lpstr>
      <vt:lpstr>Ancient Civilizations</vt:lpstr>
      <vt:lpstr>Aryans (more stuff we know)</vt:lpstr>
      <vt:lpstr>Hinduism</vt:lpstr>
      <vt:lpstr>Buddhism(we know this!)</vt:lpstr>
      <vt:lpstr>Minoans</vt:lpstr>
      <vt:lpstr>Phoenicians</vt:lpstr>
      <vt:lpstr>Phoenician and Greek Alphabets</vt:lpstr>
      <vt:lpstr>Ancient Civilizations</vt:lpstr>
      <vt:lpstr>Western (Wailing) Wall</vt:lpstr>
      <vt:lpstr>Ancient Civilizations</vt:lpstr>
      <vt:lpstr> </vt:lpstr>
      <vt:lpstr>PowerPoint Presentation</vt:lpstr>
      <vt:lpstr>Ancient Civilizations</vt:lpstr>
      <vt:lpstr>Ancient Civilizations </vt:lpstr>
      <vt:lpstr>PowerPoint Presentation</vt:lpstr>
    </vt:vector>
  </TitlesOfParts>
  <Company>Lake Travis ISD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Terry Dawdy</dc:creator>
  <cp:lastModifiedBy>Rebecca Hudson</cp:lastModifiedBy>
  <cp:revision>57</cp:revision>
  <dcterms:created xsi:type="dcterms:W3CDTF">2005-08-11T17:24:52Z</dcterms:created>
  <dcterms:modified xsi:type="dcterms:W3CDTF">2013-09-09T23:35:03Z</dcterms:modified>
</cp:coreProperties>
</file>