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9" r:id="rId4"/>
    <p:sldId id="266" r:id="rId5"/>
    <p:sldId id="261" r:id="rId6"/>
    <p:sldId id="262" r:id="rId7"/>
    <p:sldId id="257" r:id="rId8"/>
    <p:sldId id="263" r:id="rId9"/>
    <p:sldId id="260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14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8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936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07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59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7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0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3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0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hyperlink" Target="http://www.google.com/imgres?imgurl=http://2.bp.blogspot.com/_Urfbw9zqU1g/THkT1t8ogmI/AAAAAAAAAek/U0eEbDxm-2M/s1600/Saint_Augustine.jpg&amp;imgrefurl=http://thecatholictruthblog.blogspot.com/&amp;usg=__6kw78n6ayHSvxNUSNRbXo8gXgAM=&amp;h=709&amp;w=457&amp;sz=85&amp;hl=en&amp;start=4&amp;sig2=D4NMJsYGSwzmTduswG3i2A&amp;zoom=1&amp;um=1&amp;itbs=1&amp;tbnid=wCPDfymKGXEypM:&amp;tbnh=140&amp;tbnw=90&amp;prev=/images?q=st+augustine&amp;um=1&amp;hl=en&amp;sa=N&amp;rls=com.microsoft:en-US&amp;tbs=isch:1&amp;ei=p3WXTJCMJYL48Abk5ZGMD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google.com/imgres?imgurl=http://rosskendall.com/files/images/Jesus_Sinai_Icon-576x389.preview.jpg&amp;imgrefurl=http://rosskendall.com/blog/faith/10-great-quotes-from-jesus-of-nazareth&amp;usg=__vOAaV9kuS3k5GhNcOOs-vrMdwbU=&amp;h=389&amp;w=576&amp;sz=95&amp;hl=en&amp;start=16&amp;sig2=JGVJDUujqyqdhZp83Y5jJA&amp;zoom=1&amp;um=1&amp;itbs=1&amp;tbnid=MWV5A95gTznYPM:&amp;tbnh=90&amp;tbnw=134&amp;prev=/images?q=jesus+of+nazareth&amp;um=1&amp;hl=en&amp;rls=com.microsoft:en-US&amp;tbs=isch:1&amp;ei=4HWXTOn9CsH-8Aa9yPiMDA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://www.google.com/imgres?imgurl=http://www.wf-f.org/WFFResource/StBenedict.jpg&amp;imgrefurl=http://www.wf-f.org/StBenedict.html&amp;usg=__oeJeeGCKVOupRkf_COq1WFCXWGA=&amp;h=521&amp;w=432&amp;sz=86&amp;hl=en&amp;start=1&amp;sig2=mQTi1d2MgtZOGQMiw_6HtA&amp;zoom=1&amp;um=1&amp;itbs=1&amp;tbnid=0Ql-8QNnFRK4jM:&amp;tbnh=131&amp;tbnw=109&amp;prev=/images?q=st+benedict&amp;um=1&amp;hl=en&amp;rls=com.microsoft:en-US&amp;tbs=isch:1&amp;ei=xHWXTK2jFoK88gbc65iP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imgres?imgurl=http://www.ucl.ac.uk/archaeology/slideshow/detail/olmec.jpg&amp;imgrefurl=http://www.book-of-thoth.com/blogs/philipgardiner/2007/02/ancient-city-influenced-by-olmecs.html&amp;usg=__6H6CQ_lDGqGxrYCL89B_FrLootw=&amp;h=460&amp;w=400&amp;sz=41&amp;hl=en&amp;start=1&amp;sig2=3-QiT3GKyUdLrNgtpUxSfw&amp;zoom=1&amp;um=1&amp;itbs=1&amp;tbnid=lT_zxd1G45lZJM:&amp;tbnh=128&amp;tbnw=111&amp;prev=/images?q=olmecs&amp;um=1&amp;hl=en&amp;rls=com.microsoft:en-US&amp;tbs=isch:1&amp;ei=HHeXTO_FDYOC8gb0tOGOD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google.com/imgres?imgurl=http://anglosaxonanglicans.org/origins/englishorigins_files/image002.jpg&amp;imgrefurl=http://anglosaxonanglicans.org/origins/englishorigins.htm&amp;usg=__Te-_44yOzYEdubCw3nn1Z_MTuw8=&amp;h=360&amp;w=360&amp;sz=23&amp;hl=en&amp;start=1&amp;sig2=kUQEG83rghKLsxijSJ7d6A&amp;zoom=1&amp;um=1&amp;itbs=1&amp;tbnid=X_LF6YqYMlkj2M:&amp;tbnh=121&amp;tbnw=121&amp;prev=/images?q=celtic+people&amp;um=1&amp;hl=en&amp;rls=com.microsoft:en-US&amp;tbs=isch:1&amp;ei=XneXTJutLIH48Ab1pJSMDA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/imgres?imgurl=http://history.cultural-china.com/chinaWH/upload/upfiles/2009-09/01/corruption_rebellion_and_the_fall_of_the_han_dynasty12501754f5cc951ae7f0.jpg&amp;imgrefurl=http://history.cultural-china.com/en/183History6021.html&amp;usg=__8RvDE2Ymn7TLCkce2dAwsKcoDN8=&amp;h=352&amp;w=471&amp;sz=79&amp;hl=en&amp;start=1&amp;sig2=GEyvLsWFBiw3Lhg7WmiiFA&amp;zoom=1&amp;um=1&amp;itbs=1&amp;tbnid=RhPSgBlCxZNJQM:&amp;tbnh=96&amp;tbnw=129&amp;prev=/images?q=fall+of+han+empire&amp;um=1&amp;hl=en&amp;rls=com.microsoft:en-US&amp;tbs=isch:1&amp;ei=7HaXTMXvO8H68Aa4xeiLD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imgres?imgurl=http://img.dailymail.co.uk/i/pix/2008/03_02/romeDM1403_800x458.jpg&amp;imgrefurl=http://www.dailymail.co.uk/news/article-534190/Revealed-world-look-like-weve-gone.html&amp;usg=__EPN6Yo0kFR1qbayibJxoPK9Nd-I=&amp;h=458&amp;w=800&amp;sz=89&amp;hl=en&amp;start=26&amp;sig2=tVSk4DaMXY1ffj2-bQYXiw&amp;zoom=1&amp;um=1&amp;itbs=1&amp;tbnid=o8sp35zzJn0xmM:&amp;tbnh=82&amp;tbnw=143&amp;prev=/images?q=fall+of+rome&amp;start=18&amp;um=1&amp;hl=en&amp;sa=N&amp;rls=com.microsoft:en-US&amp;ndsp=18&amp;tbs=isch:1&amp;ei=vnaXTMHDGcL-8AapwIGMD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imgres?imgurl=http://www.usu.edu/markdamen/1320Hist&amp;Civ/slides/05space/justinian.jpg&amp;imgrefurl=http://www.usu.edu/markdamen/1320Hist&amp;Civ/chapters/05SPACES.htm&amp;usg=__KnmL_zvDEqG4A5kJsI36thPIsa0=&amp;h=966&amp;w=717&amp;sz=474&amp;hl=en&amp;start=3&amp;sig2=b2PK3Qy7Q0MLkZR_rwRx-A&amp;zoom=1&amp;um=1&amp;itbs=1&amp;tbnid=6xiLbi16tcv5xM:&amp;tbnh=148&amp;tbnw=110&amp;prev=/images?q=justinian&amp;um=1&amp;hl=en&amp;sa=N&amp;rls=com.microsoft:en-US&amp;tbs=isch:1&amp;ei=GXaXTMbjNMKB8ga-3p2S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Classical Civilizations </a:t>
            </a:r>
            <a:r>
              <a:rPr lang="en-US" dirty="0" smtClean="0"/>
              <a:t>Fall</a:t>
            </a:r>
          </a:p>
          <a:p>
            <a:r>
              <a:rPr lang="en-US" dirty="0" smtClean="0"/>
              <a:t>Core Nations and Peripheral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Buddhism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714" cy="4876800"/>
          </a:xfrm>
        </p:spPr>
        <p:txBody>
          <a:bodyPr>
            <a:noAutofit/>
          </a:bodyPr>
          <a:lstStyle/>
          <a:p>
            <a:r>
              <a:rPr lang="en-US" sz="1400" dirty="0" smtClean="0"/>
              <a:t>Spread eastward by </a:t>
            </a:r>
            <a:r>
              <a:rPr lang="en-US" sz="1400" dirty="0" smtClean="0"/>
              <a:t>monks to Asia</a:t>
            </a:r>
            <a:endParaRPr lang="en-US" sz="1400" dirty="0" smtClean="0"/>
          </a:p>
          <a:p>
            <a:r>
              <a:rPr lang="en-US" sz="1400" dirty="0" err="1" smtClean="0"/>
              <a:t>Bodhisattavas</a:t>
            </a:r>
            <a:r>
              <a:rPr lang="en-US" sz="1400" dirty="0" smtClean="0"/>
              <a:t>-spiritual leaders</a:t>
            </a:r>
          </a:p>
          <a:p>
            <a:r>
              <a:rPr lang="en-US" sz="1400" dirty="0" smtClean="0"/>
              <a:t>Han fell, Buddhism arrived in China; </a:t>
            </a:r>
            <a:r>
              <a:rPr lang="en-US" sz="1400" dirty="0" err="1" smtClean="0"/>
              <a:t>ppl</a:t>
            </a:r>
            <a:r>
              <a:rPr lang="en-US" sz="1400" dirty="0" smtClean="0"/>
              <a:t> wanted an afterlife</a:t>
            </a:r>
          </a:p>
          <a:p>
            <a:pPr lvl="1"/>
            <a:r>
              <a:rPr lang="en-US" sz="1400" dirty="0" smtClean="0"/>
              <a:t>Also took hold in Himalaya Mountains, Japan, Korea</a:t>
            </a:r>
          </a:p>
          <a:p>
            <a:pPr lvl="1"/>
            <a:r>
              <a:rPr lang="en-US" sz="1400" dirty="0" smtClean="0"/>
              <a:t>Buddha became a god and savior; called Mahayana</a:t>
            </a:r>
          </a:p>
          <a:p>
            <a:pPr lvl="1"/>
            <a:r>
              <a:rPr lang="en-US" sz="1400" dirty="0" smtClean="0"/>
              <a:t>Organization increased</a:t>
            </a:r>
          </a:p>
          <a:p>
            <a:pPr lvl="1"/>
            <a:r>
              <a:rPr lang="en-US" sz="1400" dirty="0" smtClean="0"/>
              <a:t>Some syncretism regarding women in Buddhism</a:t>
            </a:r>
          </a:p>
          <a:p>
            <a:r>
              <a:rPr lang="en-US" sz="1400" dirty="0" smtClean="0"/>
              <a:t>Buddhism not loved by all…</a:t>
            </a:r>
          </a:p>
          <a:p>
            <a:pPr lvl="1"/>
            <a:r>
              <a:rPr lang="en-US" sz="1400" dirty="0" smtClean="0"/>
              <a:t>Confucian leaders saw it as a distraction from politics</a:t>
            </a:r>
          </a:p>
          <a:p>
            <a:pPr lvl="1"/>
            <a:r>
              <a:rPr lang="en-US" sz="1400" dirty="0" smtClean="0"/>
              <a:t>Not compatible with family </a:t>
            </a:r>
            <a:r>
              <a:rPr lang="en-US" sz="1400" dirty="0" smtClean="0"/>
              <a:t>obligations required by Confucianism</a:t>
            </a:r>
            <a:endParaRPr lang="en-US" sz="1400" dirty="0" smtClean="0"/>
          </a:p>
          <a:p>
            <a:pPr lvl="1"/>
            <a:r>
              <a:rPr lang="en-US" sz="1400" dirty="0" smtClean="0"/>
              <a:t>Might distract from Imperial loyalty</a:t>
            </a:r>
          </a:p>
          <a:p>
            <a:r>
              <a:rPr lang="en-US" sz="1400" dirty="0" smtClean="0"/>
              <a:t>Big impact on Korea, Vietnam, Japan, Southeast </a:t>
            </a:r>
            <a:r>
              <a:rPr lang="en-US" sz="1400" dirty="0" smtClean="0"/>
              <a:t>Asia too</a:t>
            </a:r>
            <a:endParaRPr lang="en-US" sz="1400" dirty="0" smtClean="0"/>
          </a:p>
          <a:p>
            <a:r>
              <a:rPr lang="en-US" sz="1400" dirty="0" smtClean="0"/>
              <a:t>Co Existed with many other religions/faiths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"/>
            <a:ext cx="31313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 smtClean="0"/>
              <a:t>Moved West from the Middle East</a:t>
            </a:r>
          </a:p>
          <a:p>
            <a:pPr lvl="1"/>
            <a:r>
              <a:rPr lang="en-US" sz="2900" dirty="0" smtClean="0"/>
              <a:t>Began as a reaction from an increasingly rigidness in Judaism</a:t>
            </a:r>
          </a:p>
          <a:p>
            <a:pPr lvl="1">
              <a:buNone/>
            </a:pPr>
            <a:endParaRPr lang="en-US" sz="2900" dirty="0" smtClean="0"/>
          </a:p>
          <a:p>
            <a:r>
              <a:rPr lang="en-US" sz="2900" dirty="0" smtClean="0"/>
              <a:t>Emphasized church organization and missionaries</a:t>
            </a:r>
          </a:p>
          <a:p>
            <a:pPr lvl="1"/>
            <a:r>
              <a:rPr lang="en-US" sz="2900" dirty="0" smtClean="0"/>
              <a:t>Traveled on the Roman road system</a:t>
            </a:r>
          </a:p>
          <a:p>
            <a:pPr lvl="1">
              <a:buNone/>
            </a:pPr>
            <a:endParaRPr lang="en-US" sz="2900" dirty="0" smtClean="0"/>
          </a:p>
          <a:p>
            <a:r>
              <a:rPr lang="en-US" sz="2900" dirty="0" smtClean="0"/>
              <a:t>Jesus of Nazareth</a:t>
            </a:r>
          </a:p>
          <a:p>
            <a:pPr lvl="1"/>
            <a:r>
              <a:rPr lang="en-US" sz="2900" dirty="0" smtClean="0"/>
              <a:t>Sent to forgive sins</a:t>
            </a:r>
          </a:p>
          <a:p>
            <a:pPr lvl="1"/>
            <a:r>
              <a:rPr lang="en-US" sz="2900" dirty="0" smtClean="0"/>
              <a:t>Life after death</a:t>
            </a:r>
          </a:p>
          <a:p>
            <a:pPr lvl="1"/>
            <a:r>
              <a:rPr lang="en-US" sz="2900" dirty="0" smtClean="0"/>
              <a:t>Did not intend to start a new religion</a:t>
            </a:r>
          </a:p>
          <a:p>
            <a:pPr lvl="1"/>
            <a:r>
              <a:rPr lang="en-US" sz="2900" dirty="0" smtClean="0"/>
              <a:t>Good timing b/c people were tired of Greek and Roman gods</a:t>
            </a:r>
          </a:p>
          <a:p>
            <a:pPr lvl="1"/>
            <a:r>
              <a:rPr lang="en-US" sz="2900" dirty="0" smtClean="0"/>
              <a:t>Followers were to put God first, not the state</a:t>
            </a:r>
          </a:p>
          <a:p>
            <a:pPr lvl="1"/>
            <a:r>
              <a:rPr lang="en-US" sz="2900" dirty="0"/>
              <a:t>Allowed men and women to worship together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4195" y="258763"/>
            <a:ext cx="4267200" cy="5867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Writings of the </a:t>
            </a:r>
            <a:r>
              <a:rPr lang="en-US" sz="1600" u="sng" dirty="0" smtClean="0"/>
              <a:t>disciples</a:t>
            </a:r>
            <a:r>
              <a:rPr lang="en-US" sz="1600" dirty="0" smtClean="0"/>
              <a:t> became the New Testament (</a:t>
            </a:r>
            <a:r>
              <a:rPr lang="en-US" sz="1600" u="sng" dirty="0" smtClean="0"/>
              <a:t>Gosples</a:t>
            </a:r>
            <a:r>
              <a:rPr lang="en-US" sz="1600" dirty="0" smtClean="0"/>
              <a:t>-1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4 books)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Western Europe organized under the Pope</a:t>
            </a:r>
          </a:p>
          <a:p>
            <a:pPr lvl="1"/>
            <a:r>
              <a:rPr lang="en-US" sz="1600" dirty="0" smtClean="0"/>
              <a:t>Becomes the tie that binds when the empire falls</a:t>
            </a:r>
          </a:p>
          <a:p>
            <a:pPr lvl="1"/>
            <a:r>
              <a:rPr lang="en-US" sz="1600" dirty="0" smtClean="0"/>
              <a:t>Latin was the main language of the church in the West</a:t>
            </a:r>
          </a:p>
          <a:p>
            <a:r>
              <a:rPr lang="en-US" sz="1600" dirty="0" smtClean="0"/>
              <a:t>St Augustine</a:t>
            </a:r>
          </a:p>
          <a:p>
            <a:pPr lvl="1"/>
            <a:r>
              <a:rPr lang="en-US" sz="1600" dirty="0" smtClean="0"/>
              <a:t>Hippo, N Africa</a:t>
            </a:r>
          </a:p>
          <a:p>
            <a:pPr lvl="1"/>
            <a:r>
              <a:rPr lang="en-US" sz="1600" dirty="0" smtClean="0"/>
              <a:t>Theologian who explained/defined doctrine</a:t>
            </a:r>
          </a:p>
          <a:p>
            <a:pPr lvl="1"/>
            <a:r>
              <a:rPr lang="en-US" sz="1600" dirty="0" smtClean="0"/>
              <a:t>Coptic Christianity evolved as a minority in Egypt, even today</a:t>
            </a:r>
          </a:p>
          <a:p>
            <a:r>
              <a:rPr lang="en-US" sz="1600" dirty="0" smtClean="0"/>
              <a:t>St. Benedict</a:t>
            </a:r>
          </a:p>
          <a:p>
            <a:pPr lvl="1"/>
            <a:r>
              <a:rPr lang="en-US" sz="1600" dirty="0" smtClean="0"/>
              <a:t>Rules for monks (standardization)</a:t>
            </a:r>
          </a:p>
          <a:p>
            <a:r>
              <a:rPr lang="en-US" sz="1600" dirty="0" smtClean="0"/>
              <a:t>Examples of Syncretism</a:t>
            </a:r>
            <a:endParaRPr lang="en-US" sz="1600" dirty="0" smtClean="0"/>
          </a:p>
          <a:p>
            <a:pPr lvl="1"/>
            <a:r>
              <a:rPr lang="en-US" sz="1600" dirty="0" smtClean="0"/>
              <a:t>Christmas was moved to coincide with the Winter Solstice</a:t>
            </a:r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13314" name="Picture 2" descr="http://t3.gstatic.com/images?q=tbn:wCPDfymKGXEypM:http://2.bp.blogspot.com/_Urfbw9zqU1g/THkT1t8ogmI/AAAAAAAAAek/U0eEbDxm-2M/s1600/Saint_Augustin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3163" y="3352800"/>
            <a:ext cx="587828" cy="914400"/>
          </a:xfrm>
          <a:prstGeom prst="rect">
            <a:avLst/>
          </a:prstGeom>
          <a:noFill/>
        </p:spPr>
      </p:pic>
      <p:pic>
        <p:nvPicPr>
          <p:cNvPr id="13316" name="Picture 4" descr="http://t2.gstatic.com/images?q=tbn:0Ql-8QNnFRK4jM:http://www.wf-f.org/WFFResource/StBenedict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3163" y="5124448"/>
            <a:ext cx="760837" cy="914400"/>
          </a:xfrm>
          <a:prstGeom prst="rect">
            <a:avLst/>
          </a:prstGeom>
          <a:noFill/>
        </p:spPr>
      </p:pic>
      <p:pic>
        <p:nvPicPr>
          <p:cNvPr id="13318" name="Picture 6" descr="http://t1.gstatic.com/images?q=tbn:MWV5A95gTznYPM:http://rosskendall.com/files/images/Jesus_Sinai_Icon-576x389.preview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5802312"/>
            <a:ext cx="1276350" cy="85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715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the “Core Civilizations” Organized their Empires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040188" cy="639762"/>
          </a:xfrm>
        </p:spPr>
        <p:txBody>
          <a:bodyPr/>
          <a:lstStyle/>
          <a:p>
            <a:r>
              <a:rPr lang="en-US" b="1" u="sng" dirty="0" smtClean="0"/>
              <a:t>China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040188" cy="3951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Centralization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Common language for elite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Social inequality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066800"/>
            <a:ext cx="4041775" cy="639762"/>
          </a:xfrm>
        </p:spPr>
        <p:txBody>
          <a:bodyPr/>
          <a:lstStyle/>
          <a:p>
            <a:r>
              <a:rPr lang="en-US" b="1" u="sng" dirty="0" smtClean="0"/>
              <a:t>India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041775" cy="3951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Localized and diverse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Used Hinduism to unify its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Social inequality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2062" y="3429000"/>
            <a:ext cx="632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ROME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Culture involved some of the population; not everyone partook in the Roman Culture…this made them vulnerable…Why?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Local autonomy and tolerance, as long as tribute was paid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Commercial network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Social inequality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Other Civilizations (Peripheral)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229600" cy="5090160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Central America</a:t>
            </a:r>
          </a:p>
          <a:p>
            <a:pPr lvl="1"/>
            <a:r>
              <a:rPr lang="en-US" sz="1200" b="1" dirty="0" err="1" smtClean="0"/>
              <a:t>Olmecs</a:t>
            </a:r>
            <a:r>
              <a:rPr lang="en-US" sz="1200" b="1" dirty="0" smtClean="0"/>
              <a:t> (800bce-400bce)</a:t>
            </a:r>
          </a:p>
          <a:p>
            <a:pPr lvl="2"/>
            <a:r>
              <a:rPr lang="en-US" sz="1200" b="1" dirty="0" smtClean="0"/>
              <a:t>Advanced Agriculture</a:t>
            </a:r>
          </a:p>
          <a:p>
            <a:pPr lvl="2"/>
            <a:r>
              <a:rPr lang="en-US" sz="1200" b="1" dirty="0" smtClean="0"/>
              <a:t>Jade, religion, calendar</a:t>
            </a:r>
          </a:p>
          <a:p>
            <a:pPr lvl="2"/>
            <a:r>
              <a:rPr lang="en-US" sz="1200" b="1" dirty="0" smtClean="0"/>
              <a:t>Set the stage for Mayans (400ce)</a:t>
            </a:r>
          </a:p>
          <a:p>
            <a:pPr lvl="1"/>
            <a:r>
              <a:rPr lang="en-US" sz="1200" b="1" dirty="0" smtClean="0"/>
              <a:t>Pre-Andean</a:t>
            </a:r>
          </a:p>
          <a:p>
            <a:pPr lvl="2"/>
            <a:r>
              <a:rPr lang="en-US" sz="1200" b="1" dirty="0" smtClean="0"/>
              <a:t>Agriculture-root crops</a:t>
            </a:r>
          </a:p>
          <a:p>
            <a:pPr lvl="2"/>
            <a:r>
              <a:rPr lang="en-US" sz="1200" b="1" dirty="0" smtClean="0"/>
              <a:t>Set the stage for the Incan Civ.</a:t>
            </a:r>
          </a:p>
          <a:p>
            <a:r>
              <a:rPr lang="en-US" sz="1200" b="1" dirty="0" smtClean="0"/>
              <a:t>Japan</a:t>
            </a:r>
          </a:p>
          <a:p>
            <a:pPr lvl="1"/>
            <a:r>
              <a:rPr lang="en-US" sz="1200" b="1" dirty="0" smtClean="0"/>
              <a:t>People migrated from Korea to Japan</a:t>
            </a:r>
          </a:p>
          <a:p>
            <a:pPr lvl="1"/>
            <a:r>
              <a:rPr lang="en-US" sz="1200" b="1" dirty="0" smtClean="0"/>
              <a:t>Agricultural by 200ce</a:t>
            </a:r>
          </a:p>
          <a:p>
            <a:pPr lvl="1"/>
            <a:r>
              <a:rPr lang="en-US" sz="1200" b="1" dirty="0" smtClean="0"/>
              <a:t>Shintoism, god of </a:t>
            </a:r>
            <a:r>
              <a:rPr lang="en-US" sz="1200" b="1" dirty="0" smtClean="0"/>
              <a:t>rice, </a:t>
            </a:r>
            <a:r>
              <a:rPr lang="en-US" sz="1200" b="1" dirty="0" err="1" smtClean="0"/>
              <a:t>etc</a:t>
            </a:r>
            <a:endParaRPr lang="en-US" sz="1200" b="1" dirty="0" smtClean="0"/>
          </a:p>
          <a:p>
            <a:pPr lvl="1"/>
            <a:r>
              <a:rPr lang="en-US" sz="1200" b="1" dirty="0" smtClean="0"/>
              <a:t>Complex government forming w/ Emperors by 600CE</a:t>
            </a:r>
          </a:p>
          <a:p>
            <a:r>
              <a:rPr lang="en-US" sz="1200" b="1" dirty="0" smtClean="0"/>
              <a:t>Southeast Asia</a:t>
            </a:r>
          </a:p>
          <a:p>
            <a:pPr lvl="1"/>
            <a:r>
              <a:rPr lang="en-US" sz="1200" b="1" dirty="0" smtClean="0"/>
              <a:t>Contact with India during this time period</a:t>
            </a:r>
          </a:p>
          <a:p>
            <a:r>
              <a:rPr lang="en-US" sz="1200" b="1" dirty="0" smtClean="0"/>
              <a:t>Northern Europe</a:t>
            </a:r>
          </a:p>
          <a:p>
            <a:pPr lvl="1"/>
            <a:r>
              <a:rPr lang="en-US" sz="1200" b="1" dirty="0" smtClean="0"/>
              <a:t>Celtic people lived in regional kingdoms </a:t>
            </a:r>
          </a:p>
          <a:p>
            <a:pPr lvl="1"/>
            <a:r>
              <a:rPr lang="en-US" sz="1200" b="1" dirty="0" smtClean="0"/>
              <a:t>Some were agriculture, some seafarers </a:t>
            </a:r>
          </a:p>
          <a:p>
            <a:pPr lvl="1"/>
            <a:r>
              <a:rPr lang="en-US" sz="1200" b="1" dirty="0" smtClean="0"/>
              <a:t>Regarded as very backward/barbaric (more on this next time period)</a:t>
            </a:r>
          </a:p>
        </p:txBody>
      </p:sp>
      <p:pic>
        <p:nvPicPr>
          <p:cNvPr id="20482" name="Picture 2" descr="http://t3.gstatic.com/images?q=tbn:lT_zxd1G45lZJM:http://www.ucl.ac.uk/archaeology/slideshow/detail/olmec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100831"/>
            <a:ext cx="1057275" cy="1219201"/>
          </a:xfrm>
          <a:prstGeom prst="rect">
            <a:avLst/>
          </a:prstGeom>
          <a:noFill/>
        </p:spPr>
      </p:pic>
      <p:pic>
        <p:nvPicPr>
          <p:cNvPr id="20484" name="Picture 4" descr="http://www.shotokai.com/imagenes/dibujos/shintlv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2612" y="1552402"/>
            <a:ext cx="2590800" cy="2790998"/>
          </a:xfrm>
          <a:prstGeom prst="rect">
            <a:avLst/>
          </a:prstGeom>
          <a:noFill/>
        </p:spPr>
      </p:pic>
      <p:pic>
        <p:nvPicPr>
          <p:cNvPr id="20486" name="Picture 6" descr="http://t1.gstatic.com/images?q=tbn:X_LF6YqYMlkj2M:http://anglosaxonanglicans.org/origins/englishorigins_files/image00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1920" y="4800600"/>
            <a:ext cx="1152525" cy="1152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Sub-Saharan Africa</a:t>
            </a:r>
          </a:p>
          <a:p>
            <a:pPr lvl="1"/>
            <a:r>
              <a:rPr lang="en-US" sz="2000" dirty="0"/>
              <a:t>Kush (1000bce)</a:t>
            </a:r>
          </a:p>
          <a:p>
            <a:pPr lvl="1"/>
            <a:r>
              <a:rPr lang="en-US" sz="2000" dirty="0" smtClean="0"/>
              <a:t>Had complex </a:t>
            </a:r>
            <a:r>
              <a:rPr lang="en-US" sz="2000" dirty="0"/>
              <a:t>societies, conquered </a:t>
            </a:r>
            <a:r>
              <a:rPr lang="en-US" sz="2000" dirty="0" smtClean="0"/>
              <a:t>Egyptians</a:t>
            </a:r>
            <a:endParaRPr lang="en-US" sz="2000" dirty="0"/>
          </a:p>
          <a:p>
            <a:pPr lvl="1"/>
            <a:r>
              <a:rPr lang="en-US" sz="2000" dirty="0" smtClean="0"/>
              <a:t>They were conquered </a:t>
            </a:r>
            <a:r>
              <a:rPr lang="en-US" sz="2000" dirty="0"/>
              <a:t>by the Axum (300bce); Axum conquered by </a:t>
            </a:r>
            <a:r>
              <a:rPr lang="en-US" sz="2000" dirty="0" smtClean="0"/>
              <a:t>Ethiopia (very strong)</a:t>
            </a:r>
            <a:endParaRPr lang="en-US" sz="2000" dirty="0"/>
          </a:p>
          <a:p>
            <a:r>
              <a:rPr lang="en-US" sz="2400" dirty="0"/>
              <a:t>Ethiopia: </a:t>
            </a:r>
          </a:p>
          <a:p>
            <a:pPr lvl="1"/>
            <a:r>
              <a:rPr lang="en-US" sz="2000" dirty="0"/>
              <a:t>Traded with the </a:t>
            </a:r>
            <a:r>
              <a:rPr lang="en-US" sz="2000" dirty="0" smtClean="0"/>
              <a:t>Mediterranean people</a:t>
            </a:r>
            <a:endParaRPr lang="en-US" sz="2000" dirty="0"/>
          </a:p>
          <a:p>
            <a:pPr lvl="1"/>
            <a:r>
              <a:rPr lang="en-US" sz="2000" dirty="0"/>
              <a:t>Ethiopia became exposed to Christianity in 300CE</a:t>
            </a:r>
          </a:p>
          <a:p>
            <a:r>
              <a:rPr lang="en-US" sz="2400" dirty="0"/>
              <a:t>Ghana</a:t>
            </a:r>
          </a:p>
          <a:p>
            <a:pPr lvl="1"/>
            <a:r>
              <a:rPr lang="en-US" sz="2000" dirty="0"/>
              <a:t>Western Africa: one of the first great African </a:t>
            </a:r>
            <a:r>
              <a:rPr lang="en-US" sz="2000" dirty="0" smtClean="0"/>
              <a:t>states</a:t>
            </a:r>
          </a:p>
          <a:p>
            <a:pPr lvl="1"/>
            <a:r>
              <a:rPr lang="en-US" sz="2000" dirty="0" smtClean="0"/>
              <a:t>Some </a:t>
            </a:r>
            <a:r>
              <a:rPr lang="en-US" sz="2000" dirty="0" smtClean="0"/>
              <a:t>farming</a:t>
            </a:r>
          </a:p>
          <a:p>
            <a:pPr lvl="1"/>
            <a:r>
              <a:rPr lang="en-US" sz="2000" dirty="0" smtClean="0"/>
              <a:t>More on these guys later…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3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178"/>
            <a:ext cx="6347713" cy="1320800"/>
          </a:xfrm>
        </p:spPr>
        <p:txBody>
          <a:bodyPr/>
          <a:lstStyle/>
          <a:p>
            <a:r>
              <a:rPr lang="en-US" sz="3600" dirty="0" smtClean="0"/>
              <a:t>China’s Decline (approx. 100CE)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en-US" sz="2400" dirty="0" smtClean="0"/>
              <a:t>Outside invaders</a:t>
            </a:r>
          </a:p>
          <a:p>
            <a:r>
              <a:rPr lang="en-US" sz="2400" dirty="0" smtClean="0"/>
              <a:t>Loss of centralized control</a:t>
            </a:r>
          </a:p>
          <a:p>
            <a:pPr lvl="1"/>
            <a:r>
              <a:rPr lang="en-US" sz="2400" dirty="0" smtClean="0"/>
              <a:t>Internal government corruption</a:t>
            </a:r>
          </a:p>
          <a:p>
            <a:pPr lvl="2"/>
            <a:r>
              <a:rPr lang="en-US" dirty="0" smtClean="0"/>
              <a:t>Local rulers took over</a:t>
            </a:r>
          </a:p>
          <a:p>
            <a:pPr lvl="2"/>
            <a:r>
              <a:rPr lang="en-US" dirty="0" smtClean="0"/>
              <a:t>Scholar-Gentry </a:t>
            </a:r>
            <a:r>
              <a:rPr lang="en-US" dirty="0" smtClean="0"/>
              <a:t>refused to pay taxes</a:t>
            </a:r>
          </a:p>
          <a:p>
            <a:pPr lvl="2"/>
            <a:r>
              <a:rPr lang="en-US" dirty="0" smtClean="0"/>
              <a:t>Social unrest (Yellow Turbans--</a:t>
            </a:r>
            <a:r>
              <a:rPr lang="en-US" dirty="0" err="1" smtClean="0"/>
              <a:t>Daoist</a:t>
            </a:r>
            <a:r>
              <a:rPr lang="en-US" dirty="0" smtClean="0"/>
              <a:t> leaders led a rebellion against gov’t. abuses)</a:t>
            </a:r>
          </a:p>
          <a:p>
            <a:r>
              <a:rPr lang="en-US" sz="2400" dirty="0" smtClean="0"/>
              <a:t>Loss of Confucian dedication by most and an adoption of Buddhism</a:t>
            </a:r>
          </a:p>
          <a:p>
            <a:r>
              <a:rPr lang="en-US" sz="2400" dirty="0" smtClean="0"/>
              <a:t>Population decline due to epidemic disease</a:t>
            </a:r>
          </a:p>
          <a:p>
            <a:r>
              <a:rPr lang="en-US" sz="2400" dirty="0" smtClean="0"/>
              <a:t>Chinese culture survived (although threatened by Buddhism)….despite this upheaval</a:t>
            </a:r>
          </a:p>
          <a:p>
            <a:pPr lvl="1"/>
            <a:r>
              <a:rPr lang="en-US" sz="2400" dirty="0" smtClean="0"/>
              <a:t>Sui and Tang dynasties to come…</a:t>
            </a:r>
          </a:p>
        </p:txBody>
      </p:sp>
      <p:pic>
        <p:nvPicPr>
          <p:cNvPr id="19458" name="Picture 2" descr="http://t2.gstatic.com/images?q=tbn:RhPSgBlCxZNJQM:http://history.cultural-china.com/chinaWH/upload/upfiles/2009-09/01/corruption_rebellion_and_the_fall_of_the_han_dynasty12501754f5cc951ae7f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11820">
            <a:off x="6593924" y="1117014"/>
            <a:ext cx="2429907" cy="1808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 Decline…approx. 500ce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Nomadic invaders</a:t>
            </a:r>
          </a:p>
          <a:p>
            <a:pPr lvl="1"/>
            <a:r>
              <a:rPr lang="en-US" dirty="0" smtClean="0"/>
              <a:t>Eventually assimilated into the warrior caste</a:t>
            </a:r>
          </a:p>
          <a:p>
            <a:r>
              <a:rPr lang="en-US" dirty="0" smtClean="0"/>
              <a:t>Rajput-regional princes who ruled</a:t>
            </a:r>
          </a:p>
          <a:p>
            <a:r>
              <a:rPr lang="en-US" dirty="0" smtClean="0"/>
              <a:t>Hindu text were written in the vernacular</a:t>
            </a:r>
          </a:p>
          <a:p>
            <a:pPr lvl="1"/>
            <a:r>
              <a:rPr lang="en-US" dirty="0" smtClean="0"/>
              <a:t>What is this? Why would they do this?</a:t>
            </a:r>
          </a:p>
          <a:p>
            <a:r>
              <a:rPr lang="en-US" dirty="0" smtClean="0"/>
              <a:t>Islam will leave it’s mark on India soon…</a:t>
            </a:r>
          </a:p>
          <a:p>
            <a:pPr lvl="1"/>
            <a:r>
              <a:rPr lang="en-US" dirty="0" smtClean="0"/>
              <a:t>Indian Ocean trade will change hands (Tamil merchants will lose out to the Arabs)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 Decline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Invasion of Germanic tribes </a:t>
            </a:r>
          </a:p>
          <a:p>
            <a:r>
              <a:rPr lang="en-US" dirty="0" smtClean="0"/>
              <a:t>Political ineffectiveness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Many farmers huddled around the safety of a landlord</a:t>
            </a:r>
          </a:p>
          <a:p>
            <a:pPr lvl="2"/>
            <a:r>
              <a:rPr lang="en-US" dirty="0" smtClean="0"/>
              <a:t>Setting the stage for feudalism/</a:t>
            </a:r>
            <a:r>
              <a:rPr lang="en-US" dirty="0" err="1" smtClean="0"/>
              <a:t>manorialism</a:t>
            </a:r>
            <a:endParaRPr lang="en-US" dirty="0" smtClean="0"/>
          </a:p>
          <a:p>
            <a:r>
              <a:rPr lang="en-US" dirty="0" smtClean="0"/>
              <a:t>Military: Mercenary soldiers</a:t>
            </a:r>
          </a:p>
          <a:p>
            <a:r>
              <a:rPr lang="en-US" dirty="0" smtClean="0"/>
              <a:t>Social/Population declines</a:t>
            </a:r>
          </a:p>
          <a:p>
            <a:pPr lvl="1"/>
            <a:r>
              <a:rPr lang="en-US" dirty="0" smtClean="0"/>
              <a:t>Loss of desire to have a family, consumed with lifestyle full of material goods, decline in literature,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Plague </a:t>
            </a:r>
          </a:p>
          <a:p>
            <a:r>
              <a:rPr lang="en-US" dirty="0" smtClean="0"/>
              <a:t>476 CE: last Roman emperor </a:t>
            </a:r>
            <a:r>
              <a:rPr lang="en-US" dirty="0" smtClean="0"/>
              <a:t>displaced</a:t>
            </a:r>
          </a:p>
          <a:p>
            <a:pPr lvl="1"/>
            <a:r>
              <a:rPr lang="en-US" dirty="0" smtClean="0"/>
              <a:t>People run to the countryside for safety</a:t>
            </a:r>
            <a:endParaRPr lang="en-US" dirty="0" smtClean="0"/>
          </a:p>
          <a:p>
            <a:r>
              <a:rPr lang="en-US" dirty="0" smtClean="0"/>
              <a:t>Western Europe will fall into the Middle Ages (Dark Ages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the West falls….the East is still strong….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7410" name="Picture 2" descr="http://t1.gstatic.com/images?q=tbn:o8sp35zzJn0xmM:http://img.dailymail.co.uk/i/pix/2008/03_02/romeDM1403_800x458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2660" y="990600"/>
            <a:ext cx="2391934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Eastern Rome</a:t>
            </a:r>
            <a:br>
              <a:rPr lang="en-US" dirty="0" smtClean="0"/>
            </a:br>
            <a:r>
              <a:rPr lang="en-US" dirty="0" smtClean="0"/>
              <a:t>AKA: Byzantium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Continued many Roman traditions</a:t>
            </a:r>
          </a:p>
          <a:p>
            <a:r>
              <a:rPr lang="en-US" sz="2400" dirty="0" smtClean="0"/>
              <a:t>Spoke Greek, not Latin</a:t>
            </a:r>
          </a:p>
          <a:p>
            <a:pPr lvl="1"/>
            <a:r>
              <a:rPr lang="en-US" sz="2400" dirty="0" smtClean="0"/>
              <a:t>Will split from the Western Christian Church later due to a conflict re: doctrine</a:t>
            </a:r>
          </a:p>
          <a:p>
            <a:r>
              <a:rPr lang="en-US" sz="2400" dirty="0" smtClean="0"/>
              <a:t>Justinian (565 CE)</a:t>
            </a:r>
          </a:p>
          <a:p>
            <a:pPr lvl="1"/>
            <a:r>
              <a:rPr lang="en-US" sz="2400" dirty="0" smtClean="0"/>
              <a:t>Laws (Justinian’s Code)</a:t>
            </a:r>
          </a:p>
          <a:p>
            <a:r>
              <a:rPr lang="en-US" sz="2400" dirty="0" smtClean="0"/>
              <a:t>A trading crossroads</a:t>
            </a:r>
          </a:p>
          <a:p>
            <a:pPr lvl="1"/>
            <a:r>
              <a:rPr lang="en-US" sz="2400" dirty="0" smtClean="0"/>
              <a:t>Intense cultural diffusion here…</a:t>
            </a:r>
          </a:p>
          <a:p>
            <a:r>
              <a:rPr lang="en-US" sz="2400" dirty="0" smtClean="0"/>
              <a:t>More on this later….ch 9</a:t>
            </a:r>
          </a:p>
          <a:p>
            <a:r>
              <a:rPr lang="en-US" sz="2400" dirty="0" smtClean="0"/>
              <a:t>Parthian(old Persian Empire) </a:t>
            </a:r>
            <a:r>
              <a:rPr lang="en-US" sz="2400" dirty="0" smtClean="0"/>
              <a:t>taken over by the Sassanid: extensions of the Persian’s and their culture</a:t>
            </a:r>
          </a:p>
          <a:p>
            <a:pPr lvl="1"/>
            <a:r>
              <a:rPr lang="en-US" sz="2000" dirty="0" smtClean="0"/>
              <a:t>Then taken </a:t>
            </a:r>
            <a:r>
              <a:rPr lang="en-US" sz="2000" dirty="0" smtClean="0"/>
              <a:t>over by Islam…more on this in </a:t>
            </a:r>
            <a:r>
              <a:rPr lang="en-US" sz="2000" dirty="0" smtClean="0"/>
              <a:t>Ch. </a:t>
            </a:r>
            <a:r>
              <a:rPr lang="en-US" sz="2000" dirty="0" smtClean="0"/>
              <a:t>6 and 7</a:t>
            </a:r>
            <a:endParaRPr lang="en-US" sz="2000" dirty="0"/>
          </a:p>
        </p:txBody>
      </p:sp>
      <p:pic>
        <p:nvPicPr>
          <p:cNvPr id="16386" name="Picture 2" descr="http://t3.gstatic.com/images?q=tbn:6xiLbi16tcv5xM:http://www.usu.edu/markdamen/1320Hist%26Civ/slides/05space/justinia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429000"/>
            <a:ext cx="1447800" cy="1947949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2728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Religion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epidemic disease came new interest in religion</a:t>
            </a:r>
          </a:p>
          <a:p>
            <a:pPr lvl="1"/>
            <a:r>
              <a:rPr lang="en-US" dirty="0" smtClean="0"/>
              <a:t>Seeking solace and explanation</a:t>
            </a:r>
          </a:p>
          <a:p>
            <a:r>
              <a:rPr lang="en-US" dirty="0" smtClean="0"/>
              <a:t>Blended old beliefs with new (</a:t>
            </a:r>
            <a:r>
              <a:rPr lang="en-US" b="1" i="1" u="sng" dirty="0" smtClean="0"/>
              <a:t>syncretism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4343400"/>
            <a:ext cx="2905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80">
            <a:off x="6153309" y="519476"/>
            <a:ext cx="2681048" cy="197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1021</TotalTime>
  <Words>812</Words>
  <Application>Microsoft Office PowerPoint</Application>
  <PresentationFormat>On-screen Show (4:3)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Ch 5</vt:lpstr>
      <vt:lpstr>How the “Core Civilizations” Organized their Empires </vt:lpstr>
      <vt:lpstr>Other Civilizations (Peripheral)</vt:lpstr>
      <vt:lpstr>Peripheral continued…</vt:lpstr>
      <vt:lpstr>China’s Decline (approx. 100CE)</vt:lpstr>
      <vt:lpstr>India Decline…approx. 500ce</vt:lpstr>
      <vt:lpstr>Roman Decline</vt:lpstr>
      <vt:lpstr>Eastern Rome AKA: Byzantium</vt:lpstr>
      <vt:lpstr>Religion in General</vt:lpstr>
      <vt:lpstr>Buddhism</vt:lpstr>
      <vt:lpstr>Christianity</vt:lpstr>
    </vt:vector>
  </TitlesOfParts>
  <Company>Leander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5</dc:title>
  <dc:creator>Rebecca_Hudson</dc:creator>
  <cp:lastModifiedBy>Rebecca Hudson</cp:lastModifiedBy>
  <cp:revision>62</cp:revision>
  <dcterms:created xsi:type="dcterms:W3CDTF">2010-09-17T23:35:17Z</dcterms:created>
  <dcterms:modified xsi:type="dcterms:W3CDTF">2014-09-29T16:09:47Z</dcterms:modified>
</cp:coreProperties>
</file>