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C371-226C-4916-8C82-F111B4DAFEC4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3FA5-1E8B-4308-ABC2-47DEC16B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Hackathon Project: Automated Kapa Quant Quality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Maxx 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8761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Quant Studio 12 (QS12) is a real-time quantitative PCR (qPCR) instrument</a:t>
            </a:r>
          </a:p>
          <a:p>
            <a:r>
              <a:rPr lang="en-US" b="1" dirty="0" smtClean="0"/>
              <a:t>Kapa Quant</a:t>
            </a:r>
            <a:r>
              <a:rPr lang="en-US" dirty="0" smtClean="0"/>
              <a:t>: qPCR method for determining the concentration of samples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standard curve </a:t>
            </a:r>
            <a:r>
              <a:rPr lang="en-US" dirty="0" smtClean="0"/>
              <a:t>consisting of 6 standards can be used to quantify samples</a:t>
            </a:r>
          </a:p>
          <a:p>
            <a:pPr lvl="1"/>
            <a:r>
              <a:rPr lang="en-US" dirty="0" smtClean="0"/>
              <a:t>All samples and standards are ran in </a:t>
            </a:r>
            <a:r>
              <a:rPr lang="en-US" b="1" dirty="0" smtClean="0"/>
              <a:t>triplicate</a:t>
            </a:r>
          </a:p>
          <a:p>
            <a:pPr lvl="1"/>
            <a:r>
              <a:rPr lang="en-US" dirty="0" smtClean="0"/>
              <a:t>Samples are normally ran at a 1:100,000 dilution</a:t>
            </a:r>
          </a:p>
          <a:p>
            <a:r>
              <a:rPr lang="en-US" dirty="0" smtClean="0"/>
              <a:t>Automating quality control = higher throughput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911" y="224448"/>
            <a:ext cx="2810490" cy="329534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8510"/>
              </p:ext>
            </p:extLst>
          </p:nvPr>
        </p:nvGraphicFramePr>
        <p:xfrm>
          <a:off x="6926961" y="3519789"/>
          <a:ext cx="4850061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87">
                  <a:extLst>
                    <a:ext uri="{9D8B030D-6E8A-4147-A177-3AD203B41FA5}">
                      <a16:colId xmlns:a16="http://schemas.microsoft.com/office/drawing/2014/main" val="3093308751"/>
                    </a:ext>
                  </a:extLst>
                </a:gridCol>
                <a:gridCol w="1616687">
                  <a:extLst>
                    <a:ext uri="{9D8B030D-6E8A-4147-A177-3AD203B41FA5}">
                      <a16:colId xmlns:a16="http://schemas.microsoft.com/office/drawing/2014/main" val="3022430185"/>
                    </a:ext>
                  </a:extLst>
                </a:gridCol>
                <a:gridCol w="1616687">
                  <a:extLst>
                    <a:ext uri="{9D8B030D-6E8A-4147-A177-3AD203B41FA5}">
                      <a16:colId xmlns:a16="http://schemas.microsoft.com/office/drawing/2014/main" val="230295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Concentration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pmols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(concentration in </a:t>
                      </a:r>
                      <a:r>
                        <a:rPr lang="en-US" dirty="0" err="1" smtClean="0"/>
                        <a:t>pmols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3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0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9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48" y="818147"/>
            <a:ext cx="8800356" cy="5677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155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Kapa Quant Mechanism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17096" y="2422358"/>
            <a:ext cx="2839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Line = </a:t>
            </a:r>
            <a:r>
              <a:rPr lang="en-US" dirty="0" smtClean="0">
                <a:solidFill>
                  <a:srgbClr val="FF0000"/>
                </a:solidFill>
              </a:rPr>
              <a:t>Threshold Line</a:t>
            </a:r>
            <a:r>
              <a:rPr lang="en-US" dirty="0" smtClean="0"/>
              <a:t>: Minimum signal that is &gt;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Ct </a:t>
            </a:r>
            <a:r>
              <a:rPr lang="en-US" dirty="0" smtClean="0"/>
              <a:t>Value: </a:t>
            </a:r>
            <a:r>
              <a:rPr lang="en-US" dirty="0" smtClean="0"/>
              <a:t>First PCR cycle at which sample signal &gt;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concentrated samples have </a:t>
            </a:r>
            <a:r>
              <a:rPr lang="en-US" b="1" dirty="0" smtClean="0"/>
              <a:t>lower</a:t>
            </a:r>
            <a:r>
              <a:rPr lang="en-US" dirty="0" smtClean="0"/>
              <a:t> </a:t>
            </a:r>
            <a:r>
              <a:rPr lang="en-US" dirty="0" smtClean="0"/>
              <a:t>Ct </a:t>
            </a:r>
            <a:r>
              <a:rPr lang="en-US" dirty="0" smtClean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difference of 3.3 </a:t>
            </a:r>
            <a:r>
              <a:rPr lang="en-US" dirty="0" smtClean="0"/>
              <a:t>Ct </a:t>
            </a:r>
            <a:r>
              <a:rPr lang="en-US" dirty="0" smtClean="0"/>
              <a:t>= 1:10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99171" y="285125"/>
            <a:ext cx="2892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 smtClean="0"/>
              <a:t>important </a:t>
            </a:r>
            <a:r>
              <a:rPr lang="en-US" dirty="0" smtClean="0"/>
              <a:t>columns are “Sample Name” and “Ct Mean”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replicate is not next to the first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also contains instrument parameters and melt curve data, which can be ignored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0862"/>
            <a:ext cx="11952467" cy="3349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94812" cy="32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975" y="4559854"/>
            <a:ext cx="2681253" cy="1263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84692" y="2731497"/>
            <a:ext cx="1213482" cy="101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975" y="4559854"/>
            <a:ext cx="2617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 / User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Fragment Length (base pairs)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Dilution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2862" y="3064428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17520" y="3804518"/>
            <a:ext cx="786384" cy="75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19429" y="1920513"/>
            <a:ext cx="1084475" cy="7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94822" y="3988570"/>
            <a:ext cx="146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594822" y="1139021"/>
            <a:ext cx="4369914" cy="2574997"/>
            <a:chOff x="7748955" y="862554"/>
            <a:chExt cx="4369914" cy="2574997"/>
          </a:xfrm>
        </p:grpSpPr>
        <p:sp>
          <p:nvSpPr>
            <p:cNvPr id="29" name="Rectangle 28"/>
            <p:cNvSpPr/>
            <p:nvPr/>
          </p:nvSpPr>
          <p:spPr>
            <a:xfrm>
              <a:off x="7748955" y="862554"/>
              <a:ext cx="4323810" cy="25749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748955" y="895565"/>
              <a:ext cx="4369914" cy="2442541"/>
              <a:chOff x="7452360" y="1047988"/>
              <a:chExt cx="4369914" cy="244254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452360" y="1047988"/>
                <a:ext cx="4369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Linear Regression of Standards (Including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/>
              <a:srcRect l="66243" t="41954" r="416" b="5583"/>
              <a:stretch/>
            </p:blipFill>
            <p:spPr>
              <a:xfrm>
                <a:off x="8622333" y="1428942"/>
                <a:ext cx="2029968" cy="2061587"/>
              </a:xfrm>
              <a:prstGeom prst="rect">
                <a:avLst/>
              </a:prstGeom>
            </p:spPr>
          </p:pic>
        </p:grp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37690"/>
              </p:ext>
            </p:extLst>
          </p:nvPr>
        </p:nvGraphicFramePr>
        <p:xfrm>
          <a:off x="7594822" y="4386958"/>
          <a:ext cx="4483100" cy="1952625"/>
        </p:xfrm>
        <a:graphic>
          <a:graphicData uri="http://schemas.openxmlformats.org/drawingml/2006/table">
            <a:tbl>
              <a:tblPr/>
              <a:tblGrid>
                <a:gridCol w="1649832">
                  <a:extLst>
                    <a:ext uri="{9D8B030D-6E8A-4147-A177-3AD203B41FA5}">
                      <a16:colId xmlns:a16="http://schemas.microsoft.com/office/drawing/2014/main" val="1846766160"/>
                    </a:ext>
                  </a:extLst>
                </a:gridCol>
                <a:gridCol w="1434084">
                  <a:extLst>
                    <a:ext uri="{9D8B030D-6E8A-4147-A177-3AD203B41FA5}">
                      <a16:colId xmlns:a16="http://schemas.microsoft.com/office/drawing/2014/main" val="3881289607"/>
                    </a:ext>
                  </a:extLst>
                </a:gridCol>
                <a:gridCol w="1399184">
                  <a:extLst>
                    <a:ext uri="{9D8B030D-6E8A-4147-A177-3AD203B41FA5}">
                      <a16:colId xmlns:a16="http://schemas.microsoft.com/office/drawing/2014/main" val="416537117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Sample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Concentration  of undiluted library (</a:t>
                      </a:r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pM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Concentration of undiluted library (ng/µL)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45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C 0x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4,078,555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504.03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194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C .2x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873,640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107.96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4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C 1x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2,218,919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274.21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634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NC 0x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3,331,000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411.64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10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NC .2x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4,116,182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508.68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50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NC 1x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1,578,668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195.09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54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Index NTC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92302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5268971" y="1541364"/>
            <a:ext cx="2073661" cy="119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68971" y="3804518"/>
            <a:ext cx="1973077" cy="151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58752" y="1139021"/>
            <a:ext cx="2378803" cy="742186"/>
            <a:chOff x="375507" y="655953"/>
            <a:chExt cx="2378803" cy="7421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5507" y="655953"/>
              <a:ext cx="2378803" cy="74218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79109" y="675914"/>
              <a:ext cx="1298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Raw QS 12 </a:t>
              </a:r>
              <a:r>
                <a:rPr lang="en-US" b="1" dirty="0" smtClean="0"/>
                <a:t>File</a:t>
              </a:r>
              <a:endParaRPr lang="en-US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52319" y="4687184"/>
            <a:ext cx="216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Calculations + </a:t>
            </a:r>
            <a:r>
              <a:rPr lang="en-US" dirty="0"/>
              <a:t>W</a:t>
            </a:r>
            <a:r>
              <a:rPr lang="en-US" dirty="0" smtClean="0"/>
              <a:t>riting </a:t>
            </a:r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70845" y="3048045"/>
            <a:ext cx="224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/ Organization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975" y="185477"/>
            <a:ext cx="11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Input: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342632" y="190032"/>
            <a:ext cx="133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02922" y="1435981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Calculations +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280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</vt:lpstr>
      <vt:lpstr>Office Theme</vt:lpstr>
      <vt:lpstr>Hackathon Project: Automated Kapa Quant Quality Control</vt:lpstr>
      <vt:lpstr>Background</vt:lpstr>
      <vt:lpstr>Kapa Quant Mechanism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Project: qPCR Quality Control</dc:title>
  <dc:creator>Maxx Harvey</dc:creator>
  <cp:lastModifiedBy>Maxx Harvey</cp:lastModifiedBy>
  <cp:revision>65</cp:revision>
  <dcterms:created xsi:type="dcterms:W3CDTF">2018-11-06T18:41:40Z</dcterms:created>
  <dcterms:modified xsi:type="dcterms:W3CDTF">2018-11-14T21:28:23Z</dcterms:modified>
</cp:coreProperties>
</file>