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an Tait" userId="4b05e734-a66e-4324-8443-8f4233ad332f" providerId="ADAL" clId="{D1E705BC-58B0-493D-8D56-50DD94452071}"/>
    <pc:docChg chg="modSld">
      <pc:chgData name="Kieran Tait" userId="4b05e734-a66e-4324-8443-8f4233ad332f" providerId="ADAL" clId="{D1E705BC-58B0-493D-8D56-50DD94452071}" dt="2022-04-07T10:47:33.957" v="0" actId="20577"/>
      <pc:docMkLst>
        <pc:docMk/>
      </pc:docMkLst>
      <pc:sldChg chg="modSp mod">
        <pc:chgData name="Kieran Tait" userId="4b05e734-a66e-4324-8443-8f4233ad332f" providerId="ADAL" clId="{D1E705BC-58B0-493D-8D56-50DD94452071}" dt="2022-04-07T10:47:33.957" v="0" actId="20577"/>
        <pc:sldMkLst>
          <pc:docMk/>
          <pc:sldMk cId="3208193218" sldId="1065"/>
        </pc:sldMkLst>
        <pc:spChg chg="mod">
          <ac:chgData name="Kieran Tait" userId="4b05e734-a66e-4324-8443-8f4233ad332f" providerId="ADAL" clId="{D1E705BC-58B0-493D-8D56-50DD94452071}" dt="2022-04-07T10:47:33.957" v="0" actId="20577"/>
          <ac:spMkLst>
            <pc:docMk/>
            <pc:sldMk cId="3208193218" sldId="1065"/>
            <ac:spMk id="3" creationId="{FA9F7694-F5EC-4E3A-9477-6301D2D1BF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28"/>
            <a:ext cx="1152128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CFF80-2C91-45BF-BE04-146E0BEE3AF6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223F-66C5-44A9-A005-C36B9E600608}" type="datetime4">
              <a:rPr lang="en-GB"/>
              <a:pPr>
                <a:defRPr/>
              </a:pPr>
              <a:t>07 April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27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11430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2420891"/>
            <a:ext cx="1152128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F493A-F301-4F3E-A175-C9E8CD252AC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9A120-C3ED-4FB1-882F-FD34087EB56A}" type="datetime4">
              <a:rPr lang="en-GB"/>
              <a:pPr>
                <a:defRPr/>
              </a:pPr>
              <a:t>07 April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52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3"/>
            <a:ext cx="1152128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9E04E8-704C-4AA6-B47A-CC3416D5F47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32672-275C-4949-AFEF-D294578CECB5}" type="datetime4">
              <a:rPr lang="en-GB"/>
              <a:pPr>
                <a:defRPr/>
              </a:pPr>
              <a:t>07 April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7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7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7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E23F2B-60A4-4B10-964A-4015A5D2CE12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9DDC1-CEBB-4C9C-B176-8DECA3F8C830}" type="datetime4">
              <a:rPr lang="en-GB"/>
              <a:pPr>
                <a:defRPr/>
              </a:pPr>
              <a:t>07 April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5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F5B3E1-A52F-49C5-8E0E-A632EED7CA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31831-5027-4DDA-B548-2D9E786037B9}" type="datetime4">
              <a:rPr lang="en-GB"/>
              <a:pPr>
                <a:defRPr/>
              </a:pPr>
              <a:t>07 April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38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90BF8-43E3-45C0-9486-C37921FE84F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80D74-C178-4D73-BFFC-4E202865E993}" type="datetime4">
              <a:rPr lang="en-GB"/>
              <a:pPr>
                <a:defRPr/>
              </a:pPr>
              <a:t>07 April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28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34435" y="1079500"/>
            <a:ext cx="115231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34435" y="6165851"/>
            <a:ext cx="115231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01" y="6237289"/>
            <a:ext cx="19896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51" y="6246815"/>
            <a:ext cx="515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5519" y="6251576"/>
            <a:ext cx="9609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B778E885-E8A1-4C23-A803-218C75433F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8976784" y="620715"/>
            <a:ext cx="2844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279E47-0E96-45A9-A9CB-0F460928AECF}" type="datetime4">
              <a:rPr lang="en-GB"/>
              <a:pPr>
                <a:defRPr/>
              </a:pPr>
              <a:t>07 April 2022</a:t>
            </a:fld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04AE57-658D-4429-AB21-83FC4EF5B2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23774"/>
            <a:ext cx="2476500" cy="71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8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62C4-02CD-4F30-9A12-D9A1E6D7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566" y="117216"/>
            <a:ext cx="8593927" cy="775321"/>
          </a:xfrm>
        </p:spPr>
        <p:txBody>
          <a:bodyPr>
            <a:noAutofit/>
          </a:bodyPr>
          <a:lstStyle/>
          <a:p>
            <a:r>
              <a:rPr lang="en-GB" sz="3300" dirty="0"/>
              <a:t>Mitigating non-CO</a:t>
            </a:r>
            <a:r>
              <a:rPr lang="en-GB" sz="3300" baseline="-25000" dirty="0"/>
              <a:t>2</a:t>
            </a:r>
            <a:r>
              <a:rPr lang="en-GB" sz="3300" dirty="0"/>
              <a:t> emissions in civil aviation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7694-F5EC-4E3A-9477-6301D2D1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03" y="1637067"/>
            <a:ext cx="7053200" cy="4635115"/>
          </a:xfrm>
        </p:spPr>
        <p:txBody>
          <a:bodyPr wrap="square">
            <a:spAutoFit/>
          </a:bodyPr>
          <a:lstStyle/>
          <a:p>
            <a:r>
              <a:rPr lang="en-GB" sz="1800" dirty="0"/>
              <a:t>Non-CO</a:t>
            </a:r>
            <a:r>
              <a:rPr lang="en-GB" sz="1800" baseline="-25000" dirty="0"/>
              <a:t>2 </a:t>
            </a:r>
            <a:r>
              <a:rPr lang="en-GB" sz="1800" dirty="0"/>
              <a:t>aircraft emissions responsible for 2/3rds of aviation’s net </a:t>
            </a:r>
            <a:r>
              <a:rPr lang="en-GB" sz="1800"/>
              <a:t>climate impact.</a:t>
            </a:r>
            <a:endParaRPr lang="en-GB" sz="1800" dirty="0"/>
          </a:p>
          <a:p>
            <a:r>
              <a:rPr lang="en-GB" sz="1800" dirty="0"/>
              <a:t>NOx, contrails, and other factors strongly depend on atmospheric conditions, i.e. their climate impact is </a:t>
            </a:r>
            <a:r>
              <a:rPr lang="en-GB" sz="1800" b="1" dirty="0" err="1"/>
              <a:t>spatio</a:t>
            </a:r>
            <a:r>
              <a:rPr lang="en-GB" sz="1800" b="1" dirty="0"/>
              <a:t>-temporally sensitive.</a:t>
            </a:r>
          </a:p>
          <a:p>
            <a:r>
              <a:rPr lang="en-GB" sz="1800" b="1" dirty="0"/>
              <a:t>Climate-optimal routing – </a:t>
            </a:r>
            <a:r>
              <a:rPr lang="en-GB" sz="1800" dirty="0"/>
              <a:t>optimising flight routes to avoid climate sensitive regions of the atmosphere.</a:t>
            </a:r>
          </a:p>
          <a:p>
            <a:pPr lvl="1"/>
            <a:r>
              <a:rPr lang="en-GB" sz="1700" dirty="0">
                <a:solidFill>
                  <a:schemeClr val="tx1"/>
                </a:solidFill>
              </a:rPr>
              <a:t>Potential to reduce aviation climate impact by 10-20% for only a few percent additional fuel consumption.</a:t>
            </a:r>
          </a:p>
          <a:p>
            <a:r>
              <a:rPr lang="en-GB" sz="1800" b="1" dirty="0"/>
              <a:t>Formation flight </a:t>
            </a:r>
            <a:r>
              <a:rPr lang="en-GB" sz="1800" dirty="0"/>
              <a:t>– aligning flight tracks to overlap aircraft plumes</a:t>
            </a:r>
          </a:p>
          <a:p>
            <a:pPr lvl="1"/>
            <a:r>
              <a:rPr lang="en-GB" sz="1700" dirty="0">
                <a:solidFill>
                  <a:schemeClr val="tx1"/>
                </a:solidFill>
              </a:rPr>
              <a:t>Aerodynamic benefits – 5-8% reduction in fuel burn and CO</a:t>
            </a:r>
            <a:r>
              <a:rPr lang="en-GB" sz="1700" baseline="-25000" dirty="0">
                <a:solidFill>
                  <a:schemeClr val="tx1"/>
                </a:solidFill>
              </a:rPr>
              <a:t>2</a:t>
            </a:r>
            <a:r>
              <a:rPr lang="en-GB" sz="17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GB" sz="1700" dirty="0">
                <a:solidFill>
                  <a:schemeClr val="tx1"/>
                </a:solidFill>
              </a:rPr>
              <a:t>Emissions saturation benefits (non-CO</a:t>
            </a:r>
            <a:r>
              <a:rPr lang="en-GB" sz="1700" baseline="-25000" dirty="0">
                <a:solidFill>
                  <a:schemeClr val="tx1"/>
                </a:solidFill>
              </a:rPr>
              <a:t>2</a:t>
            </a:r>
            <a:r>
              <a:rPr lang="en-GB" sz="1700" dirty="0">
                <a:solidFill>
                  <a:schemeClr val="tx1"/>
                </a:solidFill>
              </a:rPr>
              <a:t>) – reduced ozone production efficiency (~5%) and diminishing contrail effect (~15%) for follower aircraft. </a:t>
            </a:r>
          </a:p>
          <a:p>
            <a:r>
              <a:rPr lang="en-GB" sz="1800" dirty="0"/>
              <a:t>Industry fixation on carbon emissions limiting progress on short term non-CO</a:t>
            </a:r>
            <a:r>
              <a:rPr lang="en-GB" sz="1800" baseline="-25000" dirty="0"/>
              <a:t>2</a:t>
            </a:r>
            <a:r>
              <a:rPr lang="en-GB" sz="1800" dirty="0"/>
              <a:t> climate impact reduction.</a:t>
            </a:r>
            <a:endParaRPr lang="en-GB" sz="1867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8E4B165-6B9F-4C4B-B5DC-3A38983D5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1438" r="5716" b="51611"/>
          <a:stretch/>
        </p:blipFill>
        <p:spPr>
          <a:xfrm>
            <a:off x="8221121" y="4297711"/>
            <a:ext cx="3305799" cy="15832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7D70AE-07AF-8A4C-BA5C-ED1E868A6D7C}"/>
              </a:ext>
            </a:extLst>
          </p:cNvPr>
          <p:cNvSpPr/>
          <p:nvPr/>
        </p:nvSpPr>
        <p:spPr>
          <a:xfrm>
            <a:off x="494400" y="1209581"/>
            <a:ext cx="10507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600" b="1" dirty="0">
                <a:solidFill>
                  <a:srgbClr val="C00000"/>
                </a:solidFill>
                <a:latin typeface="Calibri"/>
              </a:rPr>
              <a:t>Kieran Tait </a:t>
            </a:r>
            <a:r>
              <a:rPr lang="en-GB" sz="1600" b="1" dirty="0">
                <a:solidFill>
                  <a:prstClr val="black"/>
                </a:solidFill>
                <a:latin typeface="Calibri"/>
              </a:rPr>
              <a:t>– </a:t>
            </a:r>
            <a:r>
              <a:rPr lang="en-GB" sz="1600" dirty="0">
                <a:solidFill>
                  <a:prstClr val="black"/>
                </a:solidFill>
                <a:latin typeface="Calibri"/>
              </a:rPr>
              <a:t>PhD student supervised by: </a:t>
            </a:r>
            <a:r>
              <a:rPr lang="en-GB" sz="1600" b="1" dirty="0">
                <a:solidFill>
                  <a:prstClr val="black"/>
                </a:solidFill>
                <a:latin typeface="Calibri"/>
              </a:rPr>
              <a:t>Steve Bullock, Mark Lowenberg and Dudley Shallcross (Atmospheric Chemistry).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DC2FAE-2936-48AA-86F9-E9A6C2C880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7"/>
          <a:stretch/>
        </p:blipFill>
        <p:spPr>
          <a:xfrm>
            <a:off x="9467409" y="1725612"/>
            <a:ext cx="2724591" cy="24294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5EE264-34EB-4FF5-88DF-EC33E00CA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603" y="1798210"/>
            <a:ext cx="2034488" cy="22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932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stainable Transport Show and Tell slides" id="{8C1A9761-61AF-48CA-A000-EAAB06625843}" vid="{367DBCA0-5C89-480B-9876-18D69D994A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Mitigating non-CO2 emissions in civil aviation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 Tait</dc:creator>
  <cp:lastModifiedBy>Kieran Tait</cp:lastModifiedBy>
  <cp:revision>2</cp:revision>
  <dcterms:created xsi:type="dcterms:W3CDTF">2022-04-04T18:09:46Z</dcterms:created>
  <dcterms:modified xsi:type="dcterms:W3CDTF">2022-04-07T10:47:44Z</dcterms:modified>
</cp:coreProperties>
</file>