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83" r:id="rId7"/>
    <p:sldId id="261" r:id="rId8"/>
    <p:sldId id="284" r:id="rId9"/>
    <p:sldId id="263" r:id="rId10"/>
    <p:sldId id="264" r:id="rId11"/>
    <p:sldId id="265" r:id="rId12"/>
    <p:sldId id="266" r:id="rId13"/>
    <p:sldId id="267" r:id="rId14"/>
    <p:sldId id="28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2"/>
    <p:restoredTop sz="74326"/>
  </p:normalViewPr>
  <p:slideViewPr>
    <p:cSldViewPr snapToGrid="0">
      <p:cViewPr varScale="1">
        <p:scale>
          <a:sx n="70" d="100"/>
          <a:sy n="70" d="100"/>
        </p:scale>
        <p:origin x="184" y="9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「本日は</a:t>
            </a:r>
            <a:r>
              <a:rPr lang="en-US" altLang="ja-JP" dirty="0"/>
              <a:t>『JavaScript</a:t>
            </a:r>
            <a:r>
              <a:rPr lang="ja-JP" altLang="en-US"/>
              <a:t>ベースのインタプリタにおける効率的な</a:t>
            </a:r>
            <a:r>
              <a:rPr lang="en-US" altLang="ja-JP" dirty="0"/>
              <a:t>Profiler</a:t>
            </a:r>
            <a:r>
              <a:rPr lang="ja-JP" altLang="en-US"/>
              <a:t>の実装と評価</a:t>
            </a:r>
            <a:r>
              <a:rPr lang="en-US" altLang="ja-JP" dirty="0"/>
              <a:t>』</a:t>
            </a:r>
            <a:r>
              <a:rPr lang="ja-JP" altLang="en-US"/>
              <a:t>について発表させていただきます。私は千葉研究室に所属する</a:t>
            </a:r>
            <a:r>
              <a:rPr lang="en-US" altLang="ja-JP" dirty="0"/>
              <a:t>M1</a:t>
            </a:r>
            <a:r>
              <a:rPr lang="ja-JP" altLang="en-US"/>
              <a:t>の武樋一樹と申します。では、発表を始めさせていただきます。」</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96ea1da8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96ea1da8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次に、</a:t>
            </a:r>
            <a:r>
              <a:rPr lang="en-US" altLang="ja-JP" dirty="0"/>
              <a:t>Worker Thread</a:t>
            </a:r>
            <a:r>
              <a:rPr lang="ja-JP" altLang="en-US"/>
              <a:t>とよばれる機構を用いて</a:t>
            </a:r>
            <a:r>
              <a:rPr lang="en-US" altLang="ja-JP" dirty="0"/>
              <a:t>Statistical Profiler</a:t>
            </a:r>
            <a:r>
              <a:rPr lang="ja-JP" altLang="en-US"/>
              <a:t>を実装しました。まず、</a:t>
            </a:r>
            <a:r>
              <a:rPr lang="en-US" altLang="ja-JP" dirty="0"/>
              <a:t>Worker Thread</a:t>
            </a:r>
            <a:r>
              <a:rPr lang="ja-JP" altLang="en-US"/>
              <a:t>とは</a:t>
            </a:r>
            <a:r>
              <a:rPr lang="en-US" altLang="ja-JP" dirty="0" err="1"/>
              <a:t>Javascript</a:t>
            </a:r>
            <a:r>
              <a:rPr lang="ja-JP" altLang="en-US"/>
              <a:t>を制限付きですがマルチスレッドにできる機構です。よってメインスレッドで</a:t>
            </a:r>
            <a:r>
              <a:rPr lang="en-US" altLang="ja-JP" dirty="0" err="1"/>
              <a:t>setInterval</a:t>
            </a:r>
            <a:r>
              <a:rPr lang="ja-JP" altLang="en-US"/>
              <a:t>、</a:t>
            </a:r>
            <a:r>
              <a:rPr lang="en-US" altLang="ja-JP" dirty="0"/>
              <a:t>Worker Thread</a:t>
            </a:r>
            <a:r>
              <a:rPr lang="ja-JP" altLang="en-US"/>
              <a:t>でプログラムの評価、をそれぞれ独立に動かすことができ、</a:t>
            </a:r>
            <a:r>
              <a:rPr lang="en-US" altLang="ja-JP" dirty="0"/>
              <a:t>1ms</a:t>
            </a:r>
            <a:r>
              <a:rPr lang="ja-JP" altLang="en-US"/>
              <a:t>ごとに評価中関数の情報を取得する</a:t>
            </a:r>
            <a:r>
              <a:rPr lang="en-US" altLang="ja-JP" dirty="0"/>
              <a:t>Profiler</a:t>
            </a:r>
            <a:r>
              <a:rPr lang="ja-JP" altLang="en-US"/>
              <a:t>を実装できました。ただし、</a:t>
            </a:r>
            <a:r>
              <a:rPr lang="en-US" altLang="ja-JP" dirty="0"/>
              <a:t>2</a:t>
            </a:r>
            <a:r>
              <a:rPr lang="ja-JP" altLang="en-US"/>
              <a:t>つのスレッド間の通信は</a:t>
            </a:r>
            <a:r>
              <a:rPr lang="en-US" altLang="ja-JP" dirty="0"/>
              <a:t>Shared Array Buffer</a:t>
            </a:r>
            <a:r>
              <a:rPr lang="ja-JP" altLang="en-US"/>
              <a:t>と呼ばれる特殊なバッファで達成しました。</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96ea1da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96ea1da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次に、</a:t>
            </a:r>
            <a:r>
              <a:rPr lang="en-US" altLang="ja-JP" dirty="0"/>
              <a:t>Worker</a:t>
            </a:r>
            <a:r>
              <a:rPr lang="ja-JP" altLang="en-US"/>
              <a:t>を用いた</a:t>
            </a:r>
            <a:r>
              <a:rPr lang="en-US" altLang="ja-JP" dirty="0"/>
              <a:t>Statistical Profiler</a:t>
            </a:r>
            <a:r>
              <a:rPr lang="ja-JP" altLang="en-US"/>
              <a:t>の精度を確認しました。左が</a:t>
            </a:r>
            <a:r>
              <a:rPr lang="en-US" altLang="ja-JP" dirty="0"/>
              <a:t>Event-based</a:t>
            </a:r>
            <a:r>
              <a:rPr lang="ja-JP" altLang="en-US"/>
              <a:t>で実装したもの、右が</a:t>
            </a:r>
            <a:r>
              <a:rPr lang="en-US" altLang="ja-JP" dirty="0"/>
              <a:t>statistical</a:t>
            </a:r>
            <a:r>
              <a:rPr lang="ja-JP" altLang="en-US"/>
              <a:t>に実装したものです。概ね違いは見られませんが、例えば一瞬のみ実行された</a:t>
            </a:r>
            <a:r>
              <a:rPr lang="en-US" altLang="ja-JP" dirty="0"/>
              <a:t>func3</a:t>
            </a:r>
            <a:r>
              <a:rPr lang="ja-JP" altLang="en-US"/>
              <a:t>が取りこぼされていることがわかります。</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96ea1da8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96ea1da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次に、両者のオーバーヘッドを分析してみました。まず、プログラムにおける関数呼び出しの数がどのように影響するかを調べてみました。</a:t>
            </a:r>
            <a:r>
              <a:rPr lang="en-US" altLang="ja-JP" dirty="0"/>
              <a:t>Event-based</a:t>
            </a:r>
            <a:r>
              <a:rPr lang="ja-JP" altLang="en-US"/>
              <a:t>については変化はなだらかでしたが、呼び出し数が</a:t>
            </a:r>
            <a:r>
              <a:rPr lang="en-US" altLang="ja-JP" dirty="0"/>
              <a:t>10^7</a:t>
            </a:r>
            <a:r>
              <a:rPr lang="ja-JP" altLang="en-US"/>
              <a:t>になると実行時間は</a:t>
            </a:r>
            <a:r>
              <a:rPr lang="en-US" altLang="ja-JP" dirty="0"/>
              <a:t>2</a:t>
            </a:r>
            <a:r>
              <a:rPr lang="ja-JP" altLang="en-US"/>
              <a:t>倍程度になりました。一方</a:t>
            </a:r>
            <a:r>
              <a:rPr lang="en-US" altLang="ja-JP" dirty="0"/>
              <a:t>Statistical</a:t>
            </a:r>
            <a:r>
              <a:rPr lang="ja-JP" altLang="en-US"/>
              <a:t>については</a:t>
            </a:r>
            <a:r>
              <a:rPr lang="en-US" altLang="ja-JP" dirty="0"/>
              <a:t>10^3</a:t>
            </a:r>
            <a:r>
              <a:rPr lang="ja-JP" altLang="en-US"/>
              <a:t>付近までは</a:t>
            </a:r>
            <a:r>
              <a:rPr lang="en-US" altLang="ja-JP" dirty="0"/>
              <a:t>5~10</a:t>
            </a:r>
            <a:r>
              <a:rPr lang="ja-JP" altLang="en-US"/>
              <a:t>倍であったものの増えてくると抑えられ、</a:t>
            </a:r>
            <a:r>
              <a:rPr lang="en-US" altLang="ja-JP" dirty="0"/>
              <a:t>10^6</a:t>
            </a:r>
            <a:r>
              <a:rPr lang="ja-JP" altLang="en-US"/>
              <a:t>以上の関数呼び出しの際は</a:t>
            </a:r>
            <a:r>
              <a:rPr lang="en-US" altLang="ja-JP" dirty="0"/>
              <a:t>event-based</a:t>
            </a:r>
            <a:r>
              <a:rPr lang="ja-JP" altLang="en-US"/>
              <a:t>より影響は小さくなりました。</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96ea1da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96ea1da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次に、呼び出す関数の種類に依存する可能性もあると考え、調査してみましたが、関数呼び出しの数に比べて依存度は小さかったです。</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lang="en-US" altLang="ja-JP" dirty="0" err="1"/>
              <a:t>Javascript</a:t>
            </a:r>
            <a:r>
              <a:rPr lang="ja-JP" altLang="en-US"/>
              <a:t>ベースのインタプリタを持つ言語に対応する</a:t>
            </a:r>
            <a:r>
              <a:rPr lang="en-US" altLang="ja-JP" dirty="0"/>
              <a:t>Profiler</a:t>
            </a:r>
            <a:r>
              <a:rPr lang="ja-JP" altLang="en-US"/>
              <a:t>をいくつか紹介します。</a:t>
            </a:r>
          </a:p>
          <a:p>
            <a:r>
              <a:rPr lang="en-US" altLang="ja-JP" dirty="0"/>
              <a:t>Chrome Dev Tools</a:t>
            </a:r>
          </a:p>
          <a:p>
            <a:r>
              <a:rPr lang="en-US" altLang="ja-JP" dirty="0"/>
              <a:t>Dart </a:t>
            </a:r>
            <a:r>
              <a:rPr lang="en-US" altLang="ja-JP" dirty="0" err="1"/>
              <a:t>DevTools</a:t>
            </a:r>
            <a:endParaRPr lang="en-US" altLang="ja-JP" dirty="0"/>
          </a:p>
          <a:p>
            <a:r>
              <a:rPr lang="ja-JP" altLang="en-US"/>
              <a:t>既存ツールはコンパイル後の</a:t>
            </a:r>
            <a:r>
              <a:rPr lang="en-US" altLang="ja-JP" dirty="0" err="1"/>
              <a:t>Javascript</a:t>
            </a:r>
            <a:r>
              <a:rPr lang="ja-JP" altLang="en-US"/>
              <a:t>に依存し、元の言語の特性を活かしきれていないが、私のはインタプリタ内部で動作するプロファイラを実装しているため言語固有の最適化が可能です。また、プログラムの特性に応じて</a:t>
            </a:r>
            <a:r>
              <a:rPr lang="en-US" altLang="ja-JP" dirty="0"/>
              <a:t>Event-based</a:t>
            </a:r>
            <a:r>
              <a:rPr lang="ja-JP" altLang="en-US"/>
              <a:t>や</a:t>
            </a:r>
            <a:r>
              <a:rPr lang="en-US" altLang="ja-JP" dirty="0"/>
              <a:t>Statistical</a:t>
            </a:r>
            <a:r>
              <a:rPr lang="ja-JP" altLang="en-US"/>
              <a:t>どちらかを選択でき、オーバーヘッドと精度をバランスよくすることができるところが特徴です。</a:t>
            </a:r>
          </a:p>
          <a:p>
            <a:endParaRPr kumimoji="1" lang="ja-JP" altLang="en-US"/>
          </a:p>
        </p:txBody>
      </p:sp>
    </p:spTree>
    <p:extLst>
      <p:ext uri="{BB962C8B-B14F-4D97-AF65-F5344CB8AC3E}">
        <p14:creationId xmlns:p14="http://schemas.microsoft.com/office/powerpoint/2010/main" val="324846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e96ea1da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e96ea1da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結論です。まず</a:t>
            </a:r>
            <a:r>
              <a:rPr lang="en-US" altLang="ja-JP" dirty="0" err="1"/>
              <a:t>Javascript</a:t>
            </a:r>
            <a:r>
              <a:rPr lang="ja-JP" altLang="en-US"/>
              <a:t>をインタプリタとしたオリジナルな言語を開発し、</a:t>
            </a:r>
            <a:r>
              <a:rPr lang="en-US" altLang="ja-JP" dirty="0"/>
              <a:t>Profiler</a:t>
            </a:r>
            <a:r>
              <a:rPr lang="ja-JP" altLang="en-US"/>
              <a:t>を実装しました。また、シングルスレッドである</a:t>
            </a:r>
            <a:r>
              <a:rPr lang="en-US" altLang="ja-JP" dirty="0" err="1"/>
              <a:t>Javascript</a:t>
            </a:r>
            <a:r>
              <a:rPr lang="ja-JP" altLang="en-US"/>
              <a:t>において、</a:t>
            </a:r>
            <a:r>
              <a:rPr lang="en-US" altLang="ja-JP" dirty="0"/>
              <a:t>Worker Thread</a:t>
            </a:r>
            <a:r>
              <a:rPr lang="ja-JP" altLang="en-US"/>
              <a:t>と呼ばれる機構を用いて効率的に</a:t>
            </a:r>
            <a:r>
              <a:rPr lang="en-US" altLang="ja-JP" dirty="0"/>
              <a:t>Statistical Profiler</a:t>
            </a:r>
            <a:r>
              <a:rPr lang="ja-JP" altLang="en-US"/>
              <a:t>を実装しました。</a:t>
            </a:r>
          </a:p>
          <a:p>
            <a:r>
              <a:rPr lang="ja-JP" altLang="en-US"/>
              <a:t>そして、プログラムの呼び出し数が少ない場合は</a:t>
            </a:r>
            <a:r>
              <a:rPr lang="en-US" altLang="ja-JP" dirty="0"/>
              <a:t>Event-based</a:t>
            </a:r>
            <a:r>
              <a:rPr lang="ja-JP" altLang="en-US"/>
              <a:t>、そうでない場合は描画に時間がかかる、オーバーヘッドといったデメリットをカバーするため</a:t>
            </a:r>
            <a:r>
              <a:rPr lang="en-US" altLang="ja-JP" dirty="0"/>
              <a:t>Statistical Profiler</a:t>
            </a:r>
            <a:r>
              <a:rPr lang="ja-JP" altLang="en-US"/>
              <a:t>を利用するのが最適であると結論が出ました。</a:t>
            </a:r>
          </a:p>
          <a:p>
            <a:r>
              <a:rPr lang="ja-JP" altLang="en-US"/>
              <a:t>将来的には</a:t>
            </a:r>
            <a:r>
              <a:rPr lang="en-US" altLang="ja-JP" dirty="0"/>
              <a:t>Python</a:t>
            </a:r>
            <a:r>
              <a:rPr lang="ja-JP" altLang="en-US"/>
              <a:t>やルビーといった現実のプログラミング言語で、</a:t>
            </a:r>
            <a:r>
              <a:rPr lang="en-US" altLang="ja-JP" dirty="0"/>
              <a:t>Profiler</a:t>
            </a:r>
            <a:r>
              <a:rPr lang="ja-JP" altLang="en-US"/>
              <a:t>や静的解析を実装しようと思っています。</a:t>
            </a:r>
          </a:p>
          <a:p>
            <a:r>
              <a:rPr lang="ja-JP" altLang="en-US"/>
              <a:t>以上ありがとうございました。</a:t>
            </a: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90fbd840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90fbd840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90fbd84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90fbd84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90fbd840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e90fbd840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96ea1da8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e96ea1da8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96ea1da8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96ea1da8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まず自己紹介をさせていただきます。大学は物理系に所属していましたが、プログラミングのほうが楽しいので専攻を変えて千葉研に入りました。趣味はポーカーやヒップホップで、最近はジムに頻繁に通ってます。</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96ea1da8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e96ea1da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96ea1da8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e96ea1da8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96ea1da8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e96ea1da8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e96ea1da8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e96ea1da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90fbd84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e90fbd84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e90fbd840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e90fbd840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e90fbd840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e90fbd840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e90fbd840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e90fbd840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e90fbd840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e90fbd84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96ea1da8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96ea1da8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まず私は入ってしばらく、この本を参考にして自分のオリジナル言語を作ってみました。本では</a:t>
            </a:r>
            <a:r>
              <a:rPr lang="en-US" altLang="ja-JP" dirty="0"/>
              <a:t>Java</a:t>
            </a:r>
            <a:r>
              <a:rPr lang="ja-JP" altLang="en-US"/>
              <a:t>をインタプリタとして使っていましたが、私は</a:t>
            </a:r>
            <a:r>
              <a:rPr lang="en-US" altLang="ja-JP" dirty="0" err="1"/>
              <a:t>Javascript</a:t>
            </a:r>
            <a:r>
              <a:rPr lang="ja-JP" altLang="en-US"/>
              <a:t>をインタプリタとして、ここにあるような</a:t>
            </a:r>
            <a:r>
              <a:rPr lang="en-US" altLang="ja-JP" dirty="0"/>
              <a:t>C</a:t>
            </a:r>
            <a:r>
              <a:rPr lang="ja-JP" altLang="en-US"/>
              <a:t>言語っぽい言語を作りました。また、それだけだとつまらないのでプログラムにおける各関数の実行時間を計測できる、プロファイラを機能として追加しました。</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96ea1da8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96ea1da8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Profiler</a:t>
            </a:r>
            <a:r>
              <a:rPr lang="ja-JP" altLang="en-US"/>
              <a:t>とは、プログラムの実行時挙動を分析し、パフォーマンスデータを収集するツールです。メモリ使用量や実行時間などの情報を収集し、ボトルネックの特定や最適化に役立ちます。例えば私が実装したプロファイラでは、左のプログラムを実行すると、右のように各関数の実行時間がわかる図が表示されます。</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96ea1da8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96ea1da8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dirty="0"/>
              <a:t>Profiler</a:t>
            </a:r>
            <a:r>
              <a:rPr lang="ja-JP" altLang="en-US"/>
              <a:t>には主に</a:t>
            </a:r>
            <a:r>
              <a:rPr lang="en-US" altLang="ja-JP" dirty="0"/>
              <a:t>2</a:t>
            </a:r>
            <a:r>
              <a:rPr lang="ja-JP" altLang="en-US"/>
              <a:t>種類あります。</a:t>
            </a:r>
            <a:r>
              <a:rPr lang="en-US" altLang="ja-JP" dirty="0"/>
              <a:t>Event-based Profiler</a:t>
            </a:r>
            <a:r>
              <a:rPr lang="ja-JP" altLang="en-US"/>
              <a:t>と</a:t>
            </a:r>
            <a:r>
              <a:rPr lang="en-US" altLang="ja-JP" dirty="0"/>
              <a:t>Statistical Profiler</a:t>
            </a:r>
            <a:r>
              <a:rPr lang="ja-JP" altLang="en-US"/>
              <a:t>です。</a:t>
            </a:r>
          </a:p>
          <a:p>
            <a:r>
              <a:rPr lang="en-US" altLang="ja-JP" dirty="0"/>
              <a:t>Event-based Profiler</a:t>
            </a:r>
            <a:r>
              <a:rPr lang="ja-JP" altLang="en-US"/>
              <a:t>は、プログラムの各イベント</a:t>
            </a:r>
            <a:r>
              <a:rPr lang="en-US" altLang="ja-JP" dirty="0"/>
              <a:t>(</a:t>
            </a:r>
            <a:r>
              <a:rPr lang="ja-JP" altLang="en-US"/>
              <a:t>今回でいえば関数呼び出し</a:t>
            </a:r>
            <a:r>
              <a:rPr lang="en-US" altLang="ja-JP" dirty="0"/>
              <a:t>)</a:t>
            </a:r>
            <a:r>
              <a:rPr lang="ja-JP" altLang="en-US"/>
              <a:t>を一つひとつ正確に記録します。詳細かつ正確に情報を得られるものの、オーバーヘッドが大きくなるというデメリットがあります</a:t>
            </a:r>
          </a:p>
          <a:p>
            <a:r>
              <a:rPr lang="en-US" altLang="ja-JP" dirty="0"/>
              <a:t>Statistical Profiler</a:t>
            </a:r>
            <a:r>
              <a:rPr lang="ja-JP" altLang="en-US"/>
              <a:t>は、一定間隔でプログラムの状態をサンプリングし、統計的にパフォーマンスを推測します。オーバーヘッドが小さく、実行速度への影響が少ないですが、サンプリングに基づくため、短時間の処理や稀に発生する事象を見逃す可能性があります。</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ja-JP" altLang="en-US"/>
              <a:t>まず、</a:t>
            </a:r>
            <a:r>
              <a:rPr lang="en-US" altLang="ja-JP" dirty="0"/>
              <a:t>Event-based Profiler</a:t>
            </a:r>
            <a:r>
              <a:rPr lang="ja-JP" altLang="en-US"/>
              <a:t>を実装してみました。各関数評価の開始時と終了時にそれぞれ時刻を測定し、そのデータを一つひとつ保存すればいいだけなので実装は簡単でした。ただ課題として、オーバーヘッドが多少あること、そして関数呼び出しが増えてくると、それらすべてを先程のように描画するのにとても時間がかかってしまうことが挙げられます。</a:t>
            </a:r>
          </a:p>
          <a:p>
            <a:endParaRPr kumimoji="1" lang="ja-JP" altLang="en-US"/>
          </a:p>
        </p:txBody>
      </p:sp>
    </p:spTree>
    <p:extLst>
      <p:ext uri="{BB962C8B-B14F-4D97-AF65-F5344CB8AC3E}">
        <p14:creationId xmlns:p14="http://schemas.microsoft.com/office/powerpoint/2010/main" val="158480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96ea1da8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96ea1da8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先ほど述べたデメリットを払拭するため、</a:t>
            </a:r>
            <a:r>
              <a:rPr lang="en-US" altLang="ja-JP" dirty="0"/>
              <a:t>Statistical Profiler</a:t>
            </a:r>
            <a:r>
              <a:rPr lang="ja-JP" altLang="en-US"/>
              <a:t>の実装を試みました。</a:t>
            </a:r>
            <a:r>
              <a:rPr lang="en-US" altLang="ja-JP" dirty="0"/>
              <a:t>Statistical Profiler</a:t>
            </a:r>
            <a:r>
              <a:rPr lang="ja-JP" altLang="en-US"/>
              <a:t>とは、一定時間ごとに実行中関数の情報を取得するという種類のプロファイラーです。すなわち、</a:t>
            </a:r>
            <a:r>
              <a:rPr lang="en-US" altLang="ja-JP" dirty="0"/>
              <a:t>1ms</a:t>
            </a:r>
            <a:r>
              <a:rPr lang="ja-JP" altLang="en-US"/>
              <a:t>ごとに</a:t>
            </a:r>
            <a:r>
              <a:rPr lang="en-US" altLang="ja-JP" dirty="0"/>
              <a:t>stack trace</a:t>
            </a:r>
            <a:r>
              <a:rPr lang="ja-JP" altLang="en-US"/>
              <a:t>を記録し、ある程度の精度で関数の実行時間を割り出す方式です。これを達成するのに</a:t>
            </a:r>
            <a:r>
              <a:rPr lang="en-US" altLang="ja-JP" dirty="0" err="1"/>
              <a:t>Javascript</a:t>
            </a:r>
            <a:r>
              <a:rPr lang="ja-JP" altLang="en-US"/>
              <a:t>では</a:t>
            </a:r>
            <a:r>
              <a:rPr lang="en-US" altLang="ja-JP" dirty="0" err="1"/>
              <a:t>setInterval</a:t>
            </a:r>
            <a:r>
              <a:rPr lang="ja-JP" altLang="en-US"/>
              <a:t>という関数を用います。第一引数に関数、第二引数に時間を指定でき、その時間が経過するたびその関数が</a:t>
            </a:r>
            <a:r>
              <a:rPr lang="en-US" altLang="ja-JP" dirty="0"/>
              <a:t>Task Queue</a:t>
            </a:r>
            <a:r>
              <a:rPr lang="ja-JP" altLang="en-US"/>
              <a:t>と呼ばれるデータ構造に入れられます。ただし、</a:t>
            </a:r>
            <a:r>
              <a:rPr lang="en-US" altLang="ja-JP" dirty="0" err="1"/>
              <a:t>Javascript</a:t>
            </a:r>
            <a:r>
              <a:rPr lang="ja-JP" altLang="en-US"/>
              <a:t>はシングルスレッドであり、プログラムの評価途中、すなわち</a:t>
            </a:r>
            <a:r>
              <a:rPr lang="en-US" altLang="ja-JP" dirty="0"/>
              <a:t>Call Stack</a:t>
            </a:r>
            <a:r>
              <a:rPr lang="ja-JP" altLang="en-US"/>
              <a:t>に関数が入っている段階で</a:t>
            </a:r>
            <a:r>
              <a:rPr lang="en-US" altLang="ja-JP" dirty="0"/>
              <a:t>Task Queue</a:t>
            </a:r>
            <a:r>
              <a:rPr lang="ja-JP" altLang="en-US"/>
              <a:t>に入った関数が強制的に割り込み実行されるといったことが愚直には達成できないです。この問題を解決するため、</a:t>
            </a:r>
            <a:r>
              <a:rPr lang="en-US" altLang="ja-JP" dirty="0"/>
              <a:t>Promise</a:t>
            </a:r>
            <a:r>
              <a:rPr lang="ja-JP" altLang="en-US"/>
              <a:t>と</a:t>
            </a:r>
            <a:r>
              <a:rPr lang="en-US" altLang="ja-JP" dirty="0"/>
              <a:t>Worker Thread</a:t>
            </a:r>
            <a:r>
              <a:rPr lang="ja-JP" altLang="en-US"/>
              <a:t>という機構を用いました。</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lang="ja-JP" altLang="en-US"/>
              <a:t>まず、</a:t>
            </a:r>
            <a:r>
              <a:rPr lang="en-US" altLang="ja-JP" dirty="0"/>
              <a:t>Promise</a:t>
            </a:r>
            <a:r>
              <a:rPr lang="ja-JP" altLang="en-US"/>
              <a:t>を用いた</a:t>
            </a:r>
            <a:r>
              <a:rPr lang="en-US" altLang="ja-JP" dirty="0"/>
              <a:t>Statistical Profiler</a:t>
            </a:r>
            <a:r>
              <a:rPr lang="ja-JP" altLang="en-US"/>
              <a:t>の実装です。まず、</a:t>
            </a:r>
            <a:r>
              <a:rPr lang="en-US" altLang="ja-JP" dirty="0"/>
              <a:t>1ms</a:t>
            </a:r>
            <a:r>
              <a:rPr lang="ja-JP" altLang="en-US"/>
              <a:t>おきに、</a:t>
            </a:r>
            <a:r>
              <a:rPr lang="en-US" altLang="ja-JP" dirty="0" err="1"/>
              <a:t>setInterval</a:t>
            </a:r>
            <a:r>
              <a:rPr lang="ja-JP" altLang="en-US"/>
              <a:t>によって、</a:t>
            </a:r>
            <a:r>
              <a:rPr lang="en-US" altLang="ja-JP" dirty="0"/>
              <a:t>stack trace</a:t>
            </a:r>
            <a:r>
              <a:rPr lang="ja-JP" altLang="en-US"/>
              <a:t>を取得させるような情報</a:t>
            </a:r>
            <a:r>
              <a:rPr lang="en-US" altLang="ja-JP" dirty="0"/>
              <a:t>A</a:t>
            </a:r>
            <a:r>
              <a:rPr lang="ja-JP" altLang="en-US"/>
              <a:t>を</a:t>
            </a:r>
            <a:r>
              <a:rPr lang="en-US" altLang="ja-JP" dirty="0"/>
              <a:t>Task Queue</a:t>
            </a:r>
            <a:r>
              <a:rPr lang="ja-JP" altLang="en-US"/>
              <a:t>に入れます。</a:t>
            </a:r>
          </a:p>
          <a:p>
            <a:r>
              <a:rPr lang="ja-JP" altLang="en-US"/>
              <a:t>しかしそれは先程話したようにシングルスレッドであることからすぐには実行されず、プログラムの評価が優先して行われます。次に、図のように</a:t>
            </a:r>
            <a:r>
              <a:rPr lang="en-US" altLang="ja-JP" dirty="0"/>
              <a:t>await new Promise(…)</a:t>
            </a:r>
            <a:r>
              <a:rPr lang="ja-JP" altLang="en-US"/>
              <a:t>という式を、プログラムの評価中頻繁に実行されるところに書きました。この時、一旦プログラムの評価を停止し、</a:t>
            </a:r>
            <a:r>
              <a:rPr lang="en-US" altLang="ja-JP" dirty="0"/>
              <a:t>A</a:t>
            </a:r>
            <a:r>
              <a:rPr lang="ja-JP" altLang="en-US"/>
              <a:t>が</a:t>
            </a:r>
            <a:r>
              <a:rPr lang="en-US" altLang="ja-JP" dirty="0"/>
              <a:t>Task Queue</a:t>
            </a:r>
            <a:r>
              <a:rPr lang="ja-JP" altLang="en-US"/>
              <a:t>にあるかを確認します。</a:t>
            </a:r>
            <a:r>
              <a:rPr lang="en-US" altLang="ja-JP" dirty="0"/>
              <a:t>A</a:t>
            </a:r>
            <a:r>
              <a:rPr lang="ja-JP" altLang="en-US"/>
              <a:t>があればその時点での実行中関数を記録し、なければスルーしてプログラムの評価を再開します。これによって近似的に</a:t>
            </a:r>
            <a:r>
              <a:rPr lang="en-US" altLang="ja-JP" dirty="0"/>
              <a:t>1ms</a:t>
            </a:r>
            <a:r>
              <a:rPr lang="ja-JP" altLang="en-US"/>
              <a:t>ごとのサンプリングが達成されます。</a:t>
            </a:r>
          </a:p>
          <a:p>
            <a:endParaRPr kumimoji="1" lang="ja-JP" altLang="en-US"/>
          </a:p>
        </p:txBody>
      </p:sp>
    </p:spTree>
    <p:extLst>
      <p:ext uri="{BB962C8B-B14F-4D97-AF65-F5344CB8AC3E}">
        <p14:creationId xmlns:p14="http://schemas.microsoft.com/office/powerpoint/2010/main" val="377794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9daa2b1e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e9daa2b1e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a:t>その結果ですが、プログラム評価の停止と再開に時間がかかること、そしてそれがかなりの高頻度で行われることからオーバーヘッドの値が図のようにとても高くなってしまいました。</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ja" sz="3980"/>
              <a:t>Efficient Implementation and Evaluation of Profilers in JavaScript-based Interpreters</a:t>
            </a:r>
            <a:endParaRPr sz="398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ja"/>
              <a:t>Kazuki Takehi</a:t>
            </a:r>
            <a:endParaRPr/>
          </a:p>
          <a:p>
            <a:pPr marL="0" lvl="0" indent="0" algn="ctr" rtl="0">
              <a:spcBef>
                <a:spcPts val="0"/>
              </a:spcBef>
              <a:spcAft>
                <a:spcPts val="0"/>
              </a:spcAft>
              <a:buNone/>
            </a:pPr>
            <a:r>
              <a:rPr lang="ja"/>
              <a:t>M1 @Chiba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284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420" dirty="0"/>
              <a:t>Implementation with Worker</a:t>
            </a:r>
            <a:r>
              <a:rPr lang="en-US" altLang="ja" sz="2420" dirty="0"/>
              <a:t> Thread</a:t>
            </a:r>
            <a:endParaRPr sz="2420" dirty="0"/>
          </a:p>
        </p:txBody>
      </p:sp>
      <p:sp>
        <p:nvSpPr>
          <p:cNvPr id="122" name="Google Shape;122;p21"/>
          <p:cNvSpPr txBox="1">
            <a:spLocks noGrp="1"/>
          </p:cNvSpPr>
          <p:nvPr>
            <p:ph type="body" idx="1"/>
          </p:nvPr>
        </p:nvSpPr>
        <p:spPr>
          <a:xfrm>
            <a:off x="311700" y="857200"/>
            <a:ext cx="8520600" cy="371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sz="2000" dirty="0"/>
              <a:t>Main thread: Monitors </a:t>
            </a:r>
            <a:r>
              <a:rPr lang="en-US" altLang="ja" sz="2000" dirty="0"/>
              <a:t>an </a:t>
            </a:r>
            <a:r>
              <a:rPr lang="ja" sz="2000" dirty="0"/>
              <a:t>execution state every 1ms</a:t>
            </a:r>
            <a:endParaRPr sz="2000" dirty="0"/>
          </a:p>
          <a:p>
            <a:pPr marL="0" lvl="0" indent="0" algn="l" rtl="0">
              <a:spcBef>
                <a:spcPts val="1200"/>
              </a:spcBef>
              <a:spcAft>
                <a:spcPts val="0"/>
              </a:spcAft>
              <a:buNone/>
            </a:pPr>
            <a:r>
              <a:rPr lang="ja" sz="2000" dirty="0"/>
              <a:t>Worker thread: Handles program evaluation</a:t>
            </a:r>
            <a:endParaRPr sz="2000" dirty="0"/>
          </a:p>
          <a:p>
            <a:pPr marL="0" lvl="0" indent="0" algn="l" rtl="0">
              <a:spcBef>
                <a:spcPts val="1200"/>
              </a:spcBef>
              <a:spcAft>
                <a:spcPts val="1200"/>
              </a:spcAft>
              <a:buClr>
                <a:schemeClr val="dk1"/>
              </a:buClr>
              <a:buSzPts val="1100"/>
              <a:buFont typeface="Arial"/>
              <a:buNone/>
            </a:pPr>
            <a:r>
              <a:rPr lang="ja" sz="2000" dirty="0"/>
              <a:t>SharedArrayBuffer: Enables efficient communication between threads</a:t>
            </a:r>
            <a:endParaRPr sz="2000" dirty="0"/>
          </a:p>
        </p:txBody>
      </p:sp>
      <p:sp>
        <p:nvSpPr>
          <p:cNvPr id="123" name="Google Shape;123;p21"/>
          <p:cNvSpPr/>
          <p:nvPr/>
        </p:nvSpPr>
        <p:spPr>
          <a:xfrm>
            <a:off x="742400" y="2955525"/>
            <a:ext cx="1310100" cy="131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2200"/>
              <a:t>Main Thread</a:t>
            </a:r>
            <a:endParaRPr sz="2200"/>
          </a:p>
        </p:txBody>
      </p:sp>
      <p:sp>
        <p:nvSpPr>
          <p:cNvPr id="124" name="Google Shape;124;p21"/>
          <p:cNvSpPr/>
          <p:nvPr/>
        </p:nvSpPr>
        <p:spPr>
          <a:xfrm>
            <a:off x="5909425" y="3067600"/>
            <a:ext cx="1310100" cy="131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2200"/>
              <a:t>Worker Thread</a:t>
            </a:r>
            <a:endParaRPr sz="2200"/>
          </a:p>
        </p:txBody>
      </p:sp>
      <p:sp>
        <p:nvSpPr>
          <p:cNvPr id="125" name="Google Shape;125;p21"/>
          <p:cNvSpPr/>
          <p:nvPr/>
        </p:nvSpPr>
        <p:spPr>
          <a:xfrm>
            <a:off x="2773425" y="3992100"/>
            <a:ext cx="2833500" cy="76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2000"/>
              <a:t>Shared Array Buffer</a:t>
            </a:r>
            <a:endParaRPr sz="2000"/>
          </a:p>
        </p:txBody>
      </p:sp>
      <p:sp>
        <p:nvSpPr>
          <p:cNvPr id="126" name="Google Shape;126;p21"/>
          <p:cNvSpPr/>
          <p:nvPr/>
        </p:nvSpPr>
        <p:spPr>
          <a:xfrm rot="1222557">
            <a:off x="2017127" y="3445792"/>
            <a:ext cx="938312" cy="1050602"/>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1"/>
          <p:cNvSpPr/>
          <p:nvPr/>
        </p:nvSpPr>
        <p:spPr>
          <a:xfrm rot="-1963210">
            <a:off x="4812512" y="3613166"/>
            <a:ext cx="1233775" cy="448288"/>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1"/>
          <p:cNvSpPr txBox="1"/>
          <p:nvPr/>
        </p:nvSpPr>
        <p:spPr>
          <a:xfrm>
            <a:off x="2649275" y="2955525"/>
            <a:ext cx="1370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 sz="1800" dirty="0">
                <a:solidFill>
                  <a:schemeClr val="dk2"/>
                </a:solidFill>
              </a:rPr>
              <a:t>Record</a:t>
            </a:r>
            <a:r>
              <a:rPr lang="ja" sz="1800" dirty="0">
                <a:solidFill>
                  <a:schemeClr val="dk2"/>
                </a:solidFill>
              </a:rPr>
              <a:t> </a:t>
            </a:r>
            <a:endParaRPr sz="1800" dirty="0">
              <a:solidFill>
                <a:schemeClr val="dk2"/>
              </a:solidFill>
            </a:endParaRPr>
          </a:p>
          <a:p>
            <a:pPr marL="0" lvl="0" indent="0" algn="l" rtl="0">
              <a:spcBef>
                <a:spcPts val="0"/>
              </a:spcBef>
              <a:spcAft>
                <a:spcPts val="0"/>
              </a:spcAft>
              <a:buNone/>
            </a:pPr>
            <a:r>
              <a:rPr lang="ja" sz="1800" dirty="0">
                <a:solidFill>
                  <a:schemeClr val="dk2"/>
                </a:solidFill>
              </a:rPr>
              <a:t>each 1ms</a:t>
            </a:r>
            <a:endParaRPr sz="1800" dirty="0">
              <a:solidFill>
                <a:schemeClr val="dk2"/>
              </a:solidFill>
            </a:endParaRPr>
          </a:p>
        </p:txBody>
      </p:sp>
      <p:sp>
        <p:nvSpPr>
          <p:cNvPr id="129" name="Google Shape;129;p21"/>
          <p:cNvSpPr txBox="1"/>
          <p:nvPr/>
        </p:nvSpPr>
        <p:spPr>
          <a:xfrm>
            <a:off x="4102119" y="2945965"/>
            <a:ext cx="2043815"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dirty="0">
                <a:solidFill>
                  <a:schemeClr val="dk2"/>
                </a:solidFill>
              </a:rPr>
              <a:t>Set </a:t>
            </a:r>
            <a:r>
              <a:rPr lang="en-US" altLang="ja" sz="1800" dirty="0">
                <a:solidFill>
                  <a:schemeClr val="dk2"/>
                </a:solidFill>
              </a:rPr>
              <a:t>function stack when changed</a:t>
            </a:r>
            <a:endParaRPr sz="18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Comparison of Accuracy</a:t>
            </a:r>
            <a:endParaRPr/>
          </a:p>
        </p:txBody>
      </p:sp>
      <p:pic>
        <p:nvPicPr>
          <p:cNvPr id="135" name="Google Shape;135;p22"/>
          <p:cNvPicPr preferRelativeResize="0"/>
          <p:nvPr/>
        </p:nvPicPr>
        <p:blipFill>
          <a:blip r:embed="rId3">
            <a:alphaModFix/>
          </a:blip>
          <a:stretch>
            <a:fillRect/>
          </a:stretch>
        </p:blipFill>
        <p:spPr>
          <a:xfrm>
            <a:off x="129775" y="1081950"/>
            <a:ext cx="4541676" cy="3413850"/>
          </a:xfrm>
          <a:prstGeom prst="rect">
            <a:avLst/>
          </a:prstGeom>
          <a:noFill/>
          <a:ln>
            <a:noFill/>
          </a:ln>
        </p:spPr>
      </p:pic>
      <p:pic>
        <p:nvPicPr>
          <p:cNvPr id="136" name="Google Shape;136;p22"/>
          <p:cNvPicPr preferRelativeResize="0"/>
          <p:nvPr/>
        </p:nvPicPr>
        <p:blipFill>
          <a:blip r:embed="rId4">
            <a:alphaModFix/>
          </a:blip>
          <a:stretch>
            <a:fillRect/>
          </a:stretch>
        </p:blipFill>
        <p:spPr>
          <a:xfrm>
            <a:off x="4460788" y="1173225"/>
            <a:ext cx="4402562" cy="3322575"/>
          </a:xfrm>
          <a:prstGeom prst="rect">
            <a:avLst/>
          </a:prstGeom>
          <a:noFill/>
          <a:ln>
            <a:noFill/>
          </a:ln>
        </p:spPr>
      </p:pic>
      <p:sp>
        <p:nvSpPr>
          <p:cNvPr id="137" name="Google Shape;137;p22"/>
          <p:cNvSpPr/>
          <p:nvPr/>
        </p:nvSpPr>
        <p:spPr>
          <a:xfrm>
            <a:off x="129775" y="2654300"/>
            <a:ext cx="609600" cy="11304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2"/>
          <p:cNvSpPr/>
          <p:nvPr/>
        </p:nvSpPr>
        <p:spPr>
          <a:xfrm>
            <a:off x="4460800" y="2730500"/>
            <a:ext cx="609600" cy="1054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2"/>
          <p:cNvSpPr/>
          <p:nvPr/>
        </p:nvSpPr>
        <p:spPr>
          <a:xfrm>
            <a:off x="2344638" y="2921000"/>
            <a:ext cx="510900" cy="4839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22"/>
          <p:cNvSpPr txBox="1"/>
          <p:nvPr/>
        </p:nvSpPr>
        <p:spPr>
          <a:xfrm>
            <a:off x="1536700" y="4560025"/>
            <a:ext cx="717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a:solidFill>
                  <a:schemeClr val="dk2"/>
                </a:solidFill>
              </a:rPr>
              <a:t>func3 not recognized by Statistical Profiler</a:t>
            </a:r>
            <a:endParaRPr sz="2000">
              <a:solidFill>
                <a:schemeClr val="dk2"/>
              </a:solidFill>
            </a:endParaRPr>
          </a:p>
        </p:txBody>
      </p:sp>
      <p:sp>
        <p:nvSpPr>
          <p:cNvPr id="141" name="Google Shape;141;p22"/>
          <p:cNvSpPr/>
          <p:nvPr/>
        </p:nvSpPr>
        <p:spPr>
          <a:xfrm rot="-8100000">
            <a:off x="446737" y="3742722"/>
            <a:ext cx="1443771" cy="28425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2"/>
          <p:cNvSpPr/>
          <p:nvPr/>
        </p:nvSpPr>
        <p:spPr>
          <a:xfrm rot="-3704662">
            <a:off x="3626379" y="3893686"/>
            <a:ext cx="1264242" cy="25810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Analysis of Overhead (Part 1)</a:t>
            </a:r>
            <a:endParaRPr/>
          </a:p>
        </p:txBody>
      </p:sp>
      <p:sp>
        <p:nvSpPr>
          <p:cNvPr id="148" name="Google Shape;148;p23"/>
          <p:cNvSpPr txBox="1">
            <a:spLocks noGrp="1"/>
          </p:cNvSpPr>
          <p:nvPr>
            <p:ph type="body" idx="1"/>
          </p:nvPr>
        </p:nvSpPr>
        <p:spPr>
          <a:xfrm>
            <a:off x="270900" y="1170125"/>
            <a:ext cx="39963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ja" sz="1900" dirty="0"/>
              <a:t>Statistical has </a:t>
            </a:r>
            <a:r>
              <a:rPr lang="en-US" altLang="ja" sz="1900" dirty="0"/>
              <a:t>a large runtime</a:t>
            </a:r>
            <a:r>
              <a:rPr lang="ja" sz="1900" dirty="0"/>
              <a:t> </a:t>
            </a:r>
            <a:r>
              <a:rPr lang="en-US" altLang="ja" sz="1900" dirty="0"/>
              <a:t> </a:t>
            </a:r>
            <a:r>
              <a:rPr lang="ja" sz="1900" dirty="0"/>
              <a:t>overhead for &lt;</a:t>
            </a:r>
            <a:r>
              <a:rPr lang="en-US" altLang="ja-JP" sz="2000" dirty="0"/>
              <a:t>10³</a:t>
            </a:r>
            <a:r>
              <a:rPr lang="ja" sz="1900" dirty="0"/>
              <a:t> function calls</a:t>
            </a:r>
            <a:endParaRPr sz="1900" dirty="0"/>
          </a:p>
          <a:p>
            <a:pPr marL="457200" lvl="0" indent="-304800" algn="l" rtl="0">
              <a:spcBef>
                <a:spcPts val="0"/>
              </a:spcBef>
              <a:spcAft>
                <a:spcPts val="0"/>
              </a:spcAft>
              <a:buClr>
                <a:schemeClr val="dk1"/>
              </a:buClr>
              <a:buSzPts val="1200"/>
              <a:buChar char="●"/>
            </a:pPr>
            <a:r>
              <a:rPr lang="ja" sz="1900" dirty="0"/>
              <a:t>Statistical becomes more efficient for &gt;</a:t>
            </a:r>
            <a:r>
              <a:rPr lang="en-US" altLang="ja-JP" sz="2000" dirty="0"/>
              <a:t>10⁵</a:t>
            </a:r>
            <a:r>
              <a:rPr lang="ja" sz="1900" dirty="0"/>
              <a:t> function calls</a:t>
            </a:r>
            <a:endParaRPr sz="1900" dirty="0"/>
          </a:p>
        </p:txBody>
      </p:sp>
      <p:pic>
        <p:nvPicPr>
          <p:cNvPr id="3" name="図 2">
            <a:extLst>
              <a:ext uri="{FF2B5EF4-FFF2-40B4-BE49-F238E27FC236}">
                <a16:creationId xmlns:a16="http://schemas.microsoft.com/office/drawing/2014/main" id="{4E741EB7-364F-2050-8081-9488F2948C78}"/>
              </a:ext>
            </a:extLst>
          </p:cNvPr>
          <p:cNvPicPr>
            <a:picLocks noChangeAspect="1"/>
          </p:cNvPicPr>
          <p:nvPr/>
        </p:nvPicPr>
        <p:blipFill rotWithShape="1">
          <a:blip r:embed="rId3"/>
          <a:srcRect t="2296"/>
          <a:stretch/>
        </p:blipFill>
        <p:spPr>
          <a:xfrm>
            <a:off x="4139381" y="1248697"/>
            <a:ext cx="4807974" cy="3344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Analysis of Overhead (Part 2)</a:t>
            </a:r>
            <a:endParaRPr/>
          </a:p>
        </p:txBody>
      </p:sp>
      <p:sp>
        <p:nvSpPr>
          <p:cNvPr id="157" name="Google Shape;157;p24"/>
          <p:cNvSpPr txBox="1">
            <a:spLocks noGrp="1"/>
          </p:cNvSpPr>
          <p:nvPr>
            <p:ph type="body" idx="1"/>
          </p:nvPr>
        </p:nvSpPr>
        <p:spPr>
          <a:xfrm>
            <a:off x="311700" y="1152475"/>
            <a:ext cx="8520600" cy="72403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2200" dirty="0"/>
              <a:t>Number of functions did not affect much</a:t>
            </a:r>
            <a:endParaRPr sz="2200" dirty="0"/>
          </a:p>
        </p:txBody>
      </p:sp>
      <p:pic>
        <p:nvPicPr>
          <p:cNvPr id="5" name="図 4">
            <a:extLst>
              <a:ext uri="{FF2B5EF4-FFF2-40B4-BE49-F238E27FC236}">
                <a16:creationId xmlns:a16="http://schemas.microsoft.com/office/drawing/2014/main" id="{4A4CA245-C488-A728-50A8-BA4BDAECE86A}"/>
              </a:ext>
            </a:extLst>
          </p:cNvPr>
          <p:cNvPicPr>
            <a:picLocks noChangeAspect="1"/>
          </p:cNvPicPr>
          <p:nvPr/>
        </p:nvPicPr>
        <p:blipFill>
          <a:blip r:embed="rId3"/>
          <a:stretch>
            <a:fillRect/>
          </a:stretch>
        </p:blipFill>
        <p:spPr>
          <a:xfrm>
            <a:off x="103705" y="1752572"/>
            <a:ext cx="4468295" cy="3140673"/>
          </a:xfrm>
          <a:prstGeom prst="rect">
            <a:avLst/>
          </a:prstGeom>
        </p:spPr>
      </p:pic>
      <p:pic>
        <p:nvPicPr>
          <p:cNvPr id="7" name="図 6">
            <a:extLst>
              <a:ext uri="{FF2B5EF4-FFF2-40B4-BE49-F238E27FC236}">
                <a16:creationId xmlns:a16="http://schemas.microsoft.com/office/drawing/2014/main" id="{D7882A0E-FA4B-50A2-F9DF-AC075EFE4622}"/>
              </a:ext>
            </a:extLst>
          </p:cNvPr>
          <p:cNvPicPr>
            <a:picLocks noChangeAspect="1"/>
          </p:cNvPicPr>
          <p:nvPr/>
        </p:nvPicPr>
        <p:blipFill>
          <a:blip r:embed="rId4"/>
          <a:stretch>
            <a:fillRect/>
          </a:stretch>
        </p:blipFill>
        <p:spPr>
          <a:xfrm>
            <a:off x="4643803" y="1752572"/>
            <a:ext cx="4396492" cy="3111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3AC77-FBB2-B1B0-45BE-E38B0EEC2DF0}"/>
              </a:ext>
            </a:extLst>
          </p:cNvPr>
          <p:cNvSpPr>
            <a:spLocks noGrp="1"/>
          </p:cNvSpPr>
          <p:nvPr>
            <p:ph type="title"/>
          </p:nvPr>
        </p:nvSpPr>
        <p:spPr/>
        <p:txBody>
          <a:bodyPr>
            <a:normAutofit fontScale="90000"/>
          </a:bodyPr>
          <a:lstStyle/>
          <a:p>
            <a:r>
              <a:rPr kumimoji="1" lang="en-US" altLang="ja-JP" dirty="0"/>
              <a:t>Related Work</a:t>
            </a:r>
            <a:endParaRPr kumimoji="1" lang="ja-JP" altLang="en-US"/>
          </a:p>
        </p:txBody>
      </p:sp>
      <p:sp>
        <p:nvSpPr>
          <p:cNvPr id="3" name="テキスト プレースホルダー 2">
            <a:extLst>
              <a:ext uri="{FF2B5EF4-FFF2-40B4-BE49-F238E27FC236}">
                <a16:creationId xmlns:a16="http://schemas.microsoft.com/office/drawing/2014/main" id="{30CE4613-E2D6-4F3F-BEC5-239CE6EC37A8}"/>
              </a:ext>
            </a:extLst>
          </p:cNvPr>
          <p:cNvSpPr>
            <a:spLocks noGrp="1"/>
          </p:cNvSpPr>
          <p:nvPr>
            <p:ph type="body" idx="1"/>
          </p:nvPr>
        </p:nvSpPr>
        <p:spPr/>
        <p:txBody>
          <a:bodyPr>
            <a:normAutofit lnSpcReduction="10000"/>
          </a:bodyPr>
          <a:lstStyle/>
          <a:p>
            <a:r>
              <a:rPr kumimoji="1" lang="en-US" altLang="ja-JP" sz="2400" dirty="0"/>
              <a:t>Profiler for Languages with JavaScript-based Interpreters</a:t>
            </a:r>
          </a:p>
          <a:p>
            <a:pPr lvl="1"/>
            <a:r>
              <a:rPr kumimoji="1" lang="en-US" altLang="ja-JP" sz="2400" dirty="0"/>
              <a:t>Chrome </a:t>
            </a:r>
            <a:r>
              <a:rPr kumimoji="1" lang="en-US" altLang="ja-JP" sz="2400" dirty="0" err="1"/>
              <a:t>DevTools</a:t>
            </a:r>
            <a:endParaRPr kumimoji="1" lang="en-US" altLang="ja-JP" sz="2400" dirty="0"/>
          </a:p>
          <a:p>
            <a:pPr lvl="1"/>
            <a:r>
              <a:rPr kumimoji="1" lang="en-US" altLang="ja-JP" sz="2400" dirty="0"/>
              <a:t>Dart </a:t>
            </a:r>
            <a:r>
              <a:rPr kumimoji="1" lang="en-US" altLang="ja-JP" sz="2400" dirty="0" err="1"/>
              <a:t>DevTools</a:t>
            </a:r>
            <a:endParaRPr kumimoji="1" lang="en-US" altLang="ja-JP" sz="2400" dirty="0"/>
          </a:p>
          <a:p>
            <a:r>
              <a:rPr kumimoji="1" lang="en-US" altLang="ja-JP" sz="2400" dirty="0"/>
              <a:t>Unique Features of our Language</a:t>
            </a:r>
          </a:p>
          <a:p>
            <a:pPr lvl="1"/>
            <a:r>
              <a:rPr lang="en-US" altLang="ja-JP" sz="2400" dirty="0"/>
              <a:t>Can select optimal approach based on program characteristics.</a:t>
            </a:r>
          </a:p>
          <a:p>
            <a:pPr lvl="1"/>
            <a:r>
              <a:rPr lang="en-US" altLang="ja-JP" sz="2400" dirty="0"/>
              <a:t>Implements profiler within the interpreter, enabling language-specific optimizations</a:t>
            </a:r>
            <a:endParaRPr kumimoji="1" lang="ja-JP" altLang="en-US" sz="2400"/>
          </a:p>
        </p:txBody>
      </p:sp>
    </p:spTree>
    <p:extLst>
      <p:ext uri="{BB962C8B-B14F-4D97-AF65-F5344CB8AC3E}">
        <p14:creationId xmlns:p14="http://schemas.microsoft.com/office/powerpoint/2010/main" val="122972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Conclusion</a:t>
            </a:r>
            <a:endParaRPr dirty="0"/>
          </a:p>
        </p:txBody>
      </p:sp>
      <p:sp>
        <p:nvSpPr>
          <p:cNvPr id="163" name="Google Shape;163;p25"/>
          <p:cNvSpPr txBox="1">
            <a:spLocks noGrp="1"/>
          </p:cNvSpPr>
          <p:nvPr>
            <p:ph type="body" idx="1"/>
          </p:nvPr>
        </p:nvSpPr>
        <p:spPr>
          <a:xfrm>
            <a:off x="311699" y="1152475"/>
            <a:ext cx="8667543"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 sz="2000" b="1" dirty="0"/>
              <a:t>Summary</a:t>
            </a:r>
            <a:r>
              <a:rPr lang="ja" sz="2000" b="1" dirty="0"/>
              <a:t>:</a:t>
            </a:r>
            <a:endParaRPr sz="2000" b="1" dirty="0"/>
          </a:p>
          <a:p>
            <a:pPr marL="0" lvl="0" indent="0" algn="l" rtl="0">
              <a:spcBef>
                <a:spcPts val="1200"/>
              </a:spcBef>
              <a:spcAft>
                <a:spcPts val="0"/>
              </a:spcAft>
              <a:buClr>
                <a:schemeClr val="dk1"/>
              </a:buClr>
              <a:buSzPts val="1100"/>
              <a:buFont typeface="Arial"/>
              <a:buNone/>
            </a:pPr>
            <a:r>
              <a:rPr lang="ja" sz="2000" dirty="0"/>
              <a:t>・Developed efficient profiling techniques for JavaScript-based interpreters</a:t>
            </a:r>
            <a:r>
              <a:rPr lang="en-US" altLang="ja" sz="2000" dirty="0"/>
              <a:t>.</a:t>
            </a:r>
          </a:p>
          <a:p>
            <a:pPr marL="0" lvl="0" indent="0" algn="l" rtl="0">
              <a:spcBef>
                <a:spcPts val="1200"/>
              </a:spcBef>
              <a:spcAft>
                <a:spcPts val="0"/>
              </a:spcAft>
              <a:buClr>
                <a:schemeClr val="dk1"/>
              </a:buClr>
              <a:buSzPts val="1100"/>
              <a:buFont typeface="Arial"/>
              <a:buNone/>
            </a:pPr>
            <a:r>
              <a:rPr lang="en-US" sz="2000" dirty="0"/>
              <a:t>・Developed Statistical Profiler in a Single Threaded language.</a:t>
            </a:r>
            <a:endParaRPr sz="2000" dirty="0"/>
          </a:p>
          <a:p>
            <a:pPr marL="0" lvl="0" indent="0" algn="l" rtl="0">
              <a:spcBef>
                <a:spcPts val="1200"/>
              </a:spcBef>
              <a:spcAft>
                <a:spcPts val="0"/>
              </a:spcAft>
              <a:buClr>
                <a:schemeClr val="dk1"/>
              </a:buClr>
              <a:buSzPts val="1100"/>
              <a:buFont typeface="Arial"/>
              <a:buNone/>
            </a:pPr>
            <a:r>
              <a:rPr lang="ja" sz="2000" dirty="0"/>
              <a:t>・Optimal approach: Event-based for &lt;</a:t>
            </a:r>
            <a:r>
              <a:rPr lang="en-US" altLang="ja-JP" sz="2000" dirty="0"/>
              <a:t>10⁵</a:t>
            </a:r>
            <a:r>
              <a:rPr lang="ja" sz="2000" dirty="0"/>
              <a:t> calls, Statistical for &gt;</a:t>
            </a:r>
            <a:r>
              <a:rPr lang="en-US" altLang="ja-JP" sz="2000" dirty="0"/>
              <a:t>10⁵</a:t>
            </a:r>
            <a:r>
              <a:rPr lang="ja" sz="2000" dirty="0"/>
              <a:t> calls</a:t>
            </a:r>
            <a:endParaRPr sz="2000" dirty="0"/>
          </a:p>
          <a:p>
            <a:pPr marL="0" lvl="0" indent="0" algn="l" rtl="0">
              <a:spcBef>
                <a:spcPts val="1200"/>
              </a:spcBef>
              <a:spcAft>
                <a:spcPts val="0"/>
              </a:spcAft>
              <a:buClr>
                <a:schemeClr val="dk1"/>
              </a:buClr>
              <a:buSzPts val="1100"/>
              <a:buFont typeface="Arial"/>
              <a:buNone/>
            </a:pPr>
            <a:r>
              <a:rPr lang="ja" sz="2000" b="1" dirty="0"/>
              <a:t>Future Work:</a:t>
            </a:r>
            <a:r>
              <a:rPr lang="en-US" altLang="ja" sz="2000" dirty="0"/>
              <a:t> D</a:t>
            </a:r>
            <a:r>
              <a:rPr lang="ja" sz="2000" dirty="0"/>
              <a:t>eveloping a profiler for a realistic language such as Python and Ruby</a:t>
            </a:r>
            <a:r>
              <a:rPr lang="en-US" altLang="ja" sz="2000" dirty="0"/>
              <a:t>.</a:t>
            </a:r>
            <a:endParaRPr lang="ja"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Overview of Profilers</a:t>
            </a:r>
            <a:endParaRPr/>
          </a:p>
        </p:txBody>
      </p:sp>
      <p:sp>
        <p:nvSpPr>
          <p:cNvPr id="169" name="Google Shape;16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ja" sz="2000"/>
              <a:t>Definition: Tools for analyzing program execution behavior and collecting performance data</a:t>
            </a:r>
            <a:endParaRPr sz="2000"/>
          </a:p>
          <a:p>
            <a:pPr marL="457200" lvl="0" indent="-311150" algn="l" rtl="0">
              <a:spcBef>
                <a:spcPts val="1200"/>
              </a:spcBef>
              <a:spcAft>
                <a:spcPts val="0"/>
              </a:spcAft>
              <a:buClr>
                <a:schemeClr val="dk1"/>
              </a:buClr>
              <a:buSzPts val="1300"/>
              <a:buAutoNum type="arabicPeriod"/>
            </a:pPr>
            <a:r>
              <a:rPr lang="ja" sz="2000"/>
              <a:t>Event-based Profiler</a:t>
            </a:r>
            <a:endParaRPr sz="2000"/>
          </a:p>
          <a:p>
            <a:pPr marL="914400" lvl="1" indent="-311150" algn="l" rtl="0">
              <a:spcBef>
                <a:spcPts val="0"/>
              </a:spcBef>
              <a:spcAft>
                <a:spcPts val="0"/>
              </a:spcAft>
              <a:buClr>
                <a:schemeClr val="dk1"/>
              </a:buClr>
              <a:buSzPts val="1300"/>
              <a:buChar char="○"/>
            </a:pPr>
            <a:r>
              <a:rPr lang="ja" sz="1600"/>
              <a:t>Pros: Accurate, detailed information</a:t>
            </a:r>
            <a:endParaRPr sz="1600"/>
          </a:p>
          <a:p>
            <a:pPr marL="914400" lvl="1" indent="-311150" algn="l" rtl="0">
              <a:spcBef>
                <a:spcPts val="0"/>
              </a:spcBef>
              <a:spcAft>
                <a:spcPts val="0"/>
              </a:spcAft>
              <a:buClr>
                <a:schemeClr val="dk1"/>
              </a:buClr>
              <a:buSzPts val="1300"/>
              <a:buChar char="○"/>
            </a:pPr>
            <a:r>
              <a:rPr lang="ja" sz="1600"/>
              <a:t>Cons: High overhead</a:t>
            </a:r>
            <a:endParaRPr sz="1600"/>
          </a:p>
          <a:p>
            <a:pPr marL="457200" lvl="0" indent="-311150" algn="l" rtl="0">
              <a:spcBef>
                <a:spcPts val="0"/>
              </a:spcBef>
              <a:spcAft>
                <a:spcPts val="0"/>
              </a:spcAft>
              <a:buClr>
                <a:schemeClr val="dk1"/>
              </a:buClr>
              <a:buSzPts val="1300"/>
              <a:buAutoNum type="arabicPeriod"/>
            </a:pPr>
            <a:r>
              <a:rPr lang="ja" sz="2000"/>
              <a:t>Statistical Profiler</a:t>
            </a:r>
            <a:endParaRPr sz="2000"/>
          </a:p>
          <a:p>
            <a:pPr marL="914400" lvl="1" indent="-311150" algn="l" rtl="0">
              <a:spcBef>
                <a:spcPts val="0"/>
              </a:spcBef>
              <a:spcAft>
                <a:spcPts val="0"/>
              </a:spcAft>
              <a:buClr>
                <a:schemeClr val="dk1"/>
              </a:buClr>
              <a:buSzPts val="1300"/>
              <a:buChar char="○"/>
            </a:pPr>
            <a:r>
              <a:rPr lang="ja" sz="1600"/>
              <a:t>Pros: Low overhead, suitable for long-running programs</a:t>
            </a:r>
            <a:endParaRPr sz="1600"/>
          </a:p>
          <a:p>
            <a:pPr marL="914400" lvl="1" indent="-311150" algn="l" rtl="0">
              <a:spcBef>
                <a:spcPts val="0"/>
              </a:spcBef>
              <a:spcAft>
                <a:spcPts val="0"/>
              </a:spcAft>
              <a:buClr>
                <a:schemeClr val="dk1"/>
              </a:buClr>
              <a:buSzPts val="1300"/>
              <a:buChar char="○"/>
            </a:pPr>
            <a:r>
              <a:rPr lang="ja" sz="1600"/>
              <a:t>Cons: May miss short-duration events</a:t>
            </a:r>
            <a:endParaRPr sz="1600"/>
          </a:p>
          <a:p>
            <a:pPr marL="0" lvl="0" indent="0" algn="l" rtl="0">
              <a:spcBef>
                <a:spcPts val="1200"/>
              </a:spcBef>
              <a:spcAft>
                <a:spcPts val="1200"/>
              </a:spcAft>
              <a:buNone/>
            </a:pPr>
            <a:r>
              <a:rPr lang="ja" sz="2000"/>
              <a:t>フォント最低20pts、ヘッダは24か25</a:t>
            </a:r>
            <a:endParaRPr sz="2000"/>
          </a:p>
        </p:txBody>
      </p:sp>
      <p:sp>
        <p:nvSpPr>
          <p:cNvPr id="170" name="Google Shape;170;p26"/>
          <p:cNvSpPr txBox="1"/>
          <p:nvPr/>
        </p:nvSpPr>
        <p:spPr>
          <a:xfrm>
            <a:off x="5919675" y="2046700"/>
            <a:ext cx="2558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solidFill>
                  <a:schemeClr val="dk2"/>
                </a:solidFill>
              </a:rPr>
              <a:t>self introductionいれる</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Research Background and Objectives</a:t>
            </a:r>
            <a:endParaRPr/>
          </a:p>
        </p:txBody>
      </p:sp>
      <p:sp>
        <p:nvSpPr>
          <p:cNvPr id="176" name="Google Shape;176;p27"/>
          <p:cNvSpPr txBox="1"/>
          <p:nvPr/>
        </p:nvSpPr>
        <p:spPr>
          <a:xfrm>
            <a:off x="4612925" y="1017725"/>
            <a:ext cx="40935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2"/>
                </a:solidFill>
              </a:rPr>
              <a:t>このままだとなんの話をするかが見えない</a:t>
            </a:r>
            <a:endParaRPr>
              <a:solidFill>
                <a:schemeClr val="dk2"/>
              </a:solidFill>
            </a:endParaRPr>
          </a:p>
          <a:p>
            <a:pPr marL="0" lvl="0" indent="0" algn="l" rtl="0">
              <a:spcBef>
                <a:spcPts val="0"/>
              </a:spcBef>
              <a:spcAft>
                <a:spcPts val="0"/>
              </a:spcAft>
              <a:buNone/>
            </a:pPr>
            <a:r>
              <a:rPr lang="ja">
                <a:solidFill>
                  <a:schemeClr val="dk2"/>
                </a:solidFill>
              </a:rPr>
              <a:t>最初に動機(こういう問題があって難しく解くべきであると話す)。</a:t>
            </a:r>
            <a:endParaRPr>
              <a:solidFill>
                <a:schemeClr val="dk2"/>
              </a:solidFill>
            </a:endParaRPr>
          </a:p>
          <a:p>
            <a:pPr marL="0" lvl="0" indent="0" algn="l" rtl="0">
              <a:spcBef>
                <a:spcPts val="0"/>
              </a:spcBef>
              <a:spcAft>
                <a:spcPts val="0"/>
              </a:spcAft>
              <a:buNone/>
            </a:pPr>
            <a:r>
              <a:rPr lang="ja">
                <a:solidFill>
                  <a:schemeClr val="dk2"/>
                </a:solidFill>
              </a:rPr>
              <a:t>↓スライドに載せとく</a:t>
            </a:r>
            <a:endParaRPr>
              <a:solidFill>
                <a:schemeClr val="dk2"/>
              </a:solidFill>
            </a:endParaRPr>
          </a:p>
          <a:p>
            <a:pPr marL="0" lvl="0" indent="0" algn="l" rtl="0">
              <a:spcBef>
                <a:spcPts val="0"/>
              </a:spcBef>
              <a:spcAft>
                <a:spcPts val="0"/>
              </a:spcAft>
              <a:buNone/>
            </a:pPr>
            <a:r>
              <a:rPr lang="ja">
                <a:solidFill>
                  <a:schemeClr val="dk2"/>
                </a:solidFill>
              </a:rPr>
              <a:t>「この研究を行った主な理由は2つあります。1つ目は、自分で言語処理系を作ってみたいという興味があったからです。2つ目は、将来的にPythonなどの言語の動的・静的解析機能を実装してみたいと考えており、その練習のためです。」</a:t>
            </a:r>
            <a:endParaRPr>
              <a:solidFill>
                <a:schemeClr val="dk2"/>
              </a:solidFill>
            </a:endParaRPr>
          </a:p>
          <a:p>
            <a:pPr marL="0" lvl="0" indent="0" algn="l" rtl="0">
              <a:spcBef>
                <a:spcPts val="0"/>
              </a:spcBef>
              <a:spcAft>
                <a:spcPts val="0"/>
              </a:spcAft>
              <a:buNone/>
            </a:pPr>
            <a:r>
              <a:rPr lang="ja">
                <a:solidFill>
                  <a:schemeClr val="dk2"/>
                </a:solidFill>
              </a:rPr>
              <a:t>言語処理系を作って演習としてデバッグのためにはいわゆるprofilerが必要。しかしprofilerは一般にオーバーヘッドが大きく、かつ精度が低いことが多い。これをできるだけ減らすようなprofiler。</a:t>
            </a:r>
            <a:endParaRPr>
              <a:solidFill>
                <a:schemeClr val="dk2"/>
              </a:solidFill>
            </a:endParaRPr>
          </a:p>
          <a:p>
            <a:pPr marL="0" lvl="0" indent="0" algn="l" rtl="0">
              <a:spcBef>
                <a:spcPts val="0"/>
              </a:spcBef>
              <a:spcAft>
                <a:spcPts val="0"/>
              </a:spcAft>
              <a:buNone/>
            </a:pPr>
            <a:r>
              <a:rPr lang="ja">
                <a:solidFill>
                  <a:schemeClr val="dk2"/>
                </a:solidFill>
              </a:rPr>
              <a:t>javascriptで作った言語処理系においてprofilerを作る際どういったアプローチが最適かを調査しました。</a:t>
            </a:r>
            <a:endParaRPr>
              <a:solidFill>
                <a:schemeClr val="dk2"/>
              </a:solidFill>
            </a:endParaRPr>
          </a:p>
        </p:txBody>
      </p:sp>
      <p:sp>
        <p:nvSpPr>
          <p:cNvPr id="177" name="Google Shape;177;p27"/>
          <p:cNvSpPr txBox="1">
            <a:spLocks noGrp="1"/>
          </p:cNvSpPr>
          <p:nvPr>
            <p:ph type="body" idx="1"/>
          </p:nvPr>
        </p:nvSpPr>
        <p:spPr>
          <a:xfrm>
            <a:off x="311700" y="1152475"/>
            <a:ext cx="3663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・Created an original language with JavaScript interpreter.</a:t>
            </a:r>
            <a:endParaRPr/>
          </a:p>
          <a:p>
            <a:pPr marL="0" lvl="0" indent="0" algn="l" rtl="0">
              <a:spcBef>
                <a:spcPts val="1200"/>
              </a:spcBef>
              <a:spcAft>
                <a:spcPts val="0"/>
              </a:spcAft>
              <a:buClr>
                <a:schemeClr val="dk1"/>
              </a:buClr>
              <a:buSzPts val="1100"/>
              <a:buFont typeface="Arial"/>
              <a:buNone/>
            </a:pPr>
            <a:r>
              <a:rPr lang="ja"/>
              <a:t>・Based on "How to Create a Scripting Language in Two Weeks!" by Professor Chiba</a:t>
            </a:r>
            <a:endParaRPr/>
          </a:p>
          <a:p>
            <a:pPr marL="0" lvl="0" indent="0" algn="l" rtl="0">
              <a:spcBef>
                <a:spcPts val="1200"/>
              </a:spcBef>
              <a:spcAft>
                <a:spcPts val="0"/>
              </a:spcAft>
              <a:buNone/>
            </a:pPr>
            <a:r>
              <a:rPr lang="ja"/>
              <a:t>・Added Profiler that can analysis function execution times.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78" name="Google Shape;178;p27"/>
          <p:cNvSpPr txBox="1"/>
          <p:nvPr/>
        </p:nvSpPr>
        <p:spPr>
          <a:xfrm>
            <a:off x="311700" y="3621075"/>
            <a:ext cx="4093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solidFill>
                  <a:schemeClr val="dk2"/>
                </a:solidFill>
              </a:rPr>
              <a:t>event-basedは愚直にできるとして、javascriptでサンプリングプロファイラをどう作るか、という問題にアプローチしてみました。</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ja">
                <a:solidFill>
                  <a:schemeClr val="dk2"/>
                </a:solidFill>
              </a:rPr>
              <a:t>バックグラウンド=&gt;</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Example</a:t>
            </a:r>
            <a:endParaRPr/>
          </a:p>
        </p:txBody>
      </p:sp>
      <p:pic>
        <p:nvPicPr>
          <p:cNvPr id="184" name="Google Shape;184;p28"/>
          <p:cNvPicPr preferRelativeResize="0"/>
          <p:nvPr/>
        </p:nvPicPr>
        <p:blipFill>
          <a:blip r:embed="rId3">
            <a:alphaModFix/>
          </a:blip>
          <a:stretch>
            <a:fillRect/>
          </a:stretch>
        </p:blipFill>
        <p:spPr>
          <a:xfrm>
            <a:off x="259163" y="1017725"/>
            <a:ext cx="3552825" cy="3867150"/>
          </a:xfrm>
          <a:prstGeom prst="rect">
            <a:avLst/>
          </a:prstGeom>
          <a:noFill/>
          <a:ln>
            <a:noFill/>
          </a:ln>
        </p:spPr>
      </p:pic>
      <p:pic>
        <p:nvPicPr>
          <p:cNvPr id="185" name="Google Shape;185;p28"/>
          <p:cNvPicPr preferRelativeResize="0"/>
          <p:nvPr/>
        </p:nvPicPr>
        <p:blipFill>
          <a:blip r:embed="rId4">
            <a:alphaModFix/>
          </a:blip>
          <a:stretch>
            <a:fillRect/>
          </a:stretch>
        </p:blipFill>
        <p:spPr>
          <a:xfrm>
            <a:off x="3964388" y="1017725"/>
            <a:ext cx="5027212" cy="37540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Implementation and Challenges of Event-Based Profiler</a:t>
            </a:r>
            <a:endParaRPr/>
          </a:p>
        </p:txBody>
      </p:sp>
      <p:sp>
        <p:nvSpPr>
          <p:cNvPr id="191" name="Google Shape;19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Challenge: slow visualization for &gt;10,000 function calls, and OverHead</a:t>
            </a:r>
            <a:endParaRPr/>
          </a:p>
          <a:p>
            <a:pPr marL="0" lvl="0" indent="0" algn="l" rtl="0">
              <a:spcBef>
                <a:spcPts val="1200"/>
              </a:spcBef>
              <a:spcAft>
                <a:spcPts val="0"/>
              </a:spcAft>
              <a:buClr>
                <a:schemeClr val="dk1"/>
              </a:buClr>
              <a:buSzPts val="1100"/>
              <a:buFont typeface="Arial"/>
              <a:buNone/>
            </a:pPr>
            <a:r>
              <a:rPr lang="ja" sz="1300"/>
              <a:t>Graph: Comparison of execution time with and without profiling</a:t>
            </a:r>
            <a:endParaRPr sz="1300"/>
          </a:p>
          <a:p>
            <a:pPr marL="0" lvl="0" indent="0" algn="l" rtl="0">
              <a:spcBef>
                <a:spcPts val="1200"/>
              </a:spcBef>
              <a:spcAft>
                <a:spcPts val="1200"/>
              </a:spcAft>
              <a:buNone/>
            </a:pPr>
            <a:endParaRPr/>
          </a:p>
        </p:txBody>
      </p:sp>
      <p:pic>
        <p:nvPicPr>
          <p:cNvPr id="192" name="Google Shape;192;p29"/>
          <p:cNvPicPr preferRelativeResize="0"/>
          <p:nvPr/>
        </p:nvPicPr>
        <p:blipFill rotWithShape="1">
          <a:blip r:embed="rId3">
            <a:alphaModFix/>
          </a:blip>
          <a:srcRect t="10249"/>
          <a:stretch/>
        </p:blipFill>
        <p:spPr>
          <a:xfrm>
            <a:off x="258175" y="2114525"/>
            <a:ext cx="4927725" cy="2625250"/>
          </a:xfrm>
          <a:prstGeom prst="rect">
            <a:avLst/>
          </a:prstGeom>
          <a:noFill/>
          <a:ln>
            <a:noFill/>
          </a:ln>
        </p:spPr>
      </p:pic>
      <p:pic>
        <p:nvPicPr>
          <p:cNvPr id="193" name="Google Shape;193;p29"/>
          <p:cNvPicPr preferRelativeResize="0"/>
          <p:nvPr/>
        </p:nvPicPr>
        <p:blipFill>
          <a:blip r:embed="rId4">
            <a:alphaModFix/>
          </a:blip>
          <a:stretch>
            <a:fillRect/>
          </a:stretch>
        </p:blipFill>
        <p:spPr>
          <a:xfrm>
            <a:off x="5283523" y="1846973"/>
            <a:ext cx="3753450" cy="302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Self-Introduction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100" dirty="0"/>
              <a:t>Kazuki Takehi</a:t>
            </a:r>
            <a:endParaRPr sz="2100" dirty="0"/>
          </a:p>
          <a:p>
            <a:pPr marL="0" lvl="0" indent="0" algn="l" rtl="0">
              <a:spcBef>
                <a:spcPts val="1200"/>
              </a:spcBef>
              <a:spcAft>
                <a:spcPts val="0"/>
              </a:spcAft>
              <a:buNone/>
            </a:pPr>
            <a:r>
              <a:rPr lang="ja" sz="2100" dirty="0"/>
              <a:t>Bachelor of Physics</a:t>
            </a:r>
            <a:endParaRPr sz="2100" dirty="0"/>
          </a:p>
          <a:p>
            <a:pPr marL="0" lvl="0" indent="0" algn="l" rtl="0">
              <a:spcBef>
                <a:spcPts val="1200"/>
              </a:spcBef>
              <a:spcAft>
                <a:spcPts val="0"/>
              </a:spcAft>
              <a:buNone/>
            </a:pPr>
            <a:r>
              <a:rPr lang="ja" sz="2100" dirty="0"/>
              <a:t>M1 @Chiba</a:t>
            </a:r>
            <a:endParaRPr sz="2100" dirty="0"/>
          </a:p>
          <a:p>
            <a:pPr marL="0" lvl="0" indent="0" algn="l" rtl="0">
              <a:spcBef>
                <a:spcPts val="1200"/>
              </a:spcBef>
              <a:spcAft>
                <a:spcPts val="1200"/>
              </a:spcAft>
              <a:buNone/>
            </a:pPr>
            <a:r>
              <a:rPr lang="ja" sz="2100" dirty="0"/>
              <a:t>Poker, Hiphop, Gym</a:t>
            </a:r>
            <a:endParaRPr sz="2100" dirty="0"/>
          </a:p>
        </p:txBody>
      </p:sp>
      <p:pic>
        <p:nvPicPr>
          <p:cNvPr id="62" name="Google Shape;62;p14"/>
          <p:cNvPicPr preferRelativeResize="0"/>
          <p:nvPr/>
        </p:nvPicPr>
        <p:blipFill rotWithShape="1">
          <a:blip r:embed="rId3">
            <a:alphaModFix/>
          </a:blip>
          <a:srcRect t="20401" r="15239"/>
          <a:stretch/>
        </p:blipFill>
        <p:spPr>
          <a:xfrm>
            <a:off x="6423675" y="595675"/>
            <a:ext cx="2077751" cy="2601600"/>
          </a:xfrm>
          <a:prstGeom prst="rect">
            <a:avLst/>
          </a:prstGeom>
          <a:noFill/>
          <a:ln>
            <a:noFill/>
          </a:ln>
        </p:spPr>
      </p:pic>
      <p:pic>
        <p:nvPicPr>
          <p:cNvPr id="63" name="Google Shape;63;p14"/>
          <p:cNvPicPr preferRelativeResize="0"/>
          <p:nvPr/>
        </p:nvPicPr>
        <p:blipFill rotWithShape="1">
          <a:blip r:embed="rId4">
            <a:alphaModFix/>
          </a:blip>
          <a:srcRect l="12044" t="18213" r="20515"/>
          <a:stretch/>
        </p:blipFill>
        <p:spPr>
          <a:xfrm>
            <a:off x="3298175" y="595674"/>
            <a:ext cx="2357249" cy="3811502"/>
          </a:xfrm>
          <a:prstGeom prst="rect">
            <a:avLst/>
          </a:prstGeom>
          <a:noFill/>
          <a:ln>
            <a:noFill/>
          </a:ln>
        </p:spPr>
      </p:pic>
      <p:pic>
        <p:nvPicPr>
          <p:cNvPr id="64" name="Google Shape;64;p14"/>
          <p:cNvPicPr preferRelativeResize="0"/>
          <p:nvPr/>
        </p:nvPicPr>
        <p:blipFill>
          <a:blip r:embed="rId5">
            <a:alphaModFix/>
          </a:blip>
          <a:stretch>
            <a:fillRect/>
          </a:stretch>
        </p:blipFill>
        <p:spPr>
          <a:xfrm>
            <a:off x="5199825" y="2571750"/>
            <a:ext cx="3733275" cy="2485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 Implementation of Statistical Profiler(Using Promise)</a:t>
            </a:r>
            <a:endParaRPr/>
          </a:p>
        </p:txBody>
      </p:sp>
      <p:sp>
        <p:nvSpPr>
          <p:cNvPr id="199" name="Google Shape;199;p30"/>
          <p:cNvSpPr txBox="1">
            <a:spLocks noGrp="1"/>
          </p:cNvSpPr>
          <p:nvPr>
            <p:ph type="body" idx="1"/>
          </p:nvPr>
        </p:nvSpPr>
        <p:spPr>
          <a:xfrm>
            <a:off x="5104800" y="1152475"/>
            <a:ext cx="3727500" cy="3705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ja" sz="1700"/>
              <a:t>Event Loop</a:t>
            </a:r>
            <a:endParaRPr sz="1700"/>
          </a:p>
          <a:p>
            <a:pPr marL="0" lvl="0" indent="0" algn="l" rtl="0">
              <a:spcBef>
                <a:spcPts val="1200"/>
              </a:spcBef>
              <a:spcAft>
                <a:spcPts val="0"/>
              </a:spcAft>
              <a:buNone/>
            </a:pPr>
            <a:r>
              <a:rPr lang="ja" sz="1700"/>
              <a:t>1. process until call stack is empty</a:t>
            </a:r>
            <a:endParaRPr sz="1700"/>
          </a:p>
          <a:p>
            <a:pPr marL="0" lvl="0" indent="0" algn="l" rtl="0">
              <a:spcBef>
                <a:spcPts val="1200"/>
              </a:spcBef>
              <a:spcAft>
                <a:spcPts val="0"/>
              </a:spcAft>
              <a:buNone/>
            </a:pPr>
            <a:r>
              <a:rPr lang="ja" sz="1700"/>
              <a:t>2. process until Microtask queue is empty</a:t>
            </a:r>
            <a:endParaRPr sz="1700"/>
          </a:p>
          <a:p>
            <a:pPr marL="0" lvl="0" indent="0" algn="l" rtl="0">
              <a:spcBef>
                <a:spcPts val="1200"/>
              </a:spcBef>
              <a:spcAft>
                <a:spcPts val="0"/>
              </a:spcAft>
              <a:buNone/>
            </a:pPr>
            <a:r>
              <a:rPr lang="ja" sz="1700"/>
              <a:t>3. process one macro task queue</a:t>
            </a:r>
            <a:endParaRPr sz="1700"/>
          </a:p>
          <a:p>
            <a:pPr marL="0" lvl="0" indent="0" algn="l" rtl="0">
              <a:spcBef>
                <a:spcPts val="1200"/>
              </a:spcBef>
              <a:spcAft>
                <a:spcPts val="0"/>
              </a:spcAft>
              <a:buNone/>
            </a:pPr>
            <a:r>
              <a:rPr lang="ja" sz="1700"/>
              <a:t>4. Check micro task queue again and process until empty.</a:t>
            </a:r>
            <a:endParaRPr sz="1700"/>
          </a:p>
          <a:p>
            <a:pPr marL="0" lvl="0" indent="0" algn="l" rtl="0">
              <a:spcBef>
                <a:spcPts val="1200"/>
              </a:spcBef>
              <a:spcAft>
                <a:spcPts val="1200"/>
              </a:spcAft>
              <a:buNone/>
            </a:pPr>
            <a:r>
              <a:rPr lang="ja" sz="1700"/>
              <a:t>5. return to 1</a:t>
            </a:r>
            <a:endParaRPr sz="1700"/>
          </a:p>
        </p:txBody>
      </p:sp>
      <p:pic>
        <p:nvPicPr>
          <p:cNvPr id="200" name="Google Shape;200;p30"/>
          <p:cNvPicPr preferRelativeResize="0"/>
          <p:nvPr/>
        </p:nvPicPr>
        <p:blipFill>
          <a:blip r:embed="rId3">
            <a:alphaModFix/>
          </a:blip>
          <a:stretch>
            <a:fillRect/>
          </a:stretch>
        </p:blipFill>
        <p:spPr>
          <a:xfrm>
            <a:off x="311700" y="3184775"/>
            <a:ext cx="4599150" cy="1385075"/>
          </a:xfrm>
          <a:prstGeom prst="rect">
            <a:avLst/>
          </a:prstGeom>
          <a:noFill/>
          <a:ln>
            <a:noFill/>
          </a:ln>
        </p:spPr>
      </p:pic>
      <p:pic>
        <p:nvPicPr>
          <p:cNvPr id="201" name="Google Shape;201;p30"/>
          <p:cNvPicPr preferRelativeResize="0"/>
          <p:nvPr/>
        </p:nvPicPr>
        <p:blipFill>
          <a:blip r:embed="rId4">
            <a:alphaModFix/>
          </a:blip>
          <a:stretch>
            <a:fillRect/>
          </a:stretch>
        </p:blipFill>
        <p:spPr>
          <a:xfrm>
            <a:off x="311700" y="1281698"/>
            <a:ext cx="4657826" cy="138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Conclusion</a:t>
            </a:r>
            <a:endParaRPr/>
          </a:p>
        </p:txBody>
      </p:sp>
      <p:sp>
        <p:nvSpPr>
          <p:cNvPr id="207" name="Google Shape;20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・Developed efficient profiling techniques for JavaScript-based interpreters</a:t>
            </a:r>
            <a:endParaRPr/>
          </a:p>
          <a:p>
            <a:pPr marL="0" lvl="0" indent="0" algn="l" rtl="0">
              <a:spcBef>
                <a:spcPts val="1200"/>
              </a:spcBef>
              <a:spcAft>
                <a:spcPts val="0"/>
              </a:spcAft>
              <a:buClr>
                <a:schemeClr val="dk1"/>
              </a:buClr>
              <a:buSzPts val="1100"/>
              <a:buFont typeface="Arial"/>
              <a:buNone/>
            </a:pPr>
            <a:r>
              <a:rPr lang="ja"/>
              <a:t>・Event-based profiling effective for fewer function calls</a:t>
            </a:r>
            <a:endParaRPr/>
          </a:p>
          <a:p>
            <a:pPr marL="0" lvl="0" indent="0" algn="l" rtl="0">
              <a:spcBef>
                <a:spcPts val="1200"/>
              </a:spcBef>
              <a:spcAft>
                <a:spcPts val="0"/>
              </a:spcAft>
              <a:buClr>
                <a:schemeClr val="dk1"/>
              </a:buClr>
              <a:buSzPts val="1100"/>
              <a:buFont typeface="Arial"/>
              <a:buNone/>
            </a:pPr>
            <a:r>
              <a:rPr lang="ja"/>
              <a:t>・Statistical profiling with Web Worker and SharedArrayBuffer effective for many function calls</a:t>
            </a:r>
            <a:endParaRPr/>
          </a:p>
          <a:p>
            <a:pPr marL="0" lvl="0" indent="0" algn="l" rtl="0">
              <a:spcBef>
                <a:spcPts val="1200"/>
              </a:spcBef>
              <a:spcAft>
                <a:spcPts val="1200"/>
              </a:spcAft>
              <a:buNone/>
            </a:pPr>
            <a:r>
              <a:rPr lang="ja"/>
              <a:t>・Optimal approach: Event-based for &lt;100,000 calls, Statistical for &gt;100,000 calls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Future Prospects</a:t>
            </a:r>
            <a:endParaRPr/>
          </a:p>
        </p:txBody>
      </p:sp>
      <p:sp>
        <p:nvSpPr>
          <p:cNvPr id="213" name="Google Shape;21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a:t>・Application to other language processing systems (Python, Ruby, PHP)</a:t>
            </a:r>
            <a:endParaRPr/>
          </a:p>
          <a:p>
            <a:pPr marL="0" lvl="0" indent="0" algn="l" rtl="0">
              <a:spcBef>
                <a:spcPts val="1200"/>
              </a:spcBef>
              <a:spcAft>
                <a:spcPts val="1200"/>
              </a:spcAft>
              <a:buNone/>
            </a:pPr>
            <a:r>
              <a:rPr lang="ja"/>
              <a:t>・Combination with static analysis for comprehensive program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Event Loop</a:t>
            </a:r>
            <a:endParaRPr/>
          </a:p>
        </p:txBody>
      </p:sp>
      <p:sp>
        <p:nvSpPr>
          <p:cNvPr id="219" name="Google Shape;219;p33"/>
          <p:cNvSpPr txBox="1">
            <a:spLocks noGrp="1"/>
          </p:cNvSpPr>
          <p:nvPr>
            <p:ph type="body" idx="1"/>
          </p:nvPr>
        </p:nvSpPr>
        <p:spPr>
          <a:xfrm>
            <a:off x="311700" y="1152475"/>
            <a:ext cx="30915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ja"/>
              <a:t>・Call stack</a:t>
            </a:r>
            <a:endParaRPr/>
          </a:p>
          <a:p>
            <a:pPr marL="0" lvl="0" indent="0" algn="l" rtl="0">
              <a:spcBef>
                <a:spcPts val="1200"/>
              </a:spcBef>
              <a:spcAft>
                <a:spcPts val="0"/>
              </a:spcAft>
              <a:buNone/>
            </a:pPr>
            <a:r>
              <a:rPr lang="ja"/>
              <a:t>・Macro-task queue</a:t>
            </a:r>
            <a:endParaRPr/>
          </a:p>
          <a:p>
            <a:pPr marL="0" lvl="0" indent="0" algn="l" rtl="0">
              <a:spcBef>
                <a:spcPts val="1200"/>
              </a:spcBef>
              <a:spcAft>
                <a:spcPts val="1200"/>
              </a:spcAft>
              <a:buNone/>
            </a:pPr>
            <a:r>
              <a:rPr lang="ja"/>
              <a:t>・Micro-task queue</a:t>
            </a:r>
            <a:endParaRPr/>
          </a:p>
        </p:txBody>
      </p:sp>
      <p:sp>
        <p:nvSpPr>
          <p:cNvPr id="220" name="Google Shape;220;p33"/>
          <p:cNvSpPr txBox="1">
            <a:spLocks noGrp="1"/>
          </p:cNvSpPr>
          <p:nvPr>
            <p:ph type="body" idx="1"/>
          </p:nvPr>
        </p:nvSpPr>
        <p:spPr>
          <a:xfrm>
            <a:off x="5104975" y="1206000"/>
            <a:ext cx="37275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ja" sz="1700"/>
              <a:t>1. process until call stack is empty</a:t>
            </a:r>
            <a:endParaRPr sz="1700"/>
          </a:p>
          <a:p>
            <a:pPr marL="0" lvl="0" indent="0" algn="l" rtl="0">
              <a:spcBef>
                <a:spcPts val="1200"/>
              </a:spcBef>
              <a:spcAft>
                <a:spcPts val="0"/>
              </a:spcAft>
              <a:buNone/>
            </a:pPr>
            <a:r>
              <a:rPr lang="ja" sz="1700"/>
              <a:t>2. process until Microtask queue is empty</a:t>
            </a:r>
            <a:endParaRPr sz="1700"/>
          </a:p>
          <a:p>
            <a:pPr marL="0" lvl="0" indent="0" algn="l" rtl="0">
              <a:spcBef>
                <a:spcPts val="1200"/>
              </a:spcBef>
              <a:spcAft>
                <a:spcPts val="0"/>
              </a:spcAft>
              <a:buClr>
                <a:schemeClr val="dk1"/>
              </a:buClr>
              <a:buSzPts val="1100"/>
              <a:buFont typeface="Arial"/>
              <a:buNone/>
            </a:pPr>
            <a:r>
              <a:rPr lang="ja" sz="1700"/>
              <a:t>3. process one macro task queue</a:t>
            </a:r>
            <a:endParaRPr sz="1700"/>
          </a:p>
          <a:p>
            <a:pPr marL="0" lvl="0" indent="0" algn="l" rtl="0">
              <a:spcBef>
                <a:spcPts val="1200"/>
              </a:spcBef>
              <a:spcAft>
                <a:spcPts val="0"/>
              </a:spcAft>
              <a:buClr>
                <a:schemeClr val="dk1"/>
              </a:buClr>
              <a:buSzPts val="1100"/>
              <a:buFont typeface="Arial"/>
              <a:buNone/>
            </a:pPr>
            <a:r>
              <a:rPr lang="ja" sz="1700"/>
              <a:t>4. Check micro task queue again and process until empty.</a:t>
            </a:r>
            <a:endParaRPr sz="1700"/>
          </a:p>
          <a:p>
            <a:pPr marL="0" lvl="0" indent="0" algn="l" rtl="0">
              <a:spcBef>
                <a:spcPts val="1200"/>
              </a:spcBef>
              <a:spcAft>
                <a:spcPts val="0"/>
              </a:spcAft>
              <a:buClr>
                <a:schemeClr val="dk1"/>
              </a:buClr>
              <a:buSzPts val="1100"/>
              <a:buFont typeface="Arial"/>
              <a:buNone/>
            </a:pPr>
            <a:r>
              <a:rPr lang="ja" sz="1700"/>
              <a:t>5. return to 1</a:t>
            </a:r>
            <a:endParaRPr sz="1700"/>
          </a:p>
          <a:p>
            <a:pPr marL="0" lvl="0" indent="0" algn="l" rtl="0">
              <a:spcBef>
                <a:spcPts val="1200"/>
              </a:spcBef>
              <a:spcAft>
                <a:spcPts val="1200"/>
              </a:spcAft>
              <a:buNone/>
            </a:pP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Made Event-Based Profiler</a:t>
            </a:r>
            <a:endParaRPr/>
          </a:p>
        </p:txBody>
      </p:sp>
      <p:sp>
        <p:nvSpPr>
          <p:cNvPr id="226" name="Google Shape;226;p34"/>
          <p:cNvSpPr txBox="1">
            <a:spLocks noGrp="1"/>
          </p:cNvSpPr>
          <p:nvPr>
            <p:ph type="body" idx="1"/>
          </p:nvPr>
        </p:nvSpPr>
        <p:spPr>
          <a:xfrm>
            <a:off x="311700" y="1152475"/>
            <a:ext cx="4586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・すべての関数の評価について、開始時と終了時に時間を取得する。</a:t>
            </a:r>
            <a:endParaRPr/>
          </a:p>
          <a:p>
            <a:pPr marL="0" lvl="0" indent="0" algn="l" rtl="0">
              <a:spcBef>
                <a:spcPts val="1200"/>
              </a:spcBef>
              <a:spcAft>
                <a:spcPts val="0"/>
              </a:spcAft>
              <a:buNone/>
            </a:pPr>
            <a:r>
              <a:rPr lang="ja"/>
              <a:t>・やはり、関数呼び出しの数が増えるとオーバーヘッドが課題となった。</a:t>
            </a:r>
            <a:endParaRPr/>
          </a:p>
          <a:p>
            <a:pPr marL="0" lvl="0" indent="0" algn="l" rtl="0">
              <a:spcBef>
                <a:spcPts val="1200"/>
              </a:spcBef>
              <a:spcAft>
                <a:spcPts val="1200"/>
              </a:spcAft>
              <a:buNone/>
            </a:pPr>
            <a:endParaRPr/>
          </a:p>
        </p:txBody>
      </p:sp>
      <p:pic>
        <p:nvPicPr>
          <p:cNvPr id="227" name="Google Shape;227;p34"/>
          <p:cNvPicPr preferRelativeResize="0"/>
          <p:nvPr/>
        </p:nvPicPr>
        <p:blipFill>
          <a:blip r:embed="rId3">
            <a:alphaModFix/>
          </a:blip>
          <a:stretch>
            <a:fillRect/>
          </a:stretch>
        </p:blipFill>
        <p:spPr>
          <a:xfrm>
            <a:off x="4971163" y="724825"/>
            <a:ext cx="3933825" cy="1676400"/>
          </a:xfrm>
          <a:prstGeom prst="rect">
            <a:avLst/>
          </a:prstGeom>
          <a:noFill/>
          <a:ln>
            <a:noFill/>
          </a:ln>
        </p:spPr>
      </p:pic>
      <p:pic>
        <p:nvPicPr>
          <p:cNvPr id="228" name="Google Shape;228;p34"/>
          <p:cNvPicPr preferRelativeResize="0"/>
          <p:nvPr/>
        </p:nvPicPr>
        <p:blipFill>
          <a:blip r:embed="rId4">
            <a:alphaModFix/>
          </a:blip>
          <a:stretch>
            <a:fillRect/>
          </a:stretch>
        </p:blipFill>
        <p:spPr>
          <a:xfrm>
            <a:off x="4898474" y="2559106"/>
            <a:ext cx="3933825" cy="23845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Tried to Make Sampling Profiler</a:t>
            </a:r>
            <a:endParaRPr/>
          </a:p>
        </p:txBody>
      </p:sp>
      <p:sp>
        <p:nvSpPr>
          <p:cNvPr id="234" name="Google Shape;23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・一定時間ごとに実行している関数をチェックする手法。setIntervalを用いる。</a:t>
            </a:r>
            <a:endParaRPr/>
          </a:p>
          <a:p>
            <a:pPr marL="0" lvl="0" indent="0" algn="l" rtl="0">
              <a:spcBef>
                <a:spcPts val="1200"/>
              </a:spcBef>
              <a:spcAft>
                <a:spcPts val="0"/>
              </a:spcAft>
              <a:buNone/>
            </a:pPr>
            <a:r>
              <a:rPr lang="ja"/>
              <a:t>課題点: Javascriptはシングルスレッドの言語であり、愚直に実装してもsetIntervalとプログラムの評価は並列にできない。</a:t>
            </a:r>
            <a:endParaRPr/>
          </a:p>
          <a:p>
            <a:pPr marL="0" lvl="0" indent="0" algn="l" rtl="0">
              <a:spcBef>
                <a:spcPts val="1200"/>
              </a:spcBef>
              <a:spcAft>
                <a:spcPts val="0"/>
              </a:spcAft>
              <a:buNone/>
            </a:pPr>
            <a:r>
              <a:rPr lang="ja"/>
              <a:t>・解決策1: Promiseを用いる</a:t>
            </a:r>
            <a:endParaRPr/>
          </a:p>
          <a:p>
            <a:pPr marL="0" lvl="0" indent="0" algn="l" rtl="0">
              <a:spcBef>
                <a:spcPts val="1200"/>
              </a:spcBef>
              <a:spcAft>
                <a:spcPts val="1200"/>
              </a:spcAft>
              <a:buNone/>
            </a:pPr>
            <a:r>
              <a:rPr lang="ja"/>
              <a:t>・解決策2: SharedArrayBufferを用いる。</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445025"/>
            <a:ext cx="8520600" cy="36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1562"/>
              <a:buNone/>
            </a:pPr>
            <a:r>
              <a:rPr lang="ja" sz="1920"/>
              <a:t>Javascriptの非同期処理の仕組み</a:t>
            </a:r>
            <a:endParaRPr sz="1920"/>
          </a:p>
        </p:txBody>
      </p:sp>
      <p:sp>
        <p:nvSpPr>
          <p:cNvPr id="240" name="Google Shape;240;p36"/>
          <p:cNvSpPr txBox="1">
            <a:spLocks noGrp="1"/>
          </p:cNvSpPr>
          <p:nvPr>
            <p:ph type="body" idx="1"/>
          </p:nvPr>
        </p:nvSpPr>
        <p:spPr>
          <a:xfrm>
            <a:off x="311700" y="914400"/>
            <a:ext cx="8520600" cy="36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300"/>
              <a:t>Javascriptはシングルスレッドであり、並列に計算をすることができない。</a:t>
            </a:r>
            <a:endParaRPr sz="1300"/>
          </a:p>
          <a:p>
            <a:pPr marL="0" lvl="0" indent="0" algn="l" rtl="0">
              <a:spcBef>
                <a:spcPts val="1200"/>
              </a:spcBef>
              <a:spcAft>
                <a:spcPts val="0"/>
              </a:spcAft>
              <a:buNone/>
            </a:pPr>
            <a:r>
              <a:rPr lang="ja" sz="1300"/>
              <a:t>イベントループ: Javascript実行環境が非同期処理を管理するためのメカニズム</a:t>
            </a:r>
            <a:endParaRPr sz="1300"/>
          </a:p>
          <a:p>
            <a:pPr marL="0" lvl="0" indent="0" algn="l" rtl="0">
              <a:spcBef>
                <a:spcPts val="1200"/>
              </a:spcBef>
              <a:spcAft>
                <a:spcPts val="0"/>
              </a:spcAft>
              <a:buNone/>
            </a:pPr>
            <a:r>
              <a:rPr lang="ja" sz="1300"/>
              <a:t>イベントループには、コールスタックとマクロタスクキュー、マイクロタスクキューが存在する。</a:t>
            </a:r>
            <a:endParaRPr sz="1300"/>
          </a:p>
          <a:p>
            <a:pPr marL="0" lvl="0" indent="0" algn="l" rtl="0">
              <a:spcBef>
                <a:spcPts val="1200"/>
              </a:spcBef>
              <a:spcAft>
                <a:spcPts val="0"/>
              </a:spcAft>
              <a:buNone/>
            </a:pPr>
            <a:r>
              <a:rPr lang="ja" sz="1300"/>
              <a:t>コールスタック: 現在実行中の関数を格納。終了時に取り出される。</a:t>
            </a:r>
            <a:endParaRPr sz="1300"/>
          </a:p>
          <a:p>
            <a:pPr marL="0" lvl="0" indent="0" algn="l" rtl="0">
              <a:spcBef>
                <a:spcPts val="1200"/>
              </a:spcBef>
              <a:spcAft>
                <a:spcPts val="0"/>
              </a:spcAft>
              <a:buNone/>
            </a:pPr>
            <a:r>
              <a:rPr lang="ja" sz="1300"/>
              <a:t>マクロタスクキュー: setTimeout, setInterval, setImmediateなどのコールバックを格納</a:t>
            </a:r>
            <a:endParaRPr sz="1300"/>
          </a:p>
          <a:p>
            <a:pPr marL="0" lvl="0" indent="0" algn="l" rtl="0">
              <a:spcBef>
                <a:spcPts val="1200"/>
              </a:spcBef>
              <a:spcAft>
                <a:spcPts val="1200"/>
              </a:spcAft>
              <a:buNone/>
            </a:pPr>
            <a:r>
              <a:rPr lang="ja" sz="1300"/>
              <a:t>マイクロタスクキュー: Promiseやprocess.nextTickなどが格納される。</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311700" y="328300"/>
            <a:ext cx="8520600" cy="41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51562"/>
              <a:buFont typeface="Arial"/>
              <a:buNone/>
            </a:pPr>
            <a:r>
              <a:rPr lang="ja" sz="1920"/>
              <a:t>Javascriptの非同期処理の仕組み</a:t>
            </a:r>
            <a:endParaRPr sz="1920"/>
          </a:p>
          <a:p>
            <a:pPr marL="0" lvl="0" indent="0" algn="l" rtl="0">
              <a:spcBef>
                <a:spcPts val="0"/>
              </a:spcBef>
              <a:spcAft>
                <a:spcPts val="0"/>
              </a:spcAft>
              <a:buNone/>
            </a:pPr>
            <a:endParaRPr/>
          </a:p>
        </p:txBody>
      </p:sp>
      <p:sp>
        <p:nvSpPr>
          <p:cNvPr id="246" name="Google Shape;246;p37"/>
          <p:cNvSpPr txBox="1">
            <a:spLocks noGrp="1"/>
          </p:cNvSpPr>
          <p:nvPr>
            <p:ph type="body" idx="1"/>
          </p:nvPr>
        </p:nvSpPr>
        <p:spPr>
          <a:xfrm>
            <a:off x="311700" y="856025"/>
            <a:ext cx="8520600" cy="37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300"/>
              <a:t>イベントループは次のような順序で処理を行う</a:t>
            </a:r>
            <a:endParaRPr sz="1300"/>
          </a:p>
          <a:p>
            <a:pPr marL="457200" lvl="0" indent="-311150" algn="l" rtl="0">
              <a:spcBef>
                <a:spcPts val="1200"/>
              </a:spcBef>
              <a:spcAft>
                <a:spcPts val="0"/>
              </a:spcAft>
              <a:buSzPts val="1300"/>
              <a:buAutoNum type="arabicPeriod"/>
            </a:pPr>
            <a:r>
              <a:rPr lang="ja" sz="1300"/>
              <a:t>コールスタックが空になるまで処理を行う。</a:t>
            </a:r>
            <a:endParaRPr sz="1300"/>
          </a:p>
          <a:p>
            <a:pPr marL="457200" lvl="0" indent="-311150" algn="l" rtl="0">
              <a:spcBef>
                <a:spcPts val="0"/>
              </a:spcBef>
              <a:spcAft>
                <a:spcPts val="0"/>
              </a:spcAft>
              <a:buSzPts val="1300"/>
              <a:buAutoNum type="arabicPeriod"/>
            </a:pPr>
            <a:r>
              <a:rPr lang="ja" sz="1300"/>
              <a:t>マイクロタスクキューを空になるまで処理</a:t>
            </a:r>
            <a:endParaRPr sz="1300"/>
          </a:p>
          <a:p>
            <a:pPr marL="457200" lvl="0" indent="-311150" algn="l" rtl="0">
              <a:spcBef>
                <a:spcPts val="0"/>
              </a:spcBef>
              <a:spcAft>
                <a:spcPts val="0"/>
              </a:spcAft>
              <a:buSzPts val="1300"/>
              <a:buAutoNum type="arabicPeriod"/>
            </a:pPr>
            <a:r>
              <a:rPr lang="ja" sz="1300"/>
              <a:t>マクロタスクキューを一つ処理</a:t>
            </a:r>
            <a:endParaRPr sz="1300"/>
          </a:p>
          <a:p>
            <a:pPr marL="457200" lvl="0" indent="-311150" algn="l" rtl="0">
              <a:spcBef>
                <a:spcPts val="0"/>
              </a:spcBef>
              <a:spcAft>
                <a:spcPts val="0"/>
              </a:spcAft>
              <a:buSzPts val="1300"/>
              <a:buAutoNum type="arabicPeriod"/>
            </a:pPr>
            <a:r>
              <a:rPr lang="ja" sz="1300"/>
              <a:t>マイクロタスクキューを再度確認し、空になるまで処理</a:t>
            </a:r>
            <a:endParaRPr sz="1300"/>
          </a:p>
          <a:p>
            <a:pPr marL="457200" lvl="0" indent="-311150" algn="l" rtl="0">
              <a:spcBef>
                <a:spcPts val="0"/>
              </a:spcBef>
              <a:spcAft>
                <a:spcPts val="0"/>
              </a:spcAft>
              <a:buSzPts val="1300"/>
              <a:buAutoNum type="arabicPeriod"/>
            </a:pPr>
            <a:r>
              <a:rPr lang="ja" sz="1300"/>
              <a:t>1に戻る</a:t>
            </a:r>
            <a:endParaRPr sz="1300"/>
          </a:p>
          <a:p>
            <a:pPr marL="0" lvl="0" indent="0" algn="l" rtl="0">
              <a:spcBef>
                <a:spcPts val="1200"/>
              </a:spcBef>
              <a:spcAft>
                <a:spcPts val="1200"/>
              </a:spcAft>
              <a:buNone/>
            </a:pPr>
            <a:r>
              <a:rPr lang="ja" sz="1300"/>
              <a:t>上の優先順位を加味してPromiseを使って実装します。setIntervalによって10msごとにコールバック</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Promiseを用いた実装</a:t>
            </a:r>
            <a:endParaRPr/>
          </a:p>
        </p:txBody>
      </p:sp>
      <p:sp>
        <p:nvSpPr>
          <p:cNvPr id="252" name="Google Shape;252;p38"/>
          <p:cNvSpPr txBox="1">
            <a:spLocks noGrp="1"/>
          </p:cNvSpPr>
          <p:nvPr>
            <p:ph type="body" idx="1"/>
          </p:nvPr>
        </p:nvSpPr>
        <p:spPr>
          <a:xfrm>
            <a:off x="311700" y="1152475"/>
            <a:ext cx="474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a:t>プログラムの評価をする関数をPromiseにして、定期的にsetIntervalを割り込ませるようにした。しかし、</a:t>
            </a:r>
            <a:endParaRPr/>
          </a:p>
        </p:txBody>
      </p:sp>
      <p:pic>
        <p:nvPicPr>
          <p:cNvPr id="253" name="Google Shape;253;p38"/>
          <p:cNvPicPr preferRelativeResize="0"/>
          <p:nvPr/>
        </p:nvPicPr>
        <p:blipFill>
          <a:blip r:embed="rId3">
            <a:alphaModFix/>
          </a:blip>
          <a:stretch>
            <a:fillRect/>
          </a:stretch>
        </p:blipFill>
        <p:spPr>
          <a:xfrm>
            <a:off x="5404850" y="445024"/>
            <a:ext cx="3120026" cy="3528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200" dirty="0"/>
              <a:t>C</a:t>
            </a:r>
            <a:r>
              <a:rPr lang="en-US" altLang="ja" sz="2200" dirty="0"/>
              <a:t>-like</a:t>
            </a:r>
            <a:r>
              <a:rPr lang="ja" sz="2200" dirty="0"/>
              <a:t> Language</a:t>
            </a:r>
            <a:endParaRPr sz="2200" dirty="0"/>
          </a:p>
          <a:p>
            <a:pPr marL="0" lvl="0" indent="0" algn="l" rtl="0">
              <a:spcBef>
                <a:spcPts val="1200"/>
              </a:spcBef>
              <a:spcAft>
                <a:spcPts val="0"/>
              </a:spcAft>
              <a:buNone/>
            </a:pPr>
            <a:r>
              <a:rPr lang="ja" sz="2200" dirty="0"/>
              <a:t>Interpreter </a:t>
            </a:r>
            <a:r>
              <a:rPr lang="en-US" altLang="ja" sz="2200" dirty="0"/>
              <a:t>I</a:t>
            </a:r>
            <a:r>
              <a:rPr lang="ja" sz="2200" dirty="0"/>
              <a:t>mplemented in Javascrip</a:t>
            </a:r>
            <a:r>
              <a:rPr lang="en-US" altLang="ja" sz="2200" dirty="0"/>
              <a:t>t</a:t>
            </a:r>
          </a:p>
          <a:p>
            <a:pPr marL="0" lvl="0" indent="0" algn="l" rtl="0">
              <a:spcBef>
                <a:spcPts val="1200"/>
              </a:spcBef>
              <a:spcAft>
                <a:spcPts val="0"/>
              </a:spcAft>
              <a:buNone/>
            </a:pPr>
            <a:r>
              <a:rPr lang="en-US" sz="2200" dirty="0"/>
              <a:t>Additional Feature: Profiler</a:t>
            </a:r>
            <a:endParaRPr sz="2200" dirty="0"/>
          </a:p>
        </p:txBody>
      </p:sp>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My Original Language</a:t>
            </a:r>
            <a:endParaRPr/>
          </a:p>
        </p:txBody>
      </p:sp>
      <p:pic>
        <p:nvPicPr>
          <p:cNvPr id="71" name="Google Shape;71;p15"/>
          <p:cNvPicPr preferRelativeResize="0"/>
          <p:nvPr/>
        </p:nvPicPr>
        <p:blipFill>
          <a:blip r:embed="rId3">
            <a:alphaModFix/>
          </a:blip>
          <a:stretch>
            <a:fillRect/>
          </a:stretch>
        </p:blipFill>
        <p:spPr>
          <a:xfrm>
            <a:off x="5778500" y="556849"/>
            <a:ext cx="3053800" cy="4356576"/>
          </a:xfrm>
          <a:prstGeom prst="rect">
            <a:avLst/>
          </a:prstGeom>
          <a:noFill/>
          <a:ln>
            <a:noFill/>
          </a:ln>
        </p:spPr>
      </p:pic>
      <p:pic>
        <p:nvPicPr>
          <p:cNvPr id="2" name="図 1">
            <a:extLst>
              <a:ext uri="{FF2B5EF4-FFF2-40B4-BE49-F238E27FC236}">
                <a16:creationId xmlns:a16="http://schemas.microsoft.com/office/drawing/2014/main" id="{736AE6A8-4BFD-20D2-ECA3-B87AC7818340}"/>
              </a:ext>
            </a:extLst>
          </p:cNvPr>
          <p:cNvPicPr>
            <a:picLocks noChangeAspect="1"/>
          </p:cNvPicPr>
          <p:nvPr/>
        </p:nvPicPr>
        <p:blipFill>
          <a:blip r:embed="rId4"/>
          <a:stretch>
            <a:fillRect/>
          </a:stretch>
        </p:blipFill>
        <p:spPr>
          <a:xfrm>
            <a:off x="3151414" y="2948951"/>
            <a:ext cx="2338995" cy="19093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Profiler</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sz="2100" dirty="0"/>
              <a:t>・Tools for analyzing program execution behavior and collecting performance data</a:t>
            </a:r>
            <a:r>
              <a:rPr lang="en-US" altLang="ja" sz="2100" dirty="0"/>
              <a:t>. Used for debugging.</a:t>
            </a:r>
            <a:endParaRPr sz="2100" dirty="0"/>
          </a:p>
        </p:txBody>
      </p:sp>
      <p:pic>
        <p:nvPicPr>
          <p:cNvPr id="78" name="Google Shape;78;p16"/>
          <p:cNvPicPr preferRelativeResize="0"/>
          <p:nvPr/>
        </p:nvPicPr>
        <p:blipFill>
          <a:blip r:embed="rId3">
            <a:alphaModFix/>
          </a:blip>
          <a:stretch>
            <a:fillRect/>
          </a:stretch>
        </p:blipFill>
        <p:spPr>
          <a:xfrm>
            <a:off x="586875" y="2074450"/>
            <a:ext cx="3058584" cy="2783125"/>
          </a:xfrm>
          <a:prstGeom prst="rect">
            <a:avLst/>
          </a:prstGeom>
          <a:noFill/>
          <a:ln>
            <a:noFill/>
          </a:ln>
        </p:spPr>
      </p:pic>
      <p:pic>
        <p:nvPicPr>
          <p:cNvPr id="79" name="Google Shape;79;p16"/>
          <p:cNvPicPr preferRelativeResize="0"/>
          <p:nvPr/>
        </p:nvPicPr>
        <p:blipFill rotWithShape="1">
          <a:blip r:embed="rId4">
            <a:alphaModFix/>
          </a:blip>
          <a:srcRect r="1661"/>
          <a:stretch/>
        </p:blipFill>
        <p:spPr>
          <a:xfrm>
            <a:off x="3917925" y="2060100"/>
            <a:ext cx="4564768" cy="289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Event-based vs Statistical</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100" b="1" dirty="0"/>
              <a:t>・Event-</a:t>
            </a:r>
            <a:r>
              <a:rPr lang="en-US" altLang="ja" sz="2100" b="1" dirty="0"/>
              <a:t>b</a:t>
            </a:r>
            <a:r>
              <a:rPr lang="ja" sz="2100" b="1" dirty="0"/>
              <a:t>ased Profiler</a:t>
            </a:r>
            <a:endParaRPr sz="2100" b="1" dirty="0"/>
          </a:p>
          <a:p>
            <a:pPr marL="0" lvl="0" indent="0" algn="l" rtl="0">
              <a:spcBef>
                <a:spcPts val="1200"/>
              </a:spcBef>
              <a:spcAft>
                <a:spcPts val="0"/>
              </a:spcAft>
              <a:buNone/>
            </a:pPr>
            <a:r>
              <a:rPr lang="en-US" altLang="ja" sz="2100" dirty="0"/>
              <a:t>Record</a:t>
            </a:r>
            <a:r>
              <a:rPr lang="ja" sz="2100" dirty="0"/>
              <a:t> </a:t>
            </a:r>
            <a:r>
              <a:rPr lang="en-US" altLang="ja" sz="2100" dirty="0"/>
              <a:t>stack trace at </a:t>
            </a:r>
            <a:r>
              <a:rPr lang="ja" sz="2100" dirty="0"/>
              <a:t>every function calls. Accurate, but high overhead</a:t>
            </a:r>
            <a:endParaRPr sz="2100" dirty="0"/>
          </a:p>
          <a:p>
            <a:pPr marL="0" lvl="0" indent="0" algn="l" rtl="0">
              <a:spcBef>
                <a:spcPts val="1200"/>
              </a:spcBef>
              <a:spcAft>
                <a:spcPts val="0"/>
              </a:spcAft>
              <a:buNone/>
            </a:pPr>
            <a:r>
              <a:rPr lang="ja" sz="2100" b="1" dirty="0"/>
              <a:t>・Statistical Profiler</a:t>
            </a:r>
            <a:endParaRPr sz="2100" b="1" dirty="0"/>
          </a:p>
          <a:p>
            <a:pPr marL="0" lvl="0" indent="0" algn="l" rtl="0">
              <a:spcBef>
                <a:spcPts val="1200"/>
              </a:spcBef>
              <a:spcAft>
                <a:spcPts val="1200"/>
              </a:spcAft>
              <a:buNone/>
            </a:pPr>
            <a:r>
              <a:rPr lang="en-US" altLang="ja" sz="2100" dirty="0"/>
              <a:t>Record</a:t>
            </a:r>
            <a:r>
              <a:rPr lang="ja" sz="2100" dirty="0"/>
              <a:t> </a:t>
            </a:r>
            <a:r>
              <a:rPr lang="en-US" altLang="ja" sz="2100" dirty="0"/>
              <a:t>stack trace</a:t>
            </a:r>
            <a:r>
              <a:rPr lang="ja" sz="2100" dirty="0"/>
              <a:t> at regular intervals. Low overhead, less accurate</a:t>
            </a:r>
            <a:endParaRPr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84160-0BE1-66E3-B3E8-E88EFD8A22F6}"/>
              </a:ext>
            </a:extLst>
          </p:cNvPr>
          <p:cNvSpPr>
            <a:spLocks noGrp="1"/>
          </p:cNvSpPr>
          <p:nvPr>
            <p:ph type="title"/>
          </p:nvPr>
        </p:nvSpPr>
        <p:spPr/>
        <p:txBody>
          <a:bodyPr>
            <a:normAutofit fontScale="90000"/>
          </a:bodyPr>
          <a:lstStyle/>
          <a:p>
            <a:r>
              <a:rPr kumimoji="1" lang="en-US" altLang="ja-JP" dirty="0"/>
              <a:t>Implementing Event-based Profiler</a:t>
            </a:r>
            <a:endParaRPr kumimoji="1" lang="ja-JP" altLang="en-US"/>
          </a:p>
        </p:txBody>
      </p:sp>
      <p:sp>
        <p:nvSpPr>
          <p:cNvPr id="3" name="テキスト プレースホルダー 2">
            <a:extLst>
              <a:ext uri="{FF2B5EF4-FFF2-40B4-BE49-F238E27FC236}">
                <a16:creationId xmlns:a16="http://schemas.microsoft.com/office/drawing/2014/main" id="{67D1E3CF-E879-5C85-847C-B302A30979C7}"/>
              </a:ext>
            </a:extLst>
          </p:cNvPr>
          <p:cNvSpPr>
            <a:spLocks noGrp="1"/>
          </p:cNvSpPr>
          <p:nvPr>
            <p:ph type="body" idx="1"/>
          </p:nvPr>
        </p:nvSpPr>
        <p:spPr>
          <a:xfrm>
            <a:off x="311700" y="1152475"/>
            <a:ext cx="3838881" cy="3416400"/>
          </a:xfrm>
        </p:spPr>
        <p:txBody>
          <a:bodyPr>
            <a:normAutofit/>
          </a:bodyPr>
          <a:lstStyle/>
          <a:p>
            <a:r>
              <a:rPr lang="en-US" altLang="ja" sz="2400" dirty="0"/>
              <a:t>Too slow visualization &gt;</a:t>
            </a:r>
            <a:r>
              <a:rPr lang="en-US" altLang="ja-JP" sz="2400" dirty="0"/>
              <a:t>10⁴</a:t>
            </a:r>
            <a:r>
              <a:rPr lang="en-US" altLang="ja" sz="2400" dirty="0"/>
              <a:t> function calls</a:t>
            </a:r>
          </a:p>
          <a:p>
            <a:r>
              <a:rPr lang="en-US" altLang="ja" sz="2400" dirty="0"/>
              <a:t>High overhead</a:t>
            </a:r>
            <a:endParaRPr lang="en-US" altLang="ja-JP" sz="2400" dirty="0"/>
          </a:p>
          <a:p>
            <a:endParaRPr kumimoji="1" lang="ja-JP" altLang="en-US" sz="2400"/>
          </a:p>
        </p:txBody>
      </p:sp>
      <p:pic>
        <p:nvPicPr>
          <p:cNvPr id="4" name="Google Shape;92;p18">
            <a:extLst>
              <a:ext uri="{FF2B5EF4-FFF2-40B4-BE49-F238E27FC236}">
                <a16:creationId xmlns:a16="http://schemas.microsoft.com/office/drawing/2014/main" id="{E7D110E7-2416-7988-EEB8-BBD71707962E}"/>
              </a:ext>
            </a:extLst>
          </p:cNvPr>
          <p:cNvPicPr preferRelativeResize="0"/>
          <p:nvPr/>
        </p:nvPicPr>
        <p:blipFill rotWithShape="1">
          <a:blip r:embed="rId3">
            <a:alphaModFix/>
          </a:blip>
          <a:srcRect l="5893" t="11153" r="6314"/>
          <a:stretch/>
        </p:blipFill>
        <p:spPr>
          <a:xfrm>
            <a:off x="3934841" y="1562126"/>
            <a:ext cx="5220946" cy="3136349"/>
          </a:xfrm>
          <a:prstGeom prst="rect">
            <a:avLst/>
          </a:prstGeom>
          <a:noFill/>
          <a:ln>
            <a:noFill/>
          </a:ln>
        </p:spPr>
      </p:pic>
      <p:sp>
        <p:nvSpPr>
          <p:cNvPr id="5" name="テキスト ボックス 4">
            <a:extLst>
              <a:ext uri="{FF2B5EF4-FFF2-40B4-BE49-F238E27FC236}">
                <a16:creationId xmlns:a16="http://schemas.microsoft.com/office/drawing/2014/main" id="{BBF80E48-6A31-17C7-FB2E-91C3F7FBD05C}"/>
              </a:ext>
            </a:extLst>
          </p:cNvPr>
          <p:cNvSpPr txBox="1"/>
          <p:nvPr/>
        </p:nvSpPr>
        <p:spPr>
          <a:xfrm>
            <a:off x="4735832" y="1152475"/>
            <a:ext cx="3834704" cy="307777"/>
          </a:xfrm>
          <a:prstGeom prst="rect">
            <a:avLst/>
          </a:prstGeom>
          <a:noFill/>
        </p:spPr>
        <p:txBody>
          <a:bodyPr wrap="none" rtlCol="0">
            <a:spAutoFit/>
          </a:bodyPr>
          <a:lstStyle/>
          <a:p>
            <a:r>
              <a:rPr kumimoji="1" lang="en-US" altLang="ja-JP" dirty="0"/>
              <a:t>Overhead by Event-based Profiler(Log based)</a:t>
            </a:r>
            <a:endParaRPr kumimoji="1" lang="ja-JP" altLang="en-US"/>
          </a:p>
        </p:txBody>
      </p:sp>
    </p:spTree>
    <p:extLst>
      <p:ext uri="{BB962C8B-B14F-4D97-AF65-F5344CB8AC3E}">
        <p14:creationId xmlns:p14="http://schemas.microsoft.com/office/powerpoint/2010/main" val="5825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sz="2700" dirty="0">
                <a:solidFill>
                  <a:schemeClr val="tx1"/>
                </a:solidFill>
              </a:rPr>
              <a:t>Statistical Profiling </a:t>
            </a:r>
            <a:r>
              <a:rPr lang="en-US" altLang="ja" sz="2700" dirty="0">
                <a:solidFill>
                  <a:schemeClr val="tx1"/>
                </a:solidFill>
              </a:rPr>
              <a:t>in JavaScript </a:t>
            </a:r>
            <a:r>
              <a:rPr lang="ja" sz="2700" dirty="0">
                <a:solidFill>
                  <a:schemeClr val="tx1"/>
                </a:solidFill>
              </a:rPr>
              <a:t>for my Language</a:t>
            </a:r>
            <a:endParaRPr sz="3600" dirty="0">
              <a:solidFill>
                <a:schemeClr val="tx1"/>
              </a:solidFill>
            </a:endParaRPr>
          </a:p>
        </p:txBody>
      </p:sp>
      <p:sp>
        <p:nvSpPr>
          <p:cNvPr id="91" name="Google Shape;91;p18"/>
          <p:cNvSpPr txBox="1">
            <a:spLocks noGrp="1"/>
          </p:cNvSpPr>
          <p:nvPr>
            <p:ph type="body" idx="1"/>
          </p:nvPr>
        </p:nvSpPr>
        <p:spPr>
          <a:xfrm>
            <a:off x="311700" y="1152475"/>
            <a:ext cx="3990879" cy="3546000"/>
          </a:xfrm>
          <a:prstGeom prst="rect">
            <a:avLst/>
          </a:prstGeom>
        </p:spPr>
        <p:txBody>
          <a:bodyPr spcFirstLastPara="1" wrap="square" lIns="91425" tIns="91425" rIns="91425" bIns="91425" anchor="t" anchorCtr="0">
            <a:noAutofit/>
          </a:bodyPr>
          <a:lstStyle/>
          <a:p>
            <a:pPr indent="-457200">
              <a:spcBef>
                <a:spcPts val="1200"/>
              </a:spcBef>
            </a:pPr>
            <a:r>
              <a:rPr lang="en-US" altLang="ja" sz="2400" b="1" dirty="0"/>
              <a:t>Single Thread</a:t>
            </a:r>
          </a:p>
          <a:p>
            <a:pPr lvl="1" indent="-457200">
              <a:spcBef>
                <a:spcPts val="1200"/>
              </a:spcBef>
            </a:pPr>
            <a:r>
              <a:rPr lang="en-US" altLang="ja" sz="2000" b="1" dirty="0"/>
              <a:t>Naive implementation cannot be used</a:t>
            </a:r>
          </a:p>
          <a:p>
            <a:pPr indent="-457200">
              <a:spcBef>
                <a:spcPts val="1200"/>
              </a:spcBef>
            </a:pPr>
            <a:r>
              <a:rPr lang="en-US" altLang="ja" sz="2400" b="1" dirty="0"/>
              <a:t>Approach</a:t>
            </a:r>
          </a:p>
          <a:p>
            <a:pPr lvl="1" indent="-457200">
              <a:spcBef>
                <a:spcPts val="1200"/>
              </a:spcBef>
            </a:pPr>
            <a:r>
              <a:rPr lang="en-US" altLang="ja" sz="2000" b="1" dirty="0"/>
              <a:t>Promise</a:t>
            </a:r>
          </a:p>
          <a:p>
            <a:pPr lvl="1" indent="-457200">
              <a:spcBef>
                <a:spcPts val="1200"/>
              </a:spcBef>
            </a:pPr>
            <a:r>
              <a:rPr lang="en-US" altLang="ja" sz="2000" b="1" dirty="0"/>
              <a:t>Worker Thread</a:t>
            </a:r>
          </a:p>
        </p:txBody>
      </p:sp>
      <p:sp>
        <p:nvSpPr>
          <p:cNvPr id="5" name="Google Shape;124;p21">
            <a:extLst>
              <a:ext uri="{FF2B5EF4-FFF2-40B4-BE49-F238E27FC236}">
                <a16:creationId xmlns:a16="http://schemas.microsoft.com/office/drawing/2014/main" id="{8E5D98C7-8B67-1B00-E4B8-46C68C3E6925}"/>
              </a:ext>
            </a:extLst>
          </p:cNvPr>
          <p:cNvSpPr/>
          <p:nvPr/>
        </p:nvSpPr>
        <p:spPr>
          <a:xfrm>
            <a:off x="4192916" y="1192916"/>
            <a:ext cx="1485202"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1600" dirty="0" err="1"/>
              <a:t>setInterval</a:t>
            </a:r>
            <a:r>
              <a:rPr lang="en-US" altLang="ja" sz="1600" dirty="0"/>
              <a:t> (</a:t>
            </a:r>
            <a:r>
              <a:rPr lang="en-US" altLang="ja" sz="1600" dirty="0" err="1"/>
              <a:t>funcA</a:t>
            </a:r>
            <a:r>
              <a:rPr lang="en-US" altLang="ja" sz="1600" dirty="0"/>
              <a:t>, 1ms)</a:t>
            </a:r>
            <a:endParaRPr sz="1600" dirty="0"/>
          </a:p>
        </p:txBody>
      </p:sp>
      <p:sp>
        <p:nvSpPr>
          <p:cNvPr id="6" name="Google Shape;124;p21">
            <a:extLst>
              <a:ext uri="{FF2B5EF4-FFF2-40B4-BE49-F238E27FC236}">
                <a16:creationId xmlns:a16="http://schemas.microsoft.com/office/drawing/2014/main" id="{A636BF05-E9F2-B2EB-72B5-7B540603C6C0}"/>
              </a:ext>
            </a:extLst>
          </p:cNvPr>
          <p:cNvSpPr/>
          <p:nvPr/>
        </p:nvSpPr>
        <p:spPr>
          <a:xfrm>
            <a:off x="6447665" y="1801190"/>
            <a:ext cx="2249915"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2000" dirty="0"/>
              <a:t>func1</a:t>
            </a:r>
            <a:endParaRPr sz="2000" dirty="0"/>
          </a:p>
        </p:txBody>
      </p:sp>
      <p:sp>
        <p:nvSpPr>
          <p:cNvPr id="7" name="Google Shape;124;p21">
            <a:extLst>
              <a:ext uri="{FF2B5EF4-FFF2-40B4-BE49-F238E27FC236}">
                <a16:creationId xmlns:a16="http://schemas.microsoft.com/office/drawing/2014/main" id="{49F14A69-294F-E942-D0FC-D9A37F5BAEDF}"/>
              </a:ext>
            </a:extLst>
          </p:cNvPr>
          <p:cNvSpPr/>
          <p:nvPr/>
        </p:nvSpPr>
        <p:spPr>
          <a:xfrm>
            <a:off x="6447664" y="2373890"/>
            <a:ext cx="2249915"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2000" dirty="0"/>
              <a:t>func2</a:t>
            </a:r>
            <a:endParaRPr sz="2000" dirty="0"/>
          </a:p>
        </p:txBody>
      </p:sp>
      <p:sp>
        <p:nvSpPr>
          <p:cNvPr id="8" name="Google Shape;124;p21">
            <a:extLst>
              <a:ext uri="{FF2B5EF4-FFF2-40B4-BE49-F238E27FC236}">
                <a16:creationId xmlns:a16="http://schemas.microsoft.com/office/drawing/2014/main" id="{3FCBA2E5-DCEB-8271-E3BF-D44A8D16453D}"/>
              </a:ext>
            </a:extLst>
          </p:cNvPr>
          <p:cNvSpPr/>
          <p:nvPr/>
        </p:nvSpPr>
        <p:spPr>
          <a:xfrm>
            <a:off x="6447663" y="2946590"/>
            <a:ext cx="2249915"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2000" dirty="0"/>
              <a:t>func3</a:t>
            </a:r>
            <a:endParaRPr sz="2000" dirty="0"/>
          </a:p>
        </p:txBody>
      </p:sp>
      <p:sp>
        <p:nvSpPr>
          <p:cNvPr id="9" name="Google Shape;100;p19">
            <a:extLst>
              <a:ext uri="{FF2B5EF4-FFF2-40B4-BE49-F238E27FC236}">
                <a16:creationId xmlns:a16="http://schemas.microsoft.com/office/drawing/2014/main" id="{8E087C5D-B020-0871-4531-E24D62F2703A}"/>
              </a:ext>
            </a:extLst>
          </p:cNvPr>
          <p:cNvSpPr txBox="1"/>
          <p:nvPr/>
        </p:nvSpPr>
        <p:spPr>
          <a:xfrm>
            <a:off x="6792175" y="1229597"/>
            <a:ext cx="165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 sz="2100" dirty="0">
                <a:solidFill>
                  <a:schemeClr val="dk2"/>
                </a:solidFill>
              </a:rPr>
              <a:t>Call Stack</a:t>
            </a:r>
            <a:endParaRPr sz="2100" dirty="0">
              <a:solidFill>
                <a:schemeClr val="dk2"/>
              </a:solidFill>
            </a:endParaRPr>
          </a:p>
        </p:txBody>
      </p:sp>
      <p:sp>
        <p:nvSpPr>
          <p:cNvPr id="11" name="Google Shape;127;p21">
            <a:extLst>
              <a:ext uri="{FF2B5EF4-FFF2-40B4-BE49-F238E27FC236}">
                <a16:creationId xmlns:a16="http://schemas.microsoft.com/office/drawing/2014/main" id="{CC77E46C-5FF7-54E6-FC9C-64266D7C8C9F}"/>
              </a:ext>
            </a:extLst>
          </p:cNvPr>
          <p:cNvSpPr/>
          <p:nvPr/>
        </p:nvSpPr>
        <p:spPr>
          <a:xfrm rot="16200000">
            <a:off x="4696957" y="1894400"/>
            <a:ext cx="545722" cy="386279"/>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00;p19">
            <a:extLst>
              <a:ext uri="{FF2B5EF4-FFF2-40B4-BE49-F238E27FC236}">
                <a16:creationId xmlns:a16="http://schemas.microsoft.com/office/drawing/2014/main" id="{F3550C18-1113-5E0E-5CEE-A2E14DCB51D3}"/>
              </a:ext>
            </a:extLst>
          </p:cNvPr>
          <p:cNvSpPr txBox="1"/>
          <p:nvPr/>
        </p:nvSpPr>
        <p:spPr>
          <a:xfrm>
            <a:off x="3764692" y="3009142"/>
            <a:ext cx="2682969"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 sz="1600" dirty="0">
                <a:solidFill>
                  <a:schemeClr val="dk2"/>
                </a:solidFill>
              </a:rPr>
              <a:t>Cannot get executed until call stack gets empty.</a:t>
            </a:r>
          </a:p>
          <a:p>
            <a:pPr marL="0" lvl="0" indent="0" algn="l" rtl="0">
              <a:spcBef>
                <a:spcPts val="0"/>
              </a:spcBef>
              <a:spcAft>
                <a:spcPts val="0"/>
              </a:spcAft>
              <a:buNone/>
            </a:pPr>
            <a:r>
              <a:rPr lang="en-US" sz="1600" dirty="0">
                <a:solidFill>
                  <a:schemeClr val="dk2"/>
                </a:solidFill>
              </a:rPr>
              <a:t>1ms is MINIMUM waiting time.</a:t>
            </a:r>
            <a:endParaRPr sz="1600" dirty="0">
              <a:solidFill>
                <a:schemeClr val="dk2"/>
              </a:solidFill>
            </a:endParaRPr>
          </a:p>
        </p:txBody>
      </p:sp>
      <p:sp>
        <p:nvSpPr>
          <p:cNvPr id="13" name="Google Shape;127;p21">
            <a:extLst>
              <a:ext uri="{FF2B5EF4-FFF2-40B4-BE49-F238E27FC236}">
                <a16:creationId xmlns:a16="http://schemas.microsoft.com/office/drawing/2014/main" id="{27378026-B932-F574-DDBC-D4DC254B8131}"/>
              </a:ext>
            </a:extLst>
          </p:cNvPr>
          <p:cNvSpPr/>
          <p:nvPr/>
        </p:nvSpPr>
        <p:spPr>
          <a:xfrm rot="12740819">
            <a:off x="5542179" y="1563035"/>
            <a:ext cx="891213" cy="438043"/>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乗算記号 13">
            <a:extLst>
              <a:ext uri="{FF2B5EF4-FFF2-40B4-BE49-F238E27FC236}">
                <a16:creationId xmlns:a16="http://schemas.microsoft.com/office/drawing/2014/main" id="{B7629DE9-24E5-D9DA-8922-FCDB77C9893E}"/>
              </a:ext>
            </a:extLst>
          </p:cNvPr>
          <p:cNvSpPr/>
          <p:nvPr/>
        </p:nvSpPr>
        <p:spPr>
          <a:xfrm>
            <a:off x="5631025" y="1462934"/>
            <a:ext cx="519223" cy="519223"/>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Google Shape;100;p19">
            <a:extLst>
              <a:ext uri="{FF2B5EF4-FFF2-40B4-BE49-F238E27FC236}">
                <a16:creationId xmlns:a16="http://schemas.microsoft.com/office/drawing/2014/main" id="{374EE603-FFE4-FC3E-BA4A-E21508BC228E}"/>
              </a:ext>
            </a:extLst>
          </p:cNvPr>
          <p:cNvSpPr txBox="1"/>
          <p:nvPr/>
        </p:nvSpPr>
        <p:spPr>
          <a:xfrm>
            <a:off x="4192916" y="2410609"/>
            <a:ext cx="165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 sz="2100" dirty="0">
                <a:solidFill>
                  <a:schemeClr val="dk2"/>
                </a:solidFill>
              </a:rPr>
              <a:t>Task Queue</a:t>
            </a:r>
            <a:endParaRPr sz="21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29;p21">
            <a:extLst>
              <a:ext uri="{FF2B5EF4-FFF2-40B4-BE49-F238E27FC236}">
                <a16:creationId xmlns:a16="http://schemas.microsoft.com/office/drawing/2014/main" id="{0A4C3CFB-2F33-8848-6001-856DDA760221}"/>
              </a:ext>
            </a:extLst>
          </p:cNvPr>
          <p:cNvSpPr txBox="1"/>
          <p:nvPr/>
        </p:nvSpPr>
        <p:spPr>
          <a:xfrm>
            <a:off x="3798466" y="-1714216"/>
            <a:ext cx="1840392"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dirty="0">
                <a:solidFill>
                  <a:schemeClr val="dk2"/>
                </a:solidFill>
              </a:rPr>
              <a:t>Set </a:t>
            </a:r>
            <a:r>
              <a:rPr lang="en-US" altLang="ja" sz="1800" dirty="0">
                <a:solidFill>
                  <a:schemeClr val="dk2"/>
                </a:solidFill>
              </a:rPr>
              <a:t>stack trace when changed</a:t>
            </a:r>
            <a:endParaRPr sz="1800" dirty="0">
              <a:solidFill>
                <a:schemeClr val="dk2"/>
              </a:solidFill>
            </a:endParaRPr>
          </a:p>
        </p:txBody>
      </p:sp>
      <p:sp>
        <p:nvSpPr>
          <p:cNvPr id="4" name="タイトル 3">
            <a:extLst>
              <a:ext uri="{FF2B5EF4-FFF2-40B4-BE49-F238E27FC236}">
                <a16:creationId xmlns:a16="http://schemas.microsoft.com/office/drawing/2014/main" id="{477D84A9-EED8-9483-CD87-0EF6760336AC}"/>
              </a:ext>
            </a:extLst>
          </p:cNvPr>
          <p:cNvSpPr>
            <a:spLocks noGrp="1"/>
          </p:cNvSpPr>
          <p:nvPr>
            <p:ph type="title"/>
          </p:nvPr>
        </p:nvSpPr>
        <p:spPr/>
        <p:txBody>
          <a:bodyPr>
            <a:normAutofit fontScale="90000"/>
          </a:bodyPr>
          <a:lstStyle/>
          <a:p>
            <a:r>
              <a:rPr lang="en-US" altLang="ja-JP" dirty="0"/>
              <a:t>Implementation with Promise</a:t>
            </a:r>
            <a:endParaRPr lang="ja-JP" altLang="en-US"/>
          </a:p>
        </p:txBody>
      </p:sp>
      <p:sp>
        <p:nvSpPr>
          <p:cNvPr id="5" name="Google Shape;124;p21">
            <a:extLst>
              <a:ext uri="{FF2B5EF4-FFF2-40B4-BE49-F238E27FC236}">
                <a16:creationId xmlns:a16="http://schemas.microsoft.com/office/drawing/2014/main" id="{30D36A90-9742-8E20-871B-B825A5E15E1F}"/>
              </a:ext>
            </a:extLst>
          </p:cNvPr>
          <p:cNvSpPr/>
          <p:nvPr/>
        </p:nvSpPr>
        <p:spPr>
          <a:xfrm>
            <a:off x="983225" y="1806782"/>
            <a:ext cx="2733369" cy="707748"/>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1800" dirty="0"/>
              <a:t>await new Promise(…)</a:t>
            </a:r>
            <a:endParaRPr sz="1800" dirty="0"/>
          </a:p>
        </p:txBody>
      </p:sp>
      <p:sp>
        <p:nvSpPr>
          <p:cNvPr id="6" name="Google Shape;124;p21">
            <a:extLst>
              <a:ext uri="{FF2B5EF4-FFF2-40B4-BE49-F238E27FC236}">
                <a16:creationId xmlns:a16="http://schemas.microsoft.com/office/drawing/2014/main" id="{317B0332-7233-DF3D-CD83-370EA16D3184}"/>
              </a:ext>
            </a:extLst>
          </p:cNvPr>
          <p:cNvSpPr/>
          <p:nvPr/>
        </p:nvSpPr>
        <p:spPr>
          <a:xfrm>
            <a:off x="1672889" y="3804038"/>
            <a:ext cx="2633640" cy="77327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2400" dirty="0"/>
              <a:t>Program Execution</a:t>
            </a:r>
            <a:endParaRPr sz="2400" dirty="0"/>
          </a:p>
        </p:txBody>
      </p:sp>
      <p:sp>
        <p:nvSpPr>
          <p:cNvPr id="7" name="Google Shape;126;p21">
            <a:extLst>
              <a:ext uri="{FF2B5EF4-FFF2-40B4-BE49-F238E27FC236}">
                <a16:creationId xmlns:a16="http://schemas.microsoft.com/office/drawing/2014/main" id="{40AC31DA-C22C-3E52-FDC0-F5CA17794993}"/>
              </a:ext>
            </a:extLst>
          </p:cNvPr>
          <p:cNvSpPr/>
          <p:nvPr/>
        </p:nvSpPr>
        <p:spPr>
          <a:xfrm rot="20622273" flipH="1" flipV="1">
            <a:off x="319025" y="2171690"/>
            <a:ext cx="1015082" cy="1965122"/>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26;p21">
            <a:extLst>
              <a:ext uri="{FF2B5EF4-FFF2-40B4-BE49-F238E27FC236}">
                <a16:creationId xmlns:a16="http://schemas.microsoft.com/office/drawing/2014/main" id="{C800692F-259E-13ED-F457-E02E934E7E74}"/>
              </a:ext>
            </a:extLst>
          </p:cNvPr>
          <p:cNvSpPr/>
          <p:nvPr/>
        </p:nvSpPr>
        <p:spPr>
          <a:xfrm rot="5400000" flipH="1" flipV="1">
            <a:off x="4028940" y="1414542"/>
            <a:ext cx="572701" cy="1414877"/>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24;p21">
            <a:extLst>
              <a:ext uri="{FF2B5EF4-FFF2-40B4-BE49-F238E27FC236}">
                <a16:creationId xmlns:a16="http://schemas.microsoft.com/office/drawing/2014/main" id="{442ADC80-E611-757F-4A93-F62B762BA934}"/>
              </a:ext>
            </a:extLst>
          </p:cNvPr>
          <p:cNvSpPr/>
          <p:nvPr/>
        </p:nvSpPr>
        <p:spPr>
          <a:xfrm>
            <a:off x="6017342" y="685501"/>
            <a:ext cx="2895601" cy="707748"/>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1800" dirty="0" err="1"/>
              <a:t>setInterval</a:t>
            </a:r>
            <a:r>
              <a:rPr lang="en-US" altLang="ja" sz="1800" dirty="0"/>
              <a:t>(A, 1ms)</a:t>
            </a:r>
            <a:endParaRPr sz="1800" dirty="0"/>
          </a:p>
        </p:txBody>
      </p:sp>
      <p:sp>
        <p:nvSpPr>
          <p:cNvPr id="23" name="Google Shape;127;p21">
            <a:extLst>
              <a:ext uri="{FF2B5EF4-FFF2-40B4-BE49-F238E27FC236}">
                <a16:creationId xmlns:a16="http://schemas.microsoft.com/office/drawing/2014/main" id="{1437E13D-94DF-DBA5-897C-65B47ADFB639}"/>
              </a:ext>
            </a:extLst>
          </p:cNvPr>
          <p:cNvSpPr/>
          <p:nvPr/>
        </p:nvSpPr>
        <p:spPr>
          <a:xfrm rot="18431505">
            <a:off x="6273774" y="1675811"/>
            <a:ext cx="1112279" cy="438043"/>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124;p21">
            <a:extLst>
              <a:ext uri="{FF2B5EF4-FFF2-40B4-BE49-F238E27FC236}">
                <a16:creationId xmlns:a16="http://schemas.microsoft.com/office/drawing/2014/main" id="{74548C74-62C0-8798-756D-3CA20FB64413}"/>
              </a:ext>
            </a:extLst>
          </p:cNvPr>
          <p:cNvSpPr/>
          <p:nvPr/>
        </p:nvSpPr>
        <p:spPr>
          <a:xfrm>
            <a:off x="3968720" y="2571750"/>
            <a:ext cx="2633640" cy="773276"/>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 sz="2400" dirty="0"/>
              <a:t>Task Queue</a:t>
            </a:r>
            <a:endParaRPr sz="2400" dirty="0"/>
          </a:p>
        </p:txBody>
      </p:sp>
      <p:sp>
        <p:nvSpPr>
          <p:cNvPr id="29" name="Google Shape;128;p21">
            <a:extLst>
              <a:ext uri="{FF2B5EF4-FFF2-40B4-BE49-F238E27FC236}">
                <a16:creationId xmlns:a16="http://schemas.microsoft.com/office/drawing/2014/main" id="{9FC960E1-869B-C22D-7899-C603AC7E1F35}"/>
              </a:ext>
            </a:extLst>
          </p:cNvPr>
          <p:cNvSpPr txBox="1"/>
          <p:nvPr/>
        </p:nvSpPr>
        <p:spPr>
          <a:xfrm>
            <a:off x="7018416" y="1546959"/>
            <a:ext cx="1813884"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JP" sz="1600" dirty="0"/>
              <a:t>Push A to Queue every 1ms</a:t>
            </a:r>
            <a:endParaRPr sz="1200" dirty="0">
              <a:solidFill>
                <a:schemeClr val="dk2"/>
              </a:solidFill>
            </a:endParaRPr>
          </a:p>
        </p:txBody>
      </p:sp>
      <p:sp>
        <p:nvSpPr>
          <p:cNvPr id="34" name="Google Shape;126;p21">
            <a:extLst>
              <a:ext uri="{FF2B5EF4-FFF2-40B4-BE49-F238E27FC236}">
                <a16:creationId xmlns:a16="http://schemas.microsoft.com/office/drawing/2014/main" id="{89B6458C-9A51-D948-098D-D7F4B1721A6E}"/>
              </a:ext>
            </a:extLst>
          </p:cNvPr>
          <p:cNvSpPr/>
          <p:nvPr/>
        </p:nvSpPr>
        <p:spPr>
          <a:xfrm rot="14052178" flipH="1" flipV="1">
            <a:off x="4707357" y="3215111"/>
            <a:ext cx="559909" cy="1667551"/>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Google Shape;128;p21">
            <a:extLst>
              <a:ext uri="{FF2B5EF4-FFF2-40B4-BE49-F238E27FC236}">
                <a16:creationId xmlns:a16="http://schemas.microsoft.com/office/drawing/2014/main" id="{EAE02520-7786-5AA0-7AD0-83CF9D43C742}"/>
              </a:ext>
            </a:extLst>
          </p:cNvPr>
          <p:cNvSpPr txBox="1"/>
          <p:nvPr/>
        </p:nvSpPr>
        <p:spPr>
          <a:xfrm>
            <a:off x="3678519" y="1496139"/>
            <a:ext cx="1915167"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JP" sz="1600" dirty="0"/>
              <a:t>Look inside Queue</a:t>
            </a:r>
            <a:endParaRPr sz="1200" dirty="0">
              <a:solidFill>
                <a:schemeClr val="dk2"/>
              </a:solidFill>
            </a:endParaRPr>
          </a:p>
        </p:txBody>
      </p:sp>
      <p:sp>
        <p:nvSpPr>
          <p:cNvPr id="37" name="右矢印 36">
            <a:extLst>
              <a:ext uri="{FF2B5EF4-FFF2-40B4-BE49-F238E27FC236}">
                <a16:creationId xmlns:a16="http://schemas.microsoft.com/office/drawing/2014/main" id="{B58D8E75-DDA2-36DE-50F3-6D979E9B154D}"/>
              </a:ext>
            </a:extLst>
          </p:cNvPr>
          <p:cNvSpPr/>
          <p:nvPr/>
        </p:nvSpPr>
        <p:spPr>
          <a:xfrm rot="1338663">
            <a:off x="6427861" y="3266130"/>
            <a:ext cx="978408" cy="484632"/>
          </a:xfrm>
          <a:prstGeom prst="rightArrow">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Google Shape;128;p21">
            <a:extLst>
              <a:ext uri="{FF2B5EF4-FFF2-40B4-BE49-F238E27FC236}">
                <a16:creationId xmlns:a16="http://schemas.microsoft.com/office/drawing/2014/main" id="{86B2ECDE-42C5-F371-AD3E-AC9ADC59F457}"/>
              </a:ext>
            </a:extLst>
          </p:cNvPr>
          <p:cNvSpPr txBox="1"/>
          <p:nvPr/>
        </p:nvSpPr>
        <p:spPr>
          <a:xfrm>
            <a:off x="7277937" y="3456691"/>
            <a:ext cx="1761154"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JP" sz="1600" dirty="0"/>
              <a:t>if A is inside, save the function stack</a:t>
            </a:r>
            <a:endParaRPr sz="1200" dirty="0">
              <a:solidFill>
                <a:schemeClr val="dk2"/>
              </a:solidFill>
            </a:endParaRPr>
          </a:p>
        </p:txBody>
      </p:sp>
      <p:sp>
        <p:nvSpPr>
          <p:cNvPr id="39" name="Google Shape;128;p21">
            <a:extLst>
              <a:ext uri="{FF2B5EF4-FFF2-40B4-BE49-F238E27FC236}">
                <a16:creationId xmlns:a16="http://schemas.microsoft.com/office/drawing/2014/main" id="{E2923389-2FCC-B0D5-0D88-5718DC00F524}"/>
              </a:ext>
            </a:extLst>
          </p:cNvPr>
          <p:cNvSpPr txBox="1"/>
          <p:nvPr/>
        </p:nvSpPr>
        <p:spPr>
          <a:xfrm>
            <a:off x="5040450" y="4115777"/>
            <a:ext cx="1761155"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ja-JP" sz="1600" dirty="0"/>
              <a:t>(Cleared Queue)</a:t>
            </a:r>
            <a:endParaRPr sz="1200" dirty="0">
              <a:solidFill>
                <a:schemeClr val="dk2"/>
              </a:solidFill>
            </a:endParaRPr>
          </a:p>
        </p:txBody>
      </p:sp>
      <p:sp>
        <p:nvSpPr>
          <p:cNvPr id="41" name="大かっこ 40">
            <a:extLst>
              <a:ext uri="{FF2B5EF4-FFF2-40B4-BE49-F238E27FC236}">
                <a16:creationId xmlns:a16="http://schemas.microsoft.com/office/drawing/2014/main" id="{39028018-C9C4-4DFD-7741-215E220BDDE8}"/>
              </a:ext>
            </a:extLst>
          </p:cNvPr>
          <p:cNvSpPr/>
          <p:nvPr/>
        </p:nvSpPr>
        <p:spPr>
          <a:xfrm rot="1035367">
            <a:off x="6376936" y="2901202"/>
            <a:ext cx="2436731" cy="1420480"/>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854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215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Implementation with Promise</a:t>
            </a:r>
            <a:endParaRPr/>
          </a:p>
        </p:txBody>
      </p:sp>
      <p:pic>
        <p:nvPicPr>
          <p:cNvPr id="116" name="Google Shape;116;p20"/>
          <p:cNvPicPr preferRelativeResize="0"/>
          <p:nvPr/>
        </p:nvPicPr>
        <p:blipFill rotWithShape="1">
          <a:blip r:embed="rId3">
            <a:alphaModFix/>
          </a:blip>
          <a:srcRect t="10657" r="6854"/>
          <a:stretch/>
        </p:blipFill>
        <p:spPr>
          <a:xfrm>
            <a:off x="3757196" y="857200"/>
            <a:ext cx="5296189" cy="3591232"/>
          </a:xfrm>
          <a:prstGeom prst="rect">
            <a:avLst/>
          </a:prstGeom>
          <a:noFill/>
          <a:ln>
            <a:noFill/>
          </a:ln>
        </p:spPr>
      </p:pic>
      <p:sp>
        <p:nvSpPr>
          <p:cNvPr id="2" name="Google Shape;122;p21">
            <a:extLst>
              <a:ext uri="{FF2B5EF4-FFF2-40B4-BE49-F238E27FC236}">
                <a16:creationId xmlns:a16="http://schemas.microsoft.com/office/drawing/2014/main" id="{C7866828-F4CD-FCF7-01DA-A5437B1021A6}"/>
              </a:ext>
            </a:extLst>
          </p:cNvPr>
          <p:cNvSpPr txBox="1">
            <a:spLocks noGrp="1"/>
          </p:cNvSpPr>
          <p:nvPr>
            <p:ph type="body" idx="1"/>
          </p:nvPr>
        </p:nvSpPr>
        <p:spPr>
          <a:xfrm>
            <a:off x="311700" y="857200"/>
            <a:ext cx="8520600" cy="69151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altLang="ja" sz="2400" dirty="0"/>
              <a:t>Making a Promise is slow</a:t>
            </a:r>
          </a:p>
          <a:p>
            <a:pPr marL="0" lvl="0" indent="0" algn="l" rtl="0">
              <a:spcBef>
                <a:spcPts val="0"/>
              </a:spcBef>
              <a:spcAft>
                <a:spcPts val="0"/>
              </a:spcAft>
              <a:buClr>
                <a:schemeClr val="dk1"/>
              </a:buClr>
              <a:buSzPts val="1100"/>
              <a:buFont typeface="Arial"/>
              <a:buNone/>
            </a:pPr>
            <a:endParaRPr sz="2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2462</Words>
  <Application>Microsoft Macintosh PowerPoint</Application>
  <PresentationFormat>画面に合わせる (16:9)</PresentationFormat>
  <Paragraphs>179</Paragraphs>
  <Slides>28</Slides>
  <Notes>28</Notes>
  <HiddenSlides>13</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28</vt:i4>
      </vt:variant>
    </vt:vector>
  </HeadingPairs>
  <TitlesOfParts>
    <vt:vector size="30" baseType="lpstr">
      <vt:lpstr>Arial</vt:lpstr>
      <vt:lpstr>Simple Light</vt:lpstr>
      <vt:lpstr>Efficient Implementation and Evaluation of Profilers in JavaScript-based Interpreters</vt:lpstr>
      <vt:lpstr>Self-Introduction</vt:lpstr>
      <vt:lpstr>My Original Language</vt:lpstr>
      <vt:lpstr>Profiler</vt:lpstr>
      <vt:lpstr>Event-based vs Statistical</vt:lpstr>
      <vt:lpstr>Implementing Event-based Profiler</vt:lpstr>
      <vt:lpstr>Statistical Profiling in JavaScript for my Language</vt:lpstr>
      <vt:lpstr>Implementation with Promise</vt:lpstr>
      <vt:lpstr>Implementation with Promise</vt:lpstr>
      <vt:lpstr>Implementation with Worker Thread</vt:lpstr>
      <vt:lpstr>Comparison of Accuracy</vt:lpstr>
      <vt:lpstr>Analysis of Overhead (Part 1)</vt:lpstr>
      <vt:lpstr>Analysis of Overhead (Part 2)</vt:lpstr>
      <vt:lpstr>Related Work</vt:lpstr>
      <vt:lpstr>Conclusion</vt:lpstr>
      <vt:lpstr>Overview of Profilers</vt:lpstr>
      <vt:lpstr>Research Background and Objectives</vt:lpstr>
      <vt:lpstr>Example</vt:lpstr>
      <vt:lpstr>Implementation and Challenges of Event-Based Profiler</vt:lpstr>
      <vt:lpstr> Implementation of Statistical Profiler(Using Promise)</vt:lpstr>
      <vt:lpstr>Conclusion</vt:lpstr>
      <vt:lpstr>Future Prospects</vt:lpstr>
      <vt:lpstr>Event Loop</vt:lpstr>
      <vt:lpstr>Made Event-Based Profiler</vt:lpstr>
      <vt:lpstr>Tried to Make Sampling Profiler</vt:lpstr>
      <vt:lpstr>Javascriptの非同期処理の仕組み</vt:lpstr>
      <vt:lpstr>Javascriptの非同期処理の仕組み </vt:lpstr>
      <vt:lpstr>Promiseを用いた実装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武樋　一樹</cp:lastModifiedBy>
  <cp:revision>24</cp:revision>
  <dcterms:modified xsi:type="dcterms:W3CDTF">2024-07-05T06:07:39Z</dcterms:modified>
</cp:coreProperties>
</file>