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76" r:id="rId2"/>
    <p:sldId id="282" r:id="rId3"/>
    <p:sldId id="277" r:id="rId4"/>
    <p:sldId id="275" r:id="rId5"/>
    <p:sldId id="278" r:id="rId6"/>
    <p:sldId id="279" r:id="rId7"/>
    <p:sldId id="280" r:id="rId8"/>
    <p:sldId id="281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CFE"/>
    <a:srgbClr val="80B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75"/>
    <p:restoredTop sz="94631"/>
  </p:normalViewPr>
  <p:slideViewPr>
    <p:cSldViewPr snapToGrid="0" snapToObjects="1">
      <p:cViewPr>
        <p:scale>
          <a:sx n="94" d="100"/>
          <a:sy n="94" d="100"/>
        </p:scale>
        <p:origin x="108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62233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15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07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028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9453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87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541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lang="j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図形グループ 266"/>
          <p:cNvGrpSpPr/>
          <p:nvPr/>
        </p:nvGrpSpPr>
        <p:grpSpPr>
          <a:xfrm>
            <a:off x="357495" y="992940"/>
            <a:ext cx="8367405" cy="5186044"/>
            <a:chOff x="357495" y="992940"/>
            <a:chExt cx="8367405" cy="5186044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5744627" y="4515759"/>
              <a:ext cx="2308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mr-IN" altLang="ja-JP" sz="1800" b="1" dirty="0" smtClean="0">
                  <a:latin typeface="+mj-lt"/>
                  <a:ea typeface="Arial Narrow" charset="0"/>
                  <a:cs typeface="Arial Narrow" charset="0"/>
                </a:rPr>
                <a:t>…</a:t>
              </a:r>
              <a:endParaRPr kumimoji="1" lang="ja-JP" altLang="en-US" sz="1800" b="1" dirty="0">
                <a:latin typeface="+mj-lt"/>
                <a:ea typeface="Arial Narrow" charset="0"/>
                <a:cs typeface="Arial Narrow" charset="0"/>
              </a:endParaRPr>
            </a:p>
          </p:txBody>
        </p:sp>
        <p:grpSp>
          <p:nvGrpSpPr>
            <p:cNvPr id="202" name="図形グループ 201"/>
            <p:cNvGrpSpPr/>
            <p:nvPr/>
          </p:nvGrpSpPr>
          <p:grpSpPr>
            <a:xfrm>
              <a:off x="507914" y="1769519"/>
              <a:ext cx="2657819" cy="1206877"/>
              <a:chOff x="596369" y="2312894"/>
              <a:chExt cx="2657819" cy="1206877"/>
            </a:xfrm>
          </p:grpSpPr>
          <p:sp>
            <p:nvSpPr>
              <p:cNvPr id="95" name="正方形/長方形 94"/>
              <p:cNvSpPr/>
              <p:nvPr/>
            </p:nvSpPr>
            <p:spPr>
              <a:xfrm>
                <a:off x="596369" y="2312894"/>
                <a:ext cx="2657819" cy="1206877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657241" y="2342772"/>
                <a:ext cx="57868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Master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>
              <a:xfrm>
                <a:off x="707529" y="3094787"/>
                <a:ext cx="576082" cy="306562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Etcd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>
              <a:xfrm>
                <a:off x="700264" y="2675143"/>
                <a:ext cx="949499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Apiserver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3" name="角丸四角形 72"/>
              <p:cNvSpPr/>
              <p:nvPr/>
            </p:nvSpPr>
            <p:spPr>
              <a:xfrm>
                <a:off x="1966478" y="2672376"/>
                <a:ext cx="1040462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Scheduler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4" name="角丸四角形 73"/>
              <p:cNvSpPr/>
              <p:nvPr/>
            </p:nvSpPr>
            <p:spPr>
              <a:xfrm>
                <a:off x="1385047" y="3089392"/>
                <a:ext cx="1785585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Controller Manager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</p:grpSp>
        <p:sp>
          <p:nvSpPr>
            <p:cNvPr id="87" name="L 字 86"/>
            <p:cNvSpPr/>
            <p:nvPr/>
          </p:nvSpPr>
          <p:spPr>
            <a:xfrm>
              <a:off x="357495" y="1510039"/>
              <a:ext cx="8367405" cy="4320000"/>
            </a:xfrm>
            <a:prstGeom prst="corner">
              <a:avLst>
                <a:gd name="adj1" fmla="val 58730"/>
                <a:gd name="adj2" fmla="val 73202"/>
              </a:avLst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対角する 2 つの角を丸めた四角形 87"/>
            <p:cNvSpPr/>
            <p:nvPr/>
          </p:nvSpPr>
          <p:spPr>
            <a:xfrm>
              <a:off x="4910500" y="1913034"/>
              <a:ext cx="2832420" cy="908931"/>
            </a:xfrm>
            <a:prstGeom prst="round2Diag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ja-JP" sz="1800" dirty="0" smtClean="0">
                  <a:solidFill>
                    <a:schemeClr val="tx1"/>
                  </a:solidFill>
                </a:rPr>
                <a:t>External Load Balancer by Cloud Providers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直線矢印コネクタ 89"/>
            <p:cNvCxnSpPr>
              <a:stCxn id="95" idx="3"/>
              <a:endCxn id="88" idx="2"/>
            </p:cNvCxnSpPr>
            <p:nvPr/>
          </p:nvCxnSpPr>
          <p:spPr>
            <a:xfrm flipV="1">
              <a:off x="3165733" y="2367500"/>
              <a:ext cx="1744767" cy="5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>
              <a:stCxn id="97" idx="2"/>
              <a:endCxn id="95" idx="0"/>
            </p:cNvCxnSpPr>
            <p:nvPr/>
          </p:nvCxnSpPr>
          <p:spPr>
            <a:xfrm>
              <a:off x="1836823" y="1277103"/>
              <a:ext cx="1" cy="4924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/>
            <p:cNvSpPr txBox="1"/>
            <p:nvPr/>
          </p:nvSpPr>
          <p:spPr>
            <a:xfrm>
              <a:off x="1462930" y="992940"/>
              <a:ext cx="747786" cy="2841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err="1" smtClean="0">
                  <a:latin typeface="+mn-lt"/>
                  <a:ea typeface="Arial Narrow" charset="0"/>
                  <a:cs typeface="Arial Narrow" charset="0"/>
                </a:rPr>
                <a:t>kubectl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442137" y="2033485"/>
              <a:ext cx="1221115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API request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6630994" y="5901985"/>
              <a:ext cx="20039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Kubernetes Cluster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cxnSp>
          <p:nvCxnSpPr>
            <p:cNvPr id="116" name="曲線コネクタ 115"/>
            <p:cNvCxnSpPr>
              <a:stCxn id="88" idx="1"/>
              <a:endCxn id="23" idx="0"/>
            </p:cNvCxnSpPr>
            <p:nvPr/>
          </p:nvCxnSpPr>
          <p:spPr>
            <a:xfrm rot="5400000">
              <a:off x="3645478" y="1314899"/>
              <a:ext cx="1174166" cy="418829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曲線コネクタ 116"/>
            <p:cNvCxnSpPr>
              <a:stCxn id="88" idx="1"/>
              <a:endCxn id="208" idx="0"/>
            </p:cNvCxnSpPr>
            <p:nvPr/>
          </p:nvCxnSpPr>
          <p:spPr>
            <a:xfrm rot="5400000">
              <a:off x="4959211" y="2630556"/>
              <a:ext cx="1176091" cy="155890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曲線コネクタ 120"/>
            <p:cNvCxnSpPr>
              <a:stCxn id="88" idx="1"/>
              <a:endCxn id="223" idx="0"/>
            </p:cNvCxnSpPr>
            <p:nvPr/>
          </p:nvCxnSpPr>
          <p:spPr>
            <a:xfrm rot="16200000" flipH="1">
              <a:off x="6419262" y="2729413"/>
              <a:ext cx="1174166" cy="135927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矢印コネクタ 137"/>
            <p:cNvCxnSpPr>
              <a:stCxn id="140" idx="2"/>
              <a:endCxn id="88" idx="3"/>
            </p:cNvCxnSpPr>
            <p:nvPr/>
          </p:nvCxnSpPr>
          <p:spPr>
            <a:xfrm>
              <a:off x="6326710" y="1277103"/>
              <a:ext cx="0" cy="635931"/>
            </a:xfrm>
            <a:prstGeom prst="straightConnector1">
              <a:avLst/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テキスト ボックス 139"/>
            <p:cNvSpPr txBox="1"/>
            <p:nvPr/>
          </p:nvSpPr>
          <p:spPr>
            <a:xfrm>
              <a:off x="5267814" y="1000104"/>
              <a:ext cx="21177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Access from Internet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grpSp>
          <p:nvGrpSpPr>
            <p:cNvPr id="185" name="図形グループ 184"/>
            <p:cNvGrpSpPr/>
            <p:nvPr/>
          </p:nvGrpSpPr>
          <p:grpSpPr>
            <a:xfrm>
              <a:off x="507914" y="3637856"/>
              <a:ext cx="2502733" cy="1977785"/>
              <a:chOff x="596814" y="4349056"/>
              <a:chExt cx="2502733" cy="197778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4" name="テキスト ボックス 3"/>
              <p:cNvSpPr txBox="1"/>
              <p:nvPr/>
            </p:nvSpPr>
            <p:spPr>
              <a:xfrm>
                <a:off x="669528" y="4389401"/>
                <a:ext cx="5594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Node1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9" name="角丸四角形 18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3" name="角丸四角形 22"/>
              <p:cNvSpPr/>
              <p:nvPr/>
            </p:nvSpPr>
            <p:spPr>
              <a:xfrm>
                <a:off x="1468789" y="4707331"/>
                <a:ext cx="1517044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Proxy(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iptables</a:t>
                </a:r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)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178" name="図形グループ 177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5" name="角丸四角形 4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76" name="角丸四角形 175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77" name="角丸四角形 176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179" name="図形グループ 178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180" name="角丸四角形 179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181" name="テキスト ボックス 180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82" name="角丸四角形 181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83" name="角丸四角形 182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  <p:grpSp>
          <p:nvGrpSpPr>
            <p:cNvPr id="204" name="図形グループ 203"/>
            <p:cNvGrpSpPr/>
            <p:nvPr/>
          </p:nvGrpSpPr>
          <p:grpSpPr>
            <a:xfrm>
              <a:off x="3137304" y="3639781"/>
              <a:ext cx="2502733" cy="1977785"/>
              <a:chOff x="596814" y="4349056"/>
              <a:chExt cx="2502733" cy="1977785"/>
            </a:xfrm>
          </p:grpSpPr>
          <p:sp>
            <p:nvSpPr>
              <p:cNvPr id="205" name="正方形/長方形 204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206" name="テキスト ボックス 205"/>
              <p:cNvSpPr txBox="1"/>
              <p:nvPr/>
            </p:nvSpPr>
            <p:spPr>
              <a:xfrm>
                <a:off x="669528" y="4389401"/>
                <a:ext cx="5594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Node2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07" name="角丸四角形 206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08" name="角丸四角形 207"/>
              <p:cNvSpPr/>
              <p:nvPr/>
            </p:nvSpPr>
            <p:spPr>
              <a:xfrm>
                <a:off x="1468789" y="4707331"/>
                <a:ext cx="1517044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Proxy(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iptables</a:t>
                </a:r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)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209" name="図形グループ 208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15" name="角丸四角形 214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16" name="テキスト ボックス 215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7" name="角丸四角形 216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8" name="角丸四角形 217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210" name="図形グループ 209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11" name="角丸四角形 210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12" name="テキスト ボックス 211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3" name="角丸四角形 212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4" name="角丸四角形 213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  <p:grpSp>
          <p:nvGrpSpPr>
            <p:cNvPr id="219" name="図形グループ 218"/>
            <p:cNvGrpSpPr/>
            <p:nvPr/>
          </p:nvGrpSpPr>
          <p:grpSpPr>
            <a:xfrm>
              <a:off x="6055483" y="3637856"/>
              <a:ext cx="2502733" cy="1977785"/>
              <a:chOff x="596814" y="4349056"/>
              <a:chExt cx="2502733" cy="1977785"/>
            </a:xfrm>
          </p:grpSpPr>
          <p:sp>
            <p:nvSpPr>
              <p:cNvPr id="220" name="正方形/長方形 219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221" name="テキスト ボックス 220"/>
              <p:cNvSpPr txBox="1"/>
              <p:nvPr/>
            </p:nvSpPr>
            <p:spPr>
              <a:xfrm>
                <a:off x="669528" y="4389401"/>
                <a:ext cx="8335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Node &lt;n&gt;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22" name="角丸四角形 221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23" name="角丸四角形 222"/>
              <p:cNvSpPr/>
              <p:nvPr/>
            </p:nvSpPr>
            <p:spPr>
              <a:xfrm>
                <a:off x="1468789" y="4707331"/>
                <a:ext cx="1517044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Proxy(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iptables</a:t>
                </a:r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)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224" name="図形グループ 223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30" name="角丸四角形 229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31" name="テキスト ボックス 230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32" name="角丸四角形 231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33" name="角丸四角形 232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225" name="図形グループ 224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26" name="角丸四角形 225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27" name="テキスト ボックス 226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28" name="角丸四角形 227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29" name="角丸四角形 228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421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図形グループ 266"/>
          <p:cNvGrpSpPr/>
          <p:nvPr/>
        </p:nvGrpSpPr>
        <p:grpSpPr>
          <a:xfrm>
            <a:off x="357495" y="992940"/>
            <a:ext cx="8367405" cy="5186044"/>
            <a:chOff x="357495" y="992940"/>
            <a:chExt cx="8367405" cy="5186044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5744627" y="4515759"/>
              <a:ext cx="2308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mr-IN" altLang="ja-JP" sz="1800" b="1" dirty="0" smtClean="0">
                  <a:latin typeface="+mj-lt"/>
                  <a:ea typeface="Arial Narrow" charset="0"/>
                  <a:cs typeface="Arial Narrow" charset="0"/>
                </a:rPr>
                <a:t>…</a:t>
              </a:r>
              <a:endParaRPr kumimoji="1" lang="ja-JP" altLang="en-US" sz="1800" b="1" dirty="0">
                <a:latin typeface="+mj-lt"/>
                <a:ea typeface="Arial Narrow" charset="0"/>
                <a:cs typeface="Arial Narrow" charset="0"/>
              </a:endParaRPr>
            </a:p>
          </p:txBody>
        </p:sp>
        <p:grpSp>
          <p:nvGrpSpPr>
            <p:cNvPr id="202" name="図形グループ 201"/>
            <p:cNvGrpSpPr/>
            <p:nvPr/>
          </p:nvGrpSpPr>
          <p:grpSpPr>
            <a:xfrm>
              <a:off x="507914" y="1769519"/>
              <a:ext cx="2657819" cy="1206877"/>
              <a:chOff x="596369" y="2312894"/>
              <a:chExt cx="2657819" cy="1206877"/>
            </a:xfrm>
          </p:grpSpPr>
          <p:sp>
            <p:nvSpPr>
              <p:cNvPr id="95" name="正方形/長方形 94"/>
              <p:cNvSpPr/>
              <p:nvPr/>
            </p:nvSpPr>
            <p:spPr>
              <a:xfrm>
                <a:off x="596369" y="2312894"/>
                <a:ext cx="2657819" cy="1206877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657241" y="2342772"/>
                <a:ext cx="57868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Master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>
              <a:xfrm>
                <a:off x="707529" y="3094787"/>
                <a:ext cx="576082" cy="306562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Etcd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>
              <a:xfrm>
                <a:off x="700264" y="2675143"/>
                <a:ext cx="949499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Apiserver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3" name="角丸四角形 72"/>
              <p:cNvSpPr/>
              <p:nvPr/>
            </p:nvSpPr>
            <p:spPr>
              <a:xfrm>
                <a:off x="1966478" y="2672376"/>
                <a:ext cx="1040462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Scheduler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4" name="角丸四角形 73"/>
              <p:cNvSpPr/>
              <p:nvPr/>
            </p:nvSpPr>
            <p:spPr>
              <a:xfrm>
                <a:off x="1385047" y="3089392"/>
                <a:ext cx="1785585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Controller Manager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</p:grpSp>
        <p:sp>
          <p:nvSpPr>
            <p:cNvPr id="87" name="L 字 86"/>
            <p:cNvSpPr/>
            <p:nvPr/>
          </p:nvSpPr>
          <p:spPr>
            <a:xfrm>
              <a:off x="357495" y="1510039"/>
              <a:ext cx="8367405" cy="4320000"/>
            </a:xfrm>
            <a:prstGeom prst="corner">
              <a:avLst>
                <a:gd name="adj1" fmla="val 58730"/>
                <a:gd name="adj2" fmla="val 73202"/>
              </a:avLst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対角する 2 つの角を丸めた四角形 87"/>
            <p:cNvSpPr/>
            <p:nvPr/>
          </p:nvSpPr>
          <p:spPr>
            <a:xfrm>
              <a:off x="4910500" y="1913034"/>
              <a:ext cx="2832420" cy="908931"/>
            </a:xfrm>
            <a:prstGeom prst="round2Diag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ja-JP" sz="1800" dirty="0" smtClean="0">
                  <a:solidFill>
                    <a:schemeClr val="tx1"/>
                  </a:solidFill>
                </a:rPr>
                <a:t>External </a:t>
              </a:r>
              <a:r>
                <a:rPr kumimoji="1" lang="en-US" altLang="ja-JP" sz="1800" dirty="0" err="1" smtClean="0">
                  <a:solidFill>
                    <a:schemeClr val="tx1"/>
                  </a:solidFill>
                </a:rPr>
                <a:t>Loadbalancer</a:t>
              </a:r>
              <a:r>
                <a:rPr kumimoji="1" lang="en-US" altLang="ja-JP" sz="1800" dirty="0" smtClean="0">
                  <a:solidFill>
                    <a:schemeClr val="tx1"/>
                  </a:solidFill>
                </a:rPr>
                <a:t> by Cloud Providers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直線矢印コネクタ 89"/>
            <p:cNvCxnSpPr>
              <a:stCxn id="95" idx="3"/>
              <a:endCxn id="88" idx="2"/>
            </p:cNvCxnSpPr>
            <p:nvPr/>
          </p:nvCxnSpPr>
          <p:spPr>
            <a:xfrm flipV="1">
              <a:off x="3165733" y="2367500"/>
              <a:ext cx="1744767" cy="5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>
              <a:stCxn id="97" idx="2"/>
              <a:endCxn id="95" idx="0"/>
            </p:cNvCxnSpPr>
            <p:nvPr/>
          </p:nvCxnSpPr>
          <p:spPr>
            <a:xfrm>
              <a:off x="1836823" y="1277103"/>
              <a:ext cx="1" cy="4924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/>
            <p:cNvSpPr txBox="1"/>
            <p:nvPr/>
          </p:nvSpPr>
          <p:spPr>
            <a:xfrm>
              <a:off x="1462930" y="992940"/>
              <a:ext cx="747786" cy="2841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err="1" smtClean="0">
                  <a:latin typeface="+mn-lt"/>
                  <a:ea typeface="Arial Narrow" charset="0"/>
                  <a:cs typeface="Arial Narrow" charset="0"/>
                </a:rPr>
                <a:t>kubectl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442137" y="2033485"/>
              <a:ext cx="1221115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API request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6630994" y="5901985"/>
              <a:ext cx="20039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Kubernetes Cluster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cxnSp>
          <p:nvCxnSpPr>
            <p:cNvPr id="116" name="曲線コネクタ 115"/>
            <p:cNvCxnSpPr>
              <a:stCxn id="88" idx="1"/>
              <a:endCxn id="23" idx="0"/>
            </p:cNvCxnSpPr>
            <p:nvPr/>
          </p:nvCxnSpPr>
          <p:spPr>
            <a:xfrm rot="5400000">
              <a:off x="3645478" y="1314899"/>
              <a:ext cx="1174166" cy="418829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曲線コネクタ 116"/>
            <p:cNvCxnSpPr>
              <a:stCxn id="88" idx="1"/>
              <a:endCxn id="208" idx="0"/>
            </p:cNvCxnSpPr>
            <p:nvPr/>
          </p:nvCxnSpPr>
          <p:spPr>
            <a:xfrm rot="5400000">
              <a:off x="4959211" y="2630556"/>
              <a:ext cx="1176091" cy="155890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曲線コネクタ 120"/>
            <p:cNvCxnSpPr>
              <a:stCxn id="88" idx="1"/>
              <a:endCxn id="223" idx="0"/>
            </p:cNvCxnSpPr>
            <p:nvPr/>
          </p:nvCxnSpPr>
          <p:spPr>
            <a:xfrm rot="16200000" flipH="1">
              <a:off x="6419262" y="2729413"/>
              <a:ext cx="1174166" cy="135927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矢印コネクタ 137"/>
            <p:cNvCxnSpPr>
              <a:stCxn id="140" idx="2"/>
              <a:endCxn id="88" idx="3"/>
            </p:cNvCxnSpPr>
            <p:nvPr/>
          </p:nvCxnSpPr>
          <p:spPr>
            <a:xfrm>
              <a:off x="6326710" y="1277103"/>
              <a:ext cx="0" cy="635931"/>
            </a:xfrm>
            <a:prstGeom prst="straightConnector1">
              <a:avLst/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テキスト ボックス 139"/>
            <p:cNvSpPr txBox="1"/>
            <p:nvPr/>
          </p:nvSpPr>
          <p:spPr>
            <a:xfrm>
              <a:off x="5267814" y="1000104"/>
              <a:ext cx="21177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Access from Internet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grpSp>
          <p:nvGrpSpPr>
            <p:cNvPr id="185" name="図形グループ 184"/>
            <p:cNvGrpSpPr/>
            <p:nvPr/>
          </p:nvGrpSpPr>
          <p:grpSpPr>
            <a:xfrm>
              <a:off x="507914" y="3637856"/>
              <a:ext cx="2502733" cy="1977785"/>
              <a:chOff x="596814" y="4349056"/>
              <a:chExt cx="2502733" cy="197778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4" name="テキスト ボックス 3"/>
              <p:cNvSpPr txBox="1"/>
              <p:nvPr/>
            </p:nvSpPr>
            <p:spPr>
              <a:xfrm>
                <a:off x="669528" y="4389401"/>
                <a:ext cx="5594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Node1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9" name="角丸四角形 18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3" name="角丸四角形 22"/>
              <p:cNvSpPr/>
              <p:nvPr/>
            </p:nvSpPr>
            <p:spPr>
              <a:xfrm>
                <a:off x="1468789" y="4707331"/>
                <a:ext cx="1517044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 (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iptables</a:t>
                </a:r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)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178" name="図形グループ 177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5" name="角丸四角形 4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76" name="角丸四角形 175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77" name="角丸四角形 176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179" name="図形グループ 178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180" name="角丸四角形 179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181" name="テキスト ボックス 180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82" name="角丸四角形 181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83" name="角丸四角形 182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  <p:grpSp>
          <p:nvGrpSpPr>
            <p:cNvPr id="204" name="図形グループ 203"/>
            <p:cNvGrpSpPr/>
            <p:nvPr/>
          </p:nvGrpSpPr>
          <p:grpSpPr>
            <a:xfrm>
              <a:off x="3137304" y="3639781"/>
              <a:ext cx="2502733" cy="1977785"/>
              <a:chOff x="596814" y="4349056"/>
              <a:chExt cx="2502733" cy="1977785"/>
            </a:xfrm>
          </p:grpSpPr>
          <p:sp>
            <p:nvSpPr>
              <p:cNvPr id="205" name="正方形/長方形 204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206" name="テキスト ボックス 205"/>
              <p:cNvSpPr txBox="1"/>
              <p:nvPr/>
            </p:nvSpPr>
            <p:spPr>
              <a:xfrm>
                <a:off x="669528" y="4389401"/>
                <a:ext cx="5594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Node2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07" name="角丸四角形 206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08" name="角丸四角形 207"/>
              <p:cNvSpPr/>
              <p:nvPr/>
            </p:nvSpPr>
            <p:spPr>
              <a:xfrm>
                <a:off x="1468789" y="4707331"/>
                <a:ext cx="1517044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</a:t>
                </a:r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roxy </a:t>
                </a:r>
                <a:r>
                  <a:rPr kumimoji="1" lang="en-US" altLang="ja-JP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  <a:sym typeface="Wingdings"/>
                  </a:rPr>
                  <a:t>(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iptables</a:t>
                </a:r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)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209" name="図形グループ 208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15" name="角丸四角形 214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16" name="テキスト ボックス 215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7" name="角丸四角形 216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8" name="角丸四角形 217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210" name="図形グループ 209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11" name="角丸四角形 210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12" name="テキスト ボックス 211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3" name="角丸四角形 212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4" name="角丸四角形 213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  <p:grpSp>
          <p:nvGrpSpPr>
            <p:cNvPr id="219" name="図形グループ 218"/>
            <p:cNvGrpSpPr/>
            <p:nvPr/>
          </p:nvGrpSpPr>
          <p:grpSpPr>
            <a:xfrm>
              <a:off x="6055483" y="3637856"/>
              <a:ext cx="2502733" cy="1977785"/>
              <a:chOff x="596814" y="4349056"/>
              <a:chExt cx="2502733" cy="1977785"/>
            </a:xfrm>
          </p:grpSpPr>
          <p:sp>
            <p:nvSpPr>
              <p:cNvPr id="220" name="正方形/長方形 219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221" name="テキスト ボックス 220"/>
              <p:cNvSpPr txBox="1"/>
              <p:nvPr/>
            </p:nvSpPr>
            <p:spPr>
              <a:xfrm>
                <a:off x="669528" y="4389401"/>
                <a:ext cx="8335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Node &lt;n&gt;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22" name="角丸四角形 221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23" name="角丸四角形 222"/>
              <p:cNvSpPr/>
              <p:nvPr/>
            </p:nvSpPr>
            <p:spPr>
              <a:xfrm>
                <a:off x="1468789" y="4707331"/>
                <a:ext cx="1517044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</a:t>
                </a:r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roxy </a:t>
                </a:r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  <a:sym typeface="Wingdings"/>
                  </a:rPr>
                  <a:t>(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iptables</a:t>
                </a:r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)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224" name="図形グループ 223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30" name="角丸四角形 229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31" name="テキスト ボックス 230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32" name="角丸四角形 231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33" name="角丸四角形 232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225" name="図形グループ 224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26" name="角丸四角形 225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27" name="テキスト ボックス 226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28" name="角丸四角形 227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29" name="角丸四角形 228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</p:grpSp>
      <p:cxnSp>
        <p:nvCxnSpPr>
          <p:cNvPr id="68" name="曲線コネクタ 67"/>
          <p:cNvCxnSpPr>
            <a:stCxn id="23" idx="2"/>
            <a:endCxn id="5" idx="0"/>
          </p:cNvCxnSpPr>
          <p:nvPr/>
        </p:nvCxnSpPr>
        <p:spPr>
          <a:xfrm rot="5400000">
            <a:off x="1577126" y="3855738"/>
            <a:ext cx="125286" cy="997284"/>
          </a:xfrm>
          <a:prstGeom prst="curvedConnector3">
            <a:avLst>
              <a:gd name="adj1" fmla="val 50000"/>
            </a:avLst>
          </a:prstGeom>
          <a:ln w="6350">
            <a:solidFill>
              <a:srgbClr val="111C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線コネクタ 70"/>
          <p:cNvCxnSpPr>
            <a:stCxn id="23" idx="2"/>
            <a:endCxn id="180" idx="0"/>
          </p:cNvCxnSpPr>
          <p:nvPr/>
        </p:nvCxnSpPr>
        <p:spPr>
          <a:xfrm rot="16200000" flipH="1">
            <a:off x="2172168" y="4257980"/>
            <a:ext cx="129763" cy="197276"/>
          </a:xfrm>
          <a:prstGeom prst="curvedConnector3">
            <a:avLst>
              <a:gd name="adj1" fmla="val 50000"/>
            </a:avLst>
          </a:prstGeom>
          <a:ln w="6350">
            <a:solidFill>
              <a:srgbClr val="111C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線コネクタ 74"/>
          <p:cNvCxnSpPr>
            <a:stCxn id="23" idx="2"/>
            <a:endCxn id="215" idx="0"/>
          </p:cNvCxnSpPr>
          <p:nvPr/>
        </p:nvCxnSpPr>
        <p:spPr>
          <a:xfrm rot="16200000" flipH="1">
            <a:off x="2890859" y="3539289"/>
            <a:ext cx="127211" cy="1632106"/>
          </a:xfrm>
          <a:prstGeom prst="curvedConnector3">
            <a:avLst>
              <a:gd name="adj1" fmla="val 50000"/>
            </a:avLst>
          </a:prstGeom>
          <a:ln w="6350">
            <a:solidFill>
              <a:srgbClr val="111C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線コネクタ 76"/>
          <p:cNvCxnSpPr>
            <a:stCxn id="23" idx="2"/>
            <a:endCxn id="211" idx="0"/>
          </p:cNvCxnSpPr>
          <p:nvPr/>
        </p:nvCxnSpPr>
        <p:spPr>
          <a:xfrm rot="16200000" flipH="1">
            <a:off x="3485900" y="2944248"/>
            <a:ext cx="131688" cy="2826666"/>
          </a:xfrm>
          <a:prstGeom prst="curvedConnector3">
            <a:avLst>
              <a:gd name="adj1" fmla="val 50000"/>
            </a:avLst>
          </a:prstGeom>
          <a:ln w="6350">
            <a:solidFill>
              <a:srgbClr val="111C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曲線コネクタ 79"/>
          <p:cNvCxnSpPr>
            <a:stCxn id="23" idx="2"/>
            <a:endCxn id="230" idx="0"/>
          </p:cNvCxnSpPr>
          <p:nvPr/>
        </p:nvCxnSpPr>
        <p:spPr>
          <a:xfrm rot="16200000" flipH="1">
            <a:off x="4350910" y="2079237"/>
            <a:ext cx="125286" cy="4550285"/>
          </a:xfrm>
          <a:prstGeom prst="curvedConnector3">
            <a:avLst>
              <a:gd name="adj1" fmla="val 50000"/>
            </a:avLst>
          </a:prstGeom>
          <a:ln w="6350">
            <a:solidFill>
              <a:srgbClr val="111C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線コネクタ 82"/>
          <p:cNvCxnSpPr>
            <a:stCxn id="23" idx="2"/>
            <a:endCxn id="226" idx="0"/>
          </p:cNvCxnSpPr>
          <p:nvPr/>
        </p:nvCxnSpPr>
        <p:spPr>
          <a:xfrm rot="16200000" flipH="1">
            <a:off x="4945952" y="1484195"/>
            <a:ext cx="129763" cy="5744845"/>
          </a:xfrm>
          <a:prstGeom prst="curvedConnector3">
            <a:avLst>
              <a:gd name="adj1" fmla="val 50000"/>
            </a:avLst>
          </a:prstGeom>
          <a:ln w="6350">
            <a:solidFill>
              <a:srgbClr val="111C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図形グループ 27"/>
          <p:cNvGrpSpPr/>
          <p:nvPr/>
        </p:nvGrpSpPr>
        <p:grpSpPr>
          <a:xfrm>
            <a:off x="377495" y="583493"/>
            <a:ext cx="8395976" cy="5724081"/>
            <a:chOff x="348919" y="426327"/>
            <a:chExt cx="8395976" cy="5724081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5744627" y="4515759"/>
              <a:ext cx="2308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mr-IN" altLang="ja-JP" sz="1800" b="1" dirty="0" smtClean="0">
                  <a:latin typeface="+mj-lt"/>
                  <a:ea typeface="Arial Narrow" charset="0"/>
                  <a:cs typeface="Arial Narrow" charset="0"/>
                </a:rPr>
                <a:t>…</a:t>
              </a:r>
              <a:endParaRPr kumimoji="1" lang="ja-JP" altLang="en-US" sz="1800" b="1" dirty="0">
                <a:latin typeface="+mj-lt"/>
                <a:ea typeface="Arial Narrow" charset="0"/>
                <a:cs typeface="Arial Narrow" charset="0"/>
              </a:endParaRPr>
            </a:p>
          </p:txBody>
        </p:sp>
        <p:grpSp>
          <p:nvGrpSpPr>
            <p:cNvPr id="202" name="図形グループ 201"/>
            <p:cNvGrpSpPr/>
            <p:nvPr/>
          </p:nvGrpSpPr>
          <p:grpSpPr>
            <a:xfrm>
              <a:off x="507914" y="1769519"/>
              <a:ext cx="2657819" cy="1206877"/>
              <a:chOff x="596369" y="2312894"/>
              <a:chExt cx="2657819" cy="1206877"/>
            </a:xfrm>
          </p:grpSpPr>
          <p:sp>
            <p:nvSpPr>
              <p:cNvPr id="95" name="正方形/長方形 94"/>
              <p:cNvSpPr/>
              <p:nvPr/>
            </p:nvSpPr>
            <p:spPr>
              <a:xfrm>
                <a:off x="596369" y="2312894"/>
                <a:ext cx="2657819" cy="1206877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657241" y="2342772"/>
                <a:ext cx="57868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Master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>
              <a:xfrm>
                <a:off x="707529" y="3094787"/>
                <a:ext cx="576082" cy="306562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Etcd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>
              <a:xfrm>
                <a:off x="700264" y="2675143"/>
                <a:ext cx="949499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Apiserver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3" name="角丸四角形 72"/>
              <p:cNvSpPr/>
              <p:nvPr/>
            </p:nvSpPr>
            <p:spPr>
              <a:xfrm>
                <a:off x="1966478" y="2672376"/>
                <a:ext cx="1040462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Scheduler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4" name="角丸四角形 73"/>
              <p:cNvSpPr/>
              <p:nvPr/>
            </p:nvSpPr>
            <p:spPr>
              <a:xfrm>
                <a:off x="1385047" y="3089392"/>
                <a:ext cx="1785585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Controller Manager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</p:grpSp>
        <p:cxnSp>
          <p:nvCxnSpPr>
            <p:cNvPr id="90" name="直線矢印コネクタ 89"/>
            <p:cNvCxnSpPr>
              <a:stCxn id="95" idx="3"/>
              <a:endCxn id="85" idx="1"/>
            </p:cNvCxnSpPr>
            <p:nvPr/>
          </p:nvCxnSpPr>
          <p:spPr>
            <a:xfrm>
              <a:off x="3165733" y="2372958"/>
              <a:ext cx="949076" cy="34512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>
              <a:stCxn id="97" idx="2"/>
              <a:endCxn id="95" idx="0"/>
            </p:cNvCxnSpPr>
            <p:nvPr/>
          </p:nvCxnSpPr>
          <p:spPr>
            <a:xfrm>
              <a:off x="1836823" y="1277103"/>
              <a:ext cx="1" cy="4924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/>
            <p:cNvSpPr txBox="1"/>
            <p:nvPr/>
          </p:nvSpPr>
          <p:spPr>
            <a:xfrm>
              <a:off x="1462930" y="992940"/>
              <a:ext cx="747786" cy="2841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err="1" smtClean="0">
                  <a:latin typeface="+mn-lt"/>
                  <a:ea typeface="Arial Narrow" charset="0"/>
                  <a:cs typeface="Arial Narrow" charset="0"/>
                </a:rPr>
                <a:t>kubectl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6740944" y="5873409"/>
              <a:ext cx="20039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Kubernetes Cluster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cxnSp>
          <p:nvCxnSpPr>
            <p:cNvPr id="138" name="直線矢印コネクタ 137"/>
            <p:cNvCxnSpPr>
              <a:stCxn id="140" idx="2"/>
              <a:endCxn id="96" idx="0"/>
            </p:cNvCxnSpPr>
            <p:nvPr/>
          </p:nvCxnSpPr>
          <p:spPr>
            <a:xfrm>
              <a:off x="6125024" y="703326"/>
              <a:ext cx="1" cy="326490"/>
            </a:xfrm>
            <a:prstGeom prst="straightConnector1">
              <a:avLst/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テキスト ボックス 139"/>
            <p:cNvSpPr txBox="1"/>
            <p:nvPr/>
          </p:nvSpPr>
          <p:spPr>
            <a:xfrm>
              <a:off x="5066128" y="426327"/>
              <a:ext cx="21177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Access from Internet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grpSp>
          <p:nvGrpSpPr>
            <p:cNvPr id="185" name="図形グループ 184"/>
            <p:cNvGrpSpPr/>
            <p:nvPr/>
          </p:nvGrpSpPr>
          <p:grpSpPr>
            <a:xfrm>
              <a:off x="507914" y="3637856"/>
              <a:ext cx="2502733" cy="1977785"/>
              <a:chOff x="596814" y="4349056"/>
              <a:chExt cx="2502733" cy="197778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4" name="テキスト ボックス 3"/>
              <p:cNvSpPr txBox="1"/>
              <p:nvPr/>
            </p:nvSpPr>
            <p:spPr>
              <a:xfrm>
                <a:off x="669528" y="4389401"/>
                <a:ext cx="5594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Node1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9" name="角丸四角形 18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3" name="角丸四角形 22"/>
              <p:cNvSpPr/>
              <p:nvPr/>
            </p:nvSpPr>
            <p:spPr>
              <a:xfrm>
                <a:off x="1860916" y="4707010"/>
                <a:ext cx="674781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</a:t>
                </a:r>
                <a:r>
                  <a:rPr kumimoji="1" lang="en-US" altLang="ja-JP" sz="180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roxy 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178" name="図形グループ 177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5" name="角丸四角形 4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76" name="角丸四角形 175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77" name="角丸四角形 176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179" name="図形グループ 178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180" name="角丸四角形 179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181" name="テキスト ボックス 180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82" name="角丸四角形 181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83" name="角丸四角形 182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  <p:grpSp>
          <p:nvGrpSpPr>
            <p:cNvPr id="204" name="図形グループ 203"/>
            <p:cNvGrpSpPr/>
            <p:nvPr/>
          </p:nvGrpSpPr>
          <p:grpSpPr>
            <a:xfrm>
              <a:off x="3137304" y="3639781"/>
              <a:ext cx="2502733" cy="1977785"/>
              <a:chOff x="596814" y="4349056"/>
              <a:chExt cx="2502733" cy="1977785"/>
            </a:xfrm>
          </p:grpSpPr>
          <p:sp>
            <p:nvSpPr>
              <p:cNvPr id="205" name="正方形/長方形 204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206" name="テキスト ボックス 205"/>
              <p:cNvSpPr txBox="1"/>
              <p:nvPr/>
            </p:nvSpPr>
            <p:spPr>
              <a:xfrm>
                <a:off x="669528" y="4389401"/>
                <a:ext cx="5594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Node2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07" name="角丸四角形 206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08" name="角丸四角形 207"/>
              <p:cNvSpPr/>
              <p:nvPr/>
            </p:nvSpPr>
            <p:spPr>
              <a:xfrm>
                <a:off x="1860915" y="4707331"/>
                <a:ext cx="623735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209" name="図形グループ 208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15" name="角丸四角形 214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16" name="テキスト ボックス 215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7" name="角丸四角形 216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8" name="角丸四角形 217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210" name="図形グループ 209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11" name="角丸四角形 210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12" name="テキスト ボックス 211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3" name="角丸四角形 212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4" name="角丸四角形 213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  <p:grpSp>
          <p:nvGrpSpPr>
            <p:cNvPr id="219" name="図形グループ 218"/>
            <p:cNvGrpSpPr/>
            <p:nvPr/>
          </p:nvGrpSpPr>
          <p:grpSpPr>
            <a:xfrm>
              <a:off x="6055483" y="3637856"/>
              <a:ext cx="2502733" cy="1977785"/>
              <a:chOff x="596814" y="4349056"/>
              <a:chExt cx="2502733" cy="1977785"/>
            </a:xfrm>
          </p:grpSpPr>
          <p:sp>
            <p:nvSpPr>
              <p:cNvPr id="220" name="正方形/長方形 219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221" name="テキスト ボックス 220"/>
              <p:cNvSpPr txBox="1"/>
              <p:nvPr/>
            </p:nvSpPr>
            <p:spPr>
              <a:xfrm>
                <a:off x="669528" y="4389401"/>
                <a:ext cx="8335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Node &lt;n&gt;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22" name="角丸四角形 221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23" name="角丸四角形 222"/>
              <p:cNvSpPr/>
              <p:nvPr/>
            </p:nvSpPr>
            <p:spPr>
              <a:xfrm>
                <a:off x="1860915" y="4707331"/>
                <a:ext cx="622899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224" name="図形グループ 223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30" name="角丸四角形 229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31" name="テキスト ボックス 230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32" name="角丸四角形 231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33" name="角丸四角形 232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225" name="図形グループ 224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26" name="角丸四角形 225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27" name="テキスト ボックス 226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28" name="角丸四角形 227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29" name="角丸四角形 228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  <p:sp>
          <p:nvSpPr>
            <p:cNvPr id="2" name="正方形/長方形 1"/>
            <p:cNvSpPr/>
            <p:nvPr/>
          </p:nvSpPr>
          <p:spPr>
            <a:xfrm>
              <a:off x="348919" y="1371382"/>
              <a:ext cx="8367404" cy="441505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図形グループ 7"/>
            <p:cNvGrpSpPr/>
            <p:nvPr/>
          </p:nvGrpSpPr>
          <p:grpSpPr>
            <a:xfrm>
              <a:off x="4042844" y="1573422"/>
              <a:ext cx="1757930" cy="1644668"/>
              <a:chOff x="3789947" y="1275048"/>
              <a:chExt cx="1757930" cy="1644668"/>
            </a:xfrm>
          </p:grpSpPr>
          <p:sp>
            <p:nvSpPr>
              <p:cNvPr id="75" name="正方形/長方形 74"/>
              <p:cNvSpPr/>
              <p:nvPr/>
            </p:nvSpPr>
            <p:spPr>
              <a:xfrm>
                <a:off x="3789947" y="1275048"/>
                <a:ext cx="1757930" cy="1644668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3862660" y="1315392"/>
                <a:ext cx="58028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err="1" smtClean="0">
                    <a:latin typeface="Arial Narrow" charset="0"/>
                    <a:ea typeface="Arial Narrow" charset="0"/>
                    <a:cs typeface="Arial Narrow" charset="0"/>
                  </a:rPr>
                  <a:t>NodeX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7" name="角丸四角形 76"/>
              <p:cNvSpPr/>
              <p:nvPr/>
            </p:nvSpPr>
            <p:spPr>
              <a:xfrm>
                <a:off x="3862010" y="1633001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8" name="角丸四角形 77"/>
              <p:cNvSpPr/>
              <p:nvPr/>
            </p:nvSpPr>
            <p:spPr>
              <a:xfrm>
                <a:off x="4661921" y="1633322"/>
                <a:ext cx="722879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85" name="角丸四角形 84"/>
              <p:cNvSpPr/>
              <p:nvPr/>
            </p:nvSpPr>
            <p:spPr>
              <a:xfrm>
                <a:off x="3861912" y="2071148"/>
                <a:ext cx="1311221" cy="697115"/>
              </a:xfrm>
              <a:prstGeom prst="round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3859488" y="2054215"/>
                <a:ext cx="6267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Pod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89" name="角丸四角形 88"/>
              <p:cNvSpPr/>
              <p:nvPr/>
            </p:nvSpPr>
            <p:spPr>
              <a:xfrm>
                <a:off x="3900661" y="2384361"/>
                <a:ext cx="1209810" cy="288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Loadbalancer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</p:grpSp>
        <p:sp>
          <p:nvSpPr>
            <p:cNvPr id="96" name="角丸四角形 95"/>
            <p:cNvSpPr/>
            <p:nvPr/>
          </p:nvSpPr>
          <p:spPr>
            <a:xfrm>
              <a:off x="5278052" y="1029816"/>
              <a:ext cx="1693945" cy="295606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800" smtClean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rPr>
                <a:t>External Gateway</a:t>
              </a:r>
              <a:endParaRPr kumimoji="1" lang="ja-JP" altLang="en-US" sz="1800" dirty="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cxnSp>
          <p:nvCxnSpPr>
            <p:cNvPr id="98" name="曲線コネクタ 97"/>
            <p:cNvCxnSpPr>
              <a:stCxn id="96" idx="2"/>
              <a:endCxn id="85" idx="0"/>
            </p:cNvCxnSpPr>
            <p:nvPr/>
          </p:nvCxnSpPr>
          <p:spPr>
            <a:xfrm rot="5400000">
              <a:off x="4925673" y="1170170"/>
              <a:ext cx="1044100" cy="135460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図形グループ 98"/>
            <p:cNvGrpSpPr/>
            <p:nvPr/>
          </p:nvGrpSpPr>
          <p:grpSpPr>
            <a:xfrm>
              <a:off x="6559297" y="1545996"/>
              <a:ext cx="1757930" cy="1644668"/>
              <a:chOff x="3789947" y="1275048"/>
              <a:chExt cx="1757930" cy="1644668"/>
            </a:xfrm>
          </p:grpSpPr>
          <p:sp>
            <p:nvSpPr>
              <p:cNvPr id="100" name="正方形/長方形 99"/>
              <p:cNvSpPr/>
              <p:nvPr/>
            </p:nvSpPr>
            <p:spPr>
              <a:xfrm>
                <a:off x="3789947" y="1275048"/>
                <a:ext cx="1757930" cy="1644668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3862660" y="1315392"/>
                <a:ext cx="58028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err="1" smtClean="0">
                    <a:latin typeface="Arial Narrow" charset="0"/>
                    <a:ea typeface="Arial Narrow" charset="0"/>
                    <a:cs typeface="Arial Narrow" charset="0"/>
                  </a:rPr>
                  <a:t>NodeY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02" name="角丸四角形 101"/>
              <p:cNvSpPr/>
              <p:nvPr/>
            </p:nvSpPr>
            <p:spPr>
              <a:xfrm>
                <a:off x="3862010" y="1633001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03" name="角丸四角形 102"/>
              <p:cNvSpPr/>
              <p:nvPr/>
            </p:nvSpPr>
            <p:spPr>
              <a:xfrm>
                <a:off x="4661921" y="1633322"/>
                <a:ext cx="722879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06" name="角丸四角形 105"/>
              <p:cNvSpPr/>
              <p:nvPr/>
            </p:nvSpPr>
            <p:spPr>
              <a:xfrm>
                <a:off x="3861912" y="2071148"/>
                <a:ext cx="1311221" cy="697115"/>
              </a:xfrm>
              <a:prstGeom prst="round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3859488" y="2054215"/>
                <a:ext cx="6267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Pod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08" name="角丸四角形 107"/>
              <p:cNvSpPr/>
              <p:nvPr/>
            </p:nvSpPr>
            <p:spPr>
              <a:xfrm>
                <a:off x="3900661" y="2384361"/>
                <a:ext cx="1209810" cy="288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Loadbalancer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</p:grpSp>
        <p:cxnSp>
          <p:nvCxnSpPr>
            <p:cNvPr id="109" name="直線矢印コネクタ 108"/>
            <p:cNvCxnSpPr>
              <a:stCxn id="95" idx="3"/>
              <a:endCxn id="106" idx="1"/>
            </p:cNvCxnSpPr>
            <p:nvPr/>
          </p:nvCxnSpPr>
          <p:spPr>
            <a:xfrm>
              <a:off x="3165733" y="2372958"/>
              <a:ext cx="3465529" cy="31769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曲線コネクタ 109"/>
            <p:cNvCxnSpPr>
              <a:stCxn id="96" idx="2"/>
              <a:endCxn id="106" idx="0"/>
            </p:cNvCxnSpPr>
            <p:nvPr/>
          </p:nvCxnSpPr>
          <p:spPr>
            <a:xfrm rot="16200000" flipH="1">
              <a:off x="6197612" y="1252835"/>
              <a:ext cx="1016674" cy="116184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曲線コネクタ 116"/>
            <p:cNvCxnSpPr>
              <a:stCxn id="85" idx="2"/>
              <a:endCxn id="215" idx="0"/>
            </p:cNvCxnSpPr>
            <p:nvPr/>
          </p:nvCxnSpPr>
          <p:spPr>
            <a:xfrm rot="5400000">
              <a:off x="3594314" y="3242841"/>
              <a:ext cx="1352311" cy="999903"/>
            </a:xfrm>
            <a:prstGeom prst="curvedConnector3">
              <a:avLst>
                <a:gd name="adj1" fmla="val 50001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曲線コネクタ 120"/>
            <p:cNvCxnSpPr>
              <a:stCxn id="85" idx="2"/>
              <a:endCxn id="230" idx="0"/>
            </p:cNvCxnSpPr>
            <p:nvPr/>
          </p:nvCxnSpPr>
          <p:spPr>
            <a:xfrm rot="16200000" flipH="1">
              <a:off x="5054365" y="2782692"/>
              <a:ext cx="1350386" cy="191827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曲線コネクタ 115"/>
            <p:cNvCxnSpPr>
              <a:stCxn id="85" idx="2"/>
              <a:endCxn id="5" idx="0"/>
            </p:cNvCxnSpPr>
            <p:nvPr/>
          </p:nvCxnSpPr>
          <p:spPr>
            <a:xfrm rot="5400000">
              <a:off x="2280581" y="1927184"/>
              <a:ext cx="1350386" cy="362929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614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図形グループ 156"/>
          <p:cNvGrpSpPr/>
          <p:nvPr/>
        </p:nvGrpSpPr>
        <p:grpSpPr>
          <a:xfrm>
            <a:off x="939826" y="678357"/>
            <a:ext cx="6797633" cy="4893768"/>
            <a:chOff x="939826" y="678357"/>
            <a:chExt cx="6797633" cy="4893768"/>
          </a:xfrm>
        </p:grpSpPr>
        <p:grpSp>
          <p:nvGrpSpPr>
            <p:cNvPr id="137" name="図形グループ 136"/>
            <p:cNvGrpSpPr/>
            <p:nvPr/>
          </p:nvGrpSpPr>
          <p:grpSpPr>
            <a:xfrm>
              <a:off x="939826" y="1170910"/>
              <a:ext cx="6797633" cy="4401215"/>
              <a:chOff x="1071562" y="1214365"/>
              <a:chExt cx="6797633" cy="4401215"/>
            </a:xfrm>
          </p:grpSpPr>
          <p:sp>
            <p:nvSpPr>
              <p:cNvPr id="4" name="角丸四角形 3"/>
              <p:cNvSpPr/>
              <p:nvPr/>
            </p:nvSpPr>
            <p:spPr>
              <a:xfrm>
                <a:off x="3767056" y="1283559"/>
                <a:ext cx="1301751" cy="304800"/>
              </a:xfrm>
              <a:prstGeom prst="round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Gateway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1" name="図形グループ 110"/>
              <p:cNvGrpSpPr/>
              <p:nvPr/>
            </p:nvGrpSpPr>
            <p:grpSpPr>
              <a:xfrm>
                <a:off x="1071562" y="2116594"/>
                <a:ext cx="2898733" cy="3498986"/>
                <a:chOff x="1071562" y="2116594"/>
                <a:chExt cx="2898733" cy="3498986"/>
              </a:xfrm>
            </p:grpSpPr>
            <p:sp>
              <p:nvSpPr>
                <p:cNvPr id="109" name="角丸四角形 108"/>
                <p:cNvSpPr/>
                <p:nvPr/>
              </p:nvSpPr>
              <p:spPr>
                <a:xfrm>
                  <a:off x="1071562" y="2615860"/>
                  <a:ext cx="2898733" cy="2999720"/>
                </a:xfrm>
                <a:prstGeom prst="roundRect">
                  <a:avLst/>
                </a:prstGeom>
                <a:solidFill>
                  <a:srgbClr val="80BED7">
                    <a:alpha val="35000"/>
                  </a:srgbClr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正方形/長方形 5"/>
                <p:cNvSpPr/>
                <p:nvPr/>
              </p:nvSpPr>
              <p:spPr>
                <a:xfrm>
                  <a:off x="2133598" y="2116594"/>
                  <a:ext cx="6985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eth0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角丸四角形 6"/>
                <p:cNvSpPr/>
                <p:nvPr/>
              </p:nvSpPr>
              <p:spPr>
                <a:xfrm>
                  <a:off x="2114547" y="2795969"/>
                  <a:ext cx="736603" cy="291749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cbr0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角丸四角形 7"/>
                <p:cNvSpPr/>
                <p:nvPr/>
              </p:nvSpPr>
              <p:spPr>
                <a:xfrm>
                  <a:off x="2051049" y="3299093"/>
                  <a:ext cx="857249" cy="311150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veth0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角丸四角形 12"/>
                <p:cNvSpPr/>
                <p:nvPr/>
              </p:nvSpPr>
              <p:spPr>
                <a:xfrm>
                  <a:off x="1346200" y="3763085"/>
                  <a:ext cx="2349500" cy="1599329"/>
                </a:xfrm>
                <a:prstGeom prst="round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3" name="直線コネクタ 22"/>
                <p:cNvCxnSpPr>
                  <a:stCxn id="7" idx="2"/>
                  <a:endCxn id="8" idx="0"/>
                </p:cNvCxnSpPr>
                <p:nvPr/>
              </p:nvCxnSpPr>
              <p:spPr>
                <a:xfrm flipH="1">
                  <a:off x="2479674" y="3087718"/>
                  <a:ext cx="3175" cy="2113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/>
                <p:cNvCxnSpPr>
                  <a:stCxn id="6" idx="2"/>
                  <a:endCxn id="7" idx="0"/>
                </p:cNvCxnSpPr>
                <p:nvPr/>
              </p:nvCxnSpPr>
              <p:spPr>
                <a:xfrm>
                  <a:off x="2482848" y="2459494"/>
                  <a:ext cx="1" cy="3364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正方形/長方形 31"/>
                <p:cNvSpPr/>
                <p:nvPr/>
              </p:nvSpPr>
              <p:spPr>
                <a:xfrm>
                  <a:off x="1158915" y="2748377"/>
                  <a:ext cx="79861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Node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角丸四角形 9"/>
                <p:cNvSpPr/>
                <p:nvPr/>
              </p:nvSpPr>
              <p:spPr>
                <a:xfrm>
                  <a:off x="2051049" y="3895665"/>
                  <a:ext cx="857249" cy="311150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eth0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直線コネクタ 14"/>
                <p:cNvCxnSpPr>
                  <a:stCxn id="8" idx="2"/>
                  <a:endCxn id="10" idx="0"/>
                </p:cNvCxnSpPr>
                <p:nvPr/>
              </p:nvCxnSpPr>
              <p:spPr>
                <a:xfrm>
                  <a:off x="2479674" y="3610243"/>
                  <a:ext cx="0" cy="2854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六角形 41"/>
                <p:cNvSpPr/>
                <p:nvPr/>
              </p:nvSpPr>
              <p:spPr>
                <a:xfrm>
                  <a:off x="1504947" y="4363196"/>
                  <a:ext cx="1955800" cy="368205"/>
                </a:xfrm>
                <a:prstGeom prst="hexagon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ja-JP" sz="2000" dirty="0" err="1">
                      <a:solidFill>
                        <a:schemeClr val="tx1"/>
                      </a:solidFill>
                    </a:rPr>
                    <a:t>Keepalived</a:t>
                  </a:r>
                  <a:endParaRPr kumimoji="1" lang="ja-JP" altLang="en-US" sz="2000" dirty="0"/>
                </a:p>
              </p:txBody>
            </p:sp>
            <p:sp>
              <p:nvSpPr>
                <p:cNvPr id="43" name="六角形 42"/>
                <p:cNvSpPr/>
                <p:nvPr/>
              </p:nvSpPr>
              <p:spPr>
                <a:xfrm>
                  <a:off x="1504947" y="4857742"/>
                  <a:ext cx="1955800" cy="368205"/>
                </a:xfrm>
                <a:prstGeom prst="hexagon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Nginx-Ingress</a:t>
                  </a:r>
                  <a:endParaRPr kumimoji="1" lang="ja-JP" altLang="en-US" sz="2000" dirty="0"/>
                </a:p>
              </p:txBody>
            </p:sp>
            <p:sp>
              <p:nvSpPr>
                <p:cNvPr id="44" name="正方形/長方形 43"/>
                <p:cNvSpPr/>
                <p:nvPr/>
              </p:nvSpPr>
              <p:spPr>
                <a:xfrm>
                  <a:off x="3003625" y="3850177"/>
                  <a:ext cx="64152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Pod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5" name="カギ線コネクタ 64"/>
              <p:cNvCxnSpPr>
                <a:stCxn id="4" idx="2"/>
                <a:endCxn id="6" idx="0"/>
              </p:cNvCxnSpPr>
              <p:nvPr/>
            </p:nvCxnSpPr>
            <p:spPr>
              <a:xfrm rot="5400000">
                <a:off x="3186273" y="884934"/>
                <a:ext cx="528235" cy="1935084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カギ線コネクタ 65"/>
              <p:cNvCxnSpPr>
                <a:stCxn id="4" idx="2"/>
                <a:endCxn id="114" idx="0"/>
              </p:cNvCxnSpPr>
              <p:nvPr/>
            </p:nvCxnSpPr>
            <p:spPr>
              <a:xfrm rot="16200000" flipH="1">
                <a:off x="5135723" y="870568"/>
                <a:ext cx="528235" cy="196381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円/楕円 84"/>
              <p:cNvSpPr/>
              <p:nvPr/>
            </p:nvSpPr>
            <p:spPr>
              <a:xfrm>
                <a:off x="1394410" y="3866406"/>
                <a:ext cx="612772" cy="35417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VIP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正方形/長方形 89"/>
              <p:cNvSpPr/>
              <p:nvPr/>
            </p:nvSpPr>
            <p:spPr>
              <a:xfrm>
                <a:off x="2257290" y="1214365"/>
                <a:ext cx="7136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ja-JP" sz="2000" dirty="0">
                    <a:solidFill>
                      <a:srgbClr val="FF0000"/>
                    </a:solidFill>
                  </a:rPr>
                  <a:t>A</a:t>
                </a:r>
                <a:r>
                  <a:rPr kumimoji="1" lang="en-US" altLang="ja-JP" sz="2000" dirty="0" smtClean="0">
                    <a:solidFill>
                      <a:srgbClr val="FF0000"/>
                    </a:solidFill>
                  </a:rPr>
                  <a:t>RP</a:t>
                </a:r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2" name="曲線コネクタ 91"/>
              <p:cNvCxnSpPr>
                <a:stCxn id="4" idx="1"/>
                <a:endCxn id="104" idx="0"/>
              </p:cNvCxnSpPr>
              <p:nvPr/>
            </p:nvCxnSpPr>
            <p:spPr>
              <a:xfrm rot="10800000" flipV="1">
                <a:off x="1885376" y="1435959"/>
                <a:ext cx="1881680" cy="2425566"/>
              </a:xfrm>
              <a:prstGeom prst="curvedConnector2">
                <a:avLst/>
              </a:prstGeom>
              <a:ln w="254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円/楕円 92"/>
              <p:cNvSpPr/>
              <p:nvPr/>
            </p:nvSpPr>
            <p:spPr>
              <a:xfrm>
                <a:off x="2509313" y="4357532"/>
                <a:ext cx="209612" cy="18877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正方形/長方形 102"/>
              <p:cNvSpPr/>
              <p:nvPr/>
            </p:nvSpPr>
            <p:spPr>
              <a:xfrm>
                <a:off x="3839517" y="2219360"/>
                <a:ext cx="11961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ja-JP" sz="2000" dirty="0" smtClean="0">
                    <a:solidFill>
                      <a:srgbClr val="FF0000"/>
                    </a:solidFill>
                  </a:rPr>
                  <a:t>Multicast</a:t>
                </a:r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円/楕円 103"/>
              <p:cNvSpPr/>
              <p:nvPr/>
            </p:nvSpPr>
            <p:spPr>
              <a:xfrm>
                <a:off x="1780570" y="3861525"/>
                <a:ext cx="209612" cy="18877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2" name="図形グループ 111"/>
              <p:cNvGrpSpPr/>
              <p:nvPr/>
            </p:nvGrpSpPr>
            <p:grpSpPr>
              <a:xfrm>
                <a:off x="4970462" y="2116594"/>
                <a:ext cx="2898733" cy="3498986"/>
                <a:chOff x="1071562" y="2116594"/>
                <a:chExt cx="2898733" cy="3498986"/>
              </a:xfrm>
            </p:grpSpPr>
            <p:sp>
              <p:nvSpPr>
                <p:cNvPr id="113" name="角丸四角形 112"/>
                <p:cNvSpPr/>
                <p:nvPr/>
              </p:nvSpPr>
              <p:spPr>
                <a:xfrm>
                  <a:off x="1071562" y="2615860"/>
                  <a:ext cx="2898733" cy="2999720"/>
                </a:xfrm>
                <a:prstGeom prst="roundRect">
                  <a:avLst/>
                </a:prstGeom>
                <a:solidFill>
                  <a:srgbClr val="80BED7">
                    <a:alpha val="35000"/>
                  </a:srgbClr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" name="正方形/長方形 113"/>
                <p:cNvSpPr/>
                <p:nvPr/>
              </p:nvSpPr>
              <p:spPr>
                <a:xfrm>
                  <a:off x="2133598" y="2116594"/>
                  <a:ext cx="6985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eth0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角丸四角形 114"/>
                <p:cNvSpPr/>
                <p:nvPr/>
              </p:nvSpPr>
              <p:spPr>
                <a:xfrm>
                  <a:off x="2114547" y="2795969"/>
                  <a:ext cx="736603" cy="291749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smtClean="0">
                      <a:solidFill>
                        <a:schemeClr val="tx1"/>
                      </a:solidFill>
                    </a:rPr>
                    <a:t>cbr0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角丸四角形 115"/>
                <p:cNvSpPr/>
                <p:nvPr/>
              </p:nvSpPr>
              <p:spPr>
                <a:xfrm>
                  <a:off x="2051049" y="3299093"/>
                  <a:ext cx="857249" cy="311150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veth0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角丸四角形 116"/>
                <p:cNvSpPr/>
                <p:nvPr/>
              </p:nvSpPr>
              <p:spPr>
                <a:xfrm>
                  <a:off x="1346200" y="3763085"/>
                  <a:ext cx="2349500" cy="1599329"/>
                </a:xfrm>
                <a:prstGeom prst="round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8" name="直線コネクタ 117"/>
                <p:cNvCxnSpPr>
                  <a:stCxn id="117" idx="2"/>
                  <a:endCxn id="118" idx="0"/>
                </p:cNvCxnSpPr>
                <p:nvPr/>
              </p:nvCxnSpPr>
              <p:spPr>
                <a:xfrm>
                  <a:off x="2520950" y="5362414"/>
                  <a:ext cx="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正方形/長方形 119"/>
                <p:cNvSpPr/>
                <p:nvPr/>
              </p:nvSpPr>
              <p:spPr>
                <a:xfrm>
                  <a:off x="1158915" y="2748377"/>
                  <a:ext cx="79861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Node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角丸四角形 120"/>
                <p:cNvSpPr/>
                <p:nvPr/>
              </p:nvSpPr>
              <p:spPr>
                <a:xfrm>
                  <a:off x="2051049" y="3895665"/>
                  <a:ext cx="857249" cy="311150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eth0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2" name="直線コネクタ 121"/>
                <p:cNvCxnSpPr>
                  <a:stCxn id="116" idx="2"/>
                  <a:endCxn id="121" idx="0"/>
                </p:cNvCxnSpPr>
                <p:nvPr/>
              </p:nvCxnSpPr>
              <p:spPr>
                <a:xfrm>
                  <a:off x="2479674" y="3610243"/>
                  <a:ext cx="0" cy="2854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六角形 122"/>
                <p:cNvSpPr/>
                <p:nvPr/>
              </p:nvSpPr>
              <p:spPr>
                <a:xfrm>
                  <a:off x="1504947" y="4363196"/>
                  <a:ext cx="1955800" cy="368205"/>
                </a:xfrm>
                <a:prstGeom prst="hexagon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ja-JP" sz="2000" dirty="0" err="1">
                      <a:solidFill>
                        <a:schemeClr val="tx1"/>
                      </a:solidFill>
                    </a:rPr>
                    <a:t>Keepalived</a:t>
                  </a:r>
                  <a:endParaRPr kumimoji="1" lang="ja-JP" altLang="en-US" sz="2000" dirty="0"/>
                </a:p>
              </p:txBody>
            </p:sp>
            <p:sp>
              <p:nvSpPr>
                <p:cNvPr id="124" name="六角形 123"/>
                <p:cNvSpPr/>
                <p:nvPr/>
              </p:nvSpPr>
              <p:spPr>
                <a:xfrm>
                  <a:off x="1504947" y="4857742"/>
                  <a:ext cx="1955800" cy="368205"/>
                </a:xfrm>
                <a:prstGeom prst="hexagon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Nginx-Ingress</a:t>
                  </a:r>
                  <a:endParaRPr kumimoji="1" lang="ja-JP" altLang="en-US" sz="2000" dirty="0"/>
                </a:p>
              </p:txBody>
            </p:sp>
            <p:sp>
              <p:nvSpPr>
                <p:cNvPr id="125" name="正方形/長方形 124"/>
                <p:cNvSpPr/>
                <p:nvPr/>
              </p:nvSpPr>
              <p:spPr>
                <a:xfrm>
                  <a:off x="1382856" y="3836745"/>
                  <a:ext cx="64152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ja-JP" sz="2000" smtClean="0">
                      <a:solidFill>
                        <a:schemeClr val="tx1"/>
                      </a:solidFill>
                    </a:rPr>
                    <a:t>Pod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0" name="円/楕円 129"/>
              <p:cNvSpPr/>
              <p:nvPr/>
            </p:nvSpPr>
            <p:spPr>
              <a:xfrm>
                <a:off x="6116939" y="4360032"/>
                <a:ext cx="209612" cy="18877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0" name="曲線コネクタ 69"/>
              <p:cNvCxnSpPr>
                <a:stCxn id="93" idx="0"/>
                <a:endCxn id="130" idx="0"/>
              </p:cNvCxnSpPr>
              <p:nvPr/>
            </p:nvCxnSpPr>
            <p:spPr>
              <a:xfrm rot="16200000" flipH="1">
                <a:off x="4416682" y="2554969"/>
                <a:ext cx="2500" cy="3607626"/>
              </a:xfrm>
              <a:prstGeom prst="curvedConnector3">
                <a:avLst>
                  <a:gd name="adj1" fmla="val -95324760"/>
                </a:avLst>
              </a:prstGeom>
              <a:ln w="25400">
                <a:solidFill>
                  <a:srgbClr val="FF0000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直線矢印コネクタ 137"/>
            <p:cNvCxnSpPr>
              <a:stCxn id="139" idx="2"/>
              <a:endCxn id="4" idx="0"/>
            </p:cNvCxnSpPr>
            <p:nvPr/>
          </p:nvCxnSpPr>
          <p:spPr>
            <a:xfrm>
              <a:off x="4275837" y="955356"/>
              <a:ext cx="10359" cy="284748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テキスト ボックス 138"/>
            <p:cNvSpPr txBox="1"/>
            <p:nvPr/>
          </p:nvSpPr>
          <p:spPr>
            <a:xfrm>
              <a:off x="3216941" y="678357"/>
              <a:ext cx="21177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Access from Internet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cxnSp>
          <p:nvCxnSpPr>
            <p:cNvPr id="147" name="直線コネクタ 146"/>
            <p:cNvCxnSpPr>
              <a:stCxn id="115" idx="2"/>
              <a:endCxn id="116" idx="0"/>
            </p:cNvCxnSpPr>
            <p:nvPr/>
          </p:nvCxnSpPr>
          <p:spPr>
            <a:xfrm flipH="1">
              <a:off x="6246838" y="3044263"/>
              <a:ext cx="3175" cy="2113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>
              <a:stCxn id="114" idx="2"/>
              <a:endCxn id="115" idx="0"/>
            </p:cNvCxnSpPr>
            <p:nvPr/>
          </p:nvCxnSpPr>
          <p:spPr>
            <a:xfrm>
              <a:off x="6250012" y="2416039"/>
              <a:ext cx="1" cy="336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3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図形グループ 98"/>
          <p:cNvGrpSpPr/>
          <p:nvPr/>
        </p:nvGrpSpPr>
        <p:grpSpPr>
          <a:xfrm>
            <a:off x="1271590" y="1066302"/>
            <a:ext cx="6937861" cy="4805861"/>
            <a:chOff x="1271590" y="1066302"/>
            <a:chExt cx="6937861" cy="4805861"/>
          </a:xfrm>
        </p:grpSpPr>
        <p:sp>
          <p:nvSpPr>
            <p:cNvPr id="4" name="角丸四角形 3"/>
            <p:cNvSpPr/>
            <p:nvPr/>
          </p:nvSpPr>
          <p:spPr>
            <a:xfrm>
              <a:off x="2085403" y="1940595"/>
              <a:ext cx="1301751" cy="304800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Gateway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9" name="角丸四角形 108"/>
            <p:cNvSpPr/>
            <p:nvPr/>
          </p:nvSpPr>
          <p:spPr>
            <a:xfrm>
              <a:off x="1271590" y="3018046"/>
              <a:ext cx="2832018" cy="2854117"/>
            </a:xfrm>
            <a:prstGeom prst="roundRect">
              <a:avLst/>
            </a:prstGeom>
            <a:solidFill>
              <a:srgbClr val="80BED7">
                <a:alpha val="35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400300" y="2657979"/>
              <a:ext cx="677368" cy="353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eth0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2114696" y="3203042"/>
              <a:ext cx="1128568" cy="346679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docker0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2251076" y="3687759"/>
              <a:ext cx="857249" cy="31115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veth0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1546227" y="4113736"/>
              <a:ext cx="2349500" cy="1544113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>
              <a:stCxn id="7" idx="2"/>
              <a:endCxn id="8" idx="0"/>
            </p:cNvCxnSpPr>
            <p:nvPr/>
          </p:nvCxnSpPr>
          <p:spPr>
            <a:xfrm>
              <a:off x="2678980" y="3549721"/>
              <a:ext cx="721" cy="138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正方形/長方形 31"/>
            <p:cNvSpPr/>
            <p:nvPr/>
          </p:nvSpPr>
          <p:spPr>
            <a:xfrm>
              <a:off x="1358942" y="3155450"/>
              <a:ext cx="79861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Node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2251076" y="4199813"/>
              <a:ext cx="857249" cy="31115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eth0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コネクタ 14"/>
            <p:cNvCxnSpPr>
              <a:stCxn id="8" idx="2"/>
              <a:endCxn id="10" idx="0"/>
            </p:cNvCxnSpPr>
            <p:nvPr/>
          </p:nvCxnSpPr>
          <p:spPr>
            <a:xfrm>
              <a:off x="2679701" y="3998909"/>
              <a:ext cx="0" cy="2009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六角形 41"/>
            <p:cNvSpPr/>
            <p:nvPr/>
          </p:nvSpPr>
          <p:spPr>
            <a:xfrm>
              <a:off x="1704974" y="4677513"/>
              <a:ext cx="1955800" cy="368205"/>
            </a:xfrm>
            <a:prstGeom prst="hexag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2000" dirty="0" err="1">
                  <a:solidFill>
                    <a:schemeClr val="tx1"/>
                  </a:solidFill>
                </a:rPr>
                <a:t>Keepalived</a:t>
              </a:r>
              <a:endParaRPr kumimoji="1" lang="ja-JP" altLang="en-US" sz="2000" dirty="0"/>
            </a:p>
          </p:txBody>
        </p:sp>
        <p:sp>
          <p:nvSpPr>
            <p:cNvPr id="43" name="六角形 42"/>
            <p:cNvSpPr/>
            <p:nvPr/>
          </p:nvSpPr>
          <p:spPr>
            <a:xfrm>
              <a:off x="1704974" y="5157774"/>
              <a:ext cx="1955800" cy="368205"/>
            </a:xfrm>
            <a:prstGeom prst="hexag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Nginx-Ingress</a:t>
              </a:r>
              <a:endParaRPr kumimoji="1" lang="ja-JP" altLang="en-US" sz="2000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586265" y="4219990"/>
              <a:ext cx="6415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sz="2000" smtClean="0">
                  <a:solidFill>
                    <a:schemeClr val="tx1"/>
                  </a:solidFill>
                </a:rPr>
                <a:t>Pod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カギ線コネクタ 64"/>
            <p:cNvCxnSpPr>
              <a:stCxn id="4" idx="2"/>
              <a:endCxn id="6" idx="0"/>
            </p:cNvCxnSpPr>
            <p:nvPr/>
          </p:nvCxnSpPr>
          <p:spPr>
            <a:xfrm rot="16200000" flipH="1">
              <a:off x="2531339" y="2450334"/>
              <a:ext cx="412584" cy="2705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円/楕円 84"/>
            <p:cNvSpPr/>
            <p:nvPr/>
          </p:nvSpPr>
          <p:spPr>
            <a:xfrm>
              <a:off x="3154904" y="4196105"/>
              <a:ext cx="612772" cy="3541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VIP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728543" y="2261763"/>
              <a:ext cx="6992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sz="2000" dirty="0" smtClean="0">
                  <a:solidFill>
                    <a:srgbClr val="FF0000"/>
                  </a:solidFill>
                </a:rPr>
                <a:t>NAT</a:t>
              </a:r>
              <a:endParaRPr kumimoji="1" lang="ja-JP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92" name="曲線コネクタ 91"/>
            <p:cNvCxnSpPr>
              <a:stCxn id="86" idx="4"/>
              <a:endCxn id="48" idx="0"/>
            </p:cNvCxnSpPr>
            <p:nvPr/>
          </p:nvCxnSpPr>
          <p:spPr>
            <a:xfrm rot="5400000">
              <a:off x="3397490" y="2323827"/>
              <a:ext cx="401128" cy="26717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円/楕円 92"/>
            <p:cNvSpPr/>
            <p:nvPr/>
          </p:nvSpPr>
          <p:spPr>
            <a:xfrm>
              <a:off x="2709340" y="4857593"/>
              <a:ext cx="209612" cy="18877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/楕円 103"/>
            <p:cNvSpPr/>
            <p:nvPr/>
          </p:nvSpPr>
          <p:spPr>
            <a:xfrm>
              <a:off x="1980597" y="4361586"/>
              <a:ext cx="209612" cy="18877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3158079" y="2657980"/>
              <a:ext cx="612772" cy="3541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VIP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曲線コネクタ 49"/>
            <p:cNvCxnSpPr>
              <a:stCxn id="48" idx="4"/>
              <a:endCxn id="85" idx="0"/>
            </p:cNvCxnSpPr>
            <p:nvPr/>
          </p:nvCxnSpPr>
          <p:spPr>
            <a:xfrm rot="5400000">
              <a:off x="2870901" y="3602540"/>
              <a:ext cx="1183955" cy="317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円/楕円 85"/>
            <p:cNvSpPr/>
            <p:nvPr/>
          </p:nvSpPr>
          <p:spPr>
            <a:xfrm>
              <a:off x="3425257" y="1902682"/>
              <a:ext cx="612772" cy="354170"/>
            </a:xfrm>
            <a:prstGeom prst="ellipse">
              <a:avLst/>
            </a:prstGeom>
            <a:solidFill>
              <a:srgbClr val="111CFE">
                <a:alpha val="51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EIP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4" name="角丸四角形 93"/>
            <p:cNvSpPr/>
            <p:nvPr/>
          </p:nvSpPr>
          <p:spPr>
            <a:xfrm>
              <a:off x="6489616" y="3432470"/>
              <a:ext cx="1719835" cy="681266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AWS </a:t>
              </a:r>
              <a:r>
                <a:rPr kumimoji="1" lang="en-US" altLang="ja-JP" sz="2000" smtClean="0">
                  <a:solidFill>
                    <a:schemeClr val="tx1"/>
                  </a:solidFill>
                </a:rPr>
                <a:t>API Endpoint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直線矢印コネクタ 94"/>
            <p:cNvCxnSpPr>
              <a:stCxn id="96" idx="2"/>
              <a:endCxn id="86" idx="0"/>
            </p:cNvCxnSpPr>
            <p:nvPr/>
          </p:nvCxnSpPr>
          <p:spPr>
            <a:xfrm>
              <a:off x="3728543" y="1343301"/>
              <a:ext cx="3100" cy="559381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テキスト ボックス 95"/>
            <p:cNvSpPr txBox="1"/>
            <p:nvPr/>
          </p:nvSpPr>
          <p:spPr>
            <a:xfrm>
              <a:off x="2669647" y="1066302"/>
              <a:ext cx="21177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Access from Internet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cxnSp>
          <p:nvCxnSpPr>
            <p:cNvPr id="54" name="曲線コネクタ 53"/>
            <p:cNvCxnSpPr>
              <a:stCxn id="42" idx="0"/>
              <a:endCxn id="94" idx="2"/>
            </p:cNvCxnSpPr>
            <p:nvPr/>
          </p:nvCxnSpPr>
          <p:spPr>
            <a:xfrm flipV="1">
              <a:off x="3660774" y="4113736"/>
              <a:ext cx="3688760" cy="747880"/>
            </a:xfrm>
            <a:prstGeom prst="curvedConnector2">
              <a:avLst/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テキスト ボックス 104"/>
            <p:cNvSpPr txBox="1"/>
            <p:nvPr/>
          </p:nvSpPr>
          <p:spPr>
            <a:xfrm>
              <a:off x="5238241" y="4857593"/>
              <a:ext cx="13582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smtClean="0">
                  <a:latin typeface="+mn-lt"/>
                  <a:ea typeface="Arial Narrow" charset="0"/>
                  <a:cs typeface="Arial Narrow" charset="0"/>
                </a:rPr>
                <a:t>API request</a:t>
              </a:r>
              <a:endParaRPr kumimoji="1" lang="en-US" altLang="ja-JP" sz="1800" dirty="0" smtClean="0">
                <a:latin typeface="+mn-lt"/>
                <a:ea typeface="Arial Narrow" charset="0"/>
                <a:cs typeface="Arial Narrow" charset="0"/>
              </a:endParaRPr>
            </a:p>
          </p:txBody>
        </p:sp>
        <p:cxnSp>
          <p:nvCxnSpPr>
            <p:cNvPr id="108" name="曲線コネクタ 107"/>
            <p:cNvCxnSpPr>
              <a:stCxn id="94" idx="0"/>
              <a:endCxn id="86" idx="6"/>
            </p:cNvCxnSpPr>
            <p:nvPr/>
          </p:nvCxnSpPr>
          <p:spPr>
            <a:xfrm rot="16200000" flipV="1">
              <a:off x="5017431" y="1100366"/>
              <a:ext cx="1352703" cy="3311505"/>
            </a:xfrm>
            <a:prstGeom prst="curvedConnector2">
              <a:avLst/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曲線コネクタ 125"/>
            <p:cNvCxnSpPr>
              <a:stCxn id="94" idx="0"/>
              <a:endCxn id="48" idx="6"/>
            </p:cNvCxnSpPr>
            <p:nvPr/>
          </p:nvCxnSpPr>
          <p:spPr>
            <a:xfrm rot="16200000" flipV="1">
              <a:off x="5261491" y="1344426"/>
              <a:ext cx="597405" cy="3578683"/>
            </a:xfrm>
            <a:prstGeom prst="curvedConnector2">
              <a:avLst/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曲線コネクタ 126"/>
            <p:cNvCxnSpPr>
              <a:stCxn id="42" idx="0"/>
              <a:endCxn id="85" idx="6"/>
            </p:cNvCxnSpPr>
            <p:nvPr/>
          </p:nvCxnSpPr>
          <p:spPr>
            <a:xfrm flipV="1">
              <a:off x="3660774" y="4373190"/>
              <a:ext cx="106902" cy="488426"/>
            </a:xfrm>
            <a:prstGeom prst="curvedConnector3">
              <a:avLst>
                <a:gd name="adj1" fmla="val 313841"/>
              </a:avLst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/>
            <p:cNvSpPr txBox="1"/>
            <p:nvPr/>
          </p:nvSpPr>
          <p:spPr>
            <a:xfrm>
              <a:off x="4726405" y="3023874"/>
              <a:ext cx="17261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VIP assignment</a:t>
              </a:r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5238241" y="1852725"/>
              <a:ext cx="17261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EIP association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sp>
          <p:nvSpPr>
            <p:cNvPr id="131" name="テキスト ボックス 130"/>
            <p:cNvSpPr txBox="1"/>
            <p:nvPr/>
          </p:nvSpPr>
          <p:spPr>
            <a:xfrm>
              <a:off x="4021133" y="4292786"/>
              <a:ext cx="673566" cy="278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smtClean="0">
                  <a:latin typeface="+mn-lt"/>
                  <a:ea typeface="Arial Narrow" charset="0"/>
                  <a:cs typeface="Arial Narrow" charset="0"/>
                </a:rPr>
                <a:t>IP add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2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図形グループ 27"/>
          <p:cNvGrpSpPr/>
          <p:nvPr/>
        </p:nvGrpSpPr>
        <p:grpSpPr>
          <a:xfrm>
            <a:off x="377495" y="583493"/>
            <a:ext cx="8395976" cy="5724081"/>
            <a:chOff x="348919" y="426327"/>
            <a:chExt cx="8395976" cy="5724081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5744627" y="4515759"/>
              <a:ext cx="2308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mr-IN" altLang="ja-JP" sz="1800" b="1" dirty="0" smtClean="0">
                  <a:latin typeface="+mj-lt"/>
                  <a:ea typeface="Arial Narrow" charset="0"/>
                  <a:cs typeface="Arial Narrow" charset="0"/>
                </a:rPr>
                <a:t>…</a:t>
              </a:r>
              <a:endParaRPr kumimoji="1" lang="ja-JP" altLang="en-US" sz="1800" b="1" dirty="0">
                <a:latin typeface="+mj-lt"/>
                <a:ea typeface="Arial Narrow" charset="0"/>
                <a:cs typeface="Arial Narrow" charset="0"/>
              </a:endParaRPr>
            </a:p>
          </p:txBody>
        </p:sp>
        <p:grpSp>
          <p:nvGrpSpPr>
            <p:cNvPr id="202" name="図形グループ 201"/>
            <p:cNvGrpSpPr/>
            <p:nvPr/>
          </p:nvGrpSpPr>
          <p:grpSpPr>
            <a:xfrm>
              <a:off x="507914" y="1769519"/>
              <a:ext cx="2657819" cy="1206877"/>
              <a:chOff x="596369" y="2312894"/>
              <a:chExt cx="2657819" cy="1206877"/>
            </a:xfrm>
          </p:grpSpPr>
          <p:sp>
            <p:nvSpPr>
              <p:cNvPr id="95" name="正方形/長方形 94"/>
              <p:cNvSpPr/>
              <p:nvPr/>
            </p:nvSpPr>
            <p:spPr>
              <a:xfrm>
                <a:off x="596369" y="2312894"/>
                <a:ext cx="2657819" cy="1206877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657241" y="2342772"/>
                <a:ext cx="57868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Master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>
              <a:xfrm>
                <a:off x="707529" y="3094787"/>
                <a:ext cx="576082" cy="306562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Etcd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>
              <a:xfrm>
                <a:off x="700264" y="2675143"/>
                <a:ext cx="949499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Apiserver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3" name="角丸四角形 72"/>
              <p:cNvSpPr/>
              <p:nvPr/>
            </p:nvSpPr>
            <p:spPr>
              <a:xfrm>
                <a:off x="1966478" y="2672376"/>
                <a:ext cx="1040462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Scheduler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4" name="角丸四角形 73"/>
              <p:cNvSpPr/>
              <p:nvPr/>
            </p:nvSpPr>
            <p:spPr>
              <a:xfrm>
                <a:off x="1385047" y="3089392"/>
                <a:ext cx="1785585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Controller Manager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</p:grpSp>
        <p:cxnSp>
          <p:nvCxnSpPr>
            <p:cNvPr id="90" name="直線矢印コネクタ 89"/>
            <p:cNvCxnSpPr>
              <a:stCxn id="95" idx="3"/>
              <a:endCxn id="85" idx="1"/>
            </p:cNvCxnSpPr>
            <p:nvPr/>
          </p:nvCxnSpPr>
          <p:spPr>
            <a:xfrm>
              <a:off x="3165733" y="2372958"/>
              <a:ext cx="949076" cy="34512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>
              <a:stCxn id="97" idx="2"/>
              <a:endCxn id="95" idx="0"/>
            </p:cNvCxnSpPr>
            <p:nvPr/>
          </p:nvCxnSpPr>
          <p:spPr>
            <a:xfrm>
              <a:off x="1836823" y="1277103"/>
              <a:ext cx="1" cy="4924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/>
            <p:cNvSpPr txBox="1"/>
            <p:nvPr/>
          </p:nvSpPr>
          <p:spPr>
            <a:xfrm>
              <a:off x="1462930" y="992940"/>
              <a:ext cx="747786" cy="2841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err="1" smtClean="0">
                  <a:latin typeface="+mn-lt"/>
                  <a:ea typeface="Arial Narrow" charset="0"/>
                  <a:cs typeface="Arial Narrow" charset="0"/>
                </a:rPr>
                <a:t>kubectl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6740944" y="5873409"/>
              <a:ext cx="20039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Kubernetes Cluster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cxnSp>
          <p:nvCxnSpPr>
            <p:cNvPr id="138" name="直線矢印コネクタ 137"/>
            <p:cNvCxnSpPr>
              <a:stCxn id="140" idx="2"/>
              <a:endCxn id="96" idx="0"/>
            </p:cNvCxnSpPr>
            <p:nvPr/>
          </p:nvCxnSpPr>
          <p:spPr>
            <a:xfrm>
              <a:off x="6125024" y="703326"/>
              <a:ext cx="1" cy="326490"/>
            </a:xfrm>
            <a:prstGeom prst="straightConnector1">
              <a:avLst/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テキスト ボックス 139"/>
            <p:cNvSpPr txBox="1"/>
            <p:nvPr/>
          </p:nvSpPr>
          <p:spPr>
            <a:xfrm>
              <a:off x="5066128" y="426327"/>
              <a:ext cx="21177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Access from Internet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grpSp>
          <p:nvGrpSpPr>
            <p:cNvPr id="185" name="図形グループ 184"/>
            <p:cNvGrpSpPr/>
            <p:nvPr/>
          </p:nvGrpSpPr>
          <p:grpSpPr>
            <a:xfrm>
              <a:off x="507914" y="3637856"/>
              <a:ext cx="2502733" cy="1977785"/>
              <a:chOff x="596814" y="4349056"/>
              <a:chExt cx="2502733" cy="197778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4" name="テキスト ボックス 3"/>
              <p:cNvSpPr txBox="1"/>
              <p:nvPr/>
            </p:nvSpPr>
            <p:spPr>
              <a:xfrm>
                <a:off x="669528" y="4389401"/>
                <a:ext cx="5594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Node1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9" name="角丸四角形 18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3" name="角丸四角形 22"/>
              <p:cNvSpPr/>
              <p:nvPr/>
            </p:nvSpPr>
            <p:spPr>
              <a:xfrm>
                <a:off x="1860916" y="4707010"/>
                <a:ext cx="674781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</a:t>
                </a:r>
                <a:r>
                  <a:rPr kumimoji="1" lang="en-US" altLang="ja-JP" sz="180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roxy 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178" name="図形グループ 177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5" name="角丸四角形 4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76" name="角丸四角形 175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77" name="角丸四角形 176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179" name="図形グループ 178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180" name="角丸四角形 179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181" name="テキスト ボックス 180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82" name="角丸四角形 181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83" name="角丸四角形 182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  <p:grpSp>
          <p:nvGrpSpPr>
            <p:cNvPr id="204" name="図形グループ 203"/>
            <p:cNvGrpSpPr/>
            <p:nvPr/>
          </p:nvGrpSpPr>
          <p:grpSpPr>
            <a:xfrm>
              <a:off x="3137304" y="3639781"/>
              <a:ext cx="2502733" cy="1977785"/>
              <a:chOff x="596814" y="4349056"/>
              <a:chExt cx="2502733" cy="1977785"/>
            </a:xfrm>
          </p:grpSpPr>
          <p:sp>
            <p:nvSpPr>
              <p:cNvPr id="205" name="正方形/長方形 204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206" name="テキスト ボックス 205"/>
              <p:cNvSpPr txBox="1"/>
              <p:nvPr/>
            </p:nvSpPr>
            <p:spPr>
              <a:xfrm>
                <a:off x="669528" y="4389401"/>
                <a:ext cx="5594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Node2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07" name="角丸四角形 206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08" name="角丸四角形 207"/>
              <p:cNvSpPr/>
              <p:nvPr/>
            </p:nvSpPr>
            <p:spPr>
              <a:xfrm>
                <a:off x="1860915" y="4707331"/>
                <a:ext cx="623735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209" name="図形グループ 208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15" name="角丸四角形 214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16" name="テキスト ボックス 215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7" name="角丸四角形 216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8" name="角丸四角形 217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210" name="図形グループ 209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11" name="角丸四角形 210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12" name="テキスト ボックス 211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3" name="角丸四角形 212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4" name="角丸四角形 213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  <p:grpSp>
          <p:nvGrpSpPr>
            <p:cNvPr id="219" name="図形グループ 218"/>
            <p:cNvGrpSpPr/>
            <p:nvPr/>
          </p:nvGrpSpPr>
          <p:grpSpPr>
            <a:xfrm>
              <a:off x="6055483" y="3637856"/>
              <a:ext cx="2502733" cy="1977785"/>
              <a:chOff x="596814" y="4349056"/>
              <a:chExt cx="2502733" cy="1977785"/>
            </a:xfrm>
          </p:grpSpPr>
          <p:sp>
            <p:nvSpPr>
              <p:cNvPr id="220" name="正方形/長方形 219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221" name="テキスト ボックス 220"/>
              <p:cNvSpPr txBox="1"/>
              <p:nvPr/>
            </p:nvSpPr>
            <p:spPr>
              <a:xfrm>
                <a:off x="669528" y="4389401"/>
                <a:ext cx="8335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Node &lt;n&gt;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22" name="角丸四角形 221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23" name="角丸四角形 222"/>
              <p:cNvSpPr/>
              <p:nvPr/>
            </p:nvSpPr>
            <p:spPr>
              <a:xfrm>
                <a:off x="1860915" y="4707331"/>
                <a:ext cx="622899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224" name="図形グループ 223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30" name="角丸四角形 229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31" name="テキスト ボックス 230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32" name="角丸四角形 231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33" name="角丸四角形 232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225" name="図形グループ 224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26" name="角丸四角形 225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27" name="テキスト ボックス 226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28" name="角丸四角形 227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29" name="角丸四角形 228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  <p:sp>
          <p:nvSpPr>
            <p:cNvPr id="2" name="正方形/長方形 1"/>
            <p:cNvSpPr/>
            <p:nvPr/>
          </p:nvSpPr>
          <p:spPr>
            <a:xfrm>
              <a:off x="348919" y="1371382"/>
              <a:ext cx="8367404" cy="441505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図形グループ 7"/>
            <p:cNvGrpSpPr/>
            <p:nvPr/>
          </p:nvGrpSpPr>
          <p:grpSpPr>
            <a:xfrm>
              <a:off x="4042844" y="1573422"/>
              <a:ext cx="1757930" cy="1644668"/>
              <a:chOff x="3789947" y="1275048"/>
              <a:chExt cx="1757930" cy="1644668"/>
            </a:xfrm>
          </p:grpSpPr>
          <p:sp>
            <p:nvSpPr>
              <p:cNvPr id="75" name="正方形/長方形 74"/>
              <p:cNvSpPr/>
              <p:nvPr/>
            </p:nvSpPr>
            <p:spPr>
              <a:xfrm>
                <a:off x="3789947" y="1275048"/>
                <a:ext cx="1757930" cy="1644668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3862660" y="1315392"/>
                <a:ext cx="58028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err="1" smtClean="0">
                    <a:latin typeface="Arial Narrow" charset="0"/>
                    <a:ea typeface="Arial Narrow" charset="0"/>
                    <a:cs typeface="Arial Narrow" charset="0"/>
                  </a:rPr>
                  <a:t>NodeX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7" name="角丸四角形 76"/>
              <p:cNvSpPr/>
              <p:nvPr/>
            </p:nvSpPr>
            <p:spPr>
              <a:xfrm>
                <a:off x="3862010" y="1633001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8" name="角丸四角形 77"/>
              <p:cNvSpPr/>
              <p:nvPr/>
            </p:nvSpPr>
            <p:spPr>
              <a:xfrm>
                <a:off x="4661921" y="1633322"/>
                <a:ext cx="722879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85" name="角丸四角形 84"/>
              <p:cNvSpPr/>
              <p:nvPr/>
            </p:nvSpPr>
            <p:spPr>
              <a:xfrm>
                <a:off x="3861912" y="2071148"/>
                <a:ext cx="1311221" cy="697115"/>
              </a:xfrm>
              <a:prstGeom prst="round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3859488" y="2054215"/>
                <a:ext cx="6267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Pod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89" name="角丸四角形 88"/>
              <p:cNvSpPr/>
              <p:nvPr/>
            </p:nvSpPr>
            <p:spPr>
              <a:xfrm>
                <a:off x="3900661" y="2384361"/>
                <a:ext cx="1209810" cy="288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Loadbalancer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</p:grpSp>
        <p:sp>
          <p:nvSpPr>
            <p:cNvPr id="96" name="角丸四角形 95"/>
            <p:cNvSpPr/>
            <p:nvPr/>
          </p:nvSpPr>
          <p:spPr>
            <a:xfrm>
              <a:off x="5278052" y="1029816"/>
              <a:ext cx="1693945" cy="295606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800" smtClean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rPr>
                <a:t>External Gateway</a:t>
              </a:r>
              <a:endParaRPr kumimoji="1" lang="ja-JP" altLang="en-US" sz="1800" dirty="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cxnSp>
          <p:nvCxnSpPr>
            <p:cNvPr id="98" name="曲線コネクタ 97"/>
            <p:cNvCxnSpPr>
              <a:stCxn id="96" idx="2"/>
              <a:endCxn id="85" idx="0"/>
            </p:cNvCxnSpPr>
            <p:nvPr/>
          </p:nvCxnSpPr>
          <p:spPr>
            <a:xfrm rot="5400000">
              <a:off x="4925673" y="1170170"/>
              <a:ext cx="1044100" cy="135460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図形グループ 98"/>
            <p:cNvGrpSpPr/>
            <p:nvPr/>
          </p:nvGrpSpPr>
          <p:grpSpPr>
            <a:xfrm>
              <a:off x="6559297" y="1545996"/>
              <a:ext cx="1757930" cy="1644668"/>
              <a:chOff x="3789947" y="1275048"/>
              <a:chExt cx="1757930" cy="1644668"/>
            </a:xfrm>
          </p:grpSpPr>
          <p:sp>
            <p:nvSpPr>
              <p:cNvPr id="100" name="正方形/長方形 99"/>
              <p:cNvSpPr/>
              <p:nvPr/>
            </p:nvSpPr>
            <p:spPr>
              <a:xfrm>
                <a:off x="3789947" y="1275048"/>
                <a:ext cx="1757930" cy="1644668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3862660" y="1315392"/>
                <a:ext cx="58028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err="1" smtClean="0">
                    <a:latin typeface="Arial Narrow" charset="0"/>
                    <a:ea typeface="Arial Narrow" charset="0"/>
                    <a:cs typeface="Arial Narrow" charset="0"/>
                  </a:rPr>
                  <a:t>NodeY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02" name="角丸四角形 101"/>
              <p:cNvSpPr/>
              <p:nvPr/>
            </p:nvSpPr>
            <p:spPr>
              <a:xfrm>
                <a:off x="3862010" y="1633001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03" name="角丸四角形 102"/>
              <p:cNvSpPr/>
              <p:nvPr/>
            </p:nvSpPr>
            <p:spPr>
              <a:xfrm>
                <a:off x="4661921" y="1633322"/>
                <a:ext cx="722879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06" name="角丸四角形 105"/>
              <p:cNvSpPr/>
              <p:nvPr/>
            </p:nvSpPr>
            <p:spPr>
              <a:xfrm>
                <a:off x="3861912" y="2071148"/>
                <a:ext cx="1311221" cy="697115"/>
              </a:xfrm>
              <a:prstGeom prst="round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3859488" y="2054215"/>
                <a:ext cx="6267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Pod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08" name="角丸四角形 107"/>
              <p:cNvSpPr/>
              <p:nvPr/>
            </p:nvSpPr>
            <p:spPr>
              <a:xfrm>
                <a:off x="3900661" y="2384361"/>
                <a:ext cx="1209810" cy="288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Loadbalancer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</p:grpSp>
        <p:cxnSp>
          <p:nvCxnSpPr>
            <p:cNvPr id="109" name="直線矢印コネクタ 108"/>
            <p:cNvCxnSpPr>
              <a:stCxn id="95" idx="3"/>
              <a:endCxn id="106" idx="1"/>
            </p:cNvCxnSpPr>
            <p:nvPr/>
          </p:nvCxnSpPr>
          <p:spPr>
            <a:xfrm>
              <a:off x="3165733" y="2372958"/>
              <a:ext cx="3465529" cy="31769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曲線コネクタ 109"/>
            <p:cNvCxnSpPr>
              <a:stCxn id="96" idx="2"/>
              <a:endCxn id="106" idx="0"/>
            </p:cNvCxnSpPr>
            <p:nvPr/>
          </p:nvCxnSpPr>
          <p:spPr>
            <a:xfrm rot="16200000" flipH="1">
              <a:off x="6197612" y="1252835"/>
              <a:ext cx="1016674" cy="116184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曲線コネクタ 116"/>
            <p:cNvCxnSpPr>
              <a:stCxn id="85" idx="2"/>
              <a:endCxn id="215" idx="0"/>
            </p:cNvCxnSpPr>
            <p:nvPr/>
          </p:nvCxnSpPr>
          <p:spPr>
            <a:xfrm rot="5400000">
              <a:off x="3594314" y="3242841"/>
              <a:ext cx="1352311" cy="999903"/>
            </a:xfrm>
            <a:prstGeom prst="curvedConnector3">
              <a:avLst>
                <a:gd name="adj1" fmla="val 50001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曲線コネクタ 120"/>
            <p:cNvCxnSpPr>
              <a:stCxn id="85" idx="2"/>
              <a:endCxn id="230" idx="0"/>
            </p:cNvCxnSpPr>
            <p:nvPr/>
          </p:nvCxnSpPr>
          <p:spPr>
            <a:xfrm rot="16200000" flipH="1">
              <a:off x="5054365" y="2782692"/>
              <a:ext cx="1350386" cy="191827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曲線コネクタ 115"/>
            <p:cNvCxnSpPr>
              <a:stCxn id="85" idx="2"/>
              <a:endCxn id="5" idx="0"/>
            </p:cNvCxnSpPr>
            <p:nvPr/>
          </p:nvCxnSpPr>
          <p:spPr>
            <a:xfrm rot="5400000">
              <a:off x="2280581" y="1927184"/>
              <a:ext cx="1350386" cy="362929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22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図形グループ 73"/>
          <p:cNvGrpSpPr/>
          <p:nvPr/>
        </p:nvGrpSpPr>
        <p:grpSpPr>
          <a:xfrm>
            <a:off x="57253" y="1030627"/>
            <a:ext cx="8920171" cy="5417170"/>
            <a:chOff x="57253" y="1030627"/>
            <a:chExt cx="8920171" cy="5417170"/>
          </a:xfrm>
        </p:grpSpPr>
        <p:grpSp>
          <p:nvGrpSpPr>
            <p:cNvPr id="157" name="図形グループ 156"/>
            <p:cNvGrpSpPr/>
            <p:nvPr/>
          </p:nvGrpSpPr>
          <p:grpSpPr>
            <a:xfrm>
              <a:off x="2179791" y="1030627"/>
              <a:ext cx="6797633" cy="4998698"/>
              <a:chOff x="939826" y="573427"/>
              <a:chExt cx="6797633" cy="4998698"/>
            </a:xfrm>
          </p:grpSpPr>
          <p:grpSp>
            <p:nvGrpSpPr>
              <p:cNvPr id="137" name="図形グループ 136"/>
              <p:cNvGrpSpPr/>
              <p:nvPr/>
            </p:nvGrpSpPr>
            <p:grpSpPr>
              <a:xfrm>
                <a:off x="939826" y="1170910"/>
                <a:ext cx="6797633" cy="4401215"/>
                <a:chOff x="1071562" y="1214365"/>
                <a:chExt cx="6797633" cy="4401215"/>
              </a:xfrm>
            </p:grpSpPr>
            <p:sp>
              <p:nvSpPr>
                <p:cNvPr id="4" name="角丸四角形 3"/>
                <p:cNvSpPr/>
                <p:nvPr/>
              </p:nvSpPr>
              <p:spPr>
                <a:xfrm>
                  <a:off x="3767056" y="1283559"/>
                  <a:ext cx="1301751" cy="304800"/>
                </a:xfrm>
                <a:prstGeom prst="round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Gateway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11" name="図形グループ 110"/>
                <p:cNvGrpSpPr/>
                <p:nvPr/>
              </p:nvGrpSpPr>
              <p:grpSpPr>
                <a:xfrm>
                  <a:off x="1071562" y="2273762"/>
                  <a:ext cx="2898733" cy="3341818"/>
                  <a:chOff x="1071562" y="2273762"/>
                  <a:chExt cx="2898733" cy="3341818"/>
                </a:xfrm>
              </p:grpSpPr>
              <p:sp>
                <p:nvSpPr>
                  <p:cNvPr id="109" name="角丸四角形 108"/>
                  <p:cNvSpPr/>
                  <p:nvPr/>
                </p:nvSpPr>
                <p:spPr>
                  <a:xfrm>
                    <a:off x="1071562" y="2615860"/>
                    <a:ext cx="2898733" cy="2999720"/>
                  </a:xfrm>
                  <a:prstGeom prst="roundRect">
                    <a:avLst/>
                  </a:prstGeom>
                  <a:solidFill>
                    <a:srgbClr val="80BED7">
                      <a:alpha val="35000"/>
                    </a:srgbClr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" name="正方形/長方形 5"/>
                  <p:cNvSpPr/>
                  <p:nvPr/>
                </p:nvSpPr>
                <p:spPr>
                  <a:xfrm>
                    <a:off x="2133598" y="2273762"/>
                    <a:ext cx="698500" cy="34290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eth0</a:t>
                    </a:r>
                    <a:endParaRPr kumimoji="1"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" name="角丸四角形 6"/>
                  <p:cNvSpPr/>
                  <p:nvPr/>
                </p:nvSpPr>
                <p:spPr>
                  <a:xfrm>
                    <a:off x="2114547" y="2795969"/>
                    <a:ext cx="736603" cy="291749"/>
                  </a:xfrm>
                  <a:prstGeom prst="round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cbr0</a:t>
                    </a:r>
                    <a:endParaRPr kumimoji="1"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" name="角丸四角形 7"/>
                  <p:cNvSpPr/>
                  <p:nvPr/>
                </p:nvSpPr>
                <p:spPr>
                  <a:xfrm>
                    <a:off x="2051049" y="3299093"/>
                    <a:ext cx="857249" cy="311150"/>
                  </a:xfrm>
                  <a:prstGeom prst="round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veth0</a:t>
                    </a:r>
                    <a:endParaRPr kumimoji="1"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1346200" y="3763085"/>
                    <a:ext cx="2349500" cy="1599329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3" name="直線コネクタ 22"/>
                  <p:cNvCxnSpPr>
                    <a:stCxn id="7" idx="2"/>
                    <a:endCxn id="8" idx="0"/>
                  </p:cNvCxnSpPr>
                  <p:nvPr/>
                </p:nvCxnSpPr>
                <p:spPr>
                  <a:xfrm flipH="1">
                    <a:off x="2479674" y="3087718"/>
                    <a:ext cx="3175" cy="21137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線コネクタ 26"/>
                  <p:cNvCxnSpPr>
                    <a:stCxn id="6" idx="2"/>
                    <a:endCxn id="7" idx="0"/>
                  </p:cNvCxnSpPr>
                  <p:nvPr/>
                </p:nvCxnSpPr>
                <p:spPr>
                  <a:xfrm>
                    <a:off x="2482848" y="2616662"/>
                    <a:ext cx="1" cy="17930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正方形/長方形 31"/>
                  <p:cNvSpPr/>
                  <p:nvPr/>
                </p:nvSpPr>
                <p:spPr>
                  <a:xfrm>
                    <a:off x="1158915" y="2748377"/>
                    <a:ext cx="79861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Node</a:t>
                    </a:r>
                    <a:endParaRPr kumimoji="1"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角丸四角形 9"/>
                  <p:cNvSpPr/>
                  <p:nvPr/>
                </p:nvSpPr>
                <p:spPr>
                  <a:xfrm>
                    <a:off x="2051049" y="3895665"/>
                    <a:ext cx="857249" cy="311150"/>
                  </a:xfrm>
                  <a:prstGeom prst="round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eth0</a:t>
                    </a:r>
                    <a:endParaRPr kumimoji="1"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5" name="直線コネクタ 14"/>
                  <p:cNvCxnSpPr>
                    <a:stCxn id="8" idx="2"/>
                    <a:endCxn id="10" idx="0"/>
                  </p:cNvCxnSpPr>
                  <p:nvPr/>
                </p:nvCxnSpPr>
                <p:spPr>
                  <a:xfrm>
                    <a:off x="2479674" y="3610243"/>
                    <a:ext cx="0" cy="28542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六角形 41"/>
                  <p:cNvSpPr/>
                  <p:nvPr/>
                </p:nvSpPr>
                <p:spPr>
                  <a:xfrm>
                    <a:off x="1504947" y="4363196"/>
                    <a:ext cx="1955800" cy="368205"/>
                  </a:xfrm>
                  <a:prstGeom prst="hexagon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kumimoji="1" lang="en-US" altLang="ja-JP" sz="2000" dirty="0" err="1">
                        <a:solidFill>
                          <a:schemeClr val="tx1"/>
                        </a:solidFill>
                      </a:rPr>
                      <a:t>Keepalived</a:t>
                    </a:r>
                    <a:endParaRPr kumimoji="1" lang="ja-JP" altLang="en-US" sz="2000" dirty="0"/>
                  </a:p>
                </p:txBody>
              </p:sp>
              <p:sp>
                <p:nvSpPr>
                  <p:cNvPr id="43" name="六角形 42"/>
                  <p:cNvSpPr/>
                  <p:nvPr/>
                </p:nvSpPr>
                <p:spPr>
                  <a:xfrm>
                    <a:off x="1504947" y="4857742"/>
                    <a:ext cx="1955800" cy="368205"/>
                  </a:xfrm>
                  <a:prstGeom prst="hexagon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Nginx-Ingress</a:t>
                    </a:r>
                    <a:endParaRPr kumimoji="1" lang="ja-JP" altLang="en-US" sz="2000" dirty="0"/>
                  </a:p>
                </p:txBody>
              </p:sp>
              <p:sp>
                <p:nvSpPr>
                  <p:cNvPr id="44" name="正方形/長方形 43"/>
                  <p:cNvSpPr/>
                  <p:nvPr/>
                </p:nvSpPr>
                <p:spPr>
                  <a:xfrm>
                    <a:off x="3003625" y="3850177"/>
                    <a:ext cx="641522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Pod</a:t>
                    </a:r>
                    <a:endParaRPr kumimoji="1"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5" name="カギ線コネクタ 64"/>
                <p:cNvCxnSpPr>
                  <a:stCxn id="4" idx="2"/>
                  <a:endCxn id="6" idx="0"/>
                </p:cNvCxnSpPr>
                <p:nvPr/>
              </p:nvCxnSpPr>
              <p:spPr>
                <a:xfrm rot="5400000">
                  <a:off x="3107689" y="963518"/>
                  <a:ext cx="685403" cy="1935084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カギ線コネクタ 65"/>
                <p:cNvCxnSpPr>
                  <a:stCxn id="4" idx="2"/>
                  <a:endCxn id="114" idx="0"/>
                </p:cNvCxnSpPr>
                <p:nvPr/>
              </p:nvCxnSpPr>
              <p:spPr>
                <a:xfrm rot="16200000" flipH="1">
                  <a:off x="5057139" y="949152"/>
                  <a:ext cx="685403" cy="1963816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円/楕円 84"/>
                <p:cNvSpPr/>
                <p:nvPr/>
              </p:nvSpPr>
              <p:spPr>
                <a:xfrm>
                  <a:off x="1394410" y="3866406"/>
                  <a:ext cx="612772" cy="354170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VIP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正方形/長方形 89"/>
                <p:cNvSpPr/>
                <p:nvPr/>
              </p:nvSpPr>
              <p:spPr>
                <a:xfrm>
                  <a:off x="2257290" y="1214365"/>
                  <a:ext cx="71365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ja-JP" sz="2000" dirty="0">
                      <a:solidFill>
                        <a:srgbClr val="111CFE"/>
                      </a:solidFill>
                    </a:rPr>
                    <a:t>A</a:t>
                  </a:r>
                  <a:r>
                    <a:rPr kumimoji="1" lang="en-US" altLang="ja-JP" sz="2000" dirty="0" smtClean="0">
                      <a:solidFill>
                        <a:srgbClr val="111CFE"/>
                      </a:solidFill>
                    </a:rPr>
                    <a:t>RP</a:t>
                  </a:r>
                  <a:endParaRPr kumimoji="1" lang="ja-JP" altLang="en-US" sz="2000" dirty="0">
                    <a:solidFill>
                      <a:srgbClr val="111CFE"/>
                    </a:solidFill>
                  </a:endParaRPr>
                </a:p>
              </p:txBody>
            </p:sp>
            <p:cxnSp>
              <p:nvCxnSpPr>
                <p:cNvPr id="92" name="曲線コネクタ 91"/>
                <p:cNvCxnSpPr>
                  <a:stCxn id="4" idx="1"/>
                  <a:endCxn id="104" idx="0"/>
                </p:cNvCxnSpPr>
                <p:nvPr/>
              </p:nvCxnSpPr>
              <p:spPr>
                <a:xfrm rot="10800000" flipV="1">
                  <a:off x="1885376" y="1435959"/>
                  <a:ext cx="1881680" cy="2425566"/>
                </a:xfrm>
                <a:prstGeom prst="curvedConnector2">
                  <a:avLst/>
                </a:prstGeom>
                <a:ln w="25400">
                  <a:solidFill>
                    <a:srgbClr val="111CFE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円/楕円 92"/>
                <p:cNvSpPr/>
                <p:nvPr/>
              </p:nvSpPr>
              <p:spPr>
                <a:xfrm>
                  <a:off x="2509313" y="4357532"/>
                  <a:ext cx="209612" cy="18877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正方形/長方形 102"/>
                <p:cNvSpPr/>
                <p:nvPr/>
              </p:nvSpPr>
              <p:spPr>
                <a:xfrm>
                  <a:off x="3839517" y="2219360"/>
                  <a:ext cx="119616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rgbClr val="111CFE"/>
                      </a:solidFill>
                    </a:rPr>
                    <a:t>Multicast</a:t>
                  </a:r>
                </a:p>
                <a:p>
                  <a:pPr algn="ctr"/>
                  <a:r>
                    <a:rPr kumimoji="1" lang="en-US" altLang="ja-JP" sz="2000" dirty="0" smtClean="0">
                      <a:solidFill>
                        <a:srgbClr val="111CFE"/>
                      </a:solidFill>
                    </a:rPr>
                    <a:t>VRRP</a:t>
                  </a:r>
                  <a:endParaRPr kumimoji="1" lang="ja-JP" altLang="en-US" sz="2000" dirty="0">
                    <a:solidFill>
                      <a:srgbClr val="111CFE"/>
                    </a:solidFill>
                  </a:endParaRPr>
                </a:p>
              </p:txBody>
            </p:sp>
            <p:sp>
              <p:nvSpPr>
                <p:cNvPr id="104" name="円/楕円 103"/>
                <p:cNvSpPr/>
                <p:nvPr/>
              </p:nvSpPr>
              <p:spPr>
                <a:xfrm>
                  <a:off x="1780570" y="3861525"/>
                  <a:ext cx="209612" cy="18877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12" name="図形グループ 111"/>
                <p:cNvGrpSpPr/>
                <p:nvPr/>
              </p:nvGrpSpPr>
              <p:grpSpPr>
                <a:xfrm>
                  <a:off x="4970462" y="2273762"/>
                  <a:ext cx="2898733" cy="3341818"/>
                  <a:chOff x="1071562" y="2273762"/>
                  <a:chExt cx="2898733" cy="3341818"/>
                </a:xfrm>
              </p:grpSpPr>
              <p:sp>
                <p:nvSpPr>
                  <p:cNvPr id="113" name="角丸四角形 112"/>
                  <p:cNvSpPr/>
                  <p:nvPr/>
                </p:nvSpPr>
                <p:spPr>
                  <a:xfrm>
                    <a:off x="1071562" y="2615860"/>
                    <a:ext cx="2898733" cy="2999720"/>
                  </a:xfrm>
                  <a:prstGeom prst="roundRect">
                    <a:avLst/>
                  </a:prstGeom>
                  <a:solidFill>
                    <a:srgbClr val="80BED7">
                      <a:alpha val="35000"/>
                    </a:srgbClr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4" name="正方形/長方形 113"/>
                  <p:cNvSpPr/>
                  <p:nvPr/>
                </p:nvSpPr>
                <p:spPr>
                  <a:xfrm>
                    <a:off x="2133598" y="2273762"/>
                    <a:ext cx="698500" cy="34290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eth0</a:t>
                    </a:r>
                    <a:endParaRPr kumimoji="1"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角丸四角形 114"/>
                  <p:cNvSpPr/>
                  <p:nvPr/>
                </p:nvSpPr>
                <p:spPr>
                  <a:xfrm>
                    <a:off x="2114547" y="2795969"/>
                    <a:ext cx="736603" cy="291749"/>
                  </a:xfrm>
                  <a:prstGeom prst="round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2000" smtClean="0">
                        <a:solidFill>
                          <a:schemeClr val="tx1"/>
                        </a:solidFill>
                      </a:rPr>
                      <a:t>cbr0</a:t>
                    </a:r>
                    <a:endParaRPr kumimoji="1"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" name="角丸四角形 115"/>
                  <p:cNvSpPr/>
                  <p:nvPr/>
                </p:nvSpPr>
                <p:spPr>
                  <a:xfrm>
                    <a:off x="2051049" y="3299093"/>
                    <a:ext cx="857249" cy="311150"/>
                  </a:xfrm>
                  <a:prstGeom prst="round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veth0</a:t>
                    </a:r>
                    <a:endParaRPr kumimoji="1"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" name="角丸四角形 116"/>
                  <p:cNvSpPr/>
                  <p:nvPr/>
                </p:nvSpPr>
                <p:spPr>
                  <a:xfrm>
                    <a:off x="1346200" y="3763085"/>
                    <a:ext cx="2349500" cy="1599329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18" name="直線コネクタ 117"/>
                  <p:cNvCxnSpPr>
                    <a:stCxn id="117" idx="2"/>
                    <a:endCxn id="118" idx="0"/>
                  </p:cNvCxnSpPr>
                  <p:nvPr/>
                </p:nvCxnSpPr>
                <p:spPr>
                  <a:xfrm>
                    <a:off x="2520950" y="5362414"/>
                    <a:ext cx="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0" name="正方形/長方形 119"/>
                  <p:cNvSpPr/>
                  <p:nvPr/>
                </p:nvSpPr>
                <p:spPr>
                  <a:xfrm>
                    <a:off x="1158915" y="2748377"/>
                    <a:ext cx="79861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Node</a:t>
                    </a:r>
                    <a:endParaRPr kumimoji="1"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角丸四角形 120"/>
                  <p:cNvSpPr/>
                  <p:nvPr/>
                </p:nvSpPr>
                <p:spPr>
                  <a:xfrm>
                    <a:off x="2051049" y="3895665"/>
                    <a:ext cx="857249" cy="311150"/>
                  </a:xfrm>
                  <a:prstGeom prst="round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eth0</a:t>
                    </a:r>
                    <a:endParaRPr kumimoji="1"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2" name="直線コネクタ 121"/>
                  <p:cNvCxnSpPr>
                    <a:stCxn id="116" idx="2"/>
                    <a:endCxn id="121" idx="0"/>
                  </p:cNvCxnSpPr>
                  <p:nvPr/>
                </p:nvCxnSpPr>
                <p:spPr>
                  <a:xfrm>
                    <a:off x="2479674" y="3610243"/>
                    <a:ext cx="0" cy="28542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六角形 122"/>
                  <p:cNvSpPr/>
                  <p:nvPr/>
                </p:nvSpPr>
                <p:spPr>
                  <a:xfrm>
                    <a:off x="1504947" y="4363196"/>
                    <a:ext cx="1955800" cy="368205"/>
                  </a:xfrm>
                  <a:prstGeom prst="hexagon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kumimoji="1" lang="en-US" altLang="ja-JP" sz="2000" dirty="0" err="1">
                        <a:solidFill>
                          <a:schemeClr val="tx1"/>
                        </a:solidFill>
                      </a:rPr>
                      <a:t>Keepalived</a:t>
                    </a:r>
                    <a:endParaRPr kumimoji="1" lang="ja-JP" altLang="en-US" sz="2000" dirty="0"/>
                  </a:p>
                </p:txBody>
              </p:sp>
              <p:sp>
                <p:nvSpPr>
                  <p:cNvPr id="124" name="六角形 123"/>
                  <p:cNvSpPr/>
                  <p:nvPr/>
                </p:nvSpPr>
                <p:spPr>
                  <a:xfrm>
                    <a:off x="1504947" y="4857742"/>
                    <a:ext cx="1955800" cy="368205"/>
                  </a:xfrm>
                  <a:prstGeom prst="hexagon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Nginx-Ingress</a:t>
                    </a:r>
                    <a:endParaRPr kumimoji="1" lang="ja-JP" altLang="en-US" sz="2000" dirty="0"/>
                  </a:p>
                </p:txBody>
              </p:sp>
              <p:sp>
                <p:nvSpPr>
                  <p:cNvPr id="125" name="正方形/長方形 124"/>
                  <p:cNvSpPr/>
                  <p:nvPr/>
                </p:nvSpPr>
                <p:spPr>
                  <a:xfrm>
                    <a:off x="1382856" y="3836745"/>
                    <a:ext cx="641522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kumimoji="1" lang="en-US" altLang="ja-JP" sz="2000" smtClean="0">
                        <a:solidFill>
                          <a:schemeClr val="tx1"/>
                        </a:solidFill>
                      </a:rPr>
                      <a:t>Pod</a:t>
                    </a:r>
                    <a:endParaRPr kumimoji="1"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0" name="円/楕円 129"/>
                <p:cNvSpPr/>
                <p:nvPr/>
              </p:nvSpPr>
              <p:spPr>
                <a:xfrm>
                  <a:off x="6116939" y="4360032"/>
                  <a:ext cx="209612" cy="18877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0" name="曲線コネクタ 69"/>
                <p:cNvCxnSpPr>
                  <a:stCxn id="93" idx="0"/>
                  <a:endCxn id="130" idx="0"/>
                </p:cNvCxnSpPr>
                <p:nvPr/>
              </p:nvCxnSpPr>
              <p:spPr>
                <a:xfrm rot="16200000" flipH="1">
                  <a:off x="4416682" y="2554969"/>
                  <a:ext cx="2500" cy="3607626"/>
                </a:xfrm>
                <a:prstGeom prst="curvedConnector3">
                  <a:avLst>
                    <a:gd name="adj1" fmla="val -95324760"/>
                  </a:avLst>
                </a:prstGeom>
                <a:ln w="25400">
                  <a:solidFill>
                    <a:srgbClr val="111CFE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8" name="直線矢印コネクタ 137"/>
              <p:cNvCxnSpPr>
                <a:stCxn id="139" idx="2"/>
                <a:endCxn id="4" idx="0"/>
              </p:cNvCxnSpPr>
              <p:nvPr/>
            </p:nvCxnSpPr>
            <p:spPr>
              <a:xfrm>
                <a:off x="4275837" y="850426"/>
                <a:ext cx="10359" cy="38967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テキスト ボックス 138"/>
              <p:cNvSpPr txBox="1"/>
              <p:nvPr/>
            </p:nvSpPr>
            <p:spPr>
              <a:xfrm>
                <a:off x="3216941" y="573427"/>
                <a:ext cx="21177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+mn-lt"/>
                    <a:ea typeface="Arial Narrow" charset="0"/>
                    <a:cs typeface="Arial Narrow" charset="0"/>
                  </a:rPr>
                  <a:t>Access from Internet</a:t>
                </a:r>
                <a:endParaRPr kumimoji="1" lang="ja-JP" altLang="en-US" sz="1800" dirty="0">
                  <a:latin typeface="+mn-lt"/>
                  <a:ea typeface="Arial Narrow" charset="0"/>
                  <a:cs typeface="Arial Narrow" charset="0"/>
                </a:endParaRPr>
              </a:p>
            </p:txBody>
          </p:sp>
          <p:cxnSp>
            <p:nvCxnSpPr>
              <p:cNvPr id="147" name="直線コネクタ 146"/>
              <p:cNvCxnSpPr>
                <a:stCxn id="115" idx="2"/>
                <a:endCxn id="116" idx="0"/>
              </p:cNvCxnSpPr>
              <p:nvPr/>
            </p:nvCxnSpPr>
            <p:spPr>
              <a:xfrm flipH="1">
                <a:off x="6246838" y="3044263"/>
                <a:ext cx="3175" cy="2113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>
                <a:stCxn id="114" idx="2"/>
                <a:endCxn id="115" idx="0"/>
              </p:cNvCxnSpPr>
              <p:nvPr/>
            </p:nvCxnSpPr>
            <p:spPr>
              <a:xfrm>
                <a:off x="6250012" y="2573207"/>
                <a:ext cx="1" cy="1793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角丸四角形 45"/>
            <p:cNvSpPr/>
            <p:nvPr/>
          </p:nvSpPr>
          <p:spPr>
            <a:xfrm>
              <a:off x="57253" y="5238178"/>
              <a:ext cx="1192030" cy="434822"/>
            </a:xfrm>
            <a:prstGeom prst="roundRect">
              <a:avLst/>
            </a:prstGeom>
            <a:solidFill>
              <a:srgbClr val="80BED7">
                <a:alpha val="35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Master</a:t>
              </a:r>
              <a:endParaRPr kumimoji="1" lang="ja-JP" alt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" name="直線矢印コネクタ 2"/>
            <p:cNvCxnSpPr>
              <a:stCxn id="43" idx="3"/>
              <a:endCxn id="46" idx="3"/>
            </p:cNvCxnSpPr>
            <p:nvPr/>
          </p:nvCxnSpPr>
          <p:spPr>
            <a:xfrm flipH="1" flipV="1">
              <a:off x="1249283" y="5455589"/>
              <a:ext cx="1363893" cy="1"/>
            </a:xfrm>
            <a:prstGeom prst="straightConnector1">
              <a:avLst/>
            </a:prstGeom>
            <a:ln w="25400">
              <a:solidFill>
                <a:srgbClr val="111CFE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/>
            <p:cNvCxnSpPr/>
            <p:nvPr/>
          </p:nvCxnSpPr>
          <p:spPr>
            <a:xfrm flipH="1">
              <a:off x="2378223" y="5579353"/>
              <a:ext cx="1142057" cy="80159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/>
            <p:cNvCxnSpPr>
              <a:stCxn id="36" idx="4"/>
            </p:cNvCxnSpPr>
            <p:nvPr/>
          </p:nvCxnSpPr>
          <p:spPr>
            <a:xfrm flipH="1">
              <a:off x="3439197" y="5579353"/>
              <a:ext cx="58224" cy="86844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>
              <a:stCxn id="36" idx="4"/>
            </p:cNvCxnSpPr>
            <p:nvPr/>
          </p:nvCxnSpPr>
          <p:spPr>
            <a:xfrm>
              <a:off x="3497421" y="5579353"/>
              <a:ext cx="951576" cy="80159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線コネクタ 28"/>
            <p:cNvCxnSpPr>
              <a:stCxn id="4" idx="1"/>
              <a:endCxn id="36" idx="0"/>
            </p:cNvCxnSpPr>
            <p:nvPr/>
          </p:nvCxnSpPr>
          <p:spPr>
            <a:xfrm rot="10800000" flipV="1">
              <a:off x="3497421" y="1849704"/>
              <a:ext cx="1377864" cy="368393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円/楕円 35"/>
            <p:cNvSpPr/>
            <p:nvPr/>
          </p:nvSpPr>
          <p:spPr>
            <a:xfrm>
              <a:off x="3474561" y="5533634"/>
              <a:ext cx="45719" cy="45719"/>
            </a:xfrm>
            <a:prstGeom prst="ellipse">
              <a:avLst/>
            </a:prstGeom>
            <a:ln w="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86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62159" y="943472"/>
            <a:ext cx="9081841" cy="5290871"/>
            <a:chOff x="1584208" y="998063"/>
            <a:chExt cx="9081841" cy="5290871"/>
          </a:xfrm>
        </p:grpSpPr>
        <p:grpSp>
          <p:nvGrpSpPr>
            <p:cNvPr id="99" name="図形グループ 98"/>
            <p:cNvGrpSpPr/>
            <p:nvPr/>
          </p:nvGrpSpPr>
          <p:grpSpPr>
            <a:xfrm>
              <a:off x="3728188" y="998063"/>
              <a:ext cx="6937861" cy="4805861"/>
              <a:chOff x="1271590" y="1066302"/>
              <a:chExt cx="6937861" cy="4805861"/>
            </a:xfrm>
          </p:grpSpPr>
          <p:sp>
            <p:nvSpPr>
              <p:cNvPr id="4" name="角丸四角形 3"/>
              <p:cNvSpPr/>
              <p:nvPr/>
            </p:nvSpPr>
            <p:spPr>
              <a:xfrm>
                <a:off x="2085403" y="1940595"/>
                <a:ext cx="1301751" cy="304800"/>
              </a:xfrm>
              <a:prstGeom prst="round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Gateway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角丸四角形 108"/>
              <p:cNvSpPr/>
              <p:nvPr/>
            </p:nvSpPr>
            <p:spPr>
              <a:xfrm>
                <a:off x="1271590" y="3018046"/>
                <a:ext cx="2832018" cy="2854117"/>
              </a:xfrm>
              <a:prstGeom prst="roundRect">
                <a:avLst/>
              </a:prstGeom>
              <a:solidFill>
                <a:srgbClr val="80BED7">
                  <a:alpha val="35000"/>
                </a:srgb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2400300" y="2657979"/>
                <a:ext cx="677368" cy="353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eth0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角丸四角形 6"/>
              <p:cNvSpPr/>
              <p:nvPr/>
            </p:nvSpPr>
            <p:spPr>
              <a:xfrm>
                <a:off x="2114696" y="3203042"/>
                <a:ext cx="1128568" cy="346679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docker0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2251076" y="3687759"/>
                <a:ext cx="857249" cy="31115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veth0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>
              <a:xfrm>
                <a:off x="1546227" y="4113736"/>
                <a:ext cx="2349500" cy="1544113"/>
              </a:xfrm>
              <a:prstGeom prst="round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" name="直線コネクタ 22"/>
              <p:cNvCxnSpPr>
                <a:stCxn id="7" idx="2"/>
                <a:endCxn id="8" idx="0"/>
              </p:cNvCxnSpPr>
              <p:nvPr/>
            </p:nvCxnSpPr>
            <p:spPr>
              <a:xfrm>
                <a:off x="2678980" y="3549721"/>
                <a:ext cx="721" cy="138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正方形/長方形 31"/>
              <p:cNvSpPr/>
              <p:nvPr/>
            </p:nvSpPr>
            <p:spPr>
              <a:xfrm>
                <a:off x="1358942" y="3155450"/>
                <a:ext cx="7986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Node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2251076" y="4199813"/>
                <a:ext cx="857249" cy="31115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eth0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線コネクタ 14"/>
              <p:cNvCxnSpPr>
                <a:stCxn id="8" idx="2"/>
                <a:endCxn id="10" idx="0"/>
              </p:cNvCxnSpPr>
              <p:nvPr/>
            </p:nvCxnSpPr>
            <p:spPr>
              <a:xfrm>
                <a:off x="2679701" y="3998909"/>
                <a:ext cx="0" cy="2009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六角形 41"/>
              <p:cNvSpPr/>
              <p:nvPr/>
            </p:nvSpPr>
            <p:spPr>
              <a:xfrm>
                <a:off x="1704974" y="4677513"/>
                <a:ext cx="1955800" cy="368205"/>
              </a:xfrm>
              <a:prstGeom prst="hexag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2000" dirty="0" err="1">
                    <a:solidFill>
                      <a:schemeClr val="tx1"/>
                    </a:solidFill>
                  </a:rPr>
                  <a:t>Keepalived</a:t>
                </a:r>
                <a:endParaRPr kumimoji="1" lang="ja-JP" altLang="en-US" sz="2000" dirty="0"/>
              </a:p>
            </p:txBody>
          </p:sp>
          <p:sp>
            <p:nvSpPr>
              <p:cNvPr id="43" name="六角形 42"/>
              <p:cNvSpPr/>
              <p:nvPr/>
            </p:nvSpPr>
            <p:spPr>
              <a:xfrm>
                <a:off x="1704974" y="5157774"/>
                <a:ext cx="1955800" cy="368205"/>
              </a:xfrm>
              <a:prstGeom prst="hexag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Nginx-Ingress</a:t>
                </a:r>
                <a:endParaRPr kumimoji="1" lang="ja-JP" altLang="en-US" sz="2000" dirty="0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>
                <a:off x="1586265" y="4219990"/>
                <a:ext cx="6415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ja-JP" sz="2000" smtClean="0">
                    <a:solidFill>
                      <a:schemeClr val="tx1"/>
                    </a:solidFill>
                  </a:rPr>
                  <a:t>Pod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カギ線コネクタ 64"/>
              <p:cNvCxnSpPr>
                <a:stCxn id="4" idx="2"/>
                <a:endCxn id="6" idx="0"/>
              </p:cNvCxnSpPr>
              <p:nvPr/>
            </p:nvCxnSpPr>
            <p:spPr>
              <a:xfrm rot="16200000" flipH="1">
                <a:off x="2531339" y="2450334"/>
                <a:ext cx="412584" cy="2705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円/楕円 84"/>
              <p:cNvSpPr/>
              <p:nvPr/>
            </p:nvSpPr>
            <p:spPr>
              <a:xfrm>
                <a:off x="3154904" y="4196105"/>
                <a:ext cx="612772" cy="35417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VIP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正方形/長方形 89"/>
              <p:cNvSpPr/>
              <p:nvPr/>
            </p:nvSpPr>
            <p:spPr>
              <a:xfrm>
                <a:off x="3728543" y="2261763"/>
                <a:ext cx="6992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ja-JP" sz="2000" dirty="0" smtClean="0">
                    <a:solidFill>
                      <a:srgbClr val="FF0000"/>
                    </a:solidFill>
                  </a:rPr>
                  <a:t>NAT</a:t>
                </a:r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2" name="曲線コネクタ 91"/>
              <p:cNvCxnSpPr>
                <a:stCxn id="86" idx="4"/>
                <a:endCxn id="48" idx="0"/>
              </p:cNvCxnSpPr>
              <p:nvPr/>
            </p:nvCxnSpPr>
            <p:spPr>
              <a:xfrm rot="5400000">
                <a:off x="3397490" y="2323827"/>
                <a:ext cx="401128" cy="267178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円/楕円 92"/>
              <p:cNvSpPr/>
              <p:nvPr/>
            </p:nvSpPr>
            <p:spPr>
              <a:xfrm>
                <a:off x="2709340" y="4857593"/>
                <a:ext cx="209612" cy="18877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/>
              <p:cNvSpPr/>
              <p:nvPr/>
            </p:nvSpPr>
            <p:spPr>
              <a:xfrm>
                <a:off x="1980597" y="4361586"/>
                <a:ext cx="209612" cy="18877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円/楕円 47"/>
              <p:cNvSpPr/>
              <p:nvPr/>
            </p:nvSpPr>
            <p:spPr>
              <a:xfrm>
                <a:off x="3158079" y="2657980"/>
                <a:ext cx="612772" cy="35417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VIP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曲線コネクタ 49"/>
              <p:cNvCxnSpPr>
                <a:stCxn id="48" idx="4"/>
                <a:endCxn id="85" idx="0"/>
              </p:cNvCxnSpPr>
              <p:nvPr/>
            </p:nvCxnSpPr>
            <p:spPr>
              <a:xfrm rot="5400000">
                <a:off x="2870901" y="3602540"/>
                <a:ext cx="1183955" cy="3175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円/楕円 85"/>
              <p:cNvSpPr/>
              <p:nvPr/>
            </p:nvSpPr>
            <p:spPr>
              <a:xfrm>
                <a:off x="3425257" y="1902682"/>
                <a:ext cx="612772" cy="354170"/>
              </a:xfrm>
              <a:prstGeom prst="ellipse">
                <a:avLst/>
              </a:prstGeom>
              <a:solidFill>
                <a:srgbClr val="111CFE">
                  <a:alpha val="51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EIP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角丸四角形 93"/>
              <p:cNvSpPr/>
              <p:nvPr/>
            </p:nvSpPr>
            <p:spPr>
              <a:xfrm>
                <a:off x="6489616" y="3432470"/>
                <a:ext cx="1719835" cy="681266"/>
              </a:xfrm>
              <a:prstGeom prst="round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AWS </a:t>
                </a:r>
                <a:r>
                  <a:rPr kumimoji="1" lang="en-US" altLang="ja-JP" sz="2000" smtClean="0">
                    <a:solidFill>
                      <a:schemeClr val="tx1"/>
                    </a:solidFill>
                  </a:rPr>
                  <a:t>API Endpoint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5" name="直線矢印コネクタ 94"/>
              <p:cNvCxnSpPr>
                <a:stCxn id="96" idx="2"/>
                <a:endCxn id="86" idx="0"/>
              </p:cNvCxnSpPr>
              <p:nvPr/>
            </p:nvCxnSpPr>
            <p:spPr>
              <a:xfrm>
                <a:off x="3728543" y="1343301"/>
                <a:ext cx="3100" cy="55938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テキスト ボックス 95"/>
              <p:cNvSpPr txBox="1"/>
              <p:nvPr/>
            </p:nvSpPr>
            <p:spPr>
              <a:xfrm>
                <a:off x="2669647" y="1066302"/>
                <a:ext cx="21177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+mn-lt"/>
                    <a:ea typeface="Arial Narrow" charset="0"/>
                    <a:cs typeface="Arial Narrow" charset="0"/>
                  </a:rPr>
                  <a:t>Access from Internet</a:t>
                </a:r>
                <a:endParaRPr kumimoji="1" lang="ja-JP" altLang="en-US" sz="1800" dirty="0">
                  <a:latin typeface="+mn-lt"/>
                  <a:ea typeface="Arial Narrow" charset="0"/>
                  <a:cs typeface="Arial Narrow" charset="0"/>
                </a:endParaRPr>
              </a:p>
            </p:txBody>
          </p:sp>
          <p:cxnSp>
            <p:nvCxnSpPr>
              <p:cNvPr id="54" name="曲線コネクタ 53"/>
              <p:cNvCxnSpPr>
                <a:stCxn id="42" idx="0"/>
                <a:endCxn id="94" idx="2"/>
              </p:cNvCxnSpPr>
              <p:nvPr/>
            </p:nvCxnSpPr>
            <p:spPr>
              <a:xfrm flipV="1">
                <a:off x="3660774" y="4113736"/>
                <a:ext cx="3688760" cy="747880"/>
              </a:xfrm>
              <a:prstGeom prst="curvedConnector2">
                <a:avLst/>
              </a:prstGeom>
              <a:ln w="222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テキスト ボックス 104"/>
              <p:cNvSpPr txBox="1"/>
              <p:nvPr/>
            </p:nvSpPr>
            <p:spPr>
              <a:xfrm>
                <a:off x="5238241" y="4857593"/>
                <a:ext cx="135823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+mn-lt"/>
                    <a:ea typeface="Arial Narrow" charset="0"/>
                    <a:cs typeface="Arial Narrow" charset="0"/>
                  </a:rPr>
                  <a:t>API request</a:t>
                </a:r>
              </a:p>
            </p:txBody>
          </p:sp>
          <p:cxnSp>
            <p:nvCxnSpPr>
              <p:cNvPr id="108" name="曲線コネクタ 107"/>
              <p:cNvCxnSpPr>
                <a:stCxn id="94" idx="0"/>
                <a:endCxn id="86" idx="6"/>
              </p:cNvCxnSpPr>
              <p:nvPr/>
            </p:nvCxnSpPr>
            <p:spPr>
              <a:xfrm rot="16200000" flipV="1">
                <a:off x="5017431" y="1100366"/>
                <a:ext cx="1352703" cy="3311505"/>
              </a:xfrm>
              <a:prstGeom prst="curvedConnector2">
                <a:avLst/>
              </a:prstGeom>
              <a:ln w="222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曲線コネクタ 125"/>
              <p:cNvCxnSpPr>
                <a:stCxn id="94" idx="0"/>
                <a:endCxn id="48" idx="6"/>
              </p:cNvCxnSpPr>
              <p:nvPr/>
            </p:nvCxnSpPr>
            <p:spPr>
              <a:xfrm rot="16200000" flipV="1">
                <a:off x="5261491" y="1344426"/>
                <a:ext cx="597405" cy="3578683"/>
              </a:xfrm>
              <a:prstGeom prst="curvedConnector2">
                <a:avLst/>
              </a:prstGeom>
              <a:ln w="222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曲線コネクタ 126"/>
              <p:cNvCxnSpPr>
                <a:stCxn id="42" idx="0"/>
                <a:endCxn id="85" idx="6"/>
              </p:cNvCxnSpPr>
              <p:nvPr/>
            </p:nvCxnSpPr>
            <p:spPr>
              <a:xfrm flipV="1">
                <a:off x="3660774" y="4373190"/>
                <a:ext cx="106902" cy="488426"/>
              </a:xfrm>
              <a:prstGeom prst="curvedConnector3">
                <a:avLst>
                  <a:gd name="adj1" fmla="val 313841"/>
                </a:avLst>
              </a:prstGeom>
              <a:ln w="222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テキスト ボックス 127"/>
              <p:cNvSpPr txBox="1"/>
              <p:nvPr/>
            </p:nvSpPr>
            <p:spPr>
              <a:xfrm>
                <a:off x="4726405" y="3023874"/>
                <a:ext cx="172610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+mn-lt"/>
                    <a:ea typeface="Arial Narrow" charset="0"/>
                    <a:cs typeface="Arial Narrow" charset="0"/>
                  </a:rPr>
                  <a:t>VIP assignment</a:t>
                </a:r>
              </a:p>
            </p:txBody>
          </p:sp>
          <p:sp>
            <p:nvSpPr>
              <p:cNvPr id="129" name="テキスト ボックス 128"/>
              <p:cNvSpPr txBox="1"/>
              <p:nvPr/>
            </p:nvSpPr>
            <p:spPr>
              <a:xfrm>
                <a:off x="5238241" y="1852725"/>
                <a:ext cx="172610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+mn-lt"/>
                    <a:ea typeface="Arial Narrow" charset="0"/>
                    <a:cs typeface="Arial Narrow" charset="0"/>
                  </a:rPr>
                  <a:t>EIP association</a:t>
                </a:r>
                <a:endParaRPr kumimoji="1" lang="ja-JP" altLang="en-US" sz="1800" dirty="0">
                  <a:latin typeface="+mn-lt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31" name="テキスト ボックス 130"/>
              <p:cNvSpPr txBox="1"/>
              <p:nvPr/>
            </p:nvSpPr>
            <p:spPr>
              <a:xfrm>
                <a:off x="4021133" y="4292786"/>
                <a:ext cx="673566" cy="278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sz="1800" smtClean="0">
                    <a:latin typeface="+mn-lt"/>
                    <a:ea typeface="Arial Narrow" charset="0"/>
                    <a:cs typeface="Arial Narrow" charset="0"/>
                  </a:rPr>
                  <a:t>IP add</a:t>
                </a:r>
              </a:p>
            </p:txBody>
          </p:sp>
        </p:grpSp>
        <p:sp>
          <p:nvSpPr>
            <p:cNvPr id="36" name="角丸四角形 35"/>
            <p:cNvSpPr/>
            <p:nvPr/>
          </p:nvSpPr>
          <p:spPr>
            <a:xfrm>
              <a:off x="1584208" y="5056226"/>
              <a:ext cx="1192030" cy="434822"/>
            </a:xfrm>
            <a:prstGeom prst="roundRect">
              <a:avLst/>
            </a:prstGeom>
            <a:solidFill>
              <a:srgbClr val="80BED7">
                <a:alpha val="35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Master</a:t>
              </a:r>
              <a:endParaRPr kumimoji="1" lang="ja-JP" alt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7" name="直線矢印コネクタ 36"/>
            <p:cNvCxnSpPr>
              <a:stCxn id="43" idx="3"/>
              <a:endCxn id="36" idx="3"/>
            </p:cNvCxnSpPr>
            <p:nvPr/>
          </p:nvCxnSpPr>
          <p:spPr>
            <a:xfrm flipH="1" flipV="1">
              <a:off x="2776238" y="5273637"/>
              <a:ext cx="1385334" cy="1"/>
            </a:xfrm>
            <a:prstGeom prst="straightConnector1">
              <a:avLst/>
            </a:prstGeom>
            <a:ln w="25400">
              <a:solidFill>
                <a:srgbClr val="111CFE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 flipH="1">
              <a:off x="3902740" y="5420490"/>
              <a:ext cx="1142057" cy="80159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 flipH="1">
              <a:off x="4963714" y="5420490"/>
              <a:ext cx="58224" cy="86844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>
              <a:off x="5021938" y="5420490"/>
              <a:ext cx="951576" cy="80159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円/楕円 44"/>
            <p:cNvSpPr/>
            <p:nvPr/>
          </p:nvSpPr>
          <p:spPr>
            <a:xfrm>
              <a:off x="4999078" y="5374771"/>
              <a:ext cx="45719" cy="45719"/>
            </a:xfrm>
            <a:prstGeom prst="ellipse">
              <a:avLst/>
            </a:prstGeom>
            <a:ln w="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92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14736</TotalTime>
  <Words>326</Words>
  <Application>Microsoft Macintosh PowerPoint</Application>
  <PresentationFormat>画面に合わせる (4:3)</PresentationFormat>
  <Paragraphs>253</Paragraphs>
  <Slides>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ＭＳ Ｐゴシック</vt:lpstr>
      <vt:lpstr>Wingdings</vt:lpstr>
      <vt:lpstr>simple-light-2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9 November 2016</dc:title>
  <cp:lastModifiedBy>高橋公俊</cp:lastModifiedBy>
  <cp:revision>50</cp:revision>
  <cp:lastPrinted>2017-07-15T05:35:20Z</cp:lastPrinted>
  <dcterms:modified xsi:type="dcterms:W3CDTF">2017-08-03T02:27:49Z</dcterms:modified>
</cp:coreProperties>
</file>