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o Takeda" initials="KT" lastIdx="1" clrIdx="0">
    <p:extLst>
      <p:ext uri="{19B8F6BF-5375-455C-9EA6-DF929625EA0E}">
        <p15:presenceInfo xmlns:p15="http://schemas.microsoft.com/office/powerpoint/2012/main" userId="32fb2e08eea382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774B-527F-A095-E758-3EB4464A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228B7-D433-4D68-A2A8-753A1AB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08DE8-BC2B-EDCB-CDCB-A78723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74662-AE96-2C80-DB49-AB68A16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494AB-B12A-1AD1-C242-B371E1E6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F7D0-CBDC-BEBA-A360-88BEA6C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3EF6F-75CB-90CC-98AE-4AC233FB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247C6-C09F-9637-F0FB-C0B8720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F34B3-7295-86F0-6EF0-18B33B0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C1AA-31C1-869E-8157-48BB9ED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52849A-577B-187B-59AB-E4147CD9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37262-1934-5FEE-1732-185C1ED6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ABD7-66F2-2A0F-7573-C5AF720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FCDE3-163B-625C-821C-7122330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09057-714B-8141-C7E3-117C57C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BD01C-EE9E-DEF6-A923-ABD3188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2D942-842D-C8F2-4863-C5F5E4E1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2DB09-EE36-B71A-74E9-7BC44BB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63184-589F-D5AE-F95A-887CCFB6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2538-0353-8EA6-FF32-DE17520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F1539-D788-01C1-77FC-9045D8D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34430-F8D7-01D5-8000-A8852B2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913F-7B8A-9500-00EE-A5F4447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C76E2-AE54-0405-6BD1-205D513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C3A6D-3A81-9210-B1A1-159158EB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E2901-660B-5593-322A-CDFCD46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10BBF-8B0D-3E46-569A-66EEDB04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3AA8C-7BF0-D112-C012-EC5BA912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AC347-99AB-714D-7EDA-44A9941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891367-F303-B60E-040C-FF34F5B6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F1F4E-594E-65B7-228E-7C438417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2A4A7-FA24-9E44-BCC5-26D301E6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93B96-70BF-471D-A70C-48021EC9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F84075-DCCC-D30F-B68B-44F1B6B1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1A6FAE-98FF-31BA-FEDA-62D44B66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EDF704-860E-31FB-C678-8EEAB1B3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1BB7E1-99D7-E157-D128-E727796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223792-B6E9-9F48-5831-3EAB7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AB040E-4369-2B9B-3BD6-3AC74BB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10BD7-8AD0-894D-21EF-DEA040F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02331A-16D2-F91E-FD51-E29EB24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05DECE-97B6-E505-FDF6-A99FB08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FDA22-E0E6-0027-8828-8F6CD37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BBEA0-96F3-46D6-8C59-F7D3949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D8DF54-0259-7EDF-2385-777BF02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F13F-83EB-F019-16A8-052B9AD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16C52-4523-1696-9F29-623EC94F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F14C-DF4D-F4FD-1BC2-77D1ADBC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B5C40-077D-E8A8-9AB5-279C43D4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ED49E0-53E1-CDA2-8641-2F568C6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F3D18A-AABD-86A2-3A3F-67A71DB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246F-420F-5F05-5C7B-43A769A7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084C-2D9C-8E0F-2478-A0C1F253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563FD1-3BC3-5525-77F7-F8841DB6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E858D-27CF-0DD2-7FF8-882279E1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521BA-4201-920F-F26B-76AD005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C9D751-542F-F730-C67C-77487D8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0506AF-F9AB-2491-D03B-2BDBED8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8C2E8E-5963-D2F8-4927-6FD583B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23575-52F4-AD6B-FA61-2A3A03AA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5B7F7-4AE7-7288-9294-3BC8AC792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187E5-5203-A080-2F8D-B918946D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8E0A-F427-C249-BEAB-4BD1B343A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BFA9800-F332-AFE0-4414-9EC7B5EAE87B}"/>
              </a:ext>
            </a:extLst>
          </p:cNvPr>
          <p:cNvSpPr/>
          <p:nvPr/>
        </p:nvSpPr>
        <p:spPr>
          <a:xfrm>
            <a:off x="0" y="336959"/>
            <a:ext cx="12192000" cy="1057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674BE7-EB80-3EA6-4FE2-A623AAC7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75" y="336959"/>
            <a:ext cx="9144000" cy="69804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Django</a:t>
            </a:r>
            <a:r>
              <a:rPr kumimoji="1" lang="ja-JP" altLang="en-US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STEP3</a:t>
            </a:r>
            <a:endParaRPr kumimoji="1" lang="ja-JP" altLang="en-US" sz="4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54E862-5F06-CE2F-4EE1-E13975BC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75" y="1035007"/>
            <a:ext cx="9144000" cy="41628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dirty="0">
                <a:solidFill>
                  <a:schemeClr val="bg1"/>
                </a:solidFill>
              </a:rPr>
              <a:t>変数を使用する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3206D1-1CBB-9EC2-22D9-67132BB46D32}"/>
              </a:ext>
            </a:extLst>
          </p:cNvPr>
          <p:cNvSpPr/>
          <p:nvPr/>
        </p:nvSpPr>
        <p:spPr>
          <a:xfrm>
            <a:off x="399875" y="2152155"/>
            <a:ext cx="1630261" cy="80962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ホーム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鈴木さんこんにちは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104FD187-54D0-20CA-9CB5-79E7AC9C68A7}"/>
              </a:ext>
            </a:extLst>
          </p:cNvPr>
          <p:cNvSpPr/>
          <p:nvPr/>
        </p:nvSpPr>
        <p:spPr>
          <a:xfrm>
            <a:off x="2300855" y="2149343"/>
            <a:ext cx="876300" cy="809625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A4CCD72-E4D1-4C9A-B375-EC48F5FAF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22" b="63265"/>
          <a:stretch/>
        </p:blipFill>
        <p:spPr>
          <a:xfrm>
            <a:off x="3237451" y="1733055"/>
            <a:ext cx="2457449" cy="18192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1313BE4-5FAA-6729-78C9-E7C76002C371}"/>
              </a:ext>
            </a:extLst>
          </p:cNvPr>
          <p:cNvSpPr/>
          <p:nvPr/>
        </p:nvSpPr>
        <p:spPr>
          <a:xfrm>
            <a:off x="3246976" y="3142755"/>
            <a:ext cx="7334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B433BAF-F35E-4058-72F6-D911D65B61D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980401" y="3218955"/>
            <a:ext cx="2019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B5115-5EF6-8E67-8455-155486D5620D}"/>
              </a:ext>
            </a:extLst>
          </p:cNvPr>
          <p:cNvSpPr txBox="1"/>
          <p:nvPr/>
        </p:nvSpPr>
        <p:spPr>
          <a:xfrm>
            <a:off x="-45792" y="1424343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①トップページに鈴木さんこんにちはと表示する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3772BB9-7EE6-89FA-F9CB-5B2F24FEECDD}"/>
              </a:ext>
            </a:extLst>
          </p:cNvPr>
          <p:cNvSpPr txBox="1"/>
          <p:nvPr/>
        </p:nvSpPr>
        <p:spPr>
          <a:xfrm>
            <a:off x="6115663" y="5178693"/>
            <a:ext cx="4176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変数化はできたが、変数の値を定義していないため、</a:t>
            </a:r>
          </a:p>
          <a:p>
            <a:r>
              <a:rPr lang="ja-JP" altLang="en-US" sz="1000" dirty="0"/>
              <a:t>変数部分は表示されない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B41C8-C755-A88F-16E4-8D7D3D227CC9}"/>
              </a:ext>
            </a:extLst>
          </p:cNvPr>
          <p:cNvSpPr txBox="1"/>
          <p:nvPr/>
        </p:nvSpPr>
        <p:spPr>
          <a:xfrm>
            <a:off x="0" y="3615161"/>
            <a:ext cx="6128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②名前の部分を変数とする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7DCADC0-B1AF-5470-5087-7BF1943ABD87}"/>
              </a:ext>
            </a:extLst>
          </p:cNvPr>
          <p:cNvSpPr txBox="1"/>
          <p:nvPr/>
        </p:nvSpPr>
        <p:spPr>
          <a:xfrm>
            <a:off x="295712" y="3921161"/>
            <a:ext cx="108008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{{ XXXX }}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CF80B-2AB9-4043-AC07-9816DDE2A1E6}"/>
              </a:ext>
            </a:extLst>
          </p:cNvPr>
          <p:cNvSpPr/>
          <p:nvPr/>
        </p:nvSpPr>
        <p:spPr>
          <a:xfrm>
            <a:off x="399876" y="4459013"/>
            <a:ext cx="1907096" cy="765991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{% extends "base.html"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&lt;/h1&gt;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&lt;p&gt;{{</a:t>
            </a:r>
            <a:r>
              <a:rPr lang="en-US" altLang="ja-JP" sz="800" b="1" baseline="0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visitor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さんこんにちは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5D38A01-17EB-EA83-DF4B-7A5F0675F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73019" b="62879"/>
          <a:stretch/>
        </p:blipFill>
        <p:spPr>
          <a:xfrm>
            <a:off x="3394484" y="3861893"/>
            <a:ext cx="2466974" cy="183832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D6574E-B686-D135-19D7-ED4DA9F5F670}"/>
              </a:ext>
            </a:extLst>
          </p:cNvPr>
          <p:cNvSpPr/>
          <p:nvPr/>
        </p:nvSpPr>
        <p:spPr>
          <a:xfrm>
            <a:off x="3404008" y="5281117"/>
            <a:ext cx="638175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2D9A95-560A-1FB8-5C36-99C5DA20B213}"/>
              </a:ext>
            </a:extLst>
          </p:cNvPr>
          <p:cNvCxnSpPr>
            <a:stCxn id="33" idx="3"/>
          </p:cNvCxnSpPr>
          <p:nvPr/>
        </p:nvCxnSpPr>
        <p:spPr>
          <a:xfrm>
            <a:off x="4042183" y="5371605"/>
            <a:ext cx="2085975" cy="14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40977C-A289-0FCD-C3A6-29910EAE96A4}"/>
              </a:ext>
            </a:extLst>
          </p:cNvPr>
          <p:cNvSpPr/>
          <p:nvPr/>
        </p:nvSpPr>
        <p:spPr>
          <a:xfrm>
            <a:off x="399876" y="4334734"/>
            <a:ext cx="1907096" cy="1629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D0FA97-46DE-8E51-91A4-428DD8D40D43}"/>
              </a:ext>
            </a:extLst>
          </p:cNvPr>
          <p:cNvSpPr/>
          <p:nvPr/>
        </p:nvSpPr>
        <p:spPr>
          <a:xfrm>
            <a:off x="399876" y="2036446"/>
            <a:ext cx="707471" cy="1866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E0549C7C-A586-A37D-EA8D-F250DFFED760}"/>
              </a:ext>
            </a:extLst>
          </p:cNvPr>
          <p:cNvSpPr/>
          <p:nvPr/>
        </p:nvSpPr>
        <p:spPr>
          <a:xfrm>
            <a:off x="2400037" y="4456538"/>
            <a:ext cx="876300" cy="809625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753106-0297-1D00-A27E-C3422B5889EF}"/>
              </a:ext>
            </a:extLst>
          </p:cNvPr>
          <p:cNvSpPr txBox="1"/>
          <p:nvPr/>
        </p:nvSpPr>
        <p:spPr>
          <a:xfrm>
            <a:off x="5999701" y="3042784"/>
            <a:ext cx="4176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鈴木さんは表示できたが、</a:t>
            </a:r>
          </a:p>
          <a:p>
            <a:r>
              <a:rPr lang="ja-JP" altLang="en-US" sz="1000" dirty="0"/>
              <a:t>坂野さん、沼田さんが開いたとき用の</a:t>
            </a:r>
            <a:r>
              <a:rPr lang="en-US" altLang="ja-JP" sz="1000" dirty="0"/>
              <a:t>HTML</a:t>
            </a:r>
            <a:r>
              <a:rPr lang="ja-JP" altLang="en-US" sz="1000" dirty="0"/>
              <a:t>を用意は現実的ではない</a:t>
            </a:r>
          </a:p>
        </p:txBody>
      </p:sp>
    </p:spTree>
    <p:extLst>
      <p:ext uri="{BB962C8B-B14F-4D97-AF65-F5344CB8AC3E}">
        <p14:creationId xmlns:p14="http://schemas.microsoft.com/office/powerpoint/2010/main" val="23845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885168-AE8B-AC16-C9CE-C6C389F9B3DF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view.py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に変数の値を定義する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30E9382-8B36-97B3-660E-0F3B2F7A4573}"/>
              </a:ext>
            </a:extLst>
          </p:cNvPr>
          <p:cNvSpPr txBox="1"/>
          <p:nvPr/>
        </p:nvSpPr>
        <p:spPr>
          <a:xfrm>
            <a:off x="291518" y="307777"/>
            <a:ext cx="270335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(self):</a:t>
            </a: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= super().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["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変数名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"] = 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return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B80B5CE-2976-5050-52BD-51339288E79F}"/>
              </a:ext>
            </a:extLst>
          </p:cNvPr>
          <p:cNvSpPr/>
          <p:nvPr/>
        </p:nvSpPr>
        <p:spPr>
          <a:xfrm>
            <a:off x="285750" y="1215686"/>
            <a:ext cx="2625230" cy="15023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django.views.generic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import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IndexView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"index.html"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(self):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super().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["visitor"] = "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1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return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endParaRPr lang="en-US" altLang="ja-JP" sz="800" b="1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AboutView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"about.html"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19686067-75F8-0B0A-C037-F862EA3422CB}"/>
              </a:ext>
            </a:extLst>
          </p:cNvPr>
          <p:cNvSpPr/>
          <p:nvPr/>
        </p:nvSpPr>
        <p:spPr>
          <a:xfrm>
            <a:off x="3111005" y="1523090"/>
            <a:ext cx="876300" cy="809625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8158412C-1A48-EE1F-1DC3-6457F4837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7949" b="64557"/>
          <a:stretch/>
        </p:blipFill>
        <p:spPr>
          <a:xfrm>
            <a:off x="4187330" y="1215687"/>
            <a:ext cx="2419350" cy="2106354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1DBD2C2-B2D9-F53D-E867-FFF79C1E877B}"/>
              </a:ext>
            </a:extLst>
          </p:cNvPr>
          <p:cNvSpPr/>
          <p:nvPr/>
        </p:nvSpPr>
        <p:spPr>
          <a:xfrm>
            <a:off x="285750" y="1077890"/>
            <a:ext cx="1907096" cy="1629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Views.py</a:t>
            </a:r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A61DDF-7892-34F2-9322-9D9B0A8A5E25}"/>
              </a:ext>
            </a:extLst>
          </p:cNvPr>
          <p:cNvSpPr txBox="1"/>
          <p:nvPr/>
        </p:nvSpPr>
        <p:spPr>
          <a:xfrm>
            <a:off x="285750" y="3493637"/>
            <a:ext cx="845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課題①	同様に自己紹介のページにも自分の名前と誕生日と戦闘力を表示する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4076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A7EF9-6AAF-4D6D-88A1-4A76D2FBE9D0}"/>
              </a:ext>
            </a:extLst>
          </p:cNvPr>
          <p:cNvSpPr txBox="1"/>
          <p:nvPr/>
        </p:nvSpPr>
        <p:spPr>
          <a:xfrm>
            <a:off x="304537" y="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5267529-AB03-4BEA-AB07-68034A7EF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10" b="74035"/>
          <a:stretch/>
        </p:blipFill>
        <p:spPr>
          <a:xfrm>
            <a:off x="2358617" y="778229"/>
            <a:ext cx="1564804" cy="1280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5AA0282-38BB-45F5-9161-63B153666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90" b="73073"/>
          <a:stretch/>
        </p:blipFill>
        <p:spPr>
          <a:xfrm>
            <a:off x="668214" y="778228"/>
            <a:ext cx="1556004" cy="1281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679DFA-4F47-F2CF-1B9E-B69E6EA9364A}"/>
              </a:ext>
            </a:extLst>
          </p:cNvPr>
          <p:cNvSpPr txBox="1"/>
          <p:nvPr/>
        </p:nvSpPr>
        <p:spPr>
          <a:xfrm>
            <a:off x="668214" y="470451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共通化前と同じ表示になる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2ABEF1-3F98-5B71-05B5-671A74B3083C}"/>
              </a:ext>
            </a:extLst>
          </p:cNvPr>
          <p:cNvSpPr txBox="1"/>
          <p:nvPr/>
        </p:nvSpPr>
        <p:spPr>
          <a:xfrm>
            <a:off x="668214" y="2185224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課題①	同様の処理を記述し、フッターを下記のように作成する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1FE08F-9F04-AB01-772B-65AE365EE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71" r="83800" b="78145"/>
          <a:stretch/>
        </p:blipFill>
        <p:spPr>
          <a:xfrm>
            <a:off x="668214" y="2649090"/>
            <a:ext cx="2962275" cy="4342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089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86B717-1258-594D-81AF-EBFDAB357932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④フィルタを使用する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FB66069-416E-F377-3F21-3B015C3B3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61" b="53520"/>
          <a:stretch/>
        </p:blipFill>
        <p:spPr>
          <a:xfrm>
            <a:off x="228032" y="356985"/>
            <a:ext cx="2933700" cy="276224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34DAE75-64C6-4DCD-8FA0-D0BA4D330A8C}"/>
              </a:ext>
            </a:extLst>
          </p:cNvPr>
          <p:cNvSpPr/>
          <p:nvPr/>
        </p:nvSpPr>
        <p:spPr>
          <a:xfrm>
            <a:off x="4373679" y="356985"/>
            <a:ext cx="4215774" cy="157691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birth_year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birth_month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birth_day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DE9B964-70DA-A30B-D911-55EE3B8F5EAB}"/>
              </a:ext>
            </a:extLst>
          </p:cNvPr>
          <p:cNvSpPr/>
          <p:nvPr/>
        </p:nvSpPr>
        <p:spPr>
          <a:xfrm>
            <a:off x="8862794" y="356985"/>
            <a:ext cx="2570221" cy="264231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django.views.generic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import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IndexView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"index.html"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["visitor"] =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AboutView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"about.html"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武田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birth_year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1994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birth_month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1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birth_day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27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530000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0B2CDFC-6E89-AE0F-E572-377AEAF2FE5E}"/>
              </a:ext>
            </a:extLst>
          </p:cNvPr>
          <p:cNvSpPr txBox="1"/>
          <p:nvPr/>
        </p:nvSpPr>
        <p:spPr>
          <a:xfrm>
            <a:off x="6608428" y="2373894"/>
            <a:ext cx="1142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フィルタを使用して	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つの変数にする	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5EC7-8741-39AA-9033-6FD4E663030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7179927" y="1342238"/>
            <a:ext cx="1" cy="103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223134-A101-0018-EA32-0AC7F012D9B4}"/>
              </a:ext>
            </a:extLst>
          </p:cNvPr>
          <p:cNvCxnSpPr>
            <a:stCxn id="27" idx="3"/>
          </p:cNvCxnSpPr>
          <p:nvPr/>
        </p:nvCxnSpPr>
        <p:spPr>
          <a:xfrm>
            <a:off x="7751427" y="2573949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7FE3925-7574-60D4-C76F-01941807AECE}"/>
              </a:ext>
            </a:extLst>
          </p:cNvPr>
          <p:cNvSpPr/>
          <p:nvPr/>
        </p:nvSpPr>
        <p:spPr>
          <a:xfrm>
            <a:off x="3345372" y="591912"/>
            <a:ext cx="876300" cy="809625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16F9AF-0278-39B4-B838-02E179EBA96B}"/>
              </a:ext>
            </a:extLst>
          </p:cNvPr>
          <p:cNvSpPr txBox="1"/>
          <p:nvPr/>
        </p:nvSpPr>
        <p:spPr>
          <a:xfrm>
            <a:off x="228032" y="3274218"/>
            <a:ext cx="2699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-1 HTML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の変数にフィルタを使う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85567C-A77F-7B96-BE06-7DCB7330CB3F}"/>
              </a:ext>
            </a:extLst>
          </p:cNvPr>
          <p:cNvSpPr txBox="1"/>
          <p:nvPr/>
        </p:nvSpPr>
        <p:spPr>
          <a:xfrm>
            <a:off x="293877" y="3573846"/>
            <a:ext cx="182014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1" dirty="0"/>
              <a:t>{{ </a:t>
            </a:r>
            <a:r>
              <a:rPr lang="ja-JP" altLang="en-US" sz="1000" b="1" dirty="0"/>
              <a:t>変数名</a:t>
            </a:r>
            <a:r>
              <a:rPr lang="en-US" altLang="ja-JP" sz="1000" b="1" dirty="0"/>
              <a:t>|</a:t>
            </a:r>
            <a:r>
              <a:rPr lang="ja-JP" altLang="en-US" sz="1000" b="1" dirty="0"/>
              <a:t>フィルタ名</a:t>
            </a:r>
            <a:r>
              <a:rPr lang="en-US" altLang="ja-JP" sz="1000" b="1" dirty="0"/>
              <a:t>:</a:t>
            </a:r>
            <a:r>
              <a:rPr lang="ja-JP" altLang="en-US" sz="1000" b="1" dirty="0"/>
              <a:t>引数 </a:t>
            </a:r>
            <a:r>
              <a:rPr lang="en-US" altLang="ja-JP" sz="1000" b="1" dirty="0"/>
              <a:t>}}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83C7A9A-29DB-4AAC-AB49-59A0505048BD}"/>
              </a:ext>
            </a:extLst>
          </p:cNvPr>
          <p:cNvSpPr/>
          <p:nvPr/>
        </p:nvSpPr>
        <p:spPr>
          <a:xfrm>
            <a:off x="293877" y="4086947"/>
            <a:ext cx="2927496" cy="15382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birth_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day|date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:"Y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j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927AC-DF3D-EA49-9CC3-DB2082321931}"/>
              </a:ext>
            </a:extLst>
          </p:cNvPr>
          <p:cNvSpPr txBox="1"/>
          <p:nvPr/>
        </p:nvSpPr>
        <p:spPr>
          <a:xfrm>
            <a:off x="3663893" y="3274217"/>
            <a:ext cx="2944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-2 views.py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の変数を一つにまとめる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85B3BEB-32AE-496D-B51D-59DE85DE7825}"/>
              </a:ext>
            </a:extLst>
          </p:cNvPr>
          <p:cNvSpPr/>
          <p:nvPr/>
        </p:nvSpPr>
        <p:spPr>
          <a:xfrm>
            <a:off x="3663893" y="3696956"/>
            <a:ext cx="3429000" cy="310615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django.views.generic import TemplateView</a:t>
            </a:r>
          </a:p>
          <a:p>
            <a:r>
              <a:rPr lang="en-US" altLang="ja-JP" sz="10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datetime import date</a:t>
            </a:r>
          </a:p>
          <a:p>
            <a:b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IndexView(TemplateView):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template_name = "index.html"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get_context_data(self):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 = super().get_context_data()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ctxt["visitor"] = "</a:t>
            </a:r>
            <a:r>
              <a:rPr lang="ja-JP" altLang="en-US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</a:t>
            </a:r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10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return ctxt</a:t>
            </a:r>
          </a:p>
          <a:p>
            <a:b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AboutView(TemplateView):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template_name = "about.html"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get_context_data(self):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 = super().get_context_data()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ctxt["my_name"] = "</a:t>
            </a:r>
            <a:r>
              <a:rPr lang="ja-JP" altLang="en-US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武田</a:t>
            </a:r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10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10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ctxt["birth_day"] = date(1994, 1, 27)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ctxt["commbat_power"] = 530000</a:t>
            </a:r>
          </a:p>
          <a:p>
            <a:r>
              <a:rPr lang="en-US" altLang="ja-JP" sz="10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ctxt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653100-337E-7F4F-6CFC-AB98E8A5E515}"/>
              </a:ext>
            </a:extLst>
          </p:cNvPr>
          <p:cNvSpPr txBox="1"/>
          <p:nvPr/>
        </p:nvSpPr>
        <p:spPr>
          <a:xfrm>
            <a:off x="3663893" y="3500976"/>
            <a:ext cx="876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views.py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AADC9B-B5FF-A8B7-BFBA-C72ACA43F8DA}"/>
              </a:ext>
            </a:extLst>
          </p:cNvPr>
          <p:cNvSpPr txBox="1"/>
          <p:nvPr/>
        </p:nvSpPr>
        <p:spPr>
          <a:xfrm>
            <a:off x="293877" y="3842696"/>
            <a:ext cx="876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B0BE59C-1032-6294-E5DA-1E99F1C8F9C3}"/>
              </a:ext>
            </a:extLst>
          </p:cNvPr>
          <p:cNvSpPr txBox="1"/>
          <p:nvPr/>
        </p:nvSpPr>
        <p:spPr>
          <a:xfrm>
            <a:off x="8862794" y="153888"/>
            <a:ext cx="876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views.py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6924A98-1F0B-2E39-0241-88C2A907022A}"/>
              </a:ext>
            </a:extLst>
          </p:cNvPr>
          <p:cNvSpPr txBox="1"/>
          <p:nvPr/>
        </p:nvSpPr>
        <p:spPr>
          <a:xfrm>
            <a:off x="4373679" y="153888"/>
            <a:ext cx="876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B37874-DDC4-9A82-355B-635A41507D05}"/>
              </a:ext>
            </a:extLst>
          </p:cNvPr>
          <p:cNvSpPr txBox="1"/>
          <p:nvPr/>
        </p:nvSpPr>
        <p:spPr>
          <a:xfrm>
            <a:off x="7651809" y="3274217"/>
            <a:ext cx="2944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1D8C9EA3-E150-4475-FD00-8D804F10AEF1}"/>
              </a:ext>
            </a:extLst>
          </p:cNvPr>
          <p:cNvSpPr/>
          <p:nvPr/>
        </p:nvSpPr>
        <p:spPr>
          <a:xfrm>
            <a:off x="3345372" y="4498759"/>
            <a:ext cx="318521" cy="392777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2F5913C-40B7-C398-00DC-D0A4F7E39039}"/>
              </a:ext>
            </a:extLst>
          </p:cNvPr>
          <p:cNvSpPr/>
          <p:nvPr/>
        </p:nvSpPr>
        <p:spPr>
          <a:xfrm>
            <a:off x="7216892" y="4498759"/>
            <a:ext cx="318521" cy="392777"/>
          </a:xfrm>
          <a:prstGeom prst="rightArrow">
            <a:avLst>
              <a:gd name="adj1" fmla="val 50000"/>
              <a:gd name="adj2" fmla="val 7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D952C2A2-FA69-81F6-64F3-4673175E6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61" b="56760"/>
          <a:stretch/>
        </p:blipFill>
        <p:spPr>
          <a:xfrm>
            <a:off x="7651809" y="3722030"/>
            <a:ext cx="2933700" cy="25697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22B0A1A-A492-1AE6-2826-B64D6845478C}"/>
              </a:ext>
            </a:extLst>
          </p:cNvPr>
          <p:cNvSpPr txBox="1"/>
          <p:nvPr/>
        </p:nvSpPr>
        <p:spPr>
          <a:xfrm>
            <a:off x="7534014" y="6403001"/>
            <a:ext cx="2772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1" dirty="0"/>
              <a:t>課題②フッターの年を本年までの表示にする</a:t>
            </a:r>
          </a:p>
          <a:p>
            <a:r>
              <a:rPr lang="ja-JP" altLang="en-US" sz="1000" b="1" dirty="0"/>
              <a:t>課題③戦闘力に桁区切りを使用する</a:t>
            </a:r>
          </a:p>
        </p:txBody>
      </p:sp>
    </p:spTree>
    <p:extLst>
      <p:ext uri="{BB962C8B-B14F-4D97-AF65-F5344CB8AC3E}">
        <p14:creationId xmlns:p14="http://schemas.microsoft.com/office/powerpoint/2010/main" val="307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1EF7DE-0469-0A6E-39C3-95EB4C15669C}"/>
              </a:ext>
            </a:extLst>
          </p:cNvPr>
          <p:cNvSpPr txBox="1"/>
          <p:nvPr/>
        </p:nvSpPr>
        <p:spPr>
          <a:xfrm>
            <a:off x="24537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-4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リストを表示させる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A636332-40E6-8086-C398-A36AA0549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3433" b="41819"/>
          <a:stretch/>
        </p:blipFill>
        <p:spPr>
          <a:xfrm>
            <a:off x="245378" y="353807"/>
            <a:ext cx="2187429" cy="259476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9CF0D0-23D3-4377-B656-9B11009F1E19}"/>
              </a:ext>
            </a:extLst>
          </p:cNvPr>
          <p:cNvSpPr/>
          <p:nvPr/>
        </p:nvSpPr>
        <p:spPr>
          <a:xfrm>
            <a:off x="3485626" y="307777"/>
            <a:ext cx="2854354" cy="26115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load humanize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birth_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day|date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:"Y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j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commbat_power|intcomma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指先からの気功波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光線眼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爆発波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超能力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81757BB-CEAA-5701-FD2A-13DCFCC675A8}"/>
              </a:ext>
            </a:extLst>
          </p:cNvPr>
          <p:cNvSpPr/>
          <p:nvPr/>
        </p:nvSpPr>
        <p:spPr>
          <a:xfrm>
            <a:off x="2704838" y="1165376"/>
            <a:ext cx="6286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20EF52-8C3C-4A27-63AC-C54CCC4C48BA}"/>
              </a:ext>
            </a:extLst>
          </p:cNvPr>
          <p:cNvSpPr txBox="1"/>
          <p:nvPr/>
        </p:nvSpPr>
        <p:spPr>
          <a:xfrm>
            <a:off x="3485626" y="138363"/>
            <a:ext cx="8955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71CD6C-E087-3BD3-D2B0-E9319B59C990}"/>
              </a:ext>
            </a:extLst>
          </p:cNvPr>
          <p:cNvSpPr txBox="1"/>
          <p:nvPr/>
        </p:nvSpPr>
        <p:spPr>
          <a:xfrm>
            <a:off x="245378" y="2948568"/>
            <a:ext cx="2875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-5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リストを変数（配列）にする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A2D8B22-0FF4-4631-BAF2-D64140FAB68E}"/>
              </a:ext>
            </a:extLst>
          </p:cNvPr>
          <p:cNvSpPr/>
          <p:nvPr/>
        </p:nvSpPr>
        <p:spPr>
          <a:xfrm>
            <a:off x="245378" y="3501487"/>
            <a:ext cx="3007410" cy="326843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django.views.generic import TemplateView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datetime import date</a:t>
            </a:r>
          </a:p>
          <a:p>
            <a:b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IndexView(TemplateView):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template_name = "index.html"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get_context_data(self):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 = super().get_context_data()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ctxt["visitor"] = "</a:t>
            </a:r>
            <a:r>
              <a:rPr lang="ja-JP" altLang="en-US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</a:t>
            </a: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return ctxt</a:t>
            </a:r>
          </a:p>
          <a:p>
            <a:b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AboutView(TemplateView):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template_name = "about.html"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get_context_data(self):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 = super().get_context_data()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ctxt["my_name"] = "</a:t>
            </a:r>
            <a:r>
              <a:rPr lang="ja-JP" altLang="en-US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武田</a:t>
            </a: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ctxt["birth_day"] = date(1994, 1, 27)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ctxt["commbat_power"] = 530000</a:t>
            </a:r>
          </a:p>
          <a:p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ctxt["skills"] = [</a:t>
            </a:r>
          </a:p>
          <a:p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指先からの気功波</a:t>
            </a:r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光線眼</a:t>
            </a:r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爆発波</a:t>
            </a:r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超能力</a:t>
            </a:r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1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]</a:t>
            </a:r>
          </a:p>
          <a:p>
            <a: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ctxt</a:t>
            </a:r>
          </a:p>
          <a:p>
            <a:b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0CD8B4-29BC-CA5C-727B-F0105AD86E32}"/>
              </a:ext>
            </a:extLst>
          </p:cNvPr>
          <p:cNvSpPr txBox="1"/>
          <p:nvPr/>
        </p:nvSpPr>
        <p:spPr>
          <a:xfrm>
            <a:off x="3333488" y="2948568"/>
            <a:ext cx="4216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-6 HTML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に配列の要素を取り出す処理を記述する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158ED9A-C7A6-4859-920A-A121E6FF7090}"/>
              </a:ext>
            </a:extLst>
          </p:cNvPr>
          <p:cNvSpPr/>
          <p:nvPr/>
        </p:nvSpPr>
        <p:spPr>
          <a:xfrm>
            <a:off x="3485626" y="4107679"/>
            <a:ext cx="3426902" cy="26622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load humanize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birth_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day|date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:"Y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j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commbat_power|intcomma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for skill in skills %}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&lt;li&gt;{{ skill }}&lt;/li&gt;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empty %}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スキルはありません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endfor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1A165BB-BEF1-4560-9CA8-2D7718AA4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3433" b="41819"/>
          <a:stretch/>
        </p:blipFill>
        <p:spPr>
          <a:xfrm>
            <a:off x="7915013" y="3227146"/>
            <a:ext cx="2642190" cy="31342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6588D0-FF27-46C4-9A3F-83D6C3603EF0}"/>
              </a:ext>
            </a:extLst>
          </p:cNvPr>
          <p:cNvSpPr txBox="1"/>
          <p:nvPr/>
        </p:nvSpPr>
        <p:spPr>
          <a:xfrm>
            <a:off x="3485626" y="3227146"/>
            <a:ext cx="366695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for XXXX in 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配列名 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%}</a:t>
            </a: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配列の要素が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個以上の場合要素の個数分繰り返す処理内容</a:t>
            </a: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empty %}</a:t>
            </a: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配列の要素が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個の場合の処理</a:t>
            </a: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endfor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7A3C4E3B-A37F-40BA-9955-8DAE86E03806}"/>
              </a:ext>
            </a:extLst>
          </p:cNvPr>
          <p:cNvSpPr/>
          <p:nvPr/>
        </p:nvSpPr>
        <p:spPr>
          <a:xfrm>
            <a:off x="7145366" y="5074881"/>
            <a:ext cx="6286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E670DA-E3C1-C2FB-0396-807F90AD2B49}"/>
              </a:ext>
            </a:extLst>
          </p:cNvPr>
          <p:cNvSpPr txBox="1"/>
          <p:nvPr/>
        </p:nvSpPr>
        <p:spPr>
          <a:xfrm>
            <a:off x="7915013" y="6533382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課題③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同様に倒した敵も表示する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9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1D2802-CECE-5573-8CAF-B6B9704F318D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⑤条件分岐を使用する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FC107E-17F6-DFD7-DAA8-A12D92FA2004}"/>
              </a:ext>
            </a:extLst>
          </p:cNvPr>
          <p:cNvSpPr txBox="1"/>
          <p:nvPr/>
        </p:nvSpPr>
        <p:spPr>
          <a:xfrm>
            <a:off x="257962" y="307777"/>
            <a:ext cx="3122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-1 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武田がアクセスユーザーより強いかどうかを表示する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D8FBACA-01C0-D5EF-A397-036CDC356B51}"/>
              </a:ext>
            </a:extLst>
          </p:cNvPr>
          <p:cNvSpPr txBox="1"/>
          <p:nvPr/>
        </p:nvSpPr>
        <p:spPr>
          <a:xfrm>
            <a:off x="257962" y="534388"/>
            <a:ext cx="740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B605EDB-4A3C-42AA-A912-A6F0560AE5F4}"/>
              </a:ext>
            </a:extLst>
          </p:cNvPr>
          <p:cNvSpPr/>
          <p:nvPr/>
        </p:nvSpPr>
        <p:spPr>
          <a:xfrm>
            <a:off x="257962" y="707887"/>
            <a:ext cx="2904950" cy="420811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load humanize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birth_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day|date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:"Y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j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commbat_power|intcomma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for skill in skills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&lt;li&gt;{{ skill }}&lt;/li&gt;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empty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スキルはありません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endfor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倒した敵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for enemy in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defeat_enemy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&lt;li&gt;{{ enemy }}&lt;/li&gt;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empty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まだ敵は倒してません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endfor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武田は鈴木さんより強いです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algn="l"/>
            <a:endParaRPr kumimoji="1" lang="ja-JP" altLang="en-US" sz="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0248833-0E13-CA58-12FE-0398552C3D72}"/>
              </a:ext>
            </a:extLst>
          </p:cNvPr>
          <p:cNvSpPr/>
          <p:nvPr/>
        </p:nvSpPr>
        <p:spPr>
          <a:xfrm>
            <a:off x="2315361" y="3202498"/>
            <a:ext cx="1065402" cy="933275"/>
          </a:xfrm>
          <a:prstGeom prst="wedgeRectCallout">
            <a:avLst>
              <a:gd name="adj1" fmla="val -106022"/>
              <a:gd name="adj2" fmla="val 82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直接埋め込んでいるため、強いしか表示されない</a:t>
            </a:r>
          </a:p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条件分岐で強い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弱い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同じ強さを表示する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97946E3-3867-1E92-D361-5111D96B997D}"/>
              </a:ext>
            </a:extLst>
          </p:cNvPr>
          <p:cNvSpPr txBox="1"/>
          <p:nvPr/>
        </p:nvSpPr>
        <p:spPr>
          <a:xfrm>
            <a:off x="3494016" y="307776"/>
            <a:ext cx="1707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⑤-2 visitor</a:t>
            </a:r>
            <a:r>
              <a:rPr lang="ja-JP" altLang="en-US" sz="10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を共通化する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A32C5C-5914-46AB-ACEB-06F5B6B49B17}"/>
              </a:ext>
            </a:extLst>
          </p:cNvPr>
          <p:cNvSpPr/>
          <p:nvPr/>
        </p:nvSpPr>
        <p:spPr>
          <a:xfrm>
            <a:off x="3494016" y="696135"/>
            <a:ext cx="2904950" cy="419576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django.views.generic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TemplateView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from datetime import date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visitor_name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="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鈴木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endParaRPr lang="ja-JP" altLang="en-US" sz="800" b="1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b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= "index.html"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["visitor"] =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visitor_name</a:t>
            </a:r>
            <a:endParaRPr lang="en-US" altLang="ja-JP" sz="800" b="1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= "about.html"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"] =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武田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birth_day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"] = date(1994, 1, 27)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commbat_power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"] = 530000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["skills"] = [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指先からの気功波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光線眼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爆発波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超能力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defeat_enemy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"] = [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デンデ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クリリン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ベジータ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["visitor"] =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visitor_name</a:t>
            </a:r>
            <a:endParaRPr lang="en-US" altLang="ja-JP" sz="800" b="1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AE0CB8-2B41-3D05-2A91-20487466BA18}"/>
              </a:ext>
            </a:extLst>
          </p:cNvPr>
          <p:cNvSpPr txBox="1"/>
          <p:nvPr/>
        </p:nvSpPr>
        <p:spPr>
          <a:xfrm>
            <a:off x="3494016" y="534388"/>
            <a:ext cx="740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viws.py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2F357AED-817D-64B6-208C-454973F1C502}"/>
              </a:ext>
            </a:extLst>
          </p:cNvPr>
          <p:cNvSpPr/>
          <p:nvPr/>
        </p:nvSpPr>
        <p:spPr>
          <a:xfrm>
            <a:off x="3204594" y="2264511"/>
            <a:ext cx="255866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F2D2916A-7880-96FC-61B2-C524F6A79E9D}"/>
              </a:ext>
            </a:extLst>
          </p:cNvPr>
          <p:cNvSpPr/>
          <p:nvPr/>
        </p:nvSpPr>
        <p:spPr>
          <a:xfrm>
            <a:off x="5446817" y="819507"/>
            <a:ext cx="1065402" cy="363342"/>
          </a:xfrm>
          <a:prstGeom prst="wedgeRectCallout">
            <a:avLst>
              <a:gd name="adj1" fmla="val -120983"/>
              <a:gd name="adj2" fmla="val 29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来訪者名を変数として定義する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1B147CC-CD77-FB24-B977-6DE68E61C305}"/>
              </a:ext>
            </a:extLst>
          </p:cNvPr>
          <p:cNvSpPr txBox="1"/>
          <p:nvPr/>
        </p:nvSpPr>
        <p:spPr>
          <a:xfrm>
            <a:off x="6730070" y="307776"/>
            <a:ext cx="18434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ランダムで値を表示する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05F4D46-FEA0-4B3C-B3A3-8B9DB861CAE9}"/>
              </a:ext>
            </a:extLst>
          </p:cNvPr>
          <p:cNvSpPr/>
          <p:nvPr/>
        </p:nvSpPr>
        <p:spPr>
          <a:xfrm>
            <a:off x="6730070" y="696135"/>
            <a:ext cx="3819525" cy="442831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django.views.generic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import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datetime import date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import random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visitor_name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IndexView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"index.html"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["visitor"] =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visitor_name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AboutView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TemplateView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template_name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"about.html"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(self):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 super().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get_context_data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武田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birth_day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date(1994, 1, 27)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530000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["skills"] = [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指先からの気功波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光線眼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爆発波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超能力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]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defeat_enemy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 [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デンデ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クリリン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",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    "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ベジータ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</a:t>
            </a:r>
            <a:endParaRPr lang="ja-JP" altLang="en-US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]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["visitor"] =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visitor_name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["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rondomint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"] =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random.randint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(0,2)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ctxt</a:t>
            </a: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endParaRPr lang="en-US" altLang="ja-JP" sz="800" b="0" dirty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B0499D2F-E9FE-B4DF-3852-2FF46880AE09}"/>
              </a:ext>
            </a:extLst>
          </p:cNvPr>
          <p:cNvSpPr/>
          <p:nvPr/>
        </p:nvSpPr>
        <p:spPr>
          <a:xfrm>
            <a:off x="6432522" y="2264511"/>
            <a:ext cx="255866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9937E238-5CDC-E64E-EEC3-A363CD14927C}"/>
              </a:ext>
            </a:extLst>
          </p:cNvPr>
          <p:cNvSpPr/>
          <p:nvPr/>
        </p:nvSpPr>
        <p:spPr>
          <a:xfrm>
            <a:off x="9285392" y="819507"/>
            <a:ext cx="1065402" cy="363342"/>
          </a:xfrm>
          <a:prstGeom prst="wedgeRectCallout">
            <a:avLst>
              <a:gd name="adj1" fmla="val -180883"/>
              <a:gd name="adj2" fmla="val 6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乱数を出力できる機能をインポート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425C6FB4-806A-E1FF-E194-4434FEE8025A}"/>
              </a:ext>
            </a:extLst>
          </p:cNvPr>
          <p:cNvSpPr/>
          <p:nvPr/>
        </p:nvSpPr>
        <p:spPr>
          <a:xfrm>
            <a:off x="9285392" y="3954102"/>
            <a:ext cx="1065402" cy="363342"/>
          </a:xfrm>
          <a:prstGeom prst="wedgeRectCallout">
            <a:avLst>
              <a:gd name="adj1" fmla="val -98632"/>
              <a:gd name="adj2" fmla="val 187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までの値がランダムで代入される</a:t>
            </a:r>
          </a:p>
        </p:txBody>
      </p:sp>
    </p:spTree>
    <p:extLst>
      <p:ext uri="{BB962C8B-B14F-4D97-AF65-F5344CB8AC3E}">
        <p14:creationId xmlns:p14="http://schemas.microsoft.com/office/powerpoint/2010/main" val="9394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DDBBA9-5BF2-3F84-B55B-8D9398D9B866}"/>
              </a:ext>
            </a:extLst>
          </p:cNvPr>
          <p:cNvSpPr txBox="1"/>
          <p:nvPr/>
        </p:nvSpPr>
        <p:spPr>
          <a:xfrm>
            <a:off x="238125" y="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-4 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条件分岐を記載する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0FFB41-8315-B234-011C-45E2FAE5DDB1}"/>
              </a:ext>
            </a:extLst>
          </p:cNvPr>
          <p:cNvSpPr txBox="1"/>
          <p:nvPr/>
        </p:nvSpPr>
        <p:spPr>
          <a:xfrm>
            <a:off x="238125" y="398800"/>
            <a:ext cx="13716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if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1 %}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処理内容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elif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2 %}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処理内容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else %}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処理内容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endif %}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5FBDCB-D0F2-4FCC-B246-A6B815504C1A}"/>
              </a:ext>
            </a:extLst>
          </p:cNvPr>
          <p:cNvSpPr/>
          <p:nvPr/>
        </p:nvSpPr>
        <p:spPr>
          <a:xfrm>
            <a:off x="238125" y="1659374"/>
            <a:ext cx="3400425" cy="48482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extends "base.html"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load humanize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block main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&lt;h1&gt;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自己紹介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&lt;/h1&gt;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名前は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birth_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day|date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:"Y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j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"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生まれです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戦闘力は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commbat_power|intcomma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です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for skill in skills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&lt;li&gt;{{ skill }}&lt;/li&gt;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empty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スキルはありません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endfor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倒した敵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for enemy in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defeat_enemy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&lt;li&gt;{{ enemy }}&lt;/li&gt;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empty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&lt;li&gt;</a:t>
            </a:r>
            <a:r>
              <a:rPr lang="ja-JP" altLang="en-US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まだ敵は倒してません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&lt;/li&gt;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endfor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  <a:p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ul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if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rondomint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== 0 %}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は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visitor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さんより強いです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elif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rondomint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== 1 %}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は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visitor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さんより弱いです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else %}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&lt;p&gt;{{ </a:t>
            </a:r>
            <a:r>
              <a:rPr lang="en-US" altLang="ja-JP" sz="800" b="1" dirty="0" err="1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my_name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と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{{ visitor }}</a:t>
            </a:r>
            <a:r>
              <a:rPr lang="ja-JP" altLang="en-US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さんは同じ強さです</a:t>
            </a:r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&lt;/p&gt;</a:t>
            </a:r>
          </a:p>
          <a:p>
            <a:r>
              <a:rPr lang="en-US" altLang="ja-JP" sz="800" b="1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endif %}</a:t>
            </a:r>
          </a:p>
          <a:p>
            <a:b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{% </a:t>
            </a:r>
            <a:r>
              <a:rPr lang="en-US" altLang="ja-JP" sz="8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endblock</a:t>
            </a:r>
            <a:r>
              <a:rPr lang="en-US" altLang="ja-JP" sz="8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%}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C3D8A561-4A08-B390-3585-5C59565C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832" b="23067"/>
          <a:stretch/>
        </p:blipFill>
        <p:spPr>
          <a:xfrm>
            <a:off x="5467050" y="1000125"/>
            <a:ext cx="1885375" cy="55452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6AFB6A5-63FA-9FF7-0862-9E0FD5C87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" r="85820" b="23091"/>
          <a:stretch/>
        </p:blipFill>
        <p:spPr>
          <a:xfrm>
            <a:off x="7438125" y="1000124"/>
            <a:ext cx="1886250" cy="5543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23F03A5-B25C-888F-882D-8751888A9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825" b="23091"/>
          <a:stretch/>
        </p:blipFill>
        <p:spPr>
          <a:xfrm>
            <a:off x="9410075" y="1000124"/>
            <a:ext cx="1886250" cy="5543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136039-BBCD-201A-4E22-40E489E9E61E}"/>
              </a:ext>
            </a:extLst>
          </p:cNvPr>
          <p:cNvSpPr/>
          <p:nvPr/>
        </p:nvSpPr>
        <p:spPr>
          <a:xfrm>
            <a:off x="3914775" y="2962275"/>
            <a:ext cx="127635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F28C94-8C0E-D985-9041-081E5E847A2A}"/>
              </a:ext>
            </a:extLst>
          </p:cNvPr>
          <p:cNvSpPr txBox="1"/>
          <p:nvPr/>
        </p:nvSpPr>
        <p:spPr>
          <a:xfrm>
            <a:off x="3829351" y="4736612"/>
            <a:ext cx="13617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アクセスごとに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views.py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を呼び出しているため、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再読み込みで記載が変わる</a:t>
            </a:r>
          </a:p>
        </p:txBody>
      </p:sp>
    </p:spTree>
    <p:extLst>
      <p:ext uri="{BB962C8B-B14F-4D97-AF65-F5344CB8AC3E}">
        <p14:creationId xmlns:p14="http://schemas.microsoft.com/office/powerpoint/2010/main" val="49480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2375</Words>
  <Application>Microsoft Office PowerPoint</Application>
  <PresentationFormat>ワイド画面</PresentationFormat>
  <Paragraphs>321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Django　STEP3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　STEP1</dc:title>
  <dc:creator>Kento Takeda</dc:creator>
  <cp:lastModifiedBy>Kento Takeda</cp:lastModifiedBy>
  <cp:revision>9</cp:revision>
  <dcterms:created xsi:type="dcterms:W3CDTF">2022-06-12T06:17:02Z</dcterms:created>
  <dcterms:modified xsi:type="dcterms:W3CDTF">2022-06-12T10:36:42Z</dcterms:modified>
</cp:coreProperties>
</file>