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o Takeda" initials="KT" lastIdx="1" clrIdx="0">
    <p:extLst>
      <p:ext uri="{19B8F6BF-5375-455C-9EA6-DF929625EA0E}">
        <p15:presenceInfo xmlns:p15="http://schemas.microsoft.com/office/powerpoint/2012/main" userId="32fb2e08eea382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774B-527F-A095-E758-3EB4464A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228B7-D433-4D68-A2A8-753A1AB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08DE8-BC2B-EDCB-CDCB-A78723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74662-AE96-2C80-DB49-AB68A16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494AB-B12A-1AD1-C242-B371E1E6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F7D0-CBDC-BEBA-A360-88BEA6C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3EF6F-75CB-90CC-98AE-4AC233FB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247C6-C09F-9637-F0FB-C0B8720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F34B3-7295-86F0-6EF0-18B33B0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C1AA-31C1-869E-8157-48BB9ED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52849A-577B-187B-59AB-E4147CD9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37262-1934-5FEE-1732-185C1ED6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ABD7-66F2-2A0F-7573-C5AF720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FCDE3-163B-625C-821C-7122330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09057-714B-8141-C7E3-117C57C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BD01C-EE9E-DEF6-A923-ABD3188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2D942-842D-C8F2-4863-C5F5E4E1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2DB09-EE36-B71A-74E9-7BC44BB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63184-589F-D5AE-F95A-887CCFB6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2538-0353-8EA6-FF32-DE17520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F1539-D788-01C1-77FC-9045D8D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34430-F8D7-01D5-8000-A8852B2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913F-7B8A-9500-00EE-A5F4447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C76E2-AE54-0405-6BD1-205D513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C3A6D-3A81-9210-B1A1-159158EB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E2901-660B-5593-322A-CDFCD46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10BBF-8B0D-3E46-569A-66EEDB04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3AA8C-7BF0-D112-C012-EC5BA912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AC347-99AB-714D-7EDA-44A9941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891367-F303-B60E-040C-FF34F5B6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F1F4E-594E-65B7-228E-7C438417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2A4A7-FA24-9E44-BCC5-26D301E6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93B96-70BF-471D-A70C-48021EC9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F84075-DCCC-D30F-B68B-44F1B6B1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1A6FAE-98FF-31BA-FEDA-62D44B66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EDF704-860E-31FB-C678-8EEAB1B3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1BB7E1-99D7-E157-D128-E727796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223792-B6E9-9F48-5831-3EAB7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AB040E-4369-2B9B-3BD6-3AC74BB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10BD7-8AD0-894D-21EF-DEA040F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02331A-16D2-F91E-FD51-E29EB24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05DECE-97B6-E505-FDF6-A99FB08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FDA22-E0E6-0027-8828-8F6CD37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BBEA0-96F3-46D6-8C59-F7D3949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D8DF54-0259-7EDF-2385-777BF02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F13F-83EB-F019-16A8-052B9AD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16C52-4523-1696-9F29-623EC94F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F14C-DF4D-F4FD-1BC2-77D1ADBC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B5C40-077D-E8A8-9AB5-279C43D4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ED49E0-53E1-CDA2-8641-2F568C6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F3D18A-AABD-86A2-3A3F-67A71DB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246F-420F-5F05-5C7B-43A769A7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084C-2D9C-8E0F-2478-A0C1F253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563FD1-3BC3-5525-77F7-F8841DB6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E858D-27CF-0DD2-7FF8-882279E1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521BA-4201-920F-F26B-76AD005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C9D751-542F-F730-C67C-77487D8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0506AF-F9AB-2491-D03B-2BDBED8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8C2E8E-5963-D2F8-4927-6FD583B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23575-52F4-AD6B-FA61-2A3A03AA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5B7F7-4AE7-7288-9294-3BC8AC792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187E5-5203-A080-2F8D-B918946D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8E0A-F427-C249-BEAB-4BD1B343A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BFA9800-F332-AFE0-4414-9EC7B5EAE87B}"/>
              </a:ext>
            </a:extLst>
          </p:cNvPr>
          <p:cNvSpPr/>
          <p:nvPr/>
        </p:nvSpPr>
        <p:spPr>
          <a:xfrm>
            <a:off x="0" y="336959"/>
            <a:ext cx="12192000" cy="1057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674BE7-EB80-3EA6-4FE2-A623AAC7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75" y="336959"/>
            <a:ext cx="9144000" cy="69804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Django</a:t>
            </a:r>
            <a:r>
              <a:rPr kumimoji="1" lang="ja-JP" altLang="en-US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STEP4</a:t>
            </a:r>
            <a:endParaRPr kumimoji="1" lang="ja-JP" altLang="en-US" sz="4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54E862-5F06-CE2F-4EE1-E13975BC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75" y="1035007"/>
            <a:ext cx="9144000" cy="41628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dirty="0">
                <a:solidFill>
                  <a:schemeClr val="bg1"/>
                </a:solidFill>
              </a:rPr>
              <a:t>モデルを使用し、</a:t>
            </a:r>
            <a:r>
              <a:rPr kumimoji="1" lang="en-US" altLang="ja-JP" dirty="0">
                <a:solidFill>
                  <a:schemeClr val="bg1"/>
                </a:solidFill>
              </a:rPr>
              <a:t>DB</a:t>
            </a:r>
            <a:r>
              <a:rPr kumimoji="1" lang="ja-JP" altLang="en-US" dirty="0">
                <a:solidFill>
                  <a:schemeClr val="bg1"/>
                </a:solidFill>
              </a:rPr>
              <a:t>を操作する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DF042E8-EDF3-BA93-E3DD-217DDA02A5E8}"/>
              </a:ext>
            </a:extLst>
          </p:cNvPr>
          <p:cNvSpPr txBox="1"/>
          <p:nvPr/>
        </p:nvSpPr>
        <p:spPr>
          <a:xfrm>
            <a:off x="1398" y="145129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①新規プロジェクトを作成し、以下の操作を行う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2BFDC09-023E-39D5-07BC-33FEBCCACE93}"/>
              </a:ext>
            </a:extLst>
          </p:cNvPr>
          <p:cNvSpPr txBox="1"/>
          <p:nvPr/>
        </p:nvSpPr>
        <p:spPr>
          <a:xfrm>
            <a:off x="576043" y="1759072"/>
            <a:ext cx="9143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STEP1①</a:t>
            </a:r>
            <a:r>
              <a:rPr lang="ja-JP" altLang="en-US" sz="1200" dirty="0"/>
              <a:t>～⑥プロジェクト名を</a:t>
            </a:r>
            <a:r>
              <a:rPr lang="en-US" altLang="ja-JP" sz="1200" dirty="0" err="1"/>
              <a:t>db_training</a:t>
            </a:r>
            <a:r>
              <a:rPr lang="ja-JP" altLang="en-US" sz="1200" dirty="0"/>
              <a:t>、アプリ名を</a:t>
            </a:r>
            <a:r>
              <a:rPr lang="en-US" altLang="ja-JP" sz="1200" dirty="0"/>
              <a:t>training</a:t>
            </a:r>
            <a:r>
              <a:rPr lang="ja-JP" altLang="en-US" sz="1200" dirty="0"/>
              <a:t>にする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B14619-7DA8-79C4-23F5-5B5861EF158D}"/>
              </a:ext>
            </a:extLst>
          </p:cNvPr>
          <p:cNvSpPr txBox="1"/>
          <p:nvPr/>
        </p:nvSpPr>
        <p:spPr>
          <a:xfrm>
            <a:off x="1398" y="248016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②作成するモデルのイメージの作成と説明</a:t>
            </a: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DE2C5F-A19A-4321-518F-10E01A3E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" y="3104187"/>
            <a:ext cx="8215977" cy="28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183DA0-978C-50A5-E28F-03F9EC43841C}"/>
              </a:ext>
            </a:extLst>
          </p:cNvPr>
          <p:cNvSpPr txBox="1"/>
          <p:nvPr/>
        </p:nvSpPr>
        <p:spPr>
          <a:xfrm>
            <a:off x="387991" y="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runserver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起動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1EFCBF-C90D-5016-8B74-53874F5D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91" y="354943"/>
            <a:ext cx="5439534" cy="14670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7FEAE2-1ED8-6970-6B2F-741B977D741D}"/>
              </a:ext>
            </a:extLst>
          </p:cNvPr>
          <p:cNvSpPr txBox="1"/>
          <p:nvPr/>
        </p:nvSpPr>
        <p:spPr>
          <a:xfrm>
            <a:off x="387991" y="18999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/admin/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にアクセス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2A9523-9886-67BE-A6DF-DB160280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1" y="2176941"/>
            <a:ext cx="4086795" cy="3134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3AB5806-FEEE-1DAF-4549-88EEE4E41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22" y="2176941"/>
            <a:ext cx="6182588" cy="3658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81ED4A-DE40-28FE-B5BE-39C4417812E6}"/>
              </a:ext>
            </a:extLst>
          </p:cNvPr>
          <p:cNvSpPr/>
          <p:nvPr/>
        </p:nvSpPr>
        <p:spPr>
          <a:xfrm>
            <a:off x="4927527" y="4679746"/>
            <a:ext cx="1095375" cy="97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6E6D9A-B23F-67BA-FFDF-278667B286B9}"/>
              </a:ext>
            </a:extLst>
          </p:cNvPr>
          <p:cNvSpPr/>
          <p:nvPr/>
        </p:nvSpPr>
        <p:spPr>
          <a:xfrm>
            <a:off x="3160248" y="5721291"/>
            <a:ext cx="1314538" cy="687898"/>
          </a:xfrm>
          <a:prstGeom prst="wedgeRectCallout">
            <a:avLst>
              <a:gd name="adj1" fmla="val 82162"/>
              <a:gd name="adj2" fmla="val -117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モデルから作成したテーブル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63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図 96">
            <a:extLst>
              <a:ext uri="{FF2B5EF4-FFF2-40B4-BE49-F238E27FC236}">
                <a16:creationId xmlns:a16="http://schemas.microsoft.com/office/drawing/2014/main" id="{38D2695E-5941-987D-AE6F-C3BA7B26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426784"/>
            <a:ext cx="6202144" cy="2980975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B449D48-DE45-AA62-3D04-1BA2AD12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51" y="1063088"/>
            <a:ext cx="5354050" cy="47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B8D524D-02D2-20A8-3C73-35686C596A51}"/>
              </a:ext>
            </a:extLst>
          </p:cNvPr>
          <p:cNvSpPr/>
          <p:nvPr/>
        </p:nvSpPr>
        <p:spPr>
          <a:xfrm>
            <a:off x="942975" y="809691"/>
            <a:ext cx="6515100" cy="5238618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from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django.db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import models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Dispatch(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models.Model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name=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models.CharField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max_length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=255,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blank=False,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null=False,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unique=True)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__str__(self):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self.name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Office(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models.Model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name=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models.CharField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max_length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=255,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blank=False,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null=False,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unique=True)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__str__(self):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self.name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class Employee(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models.Model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name=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models.CharField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max_length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=30)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dispatch =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models.ForeignKey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Dispatch,on_delete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models.SET_NULL,null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=True)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office = 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models.ManyToManyField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lang="en-US" altLang="ja-JP" sz="1100" b="0" dirty="0" err="1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Office,related_name</a:t>
            </a: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='employee')</a:t>
            </a:r>
          </a:p>
          <a:p>
            <a:b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def __str__(self):</a:t>
            </a:r>
          </a:p>
          <a:p>
            <a:r>
              <a:rPr lang="en-US" altLang="ja-JP" sz="1100" b="0" dirty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        return self.name</a:t>
            </a:r>
          </a:p>
          <a:p>
            <a:pPr algn="l"/>
            <a:endParaRPr kumimoji="1" lang="ja-JP" altLang="en-US" sz="11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3BCA721-9347-0F9E-DBDC-BF99B197A701}"/>
              </a:ext>
            </a:extLst>
          </p:cNvPr>
          <p:cNvSpPr/>
          <p:nvPr/>
        </p:nvSpPr>
        <p:spPr>
          <a:xfrm>
            <a:off x="1006941" y="1150735"/>
            <a:ext cx="2628900" cy="160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5DB6A09-7635-3691-807A-E950D2FD4A9E}"/>
              </a:ext>
            </a:extLst>
          </p:cNvPr>
          <p:cNvCxnSpPr>
            <a:cxnSpLocks/>
          </p:cNvCxnSpPr>
          <p:nvPr/>
        </p:nvCxnSpPr>
        <p:spPr>
          <a:xfrm>
            <a:off x="3635841" y="1955062"/>
            <a:ext cx="4933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01099C4-9D5A-6CA0-8629-D3C47E09F30B}"/>
              </a:ext>
            </a:extLst>
          </p:cNvPr>
          <p:cNvSpPr txBox="1"/>
          <p:nvPr/>
        </p:nvSpPr>
        <p:spPr>
          <a:xfrm>
            <a:off x="8214" y="38632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③モデルの実装</a:t>
            </a: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35FFA64-2C9F-1CDE-BC91-2AD855474BD8}"/>
              </a:ext>
            </a:extLst>
          </p:cNvPr>
          <p:cNvSpPr/>
          <p:nvPr/>
        </p:nvSpPr>
        <p:spPr>
          <a:xfrm>
            <a:off x="8569791" y="1704188"/>
            <a:ext cx="1838325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つのモデルを</a:t>
            </a:r>
            <a:r>
              <a:rPr kumimoji="1" lang="en-US" altLang="ja-JP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つのクラスとして記入</a:t>
            </a:r>
          </a:p>
        </p:txBody>
      </p:sp>
    </p:spTree>
    <p:extLst>
      <p:ext uri="{BB962C8B-B14F-4D97-AF65-F5344CB8AC3E}">
        <p14:creationId xmlns:p14="http://schemas.microsoft.com/office/powerpoint/2010/main" val="32089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D286CE-1809-A83B-3049-FA22712D2A51}"/>
              </a:ext>
            </a:extLst>
          </p:cNvPr>
          <p:cNvSpPr txBox="1"/>
          <p:nvPr/>
        </p:nvSpPr>
        <p:spPr>
          <a:xfrm>
            <a:off x="0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を操作するコマンドを作成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3E488B-6356-B8A3-9664-6C5F3D233712}"/>
              </a:ext>
            </a:extLst>
          </p:cNvPr>
          <p:cNvSpPr txBox="1"/>
          <p:nvPr/>
        </p:nvSpPr>
        <p:spPr>
          <a:xfrm>
            <a:off x="367019" y="482258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altLang="ja-JP" sz="1200" b="1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makemigrations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アプリ名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7AB11227-720C-4FCE-A3EA-0B0A1FCF2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58249" r="61379" b="23616"/>
          <a:stretch/>
        </p:blipFill>
        <p:spPr>
          <a:xfrm>
            <a:off x="367019" y="759256"/>
            <a:ext cx="5699257" cy="147221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08C759-58C2-DC6F-4600-4BEAF4961CEA}"/>
              </a:ext>
            </a:extLst>
          </p:cNvPr>
          <p:cNvSpPr txBox="1"/>
          <p:nvPr/>
        </p:nvSpPr>
        <p:spPr>
          <a:xfrm>
            <a:off x="0" y="2562728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にテーブル作成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979266-A2CE-04C6-57AE-3BC3F5F08896}"/>
              </a:ext>
            </a:extLst>
          </p:cNvPr>
          <p:cNvSpPr txBox="1"/>
          <p:nvPr/>
        </p:nvSpPr>
        <p:spPr>
          <a:xfrm>
            <a:off x="367019" y="2948621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python manage.py migrate</a:t>
            </a:r>
            <a:r>
              <a:rPr lang="en-US" altLang="ja-JP" sz="1200" dirty="0"/>
              <a:t> </a:t>
            </a:r>
            <a:endParaRPr lang="ja-JP" altLang="en-US" sz="1200" dirty="0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B99EE9C1-A11E-4B0A-9D51-8BAB4C286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t="76245" r="61379" b="15236"/>
          <a:stretch/>
        </p:blipFill>
        <p:spPr>
          <a:xfrm>
            <a:off x="367019" y="3257079"/>
            <a:ext cx="5699257" cy="6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BB122D-BC06-FBBD-6824-D941695D0F99}"/>
              </a:ext>
            </a:extLst>
          </p:cNvPr>
          <p:cNvSpPr txBox="1"/>
          <p:nvPr/>
        </p:nvSpPr>
        <p:spPr>
          <a:xfrm>
            <a:off x="0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⑥python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を操作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28792BA-D4EA-BA4E-4BCF-92A346CAF07C}"/>
              </a:ext>
            </a:extLst>
          </p:cNvPr>
          <p:cNvSpPr txBox="1"/>
          <p:nvPr/>
        </p:nvSpPr>
        <p:spPr>
          <a:xfrm>
            <a:off x="392186" y="436038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⑥-1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</a:p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shell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2DD9D3E-E1E4-4919-BD9C-4F2E68DAE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t="89434" r="60189" b="2048"/>
          <a:stretch/>
        </p:blipFill>
        <p:spPr>
          <a:xfrm>
            <a:off x="392185" y="960976"/>
            <a:ext cx="6582693" cy="76715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66DA67-D6F1-7D79-FBA3-7F30ED8520EF}"/>
              </a:ext>
            </a:extLst>
          </p:cNvPr>
          <p:cNvSpPr txBox="1"/>
          <p:nvPr/>
        </p:nvSpPr>
        <p:spPr>
          <a:xfrm>
            <a:off x="392185" y="2058165"/>
            <a:ext cx="6102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-2 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モデルをインポート</a:t>
            </a:r>
          </a:p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.models import *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12185609-B1F9-4E52-BB58-5124C7A14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" t="94242" r="84745" b="1911"/>
          <a:stretch/>
        </p:blipFill>
        <p:spPr>
          <a:xfrm>
            <a:off x="392185" y="2519829"/>
            <a:ext cx="3182191" cy="461665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398A8A6-E397-279E-9E9B-5106777EF002}"/>
              </a:ext>
            </a:extLst>
          </p:cNvPr>
          <p:cNvSpPr txBox="1"/>
          <p:nvPr/>
        </p:nvSpPr>
        <p:spPr>
          <a:xfrm>
            <a:off x="392185" y="3244334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9B1F8E87-B98B-4E50-807A-829F4A975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" t="79721" r="80206" b="2488"/>
          <a:stretch/>
        </p:blipFill>
        <p:spPr>
          <a:xfrm>
            <a:off x="392185" y="3561235"/>
            <a:ext cx="3581400" cy="1762124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1852E6-C2E5-51BE-F8C2-D946EFE2466D}"/>
              </a:ext>
            </a:extLst>
          </p:cNvPr>
          <p:cNvSpPr/>
          <p:nvPr/>
        </p:nvSpPr>
        <p:spPr>
          <a:xfrm>
            <a:off x="502684" y="3561234"/>
            <a:ext cx="2419350" cy="977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B131911-2D00-2620-AB31-6D4CFB672330}"/>
              </a:ext>
            </a:extLst>
          </p:cNvPr>
          <p:cNvCxnSpPr>
            <a:stCxn id="33" idx="3"/>
          </p:cNvCxnSpPr>
          <p:nvPr/>
        </p:nvCxnSpPr>
        <p:spPr>
          <a:xfrm flipV="1">
            <a:off x="2922034" y="4047009"/>
            <a:ext cx="2257425" cy="2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03DB943-CBD8-654B-0F6A-F17784095FC5}"/>
              </a:ext>
            </a:extLst>
          </p:cNvPr>
          <p:cNvSpPr/>
          <p:nvPr/>
        </p:nvSpPr>
        <p:spPr>
          <a:xfrm>
            <a:off x="502684" y="4565246"/>
            <a:ext cx="2894857" cy="63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EE454D-E47B-B527-4BA6-0B428888751E}"/>
              </a:ext>
            </a:extLst>
          </p:cNvPr>
          <p:cNvCxnSpPr>
            <a:stCxn id="35" idx="3"/>
          </p:cNvCxnSpPr>
          <p:nvPr/>
        </p:nvCxnSpPr>
        <p:spPr>
          <a:xfrm>
            <a:off x="3397541" y="4884575"/>
            <a:ext cx="1772393" cy="14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E35618-FE50-0CAF-B2F0-01C417774E9F}"/>
              </a:ext>
            </a:extLst>
          </p:cNvPr>
          <p:cNvSpPr txBox="1"/>
          <p:nvPr/>
        </p:nvSpPr>
        <p:spPr>
          <a:xfrm>
            <a:off x="5166922" y="3908509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インポートされたものはクラス名が返ってくる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4F0DE38-6EC5-4C17-0240-BD1234C949FF}"/>
              </a:ext>
            </a:extLst>
          </p:cNvPr>
          <p:cNvSpPr txBox="1"/>
          <p:nvPr/>
        </p:nvSpPr>
        <p:spPr>
          <a:xfrm>
            <a:off x="5166922" y="4771512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インポートされていないものはエラーが返ってくる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9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160F16-A7DF-57B7-6EE9-91A6EDA991AC}"/>
              </a:ext>
            </a:extLst>
          </p:cNvPr>
          <p:cNvSpPr txBox="1"/>
          <p:nvPr/>
        </p:nvSpPr>
        <p:spPr>
          <a:xfrm>
            <a:off x="420847" y="0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-4 Dispatch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にレコードを作成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DECE07-1378-2124-7411-04F6C9111A71}"/>
              </a:ext>
            </a:extLst>
          </p:cNvPr>
          <p:cNvSpPr txBox="1"/>
          <p:nvPr/>
        </p:nvSpPr>
        <p:spPr>
          <a:xfrm>
            <a:off x="420847" y="36053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作成　モデル名</a:t>
            </a:r>
            <a:r>
              <a:rPr lang="en-US" altLang="ja-JP" sz="1200" b="1" dirty="0"/>
              <a:t>.</a:t>
            </a:r>
            <a:r>
              <a:rPr lang="en-US" altLang="ja-JP" sz="1200" b="1" dirty="0" err="1"/>
              <a:t>objects.create</a:t>
            </a:r>
            <a:r>
              <a:rPr lang="en-US" altLang="ja-JP" sz="1200" b="1" dirty="0"/>
              <a:t>(</a:t>
            </a:r>
            <a:r>
              <a:rPr lang="ja-JP" altLang="en-US" sz="1200" b="1" dirty="0"/>
              <a:t>フィールド</a:t>
            </a:r>
            <a:r>
              <a:rPr lang="en-US" altLang="ja-JP" sz="1200" b="1" dirty="0"/>
              <a:t>=</a:t>
            </a:r>
            <a:r>
              <a:rPr lang="ja-JP" altLang="en-US" sz="1200" b="1" dirty="0"/>
              <a:t>値</a:t>
            </a:r>
            <a:r>
              <a:rPr lang="en-US" altLang="ja-JP" sz="1200" b="1" dirty="0"/>
              <a:t>)</a:t>
            </a:r>
          </a:p>
          <a:p>
            <a:r>
              <a:rPr lang="ja-JP" altLang="en-US" sz="1200" b="1" dirty="0"/>
              <a:t>確認　モデル名</a:t>
            </a:r>
            <a:r>
              <a:rPr lang="en-US" altLang="ja-JP" sz="1200" b="1" dirty="0"/>
              <a:t>.</a:t>
            </a:r>
            <a:r>
              <a:rPr lang="en-US" altLang="ja-JP" sz="1200" b="1" dirty="0" err="1"/>
              <a:t>objects.all</a:t>
            </a:r>
            <a:r>
              <a:rPr lang="en-US" altLang="ja-JP" sz="1200" b="1" dirty="0"/>
              <a:t>(</a:t>
            </a:r>
            <a:r>
              <a:rPr lang="ja-JP" altLang="en-US" sz="1200" b="1" dirty="0"/>
              <a:t>フィールド</a:t>
            </a:r>
            <a:r>
              <a:rPr lang="en-US" altLang="ja-JP" sz="1200" b="1" dirty="0"/>
              <a:t>=</a:t>
            </a:r>
            <a:r>
              <a:rPr lang="ja-JP" altLang="en-US" sz="1200" b="1" dirty="0"/>
              <a:t>値</a:t>
            </a:r>
            <a:r>
              <a:rPr lang="en-US" altLang="ja-JP" sz="1200" b="1" dirty="0"/>
              <a:t>)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E971A91A-E85A-480B-9760-A4F8BDCF7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79913" r="56296" b="2199"/>
          <a:stretch/>
        </p:blipFill>
        <p:spPr>
          <a:xfrm>
            <a:off x="420847" y="905740"/>
            <a:ext cx="7858125" cy="177165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4683E1-918B-3D39-0DC4-CC49115D4175}"/>
              </a:ext>
            </a:extLst>
          </p:cNvPr>
          <p:cNvSpPr txBox="1"/>
          <p:nvPr/>
        </p:nvSpPr>
        <p:spPr>
          <a:xfrm>
            <a:off x="420847" y="3045014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番目だけ表示　モデル名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objects.first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E21961A9-ACD7-471A-873F-388784B42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" t="72990" r="88541" b="23548"/>
          <a:stretch/>
        </p:blipFill>
        <p:spPr>
          <a:xfrm>
            <a:off x="420847" y="3364538"/>
            <a:ext cx="1952626" cy="3429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53309F-F40D-34E8-DA87-047578B8495C}"/>
              </a:ext>
            </a:extLst>
          </p:cNvPr>
          <p:cNvSpPr txBox="1"/>
          <p:nvPr/>
        </p:nvSpPr>
        <p:spPr>
          <a:xfrm>
            <a:off x="420847" y="385744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フィールドを指定して表示　モデル名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objects.filter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フィールド名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C2467D2-2206-F988-574F-752AF496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47" y="4134444"/>
            <a:ext cx="343900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B9188B-7A2C-1F7B-AE54-CF5CBD407370}"/>
              </a:ext>
            </a:extLst>
          </p:cNvPr>
          <p:cNvSpPr txBox="1"/>
          <p:nvPr/>
        </p:nvSpPr>
        <p:spPr>
          <a:xfrm>
            <a:off x="362824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-5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モデルの値を変数に格納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00465F-2CD7-492B-1BB0-2629D1971634}"/>
              </a:ext>
            </a:extLst>
          </p:cNvPr>
          <p:cNvSpPr txBox="1"/>
          <p:nvPr/>
        </p:nvSpPr>
        <p:spPr>
          <a:xfrm>
            <a:off x="631271" y="307777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変数名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モデル名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object.first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DB730BD-FFB8-4582-971B-D918F3F5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8" t="74913" r="56818" b="20279"/>
          <a:stretch/>
        </p:blipFill>
        <p:spPr>
          <a:xfrm>
            <a:off x="631271" y="654428"/>
            <a:ext cx="7934325" cy="4762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8C39C5F-20F6-490B-A28E-52C01B260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86070" r="89217" b="2392"/>
          <a:stretch/>
        </p:blipFill>
        <p:spPr>
          <a:xfrm>
            <a:off x="631271" y="1254503"/>
            <a:ext cx="1876425" cy="1143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8F81A-0AFF-C328-FBF6-37E05B5ECE82}"/>
              </a:ext>
            </a:extLst>
          </p:cNvPr>
          <p:cNvSpPr txBox="1"/>
          <p:nvPr/>
        </p:nvSpPr>
        <p:spPr>
          <a:xfrm>
            <a:off x="362824" y="252132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⑥-6 Employee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に保存→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に反映）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AB5A4F-852E-8924-1664-D089FAD17650}"/>
              </a:ext>
            </a:extLst>
          </p:cNvPr>
          <p:cNvSpPr txBox="1"/>
          <p:nvPr/>
        </p:nvSpPr>
        <p:spPr>
          <a:xfrm>
            <a:off x="362824" y="282910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モデルを変数に格納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24827CB-C7E3-4A6C-8DDA-19A1BEB11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9" t="87800" r="88853" b="2583"/>
          <a:stretch/>
        </p:blipFill>
        <p:spPr>
          <a:xfrm>
            <a:off x="488659" y="3108281"/>
            <a:ext cx="1905000" cy="9525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300EF1-9073-3324-1D85-3EC39E6A40C0}"/>
              </a:ext>
            </a:extLst>
          </p:cNvPr>
          <p:cNvSpPr txBox="1"/>
          <p:nvPr/>
        </p:nvSpPr>
        <p:spPr>
          <a:xfrm>
            <a:off x="362824" y="424172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employee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662A9C0-A3D8-49A3-ACAF-A8BA121DF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9" t="94243" r="80413" b="2391"/>
          <a:stretch/>
        </p:blipFill>
        <p:spPr>
          <a:xfrm>
            <a:off x="488659" y="4518721"/>
            <a:ext cx="3448050" cy="33337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0C682C4-0DE6-92BC-64AA-50FBBDF89C1F}"/>
              </a:ext>
            </a:extLst>
          </p:cNvPr>
          <p:cNvSpPr txBox="1"/>
          <p:nvPr/>
        </p:nvSpPr>
        <p:spPr>
          <a:xfrm>
            <a:off x="362824" y="5011733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employee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dispatch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を設定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5CDD993-367A-967A-D8BB-8FD73FF4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59" y="5280420"/>
            <a:ext cx="227679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5395E6-09FF-76ED-76F2-3FECB01C0764}"/>
              </a:ext>
            </a:extLst>
          </p:cNvPr>
          <p:cNvSpPr txBox="1"/>
          <p:nvPr/>
        </p:nvSpPr>
        <p:spPr>
          <a:xfrm>
            <a:off x="413158" y="134116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に保存されたものを</a:t>
            </a: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に反映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DA4085-FBDE-F738-70DF-F74D867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6" y="411115"/>
            <a:ext cx="2486372" cy="6763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73AA41-4E8C-D4CF-3DD0-3AA7B6A1E44D}"/>
              </a:ext>
            </a:extLst>
          </p:cNvPr>
          <p:cNvSpPr txBox="1"/>
          <p:nvPr/>
        </p:nvSpPr>
        <p:spPr>
          <a:xfrm>
            <a:off x="413158" y="1179817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Ofiice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がまだ作成されていないため、</a:t>
            </a:r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Ofiice</a:t>
            </a:r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を作成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D587E2-3146-14AD-850E-2CDE3F14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6" y="1456816"/>
            <a:ext cx="3515216" cy="485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EF2502E-9E81-5941-CAAC-29B03D816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6" y="2056891"/>
            <a:ext cx="3458058" cy="49536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36746A-3232-6D86-13C0-FE6404EEEA47}"/>
              </a:ext>
            </a:extLst>
          </p:cNvPr>
          <p:cNvSpPr txBox="1"/>
          <p:nvPr/>
        </p:nvSpPr>
        <p:spPr>
          <a:xfrm>
            <a:off x="413158" y="2726314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employee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office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を設定し保存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A0812DA-21B3-4F99-A66F-C4327B61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86" y="3003313"/>
            <a:ext cx="227679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BFC27-39D4-1734-F290-38248B3D63E1}"/>
              </a:ext>
            </a:extLst>
          </p:cNvPr>
          <p:cNvSpPr txBox="1"/>
          <p:nvPr/>
        </p:nvSpPr>
        <p:spPr>
          <a:xfrm>
            <a:off x="1398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⑦admin.py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の実装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095B1-4211-A44F-A313-99013CCB5DEB}"/>
              </a:ext>
            </a:extLst>
          </p:cNvPr>
          <p:cNvSpPr txBox="1"/>
          <p:nvPr/>
        </p:nvSpPr>
        <p:spPr>
          <a:xfrm>
            <a:off x="350241" y="307777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以下の通り、作成したモデル毎にクラスを作る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2B7F12-F22A-40B3-8DDD-D6BB9C4827FA}"/>
              </a:ext>
            </a:extLst>
          </p:cNvPr>
          <p:cNvSpPr/>
          <p:nvPr/>
        </p:nvSpPr>
        <p:spPr>
          <a:xfrm>
            <a:off x="350241" y="990730"/>
            <a:ext cx="3431796" cy="2700425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from django.contrib import admin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from . import models</a:t>
            </a:r>
          </a:p>
          <a:p>
            <a:endParaRPr lang="en-US" altLang="ja-JP" sz="1100" b="0">
              <a:solidFill>
                <a:sysClr val="windowText" lastClr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# Register your models here.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@admin.register(models.Dispatch)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DispatchAdmin(admin.ModelAdmin):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pass</a:t>
            </a:r>
          </a:p>
          <a:p>
            <a:b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@admin.register(models.Office)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OfficeAdmin(admin.ModelAdmin):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pass</a:t>
            </a:r>
          </a:p>
          <a:p>
            <a:b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@admin.register(models.Employee)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class EmployeeAdmin(admin.ModelAdmin):</a:t>
            </a:r>
          </a:p>
          <a:p>
            <a:r>
              <a:rPr lang="en-US" altLang="ja-JP" sz="1100" b="0">
                <a:solidFill>
                  <a:sysClr val="windowText" lastClr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   pass</a:t>
            </a:r>
          </a:p>
          <a:p>
            <a:pPr algn="l"/>
            <a:endParaRPr kumimoji="1" lang="ja-JP" altLang="en-US" sz="11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5AB18C-D4C0-FD5F-6D53-25134F17153D}"/>
              </a:ext>
            </a:extLst>
          </p:cNvPr>
          <p:cNvSpPr txBox="1"/>
          <p:nvPr/>
        </p:nvSpPr>
        <p:spPr>
          <a:xfrm>
            <a:off x="268448" y="671065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dmin.py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7C0C54-0BAA-0AD0-99B4-00BB36601270}"/>
              </a:ext>
            </a:extLst>
          </p:cNvPr>
          <p:cNvSpPr txBox="1"/>
          <p:nvPr/>
        </p:nvSpPr>
        <p:spPr>
          <a:xfrm>
            <a:off x="-6990" y="4069542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設定が反映されているか管理画面からチェック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858857-F87C-9401-069D-089F1C278EF9}"/>
              </a:ext>
            </a:extLst>
          </p:cNvPr>
          <p:cNvSpPr txBox="1"/>
          <p:nvPr/>
        </p:nvSpPr>
        <p:spPr>
          <a:xfrm>
            <a:off x="268448" y="4432830"/>
            <a:ext cx="6107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shell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を抜ける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458F701-8C07-AA97-B174-BBD6DAD3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1" y="4709829"/>
            <a:ext cx="374384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575</Words>
  <Application>Microsoft Office PowerPoint</Application>
  <PresentationFormat>ワイド画面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Django　STEP4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　STEP1</dc:title>
  <dc:creator>Kento Takeda</dc:creator>
  <cp:lastModifiedBy>Kento Takeda</cp:lastModifiedBy>
  <cp:revision>10</cp:revision>
  <dcterms:created xsi:type="dcterms:W3CDTF">2022-06-12T06:17:02Z</dcterms:created>
  <dcterms:modified xsi:type="dcterms:W3CDTF">2022-06-12T11:02:05Z</dcterms:modified>
</cp:coreProperties>
</file>