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02" r:id="rId3"/>
    <p:sldId id="303" r:id="rId4"/>
    <p:sldId id="308" r:id="rId5"/>
    <p:sldId id="322" r:id="rId6"/>
    <p:sldId id="306" r:id="rId7"/>
    <p:sldId id="285" r:id="rId8"/>
    <p:sldId id="284" r:id="rId9"/>
    <p:sldId id="282" r:id="rId10"/>
    <p:sldId id="283" r:id="rId11"/>
    <p:sldId id="300" r:id="rId12"/>
    <p:sldId id="296" r:id="rId13"/>
    <p:sldId id="295" r:id="rId14"/>
    <p:sldId id="289" r:id="rId15"/>
    <p:sldId id="297" r:id="rId16"/>
    <p:sldId id="290" r:id="rId17"/>
    <p:sldId id="274" r:id="rId18"/>
    <p:sldId id="298" r:id="rId19"/>
    <p:sldId id="275" r:id="rId20"/>
    <p:sldId id="276" r:id="rId21"/>
    <p:sldId id="277" r:id="rId22"/>
    <p:sldId id="278" r:id="rId23"/>
    <p:sldId id="279" r:id="rId24"/>
    <p:sldId id="267" r:id="rId25"/>
    <p:sldId id="268" r:id="rId26"/>
    <p:sldId id="321" r:id="rId27"/>
    <p:sldId id="288" r:id="rId28"/>
    <p:sldId id="286" r:id="rId29"/>
    <p:sldId id="287" r:id="rId30"/>
    <p:sldId id="301" r:id="rId31"/>
    <p:sldId id="259" r:id="rId32"/>
    <p:sldId id="291" r:id="rId33"/>
    <p:sldId id="263" r:id="rId34"/>
    <p:sldId id="264" r:id="rId35"/>
    <p:sldId id="257" r:id="rId36"/>
    <p:sldId id="258" r:id="rId37"/>
    <p:sldId id="260" r:id="rId38"/>
    <p:sldId id="261" r:id="rId39"/>
    <p:sldId id="265" r:id="rId40"/>
    <p:sldId id="262" r:id="rId41"/>
    <p:sldId id="299" r:id="rId42"/>
    <p:sldId id="266" r:id="rId43"/>
    <p:sldId id="304" r:id="rId44"/>
    <p:sldId id="270" r:id="rId45"/>
    <p:sldId id="271" r:id="rId46"/>
    <p:sldId id="272" r:id="rId47"/>
    <p:sldId id="273" r:id="rId48"/>
  </p:sldIdLst>
  <p:sldSz cx="12192000" cy="6858000"/>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9" autoAdjust="0"/>
    <p:restoredTop sz="94660"/>
  </p:normalViewPr>
  <p:slideViewPr>
    <p:cSldViewPr snapToGrid="0">
      <p:cViewPr varScale="1">
        <p:scale>
          <a:sx n="40" d="100"/>
          <a:sy n="40" d="100"/>
        </p:scale>
        <p:origin x="66" y="507"/>
      </p:cViewPr>
      <p:guideLst/>
    </p:cSldViewPr>
  </p:slideViewPr>
  <p:notesTextViewPr>
    <p:cViewPr>
      <p:scale>
        <a:sx n="1" d="1"/>
        <a:sy n="1" d="1"/>
      </p:scale>
      <p:origin x="0" y="0"/>
    </p:cViewPr>
  </p:notesTextViewPr>
  <p:sorterViewPr>
    <p:cViewPr>
      <p:scale>
        <a:sx n="100" d="100"/>
        <a:sy n="100" d="100"/>
      </p:scale>
      <p:origin x="0" y="-4614"/>
    </p:cViewPr>
  </p:sorterViewPr>
  <p:notesViewPr>
    <p:cSldViewPr snapToGrid="0">
      <p:cViewPr>
        <p:scale>
          <a:sx n="100" d="100"/>
          <a:sy n="100" d="100"/>
        </p:scale>
        <p:origin x="36" y="-4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72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59388" y="0"/>
            <a:ext cx="4022725" cy="350838"/>
          </a:xfrm>
          <a:prstGeom prst="rect">
            <a:avLst/>
          </a:prstGeom>
        </p:spPr>
        <p:txBody>
          <a:bodyPr vert="horz" lIns="91440" tIns="45720" rIns="91440" bIns="45720" rtlCol="0"/>
          <a:lstStyle>
            <a:lvl1pPr algn="r">
              <a:defRPr sz="1200"/>
            </a:lvl1pPr>
          </a:lstStyle>
          <a:p>
            <a:fld id="{0550E614-AC20-4CAE-AF17-EC797FA495BE}" type="datetimeFigureOut">
              <a:rPr lang="en-US" smtClean="0"/>
              <a:t>9/5/2023</a:t>
            </a:fld>
            <a:endParaRPr lang="en-US"/>
          </a:p>
        </p:txBody>
      </p:sp>
      <p:sp>
        <p:nvSpPr>
          <p:cNvPr id="4" name="Slide Image Placeholder 3"/>
          <p:cNvSpPr>
            <a:spLocks noGrp="1" noRot="1" noChangeAspect="1"/>
          </p:cNvSpPr>
          <p:nvPr>
            <p:ph type="sldImg" idx="2"/>
          </p:nvPr>
        </p:nvSpPr>
        <p:spPr>
          <a:xfrm>
            <a:off x="2546350" y="873125"/>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8689" y="3362325"/>
            <a:ext cx="7426325" cy="27495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34164"/>
            <a:ext cx="402272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59388" y="6634164"/>
            <a:ext cx="4022725" cy="350837"/>
          </a:xfrm>
          <a:prstGeom prst="rect">
            <a:avLst/>
          </a:prstGeom>
        </p:spPr>
        <p:txBody>
          <a:bodyPr vert="horz" lIns="91440" tIns="45720" rIns="91440" bIns="45720" rtlCol="0" anchor="b"/>
          <a:lstStyle>
            <a:lvl1pPr algn="r">
              <a:defRPr sz="1200"/>
            </a:lvl1pPr>
          </a:lstStyle>
          <a:p>
            <a:fld id="{603D3F25-F067-4224-BB45-F1B5E7335A82}" type="slidenum">
              <a:rPr lang="en-US" smtClean="0"/>
              <a:t>‹#›</a:t>
            </a:fld>
            <a:endParaRPr lang="en-US"/>
          </a:p>
        </p:txBody>
      </p:sp>
    </p:spTree>
    <p:extLst>
      <p:ext uri="{BB962C8B-B14F-4D97-AF65-F5344CB8AC3E}">
        <p14:creationId xmlns:p14="http://schemas.microsoft.com/office/powerpoint/2010/main" val="338563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3D3F25-F067-4224-BB45-F1B5E7335A82}" type="slidenum">
              <a:rPr lang="en-US" smtClean="0"/>
              <a:t>1</a:t>
            </a:fld>
            <a:endParaRPr lang="en-US"/>
          </a:p>
        </p:txBody>
      </p:sp>
    </p:spTree>
    <p:extLst>
      <p:ext uri="{BB962C8B-B14F-4D97-AF65-F5344CB8AC3E}">
        <p14:creationId xmlns:p14="http://schemas.microsoft.com/office/powerpoint/2010/main" val="211871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8C8A-43CE-4889-8688-1F8AA10B22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33586-5719-4A74-BA4F-202B88FBCB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26F48-3088-4E27-B46F-42AFF2DBF184}"/>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5" name="Footer Placeholder 4">
            <a:extLst>
              <a:ext uri="{FF2B5EF4-FFF2-40B4-BE49-F238E27FC236}">
                <a16:creationId xmlns:a16="http://schemas.microsoft.com/office/drawing/2014/main" id="{AD60C9FA-1755-4B7E-BEE7-BCA7B886C2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B8D665-84CC-40AB-A16A-6AAC1FBA1E16}"/>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65218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CD4E-7EFC-4440-820B-E9A9B0012D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455DF4-6AC0-4043-8B71-921747AD15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690E2-D49C-49E5-9B1F-F237D345789F}"/>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5" name="Footer Placeholder 4">
            <a:extLst>
              <a:ext uri="{FF2B5EF4-FFF2-40B4-BE49-F238E27FC236}">
                <a16:creationId xmlns:a16="http://schemas.microsoft.com/office/drawing/2014/main" id="{9ADD8CE4-7D24-434B-B96F-2E047B2844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9B24B8-AAAA-4E8B-838D-ED6EBC425BC9}"/>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243681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81358-47E0-4ADB-8429-0AA1FC0851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62B4E-BD6E-40A6-804A-43DF986DD4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8C2B4-BD8E-492C-BE24-0322B142C63B}"/>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5" name="Footer Placeholder 4">
            <a:extLst>
              <a:ext uri="{FF2B5EF4-FFF2-40B4-BE49-F238E27FC236}">
                <a16:creationId xmlns:a16="http://schemas.microsoft.com/office/drawing/2014/main" id="{8354F9ED-1D25-42A7-9C1F-F93D784112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43E3C4-B243-4E9F-ABFB-24926DC9C181}"/>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9812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8904-B76D-4A1D-9655-734EC0EB70B7}"/>
              </a:ext>
            </a:extLst>
          </p:cNvPr>
          <p:cNvSpPr>
            <a:spLocks noGrp="1"/>
          </p:cNvSpPr>
          <p:nvPr>
            <p:ph type="title"/>
          </p:nvPr>
        </p:nvSpPr>
        <p:spPr>
          <a:xfrm>
            <a:off x="838200" y="365125"/>
            <a:ext cx="10515600" cy="717951"/>
          </a:xfrm>
        </p:spPr>
        <p:txBody>
          <a:bodyPr>
            <a:normAutofit/>
          </a:bodyPr>
          <a:lstStyle>
            <a:lvl1pPr>
              <a:defRPr sz="3600" b="1"/>
            </a:lvl1pPr>
          </a:lstStyle>
          <a:p>
            <a:r>
              <a:rPr lang="en-US"/>
              <a:t>Click to edit Master title style</a:t>
            </a:r>
          </a:p>
        </p:txBody>
      </p:sp>
      <p:sp>
        <p:nvSpPr>
          <p:cNvPr id="3" name="Content Placeholder 2">
            <a:extLst>
              <a:ext uri="{FF2B5EF4-FFF2-40B4-BE49-F238E27FC236}">
                <a16:creationId xmlns:a16="http://schemas.microsoft.com/office/drawing/2014/main" id="{E308446A-8443-4FDA-B702-AC26F3098284}"/>
              </a:ext>
            </a:extLst>
          </p:cNvPr>
          <p:cNvSpPr>
            <a:spLocks noGrp="1"/>
          </p:cNvSpPr>
          <p:nvPr>
            <p:ph idx="1"/>
          </p:nvPr>
        </p:nvSpPr>
        <p:spPr>
          <a:xfrm>
            <a:off x="838200" y="1280160"/>
            <a:ext cx="11353800" cy="557784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0982DC-5D80-4DB6-808E-D48D60F31DF5}"/>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5" name="Footer Placeholder 4">
            <a:extLst>
              <a:ext uri="{FF2B5EF4-FFF2-40B4-BE49-F238E27FC236}">
                <a16:creationId xmlns:a16="http://schemas.microsoft.com/office/drawing/2014/main" id="{760437EB-1E14-4444-9A77-C3457D01DD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9FAE55-CE21-4072-97F7-5B33EA3364E9}"/>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3713967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5C1A-92D2-4163-B280-E3156EEE3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83D5A3-D4D9-4758-971E-6031E81F5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FB2729B-6063-4A24-9C0D-5565AE573489}"/>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5" name="Footer Placeholder 4">
            <a:extLst>
              <a:ext uri="{FF2B5EF4-FFF2-40B4-BE49-F238E27FC236}">
                <a16:creationId xmlns:a16="http://schemas.microsoft.com/office/drawing/2014/main" id="{4C71214A-087B-4D18-9D7B-F6F55DE0B6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7DA311-CF50-4B19-B8F5-BE82BA167059}"/>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259028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5FC3-5756-477B-867F-B22FBE417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E1F71-A6E3-44A8-8D5A-8F96F86F3D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12130D-297B-47C6-A9C1-43DC9E15AB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DE488C-DDC3-492C-91C0-B7C890FBCDAC}"/>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6" name="Footer Placeholder 5">
            <a:extLst>
              <a:ext uri="{FF2B5EF4-FFF2-40B4-BE49-F238E27FC236}">
                <a16:creationId xmlns:a16="http://schemas.microsoft.com/office/drawing/2014/main" id="{7B49A53B-FA4F-46B4-9DE6-FC8AFFA02E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4E2E84-8685-4692-8021-BF783DCBBA6C}"/>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421536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DA0F-05BB-41F6-AD09-6EF3182C7B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03476-A402-4476-8CE1-7D47048125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158D4C-E204-4739-9192-120F1DA8A4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F89C1-BC81-4C0C-B657-899998E6B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AD62E-A799-4E08-BEFC-89A8DAB0A3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F7A8C0-6DDE-481A-801D-855C558E3401}"/>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8" name="Footer Placeholder 7">
            <a:extLst>
              <a:ext uri="{FF2B5EF4-FFF2-40B4-BE49-F238E27FC236}">
                <a16:creationId xmlns:a16="http://schemas.microsoft.com/office/drawing/2014/main" id="{41DAFF46-5576-4FCB-BDC3-ACD0EF7B44F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B785B29-189A-4FE7-946D-A2F6C91ED3E3}"/>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159313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8CA0-7BD9-45B7-BF30-BA35B2DFE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DB8BC-50B3-4934-A276-C9AA76B392D0}"/>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4" name="Footer Placeholder 3">
            <a:extLst>
              <a:ext uri="{FF2B5EF4-FFF2-40B4-BE49-F238E27FC236}">
                <a16:creationId xmlns:a16="http://schemas.microsoft.com/office/drawing/2014/main" id="{1FE22AE2-1959-41C0-B5B7-E50F08C697D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1E20F16-1368-4D88-9764-AE639BE168D8}"/>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251833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A4154-E04B-4F00-986A-0EF221D41CB1}"/>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3" name="Footer Placeholder 2">
            <a:extLst>
              <a:ext uri="{FF2B5EF4-FFF2-40B4-BE49-F238E27FC236}">
                <a16:creationId xmlns:a16="http://schemas.microsoft.com/office/drawing/2014/main" id="{80D95277-A787-4337-889B-17EF186063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E0BCA9-97EA-4D6D-BBAF-B33501E43494}"/>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88639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C88F-195C-47D0-B342-BF80802BA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F9584B-76B7-441E-995D-392A0ABC78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14BEE-AB76-492B-9C3D-00E4A5F9D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12BFE9-F1E2-4701-8418-A1391A697E5D}"/>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6" name="Footer Placeholder 5">
            <a:extLst>
              <a:ext uri="{FF2B5EF4-FFF2-40B4-BE49-F238E27FC236}">
                <a16:creationId xmlns:a16="http://schemas.microsoft.com/office/drawing/2014/main" id="{8DD2FE71-892C-467C-8491-A0C0309C04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F36F44-318F-412B-B9A1-5C146064CA0D}"/>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90722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6146-5F31-4E36-88C2-BB29C425E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33199-8A5A-47C2-994B-8B3AEC6C8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0DF7E8A-C501-4C6F-A2E6-4FF4ECC66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F6A758-DB64-440F-9E19-FB1C73F3B439}"/>
              </a:ext>
            </a:extLst>
          </p:cNvPr>
          <p:cNvSpPr>
            <a:spLocks noGrp="1"/>
          </p:cNvSpPr>
          <p:nvPr>
            <p:ph type="dt" sz="half" idx="10"/>
          </p:nvPr>
        </p:nvSpPr>
        <p:spPr/>
        <p:txBody>
          <a:bodyPr/>
          <a:lstStyle/>
          <a:p>
            <a:fld id="{264D1D37-DD61-4C8A-A1FE-BD47200FF0AF}" type="datetimeFigureOut">
              <a:rPr lang="en-US" smtClean="0"/>
              <a:t>9/5/2023</a:t>
            </a:fld>
            <a:endParaRPr lang="en-US" dirty="0"/>
          </a:p>
        </p:txBody>
      </p:sp>
      <p:sp>
        <p:nvSpPr>
          <p:cNvPr id="6" name="Footer Placeholder 5">
            <a:extLst>
              <a:ext uri="{FF2B5EF4-FFF2-40B4-BE49-F238E27FC236}">
                <a16:creationId xmlns:a16="http://schemas.microsoft.com/office/drawing/2014/main" id="{7041C8FF-C98E-41FF-9B23-21D656FC3C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0DFB32-E601-47BD-B8DA-D19A007BBCBC}"/>
              </a:ext>
            </a:extLst>
          </p:cNvPr>
          <p:cNvSpPr>
            <a:spLocks noGrp="1"/>
          </p:cNvSpPr>
          <p:nvPr>
            <p:ph type="sldNum" sz="quarter" idx="12"/>
          </p:nvPr>
        </p:nvSpPr>
        <p:spPr/>
        <p:txBody>
          <a:bodyPr/>
          <a:lstStyle/>
          <a:p>
            <a:fld id="{2E0E3C57-6B52-45E5-8B58-17B19817F906}" type="slidenum">
              <a:rPr lang="en-US" smtClean="0"/>
              <a:t>‹#›</a:t>
            </a:fld>
            <a:endParaRPr lang="en-US" dirty="0"/>
          </a:p>
        </p:txBody>
      </p:sp>
    </p:spTree>
    <p:extLst>
      <p:ext uri="{BB962C8B-B14F-4D97-AF65-F5344CB8AC3E}">
        <p14:creationId xmlns:p14="http://schemas.microsoft.com/office/powerpoint/2010/main" val="133199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E304D-A130-4237-A420-05CD3A95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2464AE-6509-4BA7-8C04-2255A30F3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29556-EBC0-4822-8CCC-37447D8E3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D1D37-DD61-4C8A-A1FE-BD47200FF0AF}" type="datetimeFigureOut">
              <a:rPr lang="en-US" smtClean="0"/>
              <a:t>9/5/2023</a:t>
            </a:fld>
            <a:endParaRPr lang="en-US" dirty="0"/>
          </a:p>
        </p:txBody>
      </p:sp>
      <p:sp>
        <p:nvSpPr>
          <p:cNvPr id="5" name="Footer Placeholder 4">
            <a:extLst>
              <a:ext uri="{FF2B5EF4-FFF2-40B4-BE49-F238E27FC236}">
                <a16:creationId xmlns:a16="http://schemas.microsoft.com/office/drawing/2014/main" id="{B0193584-068A-403C-9A10-7D9DA11DD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6C6228-DEDA-40FE-8ADA-5FB727E1C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E3C57-6B52-45E5-8B58-17B19817F906}" type="slidenum">
              <a:rPr lang="en-US" smtClean="0"/>
              <a:t>‹#›</a:t>
            </a:fld>
            <a:endParaRPr lang="en-US" dirty="0"/>
          </a:p>
        </p:txBody>
      </p:sp>
    </p:spTree>
    <p:extLst>
      <p:ext uri="{BB962C8B-B14F-4D97-AF65-F5344CB8AC3E}">
        <p14:creationId xmlns:p14="http://schemas.microsoft.com/office/powerpoint/2010/main" val="1622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dwhabermehl@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s50.dev/" TargetMode="External"/><Relationship Id="rId7" Type="http://schemas.openxmlformats.org/officeDocument/2006/relationships/image" Target="../media/image2.png"/><Relationship Id="rId2" Type="http://schemas.openxmlformats.org/officeDocument/2006/relationships/hyperlink" Target="https://github.com/" TargetMode="External"/><Relationship Id="rId1" Type="http://schemas.openxmlformats.org/officeDocument/2006/relationships/slideLayout" Target="../slideLayouts/slideLayout2.xml"/><Relationship Id="rId6" Type="http://schemas.openxmlformats.org/officeDocument/2006/relationships/hyperlink" Target="https://www.eclipse.org/ide/" TargetMode="External"/><Relationship Id="rId5" Type="http://schemas.openxmlformats.org/officeDocument/2006/relationships/hyperlink" Target="https://www.jetbrains.com/idea/download/other.html" TargetMode="External"/><Relationship Id="rId4" Type="http://schemas.openxmlformats.org/officeDocument/2006/relationships/hyperlink" Target="https://code.visualstudio.com/docs/languages/java#_install-visual-studio-code-for-java"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hyperlink" Target="https://docs.oracle.com/javase/8/docs/api/" TargetMode="External"/><Relationship Id="rId3" Type="http://schemas.openxmlformats.org/officeDocument/2006/relationships/hyperlink" Target="https://www.oracle.com/java/technologies/downloads/" TargetMode="External"/><Relationship Id="rId7" Type="http://schemas.openxmlformats.org/officeDocument/2006/relationships/hyperlink" Target="https://www.google.com/search?q=programmers+editors" TargetMode="External"/><Relationship Id="rId2" Type="http://schemas.openxmlformats.org/officeDocument/2006/relationships/hyperlink" Target="https://jdk.java.net/20/" TargetMode="External"/><Relationship Id="rId1" Type="http://schemas.openxmlformats.org/officeDocument/2006/relationships/slideLayout" Target="../slideLayouts/slideLayout2.xml"/><Relationship Id="rId6" Type="http://schemas.openxmlformats.org/officeDocument/2006/relationships/hyperlink" Target="https://www.textpad.com/" TargetMode="External"/><Relationship Id="rId5" Type="http://schemas.openxmlformats.org/officeDocument/2006/relationships/hyperlink" Target="https://www.sublimetext.com/" TargetMode="External"/><Relationship Id="rId4" Type="http://schemas.openxmlformats.org/officeDocument/2006/relationships/hyperlink" Target="https://notepad-plus-plus.org/" TargetMode="External"/><Relationship Id="rId9" Type="http://schemas.openxmlformats.org/officeDocument/2006/relationships/hyperlink" Target="https://docs.oracle.com/en/java/javase/20/docs/api/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CC2AE98-EABD-42D6-8C90-AB576EE1362D}"/>
              </a:ext>
            </a:extLst>
          </p:cNvPr>
          <p:cNvSpPr>
            <a:spLocks noGrp="1"/>
          </p:cNvSpPr>
          <p:nvPr>
            <p:ph idx="1"/>
          </p:nvPr>
        </p:nvSpPr>
        <p:spPr>
          <a:xfrm>
            <a:off x="838200" y="1280160"/>
            <a:ext cx="11353800" cy="4490445"/>
          </a:xfrm>
        </p:spPr>
        <p:txBody>
          <a:bodyPr>
            <a:noAutofit/>
          </a:bodyPr>
          <a:lstStyle/>
          <a:p>
            <a:pPr marL="0" indent="0">
              <a:buNone/>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We'll start at 5:01 (Tuesday) and 7:16 (Wednesday) Eastern Time.</a:t>
            </a:r>
            <a:endParaRPr lang="en-US" dirty="0"/>
          </a:p>
          <a:p>
            <a:pPr marL="971550" lvl="1" indent="-514350">
              <a:buFont typeface="+mj-lt"/>
              <a:buAutoNum type="arabicPeriod"/>
            </a:pPr>
            <a:r>
              <a:rPr lang="en-US" dirty="0"/>
              <a:t>Assumption: You know basic Java concepts.</a:t>
            </a:r>
            <a:r>
              <a:rPr lang="en-US" b="1" baseline="30000" dirty="0">
                <a:solidFill>
                  <a:srgbClr val="0000FF"/>
                </a:solidFill>
              </a:rPr>
              <a:t>1</a:t>
            </a:r>
            <a:r>
              <a:rPr lang="en-US" dirty="0"/>
              <a:t> They won’t be discussed but are identified on slides at the end of the presentation (after Recursion).</a:t>
            </a:r>
          </a:p>
          <a:p>
            <a:pPr marL="971550" lvl="1" indent="-514350">
              <a:buFont typeface="+mj-lt"/>
              <a:buAutoNum type="arabicPeriod"/>
            </a:pPr>
            <a:r>
              <a:rPr lang="en-US" dirty="0"/>
              <a:t>Tonight’s theme: whirlwind review of 10A "intermediate" concepts:</a:t>
            </a:r>
          </a:p>
          <a:p>
            <a:pPr marL="1828800" lvl="3" indent="-457200">
              <a:buFont typeface="+mj-lt"/>
              <a:buAutoNum type="alphaLcParenR"/>
              <a:tabLst>
                <a:tab pos="3600450" algn="l"/>
              </a:tabLst>
            </a:pPr>
            <a:r>
              <a:rPr lang="en-US" sz="2000" dirty="0"/>
              <a:t>Classes and Objects</a:t>
            </a:r>
          </a:p>
          <a:p>
            <a:pPr marL="1828800" lvl="3" indent="-457200">
              <a:buFont typeface="+mj-lt"/>
              <a:buAutoNum type="alphaLcParenR"/>
              <a:tabLst>
                <a:tab pos="3600450" algn="l"/>
              </a:tabLst>
            </a:pPr>
            <a:r>
              <a:rPr lang="en-US" sz="2000" dirty="0"/>
              <a:t>Static v. non-static</a:t>
            </a:r>
          </a:p>
          <a:p>
            <a:pPr marL="1828800" lvl="3" indent="-457200">
              <a:buFont typeface="+mj-lt"/>
              <a:buAutoNum type="alphaLcParenR"/>
              <a:tabLst>
                <a:tab pos="3600450" algn="l"/>
              </a:tabLst>
            </a:pPr>
            <a:r>
              <a:rPr lang="en-US" sz="2000" dirty="0"/>
              <a:t>Arrays</a:t>
            </a:r>
          </a:p>
          <a:p>
            <a:pPr marL="1828800" lvl="3" indent="-457200">
              <a:buFont typeface="+mj-lt"/>
              <a:buAutoNum type="alphaLcParenR"/>
              <a:tabLst>
                <a:tab pos="3600450" algn="l"/>
              </a:tabLst>
            </a:pPr>
            <a:r>
              <a:rPr lang="en-US" sz="2000" dirty="0"/>
              <a:t>Pass by value v. pass by reference</a:t>
            </a:r>
          </a:p>
          <a:p>
            <a:pPr marL="1828800" lvl="3" indent="-457200">
              <a:buFont typeface="+mj-lt"/>
              <a:buAutoNum type="alphaLcParenR"/>
              <a:tabLst>
                <a:tab pos="3600450" algn="l"/>
              </a:tabLst>
            </a:pPr>
            <a:r>
              <a:rPr lang="en-US" sz="2000" dirty="0"/>
              <a:t>Recursion (</a:t>
            </a:r>
            <a:r>
              <a:rPr lang="en-US" sz="2000" dirty="0" err="1"/>
              <a:t>fyi</a:t>
            </a:r>
            <a:r>
              <a:rPr lang="en-US" sz="2000" dirty="0"/>
              <a:t>, lecture 3 will focus on recursion)</a:t>
            </a:r>
          </a:p>
          <a:p>
            <a:pPr marL="971550" lvl="1" indent="-514350">
              <a:buFont typeface="+mj-lt"/>
              <a:buAutoNum type="arabicPeriod"/>
            </a:pPr>
            <a:r>
              <a:rPr lang="en-US" dirty="0"/>
              <a:t>Tic Tac Toe discussion</a:t>
            </a:r>
          </a:p>
          <a:p>
            <a:endParaRPr lang="en-US" dirty="0"/>
          </a:p>
        </p:txBody>
      </p:sp>
      <p:sp>
        <p:nvSpPr>
          <p:cNvPr id="3" name="Title 2">
            <a:extLst>
              <a:ext uri="{FF2B5EF4-FFF2-40B4-BE49-F238E27FC236}">
                <a16:creationId xmlns:a16="http://schemas.microsoft.com/office/drawing/2014/main" id="{508C92CC-6A76-4638-8ECD-C7C5C09306BC}"/>
              </a:ext>
            </a:extLst>
          </p:cNvPr>
          <p:cNvSpPr>
            <a:spLocks noGrp="1"/>
          </p:cNvSpPr>
          <p:nvPr>
            <p:ph type="title"/>
          </p:nvPr>
        </p:nvSpPr>
        <p:spPr/>
        <p:txBody>
          <a:bodyPr/>
          <a:lstStyle/>
          <a:p>
            <a:r>
              <a:rPr kumimoji="0" lang="en-US" sz="3600" b="1" i="0" u="none" strike="noStrike" kern="1200" cap="none" spc="0" normalizeH="0" baseline="0" noProof="0" dirty="0">
                <a:ln>
                  <a:noFill/>
                </a:ln>
                <a:solidFill>
                  <a:prstClr val="black"/>
                </a:solidFill>
                <a:effectLst/>
                <a:uLnTx/>
                <a:uFillTx/>
                <a:latin typeface="Calibri Light" panose="020F0302020204030204"/>
                <a:ea typeface="+mj-ea"/>
                <a:cs typeface="Calibri Light" panose="020F0302020204030204" pitchFamily="34" charset="0"/>
              </a:rPr>
              <a:t>Section 01 (week of Sep 04): </a:t>
            </a:r>
            <a:r>
              <a:rPr kumimoji="0" lang="en-US" sz="3600" b="1" i="0" u="none" strike="noStrike" kern="1200" cap="none" spc="0" normalizeH="0" baseline="0" noProof="0" dirty="0">
                <a:ln>
                  <a:noFill/>
                </a:ln>
                <a:solidFill>
                  <a:prstClr val="black"/>
                </a:solidFill>
                <a:effectLst/>
                <a:uLnTx/>
                <a:uFillTx/>
                <a:latin typeface="Calibri Light" panose="020F0302020204030204"/>
                <a:ea typeface="+mj-ea"/>
                <a:cs typeface="+mj-cs"/>
              </a:rPr>
              <a:t>10A Review</a:t>
            </a:r>
            <a:endParaRPr lang="en-US" dirty="0"/>
          </a:p>
        </p:txBody>
      </p:sp>
      <p:sp>
        <p:nvSpPr>
          <p:cNvPr id="6" name="TextBox 5">
            <a:extLst>
              <a:ext uri="{FF2B5EF4-FFF2-40B4-BE49-F238E27FC236}">
                <a16:creationId xmlns:a16="http://schemas.microsoft.com/office/drawing/2014/main" id="{522D7B55-746B-40EE-8989-F8EB1EB4D514}"/>
              </a:ext>
            </a:extLst>
          </p:cNvPr>
          <p:cNvSpPr txBox="1"/>
          <p:nvPr/>
        </p:nvSpPr>
        <p:spPr>
          <a:xfrm>
            <a:off x="76200" y="6317532"/>
            <a:ext cx="2652201" cy="369332"/>
          </a:xfrm>
          <a:prstGeom prst="rect">
            <a:avLst/>
          </a:prstGeom>
          <a:noFill/>
        </p:spPr>
        <p:txBody>
          <a:bodyPr wrap="none" rtlCol="0">
            <a:spAutoFit/>
          </a:bodyPr>
          <a:lstStyle/>
          <a:p>
            <a:r>
              <a:rPr lang="en-US" b="1" baseline="30000" dirty="0">
                <a:solidFill>
                  <a:srgbClr val="0000FF"/>
                </a:solidFill>
              </a:rPr>
              <a:t>1</a:t>
            </a:r>
            <a:r>
              <a:rPr lang="en-US" dirty="0"/>
              <a:t> If you don’t, see </a:t>
            </a:r>
            <a:r>
              <a:rPr lang="en-US" dirty="0">
                <a:hlinkClick r:id="rId3" action="ppaction://hlinksldjump"/>
              </a:rPr>
              <a:t>slide 31</a:t>
            </a:r>
            <a:r>
              <a:rPr lang="en-US" dirty="0"/>
              <a:t> </a:t>
            </a:r>
          </a:p>
        </p:txBody>
      </p:sp>
      <p:sp>
        <p:nvSpPr>
          <p:cNvPr id="9" name="TextBox 8">
            <a:extLst>
              <a:ext uri="{FF2B5EF4-FFF2-40B4-BE49-F238E27FC236}">
                <a16:creationId xmlns:a16="http://schemas.microsoft.com/office/drawing/2014/main" id="{A11BEBB1-1936-4889-B42D-75B0B1A80F61}"/>
              </a:ext>
            </a:extLst>
          </p:cNvPr>
          <p:cNvSpPr txBox="1"/>
          <p:nvPr/>
        </p:nvSpPr>
        <p:spPr>
          <a:xfrm>
            <a:off x="73152" y="5998072"/>
            <a:ext cx="8322728" cy="369332"/>
          </a:xfrm>
          <a:prstGeom prst="rect">
            <a:avLst/>
          </a:prstGeom>
          <a:noFill/>
        </p:spPr>
        <p:txBody>
          <a:bodyPr wrap="non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Zip file with this section’s slides and sample code is </a:t>
            </a:r>
            <a:r>
              <a:rPr lang="en-US" dirty="0">
                <a:solidFill>
                  <a:prstClr val="black"/>
                </a:solidFill>
              </a:rPr>
              <a:t>posted to course’s                      page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B2438D67-5E16-F837-CA1C-77F16E77388E}"/>
              </a:ext>
            </a:extLst>
          </p:cNvPr>
          <p:cNvPicPr>
            <a:picLocks noChangeAspect="1"/>
          </p:cNvPicPr>
          <p:nvPr/>
        </p:nvPicPr>
        <p:blipFill>
          <a:blip r:embed="rId4"/>
          <a:stretch>
            <a:fillRect/>
          </a:stretch>
        </p:blipFill>
        <p:spPr>
          <a:xfrm>
            <a:off x="6702731" y="5941966"/>
            <a:ext cx="956418" cy="528408"/>
          </a:xfrm>
          <a:prstGeom prst="rect">
            <a:avLst/>
          </a:prstGeom>
        </p:spPr>
      </p:pic>
    </p:spTree>
    <p:extLst>
      <p:ext uri="{BB962C8B-B14F-4D97-AF65-F5344CB8AC3E}">
        <p14:creationId xmlns:p14="http://schemas.microsoft.com/office/powerpoint/2010/main" val="420179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772B80-2839-42A5-B5AF-264D509B0801}"/>
              </a:ext>
            </a:extLst>
          </p:cNvPr>
          <p:cNvSpPr/>
          <p:nvPr/>
        </p:nvSpPr>
        <p:spPr>
          <a:xfrm>
            <a:off x="76200" y="6317532"/>
            <a:ext cx="3794885" cy="369332"/>
          </a:xfrm>
          <a:prstGeom prst="rect">
            <a:avLst/>
          </a:prstGeom>
        </p:spPr>
        <p:txBody>
          <a:bodyPr wrap="none">
            <a:spAutoFit/>
          </a:bodyPr>
          <a:lstStyle/>
          <a:p>
            <a:r>
              <a:rPr lang="en-US" dirty="0"/>
              <a:t>See TestingTwoObjectsForEquality.java</a:t>
            </a:r>
          </a:p>
        </p:txBody>
      </p:sp>
      <p:sp>
        <p:nvSpPr>
          <p:cNvPr id="7" name="Title 6">
            <a:extLst>
              <a:ext uri="{FF2B5EF4-FFF2-40B4-BE49-F238E27FC236}">
                <a16:creationId xmlns:a16="http://schemas.microsoft.com/office/drawing/2014/main" id="{45809750-2BF9-41B1-8C29-67D53318FA2F}"/>
              </a:ext>
            </a:extLst>
          </p:cNvPr>
          <p:cNvSpPr>
            <a:spLocks noGrp="1"/>
          </p:cNvSpPr>
          <p:nvPr>
            <p:ph type="title"/>
          </p:nvPr>
        </p:nvSpPr>
        <p:spPr/>
        <p:txBody>
          <a:bodyPr/>
          <a:lstStyle/>
          <a:p>
            <a:r>
              <a:rPr lang="en-US" dirty="0"/>
              <a:t>Objects Are "Blobs"</a:t>
            </a:r>
          </a:p>
        </p:txBody>
      </p:sp>
      <p:grpSp>
        <p:nvGrpSpPr>
          <p:cNvPr id="105" name="Group 104">
            <a:extLst>
              <a:ext uri="{FF2B5EF4-FFF2-40B4-BE49-F238E27FC236}">
                <a16:creationId xmlns:a16="http://schemas.microsoft.com/office/drawing/2014/main" id="{92F5A075-086B-4740-8E0A-73CC344B1892}"/>
              </a:ext>
            </a:extLst>
          </p:cNvPr>
          <p:cNvGrpSpPr/>
          <p:nvPr/>
        </p:nvGrpSpPr>
        <p:grpSpPr>
          <a:xfrm>
            <a:off x="2014882" y="3180490"/>
            <a:ext cx="5580461" cy="1509665"/>
            <a:chOff x="2823154" y="1417517"/>
            <a:chExt cx="5580461" cy="1509665"/>
          </a:xfrm>
        </p:grpSpPr>
        <p:grpSp>
          <p:nvGrpSpPr>
            <p:cNvPr id="106" name="Group 105">
              <a:extLst>
                <a:ext uri="{FF2B5EF4-FFF2-40B4-BE49-F238E27FC236}">
                  <a16:creationId xmlns:a16="http://schemas.microsoft.com/office/drawing/2014/main" id="{046DF655-0B34-4046-B48B-10C25871BB44}"/>
                </a:ext>
              </a:extLst>
            </p:cNvPr>
            <p:cNvGrpSpPr/>
            <p:nvPr/>
          </p:nvGrpSpPr>
          <p:grpSpPr>
            <a:xfrm>
              <a:off x="2823154" y="1971627"/>
              <a:ext cx="2630885" cy="722643"/>
              <a:chOff x="3346893" y="2463465"/>
              <a:chExt cx="2630885" cy="722643"/>
            </a:xfrm>
          </p:grpSpPr>
          <p:sp>
            <p:nvSpPr>
              <p:cNvPr id="116" name="TextBox 115">
                <a:extLst>
                  <a:ext uri="{FF2B5EF4-FFF2-40B4-BE49-F238E27FC236}">
                    <a16:creationId xmlns:a16="http://schemas.microsoft.com/office/drawing/2014/main" id="{6292A947-ABC4-4358-A59D-ED066246F091}"/>
                  </a:ext>
                </a:extLst>
              </p:cNvPr>
              <p:cNvSpPr txBox="1"/>
              <p:nvPr/>
            </p:nvSpPr>
            <p:spPr>
              <a:xfrm>
                <a:off x="3423127" y="2463465"/>
                <a:ext cx="1178853" cy="369332"/>
              </a:xfrm>
              <a:prstGeom prst="rect">
                <a:avLst/>
              </a:prstGeom>
              <a:noFill/>
              <a:ln w="38100">
                <a:solidFill>
                  <a:schemeClr val="tx1"/>
                </a:solidFill>
              </a:ln>
            </p:spPr>
            <p:txBody>
              <a:bodyPr wrap="square" rtlCol="0">
                <a:spAutoFit/>
              </a:bodyPr>
              <a:lstStyle/>
              <a:p>
                <a:endParaRPr lang="en-US" b="1" dirty="0"/>
              </a:p>
            </p:txBody>
          </p:sp>
          <p:cxnSp>
            <p:nvCxnSpPr>
              <p:cNvPr id="117" name="Straight Arrow Connector 116">
                <a:extLst>
                  <a:ext uri="{FF2B5EF4-FFF2-40B4-BE49-F238E27FC236}">
                    <a16:creationId xmlns:a16="http://schemas.microsoft.com/office/drawing/2014/main" id="{60078AAB-8CBA-4864-A677-B776A64F5A60}"/>
                  </a:ext>
                </a:extLst>
              </p:cNvPr>
              <p:cNvCxnSpPr>
                <a:cxnSpLocks/>
              </p:cNvCxnSpPr>
              <p:nvPr/>
            </p:nvCxnSpPr>
            <p:spPr>
              <a:xfrm>
                <a:off x="3714694" y="2648131"/>
                <a:ext cx="22630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E2E4941C-807D-44EA-B05A-CE569FB74103}"/>
                  </a:ext>
                </a:extLst>
              </p:cNvPr>
              <p:cNvSpPr txBox="1"/>
              <p:nvPr/>
            </p:nvSpPr>
            <p:spPr>
              <a:xfrm>
                <a:off x="3346893" y="2816776"/>
                <a:ext cx="2404697" cy="369332"/>
              </a:xfrm>
              <a:prstGeom prst="rect">
                <a:avLst/>
              </a:prstGeom>
              <a:noFill/>
            </p:spPr>
            <p:txBody>
              <a:bodyPr wrap="none" rtlCol="0">
                <a:spAutoFit/>
              </a:bodyPr>
              <a:lstStyle/>
              <a:p>
                <a:r>
                  <a:rPr lang="en-US" b="1" dirty="0"/>
                  <a:t>String david2 = "David"</a:t>
                </a:r>
              </a:p>
            </p:txBody>
          </p:sp>
        </p:grpSp>
        <p:grpSp>
          <p:nvGrpSpPr>
            <p:cNvPr id="107" name="Group 106">
              <a:extLst>
                <a:ext uri="{FF2B5EF4-FFF2-40B4-BE49-F238E27FC236}">
                  <a16:creationId xmlns:a16="http://schemas.microsoft.com/office/drawing/2014/main" id="{9BCBAE6D-C89C-410E-B0DF-2E6A1398ADD6}"/>
                </a:ext>
              </a:extLst>
            </p:cNvPr>
            <p:cNvGrpSpPr/>
            <p:nvPr/>
          </p:nvGrpSpPr>
          <p:grpSpPr>
            <a:xfrm>
              <a:off x="5506506" y="1417517"/>
              <a:ext cx="2897109" cy="1509665"/>
              <a:chOff x="5506506" y="1417517"/>
              <a:chExt cx="2897109" cy="1509665"/>
            </a:xfrm>
          </p:grpSpPr>
          <p:sp>
            <p:nvSpPr>
              <p:cNvPr id="108" name="Freeform 4">
                <a:extLst>
                  <a:ext uri="{FF2B5EF4-FFF2-40B4-BE49-F238E27FC236}">
                    <a16:creationId xmlns:a16="http://schemas.microsoft.com/office/drawing/2014/main" id="{89F334C9-87CD-4BB3-B1EB-D978017E18C5}"/>
                  </a:ext>
                </a:extLst>
              </p:cNvPr>
              <p:cNvSpPr/>
              <p:nvPr/>
            </p:nvSpPr>
            <p:spPr>
              <a:xfrm>
                <a:off x="5506506" y="1417517"/>
                <a:ext cx="2897109" cy="1509665"/>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9" name="TextBox 108">
                <a:extLst>
                  <a:ext uri="{FF2B5EF4-FFF2-40B4-BE49-F238E27FC236}">
                    <a16:creationId xmlns:a16="http://schemas.microsoft.com/office/drawing/2014/main" id="{0B2DED87-195F-4140-984D-2ACCA95CDE82}"/>
                  </a:ext>
                </a:extLst>
              </p:cNvPr>
              <p:cNvSpPr txBox="1"/>
              <p:nvPr/>
            </p:nvSpPr>
            <p:spPr>
              <a:xfrm>
                <a:off x="6141807" y="2176934"/>
                <a:ext cx="1396344" cy="369332"/>
              </a:xfrm>
              <a:prstGeom prst="rect">
                <a:avLst/>
              </a:prstGeom>
              <a:noFill/>
            </p:spPr>
            <p:txBody>
              <a:bodyPr wrap="none" rtlCol="0">
                <a:spAutoFit/>
              </a:bodyPr>
              <a:lstStyle/>
              <a:p>
                <a:r>
                  <a:rPr lang="en-US" b="1" dirty="0"/>
                  <a:t>char [] value</a:t>
                </a:r>
              </a:p>
            </p:txBody>
          </p:sp>
          <p:grpSp>
            <p:nvGrpSpPr>
              <p:cNvPr id="110" name="Group 109">
                <a:extLst>
                  <a:ext uri="{FF2B5EF4-FFF2-40B4-BE49-F238E27FC236}">
                    <a16:creationId xmlns:a16="http://schemas.microsoft.com/office/drawing/2014/main" id="{1667205F-9518-4E0B-8D45-531029F42785}"/>
                  </a:ext>
                </a:extLst>
              </p:cNvPr>
              <p:cNvGrpSpPr/>
              <p:nvPr/>
            </p:nvGrpSpPr>
            <p:grpSpPr>
              <a:xfrm>
                <a:off x="5827549" y="1831299"/>
                <a:ext cx="2024861" cy="370659"/>
                <a:chOff x="5748967" y="1831299"/>
                <a:chExt cx="2024861" cy="370659"/>
              </a:xfrm>
            </p:grpSpPr>
            <p:sp>
              <p:nvSpPr>
                <p:cNvPr id="111" name="TextBox 110">
                  <a:extLst>
                    <a:ext uri="{FF2B5EF4-FFF2-40B4-BE49-F238E27FC236}">
                      <a16:creationId xmlns:a16="http://schemas.microsoft.com/office/drawing/2014/main" id="{206F3353-7294-4860-837B-44A4A01D1070}"/>
                    </a:ext>
                  </a:extLst>
                </p:cNvPr>
                <p:cNvSpPr txBox="1"/>
                <p:nvPr/>
              </p:nvSpPr>
              <p:spPr>
                <a:xfrm>
                  <a:off x="5748967" y="1832626"/>
                  <a:ext cx="439544" cy="369332"/>
                </a:xfrm>
                <a:prstGeom prst="rect">
                  <a:avLst/>
                </a:prstGeom>
                <a:noFill/>
                <a:ln w="3175">
                  <a:solidFill>
                    <a:schemeClr val="tx1"/>
                  </a:solidFill>
                </a:ln>
              </p:spPr>
              <p:txBody>
                <a:bodyPr wrap="none" rtlCol="0">
                  <a:spAutoFit/>
                </a:bodyPr>
                <a:lstStyle/>
                <a:p>
                  <a:r>
                    <a:rPr lang="en-US" b="1" dirty="0"/>
                    <a:t>'D'</a:t>
                  </a:r>
                </a:p>
              </p:txBody>
            </p:sp>
            <p:sp>
              <p:nvSpPr>
                <p:cNvPr id="112" name="TextBox 111">
                  <a:extLst>
                    <a:ext uri="{FF2B5EF4-FFF2-40B4-BE49-F238E27FC236}">
                      <a16:creationId xmlns:a16="http://schemas.microsoft.com/office/drawing/2014/main" id="{D9759D97-162F-45B9-BDB7-00CA74A4D356}"/>
                    </a:ext>
                  </a:extLst>
                </p:cNvPr>
                <p:cNvSpPr txBox="1"/>
                <p:nvPr/>
              </p:nvSpPr>
              <p:spPr>
                <a:xfrm>
                  <a:off x="6189555" y="1831299"/>
                  <a:ext cx="407484" cy="369332"/>
                </a:xfrm>
                <a:prstGeom prst="rect">
                  <a:avLst/>
                </a:prstGeom>
                <a:noFill/>
                <a:ln w="3175">
                  <a:solidFill>
                    <a:schemeClr val="tx1"/>
                  </a:solidFill>
                </a:ln>
              </p:spPr>
              <p:txBody>
                <a:bodyPr wrap="none" rtlCol="0">
                  <a:spAutoFit/>
                </a:bodyPr>
                <a:lstStyle/>
                <a:p>
                  <a:r>
                    <a:rPr lang="en-US" b="1" dirty="0"/>
                    <a:t>'a'</a:t>
                  </a:r>
                </a:p>
              </p:txBody>
            </p:sp>
            <p:sp>
              <p:nvSpPr>
                <p:cNvPr id="113" name="TextBox 112">
                  <a:extLst>
                    <a:ext uri="{FF2B5EF4-FFF2-40B4-BE49-F238E27FC236}">
                      <a16:creationId xmlns:a16="http://schemas.microsoft.com/office/drawing/2014/main" id="{0C877633-C334-4D1F-A9B5-6541EA67849F}"/>
                    </a:ext>
                  </a:extLst>
                </p:cNvPr>
                <p:cNvSpPr txBox="1"/>
                <p:nvPr/>
              </p:nvSpPr>
              <p:spPr>
                <a:xfrm>
                  <a:off x="7005699" y="1831299"/>
                  <a:ext cx="349776" cy="369332"/>
                </a:xfrm>
                <a:prstGeom prst="rect">
                  <a:avLst/>
                </a:prstGeom>
                <a:noFill/>
                <a:ln w="3175">
                  <a:solidFill>
                    <a:schemeClr val="tx1"/>
                  </a:solidFill>
                </a:ln>
              </p:spPr>
              <p:txBody>
                <a:bodyPr wrap="none" rtlCol="0">
                  <a:spAutoFit/>
                </a:bodyPr>
                <a:lstStyle/>
                <a:p>
                  <a:r>
                    <a:rPr lang="en-US" b="1" dirty="0"/>
                    <a:t>'</a:t>
                  </a:r>
                  <a:r>
                    <a:rPr lang="en-US" b="1" dirty="0" err="1"/>
                    <a:t>i</a:t>
                  </a:r>
                  <a:r>
                    <a:rPr lang="en-US" b="1" dirty="0"/>
                    <a:t>'</a:t>
                  </a:r>
                </a:p>
              </p:txBody>
            </p:sp>
            <p:sp>
              <p:nvSpPr>
                <p:cNvPr id="114" name="TextBox 113">
                  <a:extLst>
                    <a:ext uri="{FF2B5EF4-FFF2-40B4-BE49-F238E27FC236}">
                      <a16:creationId xmlns:a16="http://schemas.microsoft.com/office/drawing/2014/main" id="{15D8F7CF-71EE-4058-BE7E-DC0941CF8FA3}"/>
                    </a:ext>
                  </a:extLst>
                </p:cNvPr>
                <p:cNvSpPr txBox="1"/>
                <p:nvPr/>
              </p:nvSpPr>
              <p:spPr>
                <a:xfrm>
                  <a:off x="6596583" y="1831299"/>
                  <a:ext cx="409086" cy="369332"/>
                </a:xfrm>
                <a:prstGeom prst="rect">
                  <a:avLst/>
                </a:prstGeom>
                <a:noFill/>
                <a:ln w="3175">
                  <a:solidFill>
                    <a:schemeClr val="tx1"/>
                  </a:solidFill>
                </a:ln>
              </p:spPr>
              <p:txBody>
                <a:bodyPr wrap="none" rtlCol="0">
                  <a:spAutoFit/>
                </a:bodyPr>
                <a:lstStyle/>
                <a:p>
                  <a:r>
                    <a:rPr lang="en-US" b="1" dirty="0"/>
                    <a:t>'v'</a:t>
                  </a:r>
                </a:p>
              </p:txBody>
            </p:sp>
            <p:sp>
              <p:nvSpPr>
                <p:cNvPr id="115" name="TextBox 114">
                  <a:extLst>
                    <a:ext uri="{FF2B5EF4-FFF2-40B4-BE49-F238E27FC236}">
                      <a16:creationId xmlns:a16="http://schemas.microsoft.com/office/drawing/2014/main" id="{AF3E2AE8-25A6-4957-8D2C-0B1970DECC50}"/>
                    </a:ext>
                  </a:extLst>
                </p:cNvPr>
                <p:cNvSpPr txBox="1"/>
                <p:nvPr/>
              </p:nvSpPr>
              <p:spPr>
                <a:xfrm>
                  <a:off x="7356726" y="1831299"/>
                  <a:ext cx="417102" cy="369332"/>
                </a:xfrm>
                <a:prstGeom prst="rect">
                  <a:avLst/>
                </a:prstGeom>
                <a:noFill/>
                <a:ln w="3175">
                  <a:solidFill>
                    <a:schemeClr val="tx1"/>
                  </a:solidFill>
                </a:ln>
              </p:spPr>
              <p:txBody>
                <a:bodyPr wrap="none" rtlCol="0">
                  <a:spAutoFit/>
                </a:bodyPr>
                <a:lstStyle/>
                <a:p>
                  <a:r>
                    <a:rPr lang="en-US" b="1" dirty="0"/>
                    <a:t>'d'</a:t>
                  </a:r>
                </a:p>
              </p:txBody>
            </p:sp>
          </p:grpSp>
        </p:grpSp>
      </p:grpSp>
      <p:grpSp>
        <p:nvGrpSpPr>
          <p:cNvPr id="119" name="Group 118">
            <a:extLst>
              <a:ext uri="{FF2B5EF4-FFF2-40B4-BE49-F238E27FC236}">
                <a16:creationId xmlns:a16="http://schemas.microsoft.com/office/drawing/2014/main" id="{17093BBA-4B76-470D-9F95-88659F9103A0}"/>
              </a:ext>
            </a:extLst>
          </p:cNvPr>
          <p:cNvGrpSpPr/>
          <p:nvPr/>
        </p:nvGrpSpPr>
        <p:grpSpPr>
          <a:xfrm>
            <a:off x="515539" y="1483420"/>
            <a:ext cx="5580461" cy="1509665"/>
            <a:chOff x="2823154" y="1417517"/>
            <a:chExt cx="5580461" cy="1509665"/>
          </a:xfrm>
        </p:grpSpPr>
        <p:grpSp>
          <p:nvGrpSpPr>
            <p:cNvPr id="120" name="Group 119">
              <a:extLst>
                <a:ext uri="{FF2B5EF4-FFF2-40B4-BE49-F238E27FC236}">
                  <a16:creationId xmlns:a16="http://schemas.microsoft.com/office/drawing/2014/main" id="{9CF614D6-2E0C-4AE9-83A8-334674A6F00B}"/>
                </a:ext>
              </a:extLst>
            </p:cNvPr>
            <p:cNvGrpSpPr/>
            <p:nvPr/>
          </p:nvGrpSpPr>
          <p:grpSpPr>
            <a:xfrm>
              <a:off x="2823154" y="1971627"/>
              <a:ext cx="2630885" cy="722643"/>
              <a:chOff x="3346893" y="2463465"/>
              <a:chExt cx="2630885" cy="722643"/>
            </a:xfrm>
          </p:grpSpPr>
          <p:sp>
            <p:nvSpPr>
              <p:cNvPr id="130" name="TextBox 129">
                <a:extLst>
                  <a:ext uri="{FF2B5EF4-FFF2-40B4-BE49-F238E27FC236}">
                    <a16:creationId xmlns:a16="http://schemas.microsoft.com/office/drawing/2014/main" id="{0AC47349-A563-4EF6-84A7-4CBA47F813D5}"/>
                  </a:ext>
                </a:extLst>
              </p:cNvPr>
              <p:cNvSpPr txBox="1"/>
              <p:nvPr/>
            </p:nvSpPr>
            <p:spPr>
              <a:xfrm>
                <a:off x="3423127" y="2463465"/>
                <a:ext cx="1178853" cy="369332"/>
              </a:xfrm>
              <a:prstGeom prst="rect">
                <a:avLst/>
              </a:prstGeom>
              <a:noFill/>
              <a:ln w="38100">
                <a:solidFill>
                  <a:schemeClr val="tx1"/>
                </a:solidFill>
              </a:ln>
            </p:spPr>
            <p:txBody>
              <a:bodyPr wrap="square" rtlCol="0">
                <a:spAutoFit/>
              </a:bodyPr>
              <a:lstStyle/>
              <a:p>
                <a:endParaRPr lang="en-US" b="1" dirty="0"/>
              </a:p>
            </p:txBody>
          </p:sp>
          <p:cxnSp>
            <p:nvCxnSpPr>
              <p:cNvPr id="131" name="Straight Arrow Connector 130">
                <a:extLst>
                  <a:ext uri="{FF2B5EF4-FFF2-40B4-BE49-F238E27FC236}">
                    <a16:creationId xmlns:a16="http://schemas.microsoft.com/office/drawing/2014/main" id="{302D068B-08FD-4E9A-A507-3C3089E2BE20}"/>
                  </a:ext>
                </a:extLst>
              </p:cNvPr>
              <p:cNvCxnSpPr>
                <a:cxnSpLocks/>
              </p:cNvCxnSpPr>
              <p:nvPr/>
            </p:nvCxnSpPr>
            <p:spPr>
              <a:xfrm>
                <a:off x="3714694" y="2648131"/>
                <a:ext cx="22630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CED30D2-01F1-4775-AA99-758B9403428B}"/>
                  </a:ext>
                </a:extLst>
              </p:cNvPr>
              <p:cNvSpPr txBox="1"/>
              <p:nvPr/>
            </p:nvSpPr>
            <p:spPr>
              <a:xfrm>
                <a:off x="3346893" y="2816776"/>
                <a:ext cx="2363019" cy="369332"/>
              </a:xfrm>
              <a:prstGeom prst="rect">
                <a:avLst/>
              </a:prstGeom>
              <a:noFill/>
            </p:spPr>
            <p:txBody>
              <a:bodyPr wrap="none" rtlCol="0">
                <a:spAutoFit/>
              </a:bodyPr>
              <a:lstStyle/>
              <a:p>
                <a:r>
                  <a:rPr lang="en-US" b="1" dirty="0"/>
                  <a:t>String david = "David"</a:t>
                </a:r>
              </a:p>
            </p:txBody>
          </p:sp>
        </p:grpSp>
        <p:grpSp>
          <p:nvGrpSpPr>
            <p:cNvPr id="121" name="Group 120">
              <a:extLst>
                <a:ext uri="{FF2B5EF4-FFF2-40B4-BE49-F238E27FC236}">
                  <a16:creationId xmlns:a16="http://schemas.microsoft.com/office/drawing/2014/main" id="{6DC996D3-2AE4-4F89-ACE7-CBC9F33E1313}"/>
                </a:ext>
              </a:extLst>
            </p:cNvPr>
            <p:cNvGrpSpPr/>
            <p:nvPr/>
          </p:nvGrpSpPr>
          <p:grpSpPr>
            <a:xfrm>
              <a:off x="5506506" y="1417517"/>
              <a:ext cx="2897109" cy="1509665"/>
              <a:chOff x="5506506" y="1417517"/>
              <a:chExt cx="2897109" cy="1509665"/>
            </a:xfrm>
          </p:grpSpPr>
          <p:sp>
            <p:nvSpPr>
              <p:cNvPr id="122" name="Freeform 4">
                <a:extLst>
                  <a:ext uri="{FF2B5EF4-FFF2-40B4-BE49-F238E27FC236}">
                    <a16:creationId xmlns:a16="http://schemas.microsoft.com/office/drawing/2014/main" id="{357F3783-4D89-4382-9004-4C537E62760C}"/>
                  </a:ext>
                </a:extLst>
              </p:cNvPr>
              <p:cNvSpPr/>
              <p:nvPr/>
            </p:nvSpPr>
            <p:spPr>
              <a:xfrm>
                <a:off x="5506506" y="1417517"/>
                <a:ext cx="2897109" cy="1509665"/>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3" name="TextBox 122">
                <a:extLst>
                  <a:ext uri="{FF2B5EF4-FFF2-40B4-BE49-F238E27FC236}">
                    <a16:creationId xmlns:a16="http://schemas.microsoft.com/office/drawing/2014/main" id="{6BEE5C3F-4D65-4A64-AC4A-BF4803721ACF}"/>
                  </a:ext>
                </a:extLst>
              </p:cNvPr>
              <p:cNvSpPr txBox="1"/>
              <p:nvPr/>
            </p:nvSpPr>
            <p:spPr>
              <a:xfrm>
                <a:off x="6141807" y="2176934"/>
                <a:ext cx="1396344" cy="369332"/>
              </a:xfrm>
              <a:prstGeom prst="rect">
                <a:avLst/>
              </a:prstGeom>
              <a:noFill/>
            </p:spPr>
            <p:txBody>
              <a:bodyPr wrap="none" rtlCol="0">
                <a:spAutoFit/>
              </a:bodyPr>
              <a:lstStyle/>
              <a:p>
                <a:r>
                  <a:rPr lang="en-US" b="1" dirty="0"/>
                  <a:t>char [] value</a:t>
                </a:r>
              </a:p>
            </p:txBody>
          </p:sp>
          <p:grpSp>
            <p:nvGrpSpPr>
              <p:cNvPr id="124" name="Group 123">
                <a:extLst>
                  <a:ext uri="{FF2B5EF4-FFF2-40B4-BE49-F238E27FC236}">
                    <a16:creationId xmlns:a16="http://schemas.microsoft.com/office/drawing/2014/main" id="{8F07B5D6-589F-445B-AD6E-1E223AA33E05}"/>
                  </a:ext>
                </a:extLst>
              </p:cNvPr>
              <p:cNvGrpSpPr/>
              <p:nvPr/>
            </p:nvGrpSpPr>
            <p:grpSpPr>
              <a:xfrm>
                <a:off x="5827549" y="1831299"/>
                <a:ext cx="2024861" cy="370659"/>
                <a:chOff x="5748967" y="1831299"/>
                <a:chExt cx="2024861" cy="370659"/>
              </a:xfrm>
            </p:grpSpPr>
            <p:sp>
              <p:nvSpPr>
                <p:cNvPr id="125" name="TextBox 124">
                  <a:extLst>
                    <a:ext uri="{FF2B5EF4-FFF2-40B4-BE49-F238E27FC236}">
                      <a16:creationId xmlns:a16="http://schemas.microsoft.com/office/drawing/2014/main" id="{52CC22EB-889E-4584-B989-6879447B92C3}"/>
                    </a:ext>
                  </a:extLst>
                </p:cNvPr>
                <p:cNvSpPr txBox="1"/>
                <p:nvPr/>
              </p:nvSpPr>
              <p:spPr>
                <a:xfrm>
                  <a:off x="5748967" y="1832626"/>
                  <a:ext cx="439544" cy="369332"/>
                </a:xfrm>
                <a:prstGeom prst="rect">
                  <a:avLst/>
                </a:prstGeom>
                <a:noFill/>
                <a:ln w="3175">
                  <a:solidFill>
                    <a:schemeClr val="tx1"/>
                  </a:solidFill>
                </a:ln>
              </p:spPr>
              <p:txBody>
                <a:bodyPr wrap="none" rtlCol="0">
                  <a:spAutoFit/>
                </a:bodyPr>
                <a:lstStyle/>
                <a:p>
                  <a:r>
                    <a:rPr lang="en-US" b="1" dirty="0"/>
                    <a:t>'D'</a:t>
                  </a:r>
                </a:p>
              </p:txBody>
            </p:sp>
            <p:sp>
              <p:nvSpPr>
                <p:cNvPr id="126" name="TextBox 125">
                  <a:extLst>
                    <a:ext uri="{FF2B5EF4-FFF2-40B4-BE49-F238E27FC236}">
                      <a16:creationId xmlns:a16="http://schemas.microsoft.com/office/drawing/2014/main" id="{BDF86E2B-EFF6-4337-AFC4-DD5D858C9580}"/>
                    </a:ext>
                  </a:extLst>
                </p:cNvPr>
                <p:cNvSpPr txBox="1"/>
                <p:nvPr/>
              </p:nvSpPr>
              <p:spPr>
                <a:xfrm>
                  <a:off x="6189555" y="1831299"/>
                  <a:ext cx="407484" cy="369332"/>
                </a:xfrm>
                <a:prstGeom prst="rect">
                  <a:avLst/>
                </a:prstGeom>
                <a:noFill/>
                <a:ln w="3175">
                  <a:solidFill>
                    <a:schemeClr val="tx1"/>
                  </a:solidFill>
                </a:ln>
              </p:spPr>
              <p:txBody>
                <a:bodyPr wrap="none" rtlCol="0">
                  <a:spAutoFit/>
                </a:bodyPr>
                <a:lstStyle/>
                <a:p>
                  <a:r>
                    <a:rPr lang="en-US" b="1" dirty="0"/>
                    <a:t>'a'</a:t>
                  </a:r>
                </a:p>
              </p:txBody>
            </p:sp>
            <p:sp>
              <p:nvSpPr>
                <p:cNvPr id="127" name="TextBox 126">
                  <a:extLst>
                    <a:ext uri="{FF2B5EF4-FFF2-40B4-BE49-F238E27FC236}">
                      <a16:creationId xmlns:a16="http://schemas.microsoft.com/office/drawing/2014/main" id="{B05F6345-27D5-45CC-B8D9-4540EA2E148E}"/>
                    </a:ext>
                  </a:extLst>
                </p:cNvPr>
                <p:cNvSpPr txBox="1"/>
                <p:nvPr/>
              </p:nvSpPr>
              <p:spPr>
                <a:xfrm>
                  <a:off x="7005699" y="1831299"/>
                  <a:ext cx="349776" cy="369332"/>
                </a:xfrm>
                <a:prstGeom prst="rect">
                  <a:avLst/>
                </a:prstGeom>
                <a:noFill/>
                <a:ln w="3175">
                  <a:solidFill>
                    <a:schemeClr val="tx1"/>
                  </a:solidFill>
                </a:ln>
              </p:spPr>
              <p:txBody>
                <a:bodyPr wrap="none" rtlCol="0">
                  <a:spAutoFit/>
                </a:bodyPr>
                <a:lstStyle/>
                <a:p>
                  <a:r>
                    <a:rPr lang="en-US" b="1" dirty="0"/>
                    <a:t>'</a:t>
                  </a:r>
                  <a:r>
                    <a:rPr lang="en-US" b="1" dirty="0" err="1"/>
                    <a:t>i</a:t>
                  </a:r>
                  <a:r>
                    <a:rPr lang="en-US" b="1" dirty="0"/>
                    <a:t>'</a:t>
                  </a:r>
                </a:p>
              </p:txBody>
            </p:sp>
            <p:sp>
              <p:nvSpPr>
                <p:cNvPr id="128" name="TextBox 127">
                  <a:extLst>
                    <a:ext uri="{FF2B5EF4-FFF2-40B4-BE49-F238E27FC236}">
                      <a16:creationId xmlns:a16="http://schemas.microsoft.com/office/drawing/2014/main" id="{FC428CDB-CCD9-4A18-8A9B-FEFFEE1F4483}"/>
                    </a:ext>
                  </a:extLst>
                </p:cNvPr>
                <p:cNvSpPr txBox="1"/>
                <p:nvPr/>
              </p:nvSpPr>
              <p:spPr>
                <a:xfrm>
                  <a:off x="6596583" y="1831299"/>
                  <a:ext cx="409086" cy="369332"/>
                </a:xfrm>
                <a:prstGeom prst="rect">
                  <a:avLst/>
                </a:prstGeom>
                <a:noFill/>
                <a:ln w="3175">
                  <a:solidFill>
                    <a:schemeClr val="tx1"/>
                  </a:solidFill>
                </a:ln>
              </p:spPr>
              <p:txBody>
                <a:bodyPr wrap="none" rtlCol="0">
                  <a:spAutoFit/>
                </a:bodyPr>
                <a:lstStyle/>
                <a:p>
                  <a:r>
                    <a:rPr lang="en-US" b="1" dirty="0"/>
                    <a:t>'v'</a:t>
                  </a:r>
                </a:p>
              </p:txBody>
            </p:sp>
            <p:sp>
              <p:nvSpPr>
                <p:cNvPr id="129" name="TextBox 128">
                  <a:extLst>
                    <a:ext uri="{FF2B5EF4-FFF2-40B4-BE49-F238E27FC236}">
                      <a16:creationId xmlns:a16="http://schemas.microsoft.com/office/drawing/2014/main" id="{0C1B6BD7-49FB-462E-9330-C6251BB5293E}"/>
                    </a:ext>
                  </a:extLst>
                </p:cNvPr>
                <p:cNvSpPr txBox="1"/>
                <p:nvPr/>
              </p:nvSpPr>
              <p:spPr>
                <a:xfrm>
                  <a:off x="7356726" y="1831299"/>
                  <a:ext cx="417102" cy="369332"/>
                </a:xfrm>
                <a:prstGeom prst="rect">
                  <a:avLst/>
                </a:prstGeom>
                <a:noFill/>
                <a:ln w="3175">
                  <a:solidFill>
                    <a:schemeClr val="tx1"/>
                  </a:solidFill>
                </a:ln>
              </p:spPr>
              <p:txBody>
                <a:bodyPr wrap="none" rtlCol="0">
                  <a:spAutoFit/>
                </a:bodyPr>
                <a:lstStyle/>
                <a:p>
                  <a:r>
                    <a:rPr lang="en-US" b="1" dirty="0"/>
                    <a:t>'d'</a:t>
                  </a:r>
                </a:p>
              </p:txBody>
            </p:sp>
          </p:grpSp>
        </p:grpSp>
      </p:grpSp>
      <p:sp>
        <p:nvSpPr>
          <p:cNvPr id="10" name="TextBox 9">
            <a:extLst>
              <a:ext uri="{FF2B5EF4-FFF2-40B4-BE49-F238E27FC236}">
                <a16:creationId xmlns:a16="http://schemas.microsoft.com/office/drawing/2014/main" id="{5CA7DE87-9D91-4E80-8D20-ACEFC2D2C588}"/>
              </a:ext>
            </a:extLst>
          </p:cNvPr>
          <p:cNvSpPr txBox="1"/>
          <p:nvPr/>
        </p:nvSpPr>
        <p:spPr>
          <a:xfrm>
            <a:off x="515539" y="5212462"/>
            <a:ext cx="3945311" cy="646331"/>
          </a:xfrm>
          <a:prstGeom prst="rect">
            <a:avLst/>
          </a:prstGeom>
          <a:noFill/>
        </p:spPr>
        <p:txBody>
          <a:bodyPr wrap="none" rtlCol="0">
            <a:spAutoFit/>
          </a:bodyPr>
          <a:lstStyle/>
          <a:p>
            <a:r>
              <a:rPr lang="en-US" b="1" dirty="0" err="1">
                <a:solidFill>
                  <a:srgbClr val="0000FF"/>
                </a:solidFill>
                <a:latin typeface="Courier New" panose="02070309020205020404" pitchFamily="49" charset="0"/>
                <a:cs typeface="Courier New" panose="02070309020205020404" pitchFamily="49" charset="0"/>
              </a:rPr>
              <a:t>david</a:t>
            </a:r>
            <a:r>
              <a:rPr lang="en-US" b="1" dirty="0">
                <a:solidFill>
                  <a:srgbClr val="0000FF"/>
                </a:solidFill>
                <a:latin typeface="Courier New" panose="02070309020205020404" pitchFamily="49" charset="0"/>
                <a:cs typeface="Courier New" panose="02070309020205020404" pitchFamily="49" charset="0"/>
              </a:rPr>
              <a:t> == david2 </a:t>
            </a:r>
            <a:r>
              <a:rPr lang="en-US" dirty="0"/>
              <a:t>is false</a:t>
            </a:r>
          </a:p>
          <a:p>
            <a:r>
              <a:rPr lang="en-US" b="1" dirty="0" err="1">
                <a:solidFill>
                  <a:srgbClr val="0000FF"/>
                </a:solidFill>
                <a:latin typeface="Courier New" panose="02070309020205020404" pitchFamily="49" charset="0"/>
                <a:cs typeface="Courier New" panose="02070309020205020404" pitchFamily="49" charset="0"/>
              </a:rPr>
              <a:t>david.equals</a:t>
            </a:r>
            <a:r>
              <a:rPr lang="en-US" b="1" dirty="0">
                <a:solidFill>
                  <a:srgbClr val="0000FF"/>
                </a:solidFill>
                <a:latin typeface="Courier New" panose="02070309020205020404" pitchFamily="49" charset="0"/>
                <a:cs typeface="Courier New" panose="02070309020205020404" pitchFamily="49" charset="0"/>
              </a:rPr>
              <a:t>( david2 )</a:t>
            </a:r>
            <a:r>
              <a:rPr lang="en-US" dirty="0"/>
              <a:t> is true</a:t>
            </a:r>
          </a:p>
        </p:txBody>
      </p:sp>
    </p:spTree>
    <p:extLst>
      <p:ext uri="{BB962C8B-B14F-4D97-AF65-F5344CB8AC3E}">
        <p14:creationId xmlns:p14="http://schemas.microsoft.com/office/powerpoint/2010/main" val="10898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E42-3509-42BF-A146-8349D9CAE01A}"/>
              </a:ext>
            </a:extLst>
          </p:cNvPr>
          <p:cNvSpPr>
            <a:spLocks noGrp="1"/>
          </p:cNvSpPr>
          <p:nvPr>
            <p:ph type="title"/>
          </p:nvPr>
        </p:nvSpPr>
        <p:spPr/>
        <p:txBody>
          <a:bodyPr>
            <a:normAutofit/>
          </a:bodyPr>
          <a:lstStyle/>
          <a:p>
            <a:r>
              <a:rPr lang="en-US" dirty="0"/>
              <a:t>Creating Our Own Object Types</a:t>
            </a:r>
          </a:p>
        </p:txBody>
      </p:sp>
      <p:sp>
        <p:nvSpPr>
          <p:cNvPr id="3" name="Content Placeholder 2">
            <a:extLst>
              <a:ext uri="{FF2B5EF4-FFF2-40B4-BE49-F238E27FC236}">
                <a16:creationId xmlns:a16="http://schemas.microsoft.com/office/drawing/2014/main" id="{DD324B70-3277-40F7-BC2E-931A4196DA02}"/>
              </a:ext>
            </a:extLst>
          </p:cNvPr>
          <p:cNvSpPr>
            <a:spLocks noGrp="1"/>
          </p:cNvSpPr>
          <p:nvPr>
            <p:ph idx="1"/>
          </p:nvPr>
        </p:nvSpPr>
        <p:spPr/>
        <p:txBody>
          <a:bodyPr/>
          <a:lstStyle/>
          <a:p>
            <a:r>
              <a:rPr lang="en-US" dirty="0"/>
              <a:t>Template classes define state </a:t>
            </a:r>
          </a:p>
          <a:p>
            <a:pPr lvl="1"/>
            <a:r>
              <a:rPr lang="en-US" dirty="0"/>
              <a:t>Template classes are a blueprint ...</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class Person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private String name;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public Person( String name ) { this.name = name;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4708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E42-3509-42BF-A146-8349D9CAE01A}"/>
              </a:ext>
            </a:extLst>
          </p:cNvPr>
          <p:cNvSpPr>
            <a:spLocks noGrp="1"/>
          </p:cNvSpPr>
          <p:nvPr>
            <p:ph type="title"/>
          </p:nvPr>
        </p:nvSpPr>
        <p:spPr/>
        <p:txBody>
          <a:bodyPr>
            <a:normAutofit/>
          </a:bodyPr>
          <a:lstStyle/>
          <a:p>
            <a:r>
              <a:rPr lang="en-US" dirty="0"/>
              <a:t>Creating Our Own Object Types</a:t>
            </a:r>
          </a:p>
        </p:txBody>
      </p:sp>
      <p:sp>
        <p:nvSpPr>
          <p:cNvPr id="3" name="Content Placeholder 2">
            <a:extLst>
              <a:ext uri="{FF2B5EF4-FFF2-40B4-BE49-F238E27FC236}">
                <a16:creationId xmlns:a16="http://schemas.microsoft.com/office/drawing/2014/main" id="{DD324B70-3277-40F7-BC2E-931A4196DA02}"/>
              </a:ext>
            </a:extLst>
          </p:cNvPr>
          <p:cNvSpPr>
            <a:spLocks noGrp="1"/>
          </p:cNvSpPr>
          <p:nvPr>
            <p:ph idx="1"/>
          </p:nvPr>
        </p:nvSpPr>
        <p:spPr/>
        <p:txBody>
          <a:bodyPr/>
          <a:lstStyle/>
          <a:p>
            <a:r>
              <a:rPr lang="en-US" dirty="0"/>
              <a:t>Template classes define state </a:t>
            </a:r>
          </a:p>
          <a:p>
            <a:pPr lvl="1"/>
            <a:r>
              <a:rPr lang="en-US" dirty="0"/>
              <a:t>Template classes are a blueprint ...</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class Person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private String name;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public Person( String name ) { this.name = name;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pPr lvl="1"/>
            <a:r>
              <a:rPr lang="en-US" dirty="0"/>
              <a:t>... for constructing instances (objects) of that class</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Person david = new Person( "David" );</a:t>
            </a:r>
          </a:p>
        </p:txBody>
      </p:sp>
      <p:grpSp>
        <p:nvGrpSpPr>
          <p:cNvPr id="24" name="Group 23">
            <a:extLst>
              <a:ext uri="{FF2B5EF4-FFF2-40B4-BE49-F238E27FC236}">
                <a16:creationId xmlns:a16="http://schemas.microsoft.com/office/drawing/2014/main" id="{64242CA8-A988-4963-8CF0-BF35DCA74756}"/>
              </a:ext>
            </a:extLst>
          </p:cNvPr>
          <p:cNvGrpSpPr/>
          <p:nvPr/>
        </p:nvGrpSpPr>
        <p:grpSpPr>
          <a:xfrm>
            <a:off x="1766599" y="4638513"/>
            <a:ext cx="8218683" cy="1725761"/>
            <a:chOff x="184932" y="4391375"/>
            <a:chExt cx="8218683" cy="1725761"/>
          </a:xfrm>
        </p:grpSpPr>
        <p:grpSp>
          <p:nvGrpSpPr>
            <p:cNvPr id="5" name="Group 4">
              <a:extLst>
                <a:ext uri="{FF2B5EF4-FFF2-40B4-BE49-F238E27FC236}">
                  <a16:creationId xmlns:a16="http://schemas.microsoft.com/office/drawing/2014/main" id="{516B9052-40EC-4E08-96A9-F8DC203B4F72}"/>
                </a:ext>
              </a:extLst>
            </p:cNvPr>
            <p:cNvGrpSpPr/>
            <p:nvPr/>
          </p:nvGrpSpPr>
          <p:grpSpPr>
            <a:xfrm>
              <a:off x="184932" y="4989823"/>
              <a:ext cx="2071523" cy="722643"/>
              <a:chOff x="83202" y="4346313"/>
              <a:chExt cx="2071523" cy="722643"/>
            </a:xfrm>
          </p:grpSpPr>
          <p:sp>
            <p:nvSpPr>
              <p:cNvPr id="6" name="TextBox 5">
                <a:extLst>
                  <a:ext uri="{FF2B5EF4-FFF2-40B4-BE49-F238E27FC236}">
                    <a16:creationId xmlns:a16="http://schemas.microsoft.com/office/drawing/2014/main" id="{D0EAABC2-4729-4B65-94E1-A2B4C0CD49AB}"/>
                  </a:ext>
                </a:extLst>
              </p:cNvPr>
              <p:cNvSpPr txBox="1"/>
              <p:nvPr/>
            </p:nvSpPr>
            <p:spPr>
              <a:xfrm>
                <a:off x="159436" y="4346313"/>
                <a:ext cx="1275197" cy="369332"/>
              </a:xfrm>
              <a:prstGeom prst="rect">
                <a:avLst/>
              </a:prstGeom>
              <a:noFill/>
              <a:ln w="38100">
                <a:solidFill>
                  <a:schemeClr val="tx1"/>
                </a:solidFill>
              </a:ln>
            </p:spPr>
            <p:txBody>
              <a:bodyPr wrap="square" rtlCol="0">
                <a:spAutoFit/>
              </a:bodyPr>
              <a:lstStyle/>
              <a:p>
                <a:endParaRPr lang="en-US" b="1" dirty="0"/>
              </a:p>
            </p:txBody>
          </p:sp>
          <p:cxnSp>
            <p:nvCxnSpPr>
              <p:cNvPr id="7" name="Straight Arrow Connector 6">
                <a:extLst>
                  <a:ext uri="{FF2B5EF4-FFF2-40B4-BE49-F238E27FC236}">
                    <a16:creationId xmlns:a16="http://schemas.microsoft.com/office/drawing/2014/main" id="{B10C9660-B5BC-4A87-B4F9-4D2084BD643F}"/>
                  </a:ext>
                </a:extLst>
              </p:cNvPr>
              <p:cNvCxnSpPr>
                <a:cxnSpLocks/>
              </p:cNvCxnSpPr>
              <p:nvPr/>
            </p:nvCxnSpPr>
            <p:spPr>
              <a:xfrm>
                <a:off x="451003" y="4530979"/>
                <a:ext cx="170372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4BFF66F-0E79-4B63-B539-FD938AF679D8}"/>
                  </a:ext>
                </a:extLst>
              </p:cNvPr>
              <p:cNvSpPr txBox="1"/>
              <p:nvPr/>
            </p:nvSpPr>
            <p:spPr>
              <a:xfrm>
                <a:off x="83202" y="4699624"/>
                <a:ext cx="1412374" cy="369332"/>
              </a:xfrm>
              <a:prstGeom prst="rect">
                <a:avLst/>
              </a:prstGeom>
              <a:noFill/>
            </p:spPr>
            <p:txBody>
              <a:bodyPr wrap="none" rtlCol="0">
                <a:spAutoFit/>
              </a:bodyPr>
              <a:lstStyle/>
              <a:p>
                <a:r>
                  <a:rPr lang="en-US" b="1" dirty="0"/>
                  <a:t>Person </a:t>
                </a:r>
                <a:r>
                  <a:rPr lang="en-US" b="1" dirty="0" err="1"/>
                  <a:t>david</a:t>
                </a:r>
                <a:endParaRPr lang="en-US" b="1" dirty="0"/>
              </a:p>
            </p:txBody>
          </p:sp>
        </p:grpSp>
        <p:grpSp>
          <p:nvGrpSpPr>
            <p:cNvPr id="9" name="Group 8">
              <a:extLst>
                <a:ext uri="{FF2B5EF4-FFF2-40B4-BE49-F238E27FC236}">
                  <a16:creationId xmlns:a16="http://schemas.microsoft.com/office/drawing/2014/main" id="{232A8208-EF5A-419B-97BF-FC6214567FB1}"/>
                </a:ext>
              </a:extLst>
            </p:cNvPr>
            <p:cNvGrpSpPr/>
            <p:nvPr/>
          </p:nvGrpSpPr>
          <p:grpSpPr>
            <a:xfrm>
              <a:off x="2409482" y="4553780"/>
              <a:ext cx="3044557" cy="1563356"/>
              <a:chOff x="2933221" y="2071760"/>
              <a:chExt cx="3044557" cy="1563356"/>
            </a:xfrm>
          </p:grpSpPr>
          <p:sp>
            <p:nvSpPr>
              <p:cNvPr id="10" name="Freeform 4">
                <a:extLst>
                  <a:ext uri="{FF2B5EF4-FFF2-40B4-BE49-F238E27FC236}">
                    <a16:creationId xmlns:a16="http://schemas.microsoft.com/office/drawing/2014/main" id="{807F65D7-EED7-4068-A172-7B4974C78A64}"/>
                  </a:ext>
                </a:extLst>
              </p:cNvPr>
              <p:cNvSpPr/>
              <p:nvPr/>
            </p:nvSpPr>
            <p:spPr>
              <a:xfrm>
                <a:off x="2933221" y="2071760"/>
                <a:ext cx="2455743" cy="1563356"/>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1" name="Group 10">
                <a:extLst>
                  <a:ext uri="{FF2B5EF4-FFF2-40B4-BE49-F238E27FC236}">
                    <a16:creationId xmlns:a16="http://schemas.microsoft.com/office/drawing/2014/main" id="{DE750A3F-EF4B-4351-AF5E-17D40A651B7E}"/>
                  </a:ext>
                </a:extLst>
              </p:cNvPr>
              <p:cNvGrpSpPr/>
              <p:nvPr/>
            </p:nvGrpSpPr>
            <p:grpSpPr>
              <a:xfrm>
                <a:off x="3346893" y="2463465"/>
                <a:ext cx="2630885" cy="722643"/>
                <a:chOff x="3346893" y="2463465"/>
                <a:chExt cx="2630885" cy="722643"/>
              </a:xfrm>
            </p:grpSpPr>
            <p:sp>
              <p:nvSpPr>
                <p:cNvPr id="12" name="TextBox 11">
                  <a:extLst>
                    <a:ext uri="{FF2B5EF4-FFF2-40B4-BE49-F238E27FC236}">
                      <a16:creationId xmlns:a16="http://schemas.microsoft.com/office/drawing/2014/main" id="{435FBC14-A49C-412E-9592-DD3811D7BA0F}"/>
                    </a:ext>
                  </a:extLst>
                </p:cNvPr>
                <p:cNvSpPr txBox="1"/>
                <p:nvPr/>
              </p:nvSpPr>
              <p:spPr>
                <a:xfrm>
                  <a:off x="3423127" y="2463465"/>
                  <a:ext cx="1178853" cy="369332"/>
                </a:xfrm>
                <a:prstGeom prst="rect">
                  <a:avLst/>
                </a:prstGeom>
                <a:noFill/>
                <a:ln w="38100">
                  <a:solidFill>
                    <a:schemeClr val="tx1"/>
                  </a:solidFill>
                </a:ln>
              </p:spPr>
              <p:txBody>
                <a:bodyPr wrap="square" rtlCol="0">
                  <a:spAutoFit/>
                </a:bodyPr>
                <a:lstStyle/>
                <a:p>
                  <a:endParaRPr lang="en-US" b="1" dirty="0"/>
                </a:p>
              </p:txBody>
            </p:sp>
            <p:cxnSp>
              <p:nvCxnSpPr>
                <p:cNvPr id="13" name="Straight Arrow Connector 12">
                  <a:extLst>
                    <a:ext uri="{FF2B5EF4-FFF2-40B4-BE49-F238E27FC236}">
                      <a16:creationId xmlns:a16="http://schemas.microsoft.com/office/drawing/2014/main" id="{0D1AEC07-9F2F-41E9-A53A-D56AE96C78BC}"/>
                    </a:ext>
                  </a:extLst>
                </p:cNvPr>
                <p:cNvCxnSpPr>
                  <a:cxnSpLocks/>
                </p:cNvCxnSpPr>
                <p:nvPr/>
              </p:nvCxnSpPr>
              <p:spPr>
                <a:xfrm>
                  <a:off x="3714694" y="2648131"/>
                  <a:ext cx="22630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E9450B6-4F43-4155-A4BA-857E0077F40E}"/>
                    </a:ext>
                  </a:extLst>
                </p:cNvPr>
                <p:cNvSpPr txBox="1"/>
                <p:nvPr/>
              </p:nvSpPr>
              <p:spPr>
                <a:xfrm>
                  <a:off x="3346893" y="2816776"/>
                  <a:ext cx="1337226" cy="369332"/>
                </a:xfrm>
                <a:prstGeom prst="rect">
                  <a:avLst/>
                </a:prstGeom>
                <a:noFill/>
              </p:spPr>
              <p:txBody>
                <a:bodyPr wrap="none" rtlCol="0">
                  <a:spAutoFit/>
                </a:bodyPr>
                <a:lstStyle/>
                <a:p>
                  <a:r>
                    <a:rPr lang="en-US" b="1" dirty="0"/>
                    <a:t>String name</a:t>
                  </a:r>
                </a:p>
              </p:txBody>
            </p:sp>
          </p:grpSp>
        </p:grpSp>
        <p:grpSp>
          <p:nvGrpSpPr>
            <p:cNvPr id="15" name="Group 14">
              <a:extLst>
                <a:ext uri="{FF2B5EF4-FFF2-40B4-BE49-F238E27FC236}">
                  <a16:creationId xmlns:a16="http://schemas.microsoft.com/office/drawing/2014/main" id="{E3A2FAA6-4699-4BAE-8B41-DAA49E523321}"/>
                </a:ext>
              </a:extLst>
            </p:cNvPr>
            <p:cNvGrpSpPr/>
            <p:nvPr/>
          </p:nvGrpSpPr>
          <p:grpSpPr>
            <a:xfrm>
              <a:off x="5506506" y="4391375"/>
              <a:ext cx="2897109" cy="1509665"/>
              <a:chOff x="5506506" y="1417517"/>
              <a:chExt cx="2897109" cy="1509665"/>
            </a:xfrm>
          </p:grpSpPr>
          <p:sp>
            <p:nvSpPr>
              <p:cNvPr id="16" name="Freeform 4">
                <a:extLst>
                  <a:ext uri="{FF2B5EF4-FFF2-40B4-BE49-F238E27FC236}">
                    <a16:creationId xmlns:a16="http://schemas.microsoft.com/office/drawing/2014/main" id="{01FA04AD-EA9A-4D7C-997A-FF6636A6237A}"/>
                  </a:ext>
                </a:extLst>
              </p:cNvPr>
              <p:cNvSpPr/>
              <p:nvPr/>
            </p:nvSpPr>
            <p:spPr>
              <a:xfrm>
                <a:off x="5506506" y="1417517"/>
                <a:ext cx="2897109" cy="1509665"/>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TextBox 16">
                <a:extLst>
                  <a:ext uri="{FF2B5EF4-FFF2-40B4-BE49-F238E27FC236}">
                    <a16:creationId xmlns:a16="http://schemas.microsoft.com/office/drawing/2014/main" id="{7FF85690-54D2-4490-A669-E08D313DC06E}"/>
                  </a:ext>
                </a:extLst>
              </p:cNvPr>
              <p:cNvSpPr txBox="1"/>
              <p:nvPr/>
            </p:nvSpPr>
            <p:spPr>
              <a:xfrm>
                <a:off x="6141807" y="2176934"/>
                <a:ext cx="1396344" cy="369332"/>
              </a:xfrm>
              <a:prstGeom prst="rect">
                <a:avLst/>
              </a:prstGeom>
              <a:noFill/>
            </p:spPr>
            <p:txBody>
              <a:bodyPr wrap="none" rtlCol="0">
                <a:spAutoFit/>
              </a:bodyPr>
              <a:lstStyle/>
              <a:p>
                <a:r>
                  <a:rPr lang="en-US" b="1" dirty="0"/>
                  <a:t>char [] value</a:t>
                </a:r>
              </a:p>
            </p:txBody>
          </p:sp>
          <p:grpSp>
            <p:nvGrpSpPr>
              <p:cNvPr id="18" name="Group 17">
                <a:extLst>
                  <a:ext uri="{FF2B5EF4-FFF2-40B4-BE49-F238E27FC236}">
                    <a16:creationId xmlns:a16="http://schemas.microsoft.com/office/drawing/2014/main" id="{95E1CACE-ACFD-429C-9518-D64AC2F2AB65}"/>
                  </a:ext>
                </a:extLst>
              </p:cNvPr>
              <p:cNvGrpSpPr/>
              <p:nvPr/>
            </p:nvGrpSpPr>
            <p:grpSpPr>
              <a:xfrm>
                <a:off x="5827549" y="1831299"/>
                <a:ext cx="2024861" cy="370659"/>
                <a:chOff x="5748967" y="1831299"/>
                <a:chExt cx="2024861" cy="370659"/>
              </a:xfrm>
            </p:grpSpPr>
            <p:sp>
              <p:nvSpPr>
                <p:cNvPr id="19" name="TextBox 18">
                  <a:extLst>
                    <a:ext uri="{FF2B5EF4-FFF2-40B4-BE49-F238E27FC236}">
                      <a16:creationId xmlns:a16="http://schemas.microsoft.com/office/drawing/2014/main" id="{37A6F650-7D3F-4C25-ABD4-6BE558B18D1E}"/>
                    </a:ext>
                  </a:extLst>
                </p:cNvPr>
                <p:cNvSpPr txBox="1"/>
                <p:nvPr/>
              </p:nvSpPr>
              <p:spPr>
                <a:xfrm>
                  <a:off x="5748967" y="1832626"/>
                  <a:ext cx="439544" cy="369332"/>
                </a:xfrm>
                <a:prstGeom prst="rect">
                  <a:avLst/>
                </a:prstGeom>
                <a:noFill/>
                <a:ln w="3175">
                  <a:solidFill>
                    <a:schemeClr val="tx1"/>
                  </a:solidFill>
                </a:ln>
              </p:spPr>
              <p:txBody>
                <a:bodyPr wrap="none" rtlCol="0">
                  <a:spAutoFit/>
                </a:bodyPr>
                <a:lstStyle/>
                <a:p>
                  <a:r>
                    <a:rPr lang="en-US" b="1" dirty="0"/>
                    <a:t>'D'</a:t>
                  </a:r>
                </a:p>
              </p:txBody>
            </p:sp>
            <p:sp>
              <p:nvSpPr>
                <p:cNvPr id="20" name="TextBox 19">
                  <a:extLst>
                    <a:ext uri="{FF2B5EF4-FFF2-40B4-BE49-F238E27FC236}">
                      <a16:creationId xmlns:a16="http://schemas.microsoft.com/office/drawing/2014/main" id="{4ADC3BFC-B4B0-40C7-8EC1-D3A3423F47A1}"/>
                    </a:ext>
                  </a:extLst>
                </p:cNvPr>
                <p:cNvSpPr txBox="1"/>
                <p:nvPr/>
              </p:nvSpPr>
              <p:spPr>
                <a:xfrm>
                  <a:off x="6189555" y="1831299"/>
                  <a:ext cx="407484" cy="369332"/>
                </a:xfrm>
                <a:prstGeom prst="rect">
                  <a:avLst/>
                </a:prstGeom>
                <a:noFill/>
                <a:ln w="3175">
                  <a:solidFill>
                    <a:schemeClr val="tx1"/>
                  </a:solidFill>
                </a:ln>
              </p:spPr>
              <p:txBody>
                <a:bodyPr wrap="none" rtlCol="0">
                  <a:spAutoFit/>
                </a:bodyPr>
                <a:lstStyle/>
                <a:p>
                  <a:r>
                    <a:rPr lang="en-US" b="1" dirty="0"/>
                    <a:t>'a'</a:t>
                  </a:r>
                </a:p>
              </p:txBody>
            </p:sp>
            <p:sp>
              <p:nvSpPr>
                <p:cNvPr id="21" name="TextBox 20">
                  <a:extLst>
                    <a:ext uri="{FF2B5EF4-FFF2-40B4-BE49-F238E27FC236}">
                      <a16:creationId xmlns:a16="http://schemas.microsoft.com/office/drawing/2014/main" id="{1102EF80-D8D2-43DC-970F-9B0FF6C82AE5}"/>
                    </a:ext>
                  </a:extLst>
                </p:cNvPr>
                <p:cNvSpPr txBox="1"/>
                <p:nvPr/>
              </p:nvSpPr>
              <p:spPr>
                <a:xfrm>
                  <a:off x="7005699" y="1831299"/>
                  <a:ext cx="349776" cy="369332"/>
                </a:xfrm>
                <a:prstGeom prst="rect">
                  <a:avLst/>
                </a:prstGeom>
                <a:noFill/>
                <a:ln w="3175">
                  <a:solidFill>
                    <a:schemeClr val="tx1"/>
                  </a:solidFill>
                </a:ln>
              </p:spPr>
              <p:txBody>
                <a:bodyPr wrap="none" rtlCol="0">
                  <a:spAutoFit/>
                </a:bodyPr>
                <a:lstStyle/>
                <a:p>
                  <a:r>
                    <a:rPr lang="en-US" b="1" dirty="0"/>
                    <a:t>'</a:t>
                  </a:r>
                  <a:r>
                    <a:rPr lang="en-US" b="1" dirty="0" err="1"/>
                    <a:t>i</a:t>
                  </a:r>
                  <a:r>
                    <a:rPr lang="en-US" b="1" dirty="0"/>
                    <a:t>'</a:t>
                  </a:r>
                </a:p>
              </p:txBody>
            </p:sp>
            <p:sp>
              <p:nvSpPr>
                <p:cNvPr id="22" name="TextBox 21">
                  <a:extLst>
                    <a:ext uri="{FF2B5EF4-FFF2-40B4-BE49-F238E27FC236}">
                      <a16:creationId xmlns:a16="http://schemas.microsoft.com/office/drawing/2014/main" id="{6D7E6C31-0B87-4923-B09B-A6EDDF78D34A}"/>
                    </a:ext>
                  </a:extLst>
                </p:cNvPr>
                <p:cNvSpPr txBox="1"/>
                <p:nvPr/>
              </p:nvSpPr>
              <p:spPr>
                <a:xfrm>
                  <a:off x="6596583" y="1831299"/>
                  <a:ext cx="409086" cy="369332"/>
                </a:xfrm>
                <a:prstGeom prst="rect">
                  <a:avLst/>
                </a:prstGeom>
                <a:noFill/>
                <a:ln w="3175">
                  <a:solidFill>
                    <a:schemeClr val="tx1"/>
                  </a:solidFill>
                </a:ln>
              </p:spPr>
              <p:txBody>
                <a:bodyPr wrap="none" rtlCol="0">
                  <a:spAutoFit/>
                </a:bodyPr>
                <a:lstStyle/>
                <a:p>
                  <a:r>
                    <a:rPr lang="en-US" b="1" dirty="0"/>
                    <a:t>'v'</a:t>
                  </a:r>
                </a:p>
              </p:txBody>
            </p:sp>
            <p:sp>
              <p:nvSpPr>
                <p:cNvPr id="23" name="TextBox 22">
                  <a:extLst>
                    <a:ext uri="{FF2B5EF4-FFF2-40B4-BE49-F238E27FC236}">
                      <a16:creationId xmlns:a16="http://schemas.microsoft.com/office/drawing/2014/main" id="{D24E7256-82C1-4D89-AA98-4300F52D7C52}"/>
                    </a:ext>
                  </a:extLst>
                </p:cNvPr>
                <p:cNvSpPr txBox="1"/>
                <p:nvPr/>
              </p:nvSpPr>
              <p:spPr>
                <a:xfrm>
                  <a:off x="7356726" y="1831299"/>
                  <a:ext cx="417102" cy="369332"/>
                </a:xfrm>
                <a:prstGeom prst="rect">
                  <a:avLst/>
                </a:prstGeom>
                <a:noFill/>
                <a:ln w="3175">
                  <a:solidFill>
                    <a:schemeClr val="tx1"/>
                  </a:solidFill>
                </a:ln>
              </p:spPr>
              <p:txBody>
                <a:bodyPr wrap="none" rtlCol="0">
                  <a:spAutoFit/>
                </a:bodyPr>
                <a:lstStyle/>
                <a:p>
                  <a:r>
                    <a:rPr lang="en-US" b="1" dirty="0"/>
                    <a:t>'d'</a:t>
                  </a:r>
                </a:p>
              </p:txBody>
            </p:sp>
          </p:grpSp>
        </p:grpSp>
      </p:grpSp>
    </p:spTree>
    <p:extLst>
      <p:ext uri="{BB962C8B-B14F-4D97-AF65-F5344CB8AC3E}">
        <p14:creationId xmlns:p14="http://schemas.microsoft.com/office/powerpoint/2010/main" val="234687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E42-3509-42BF-A146-8349D9CAE01A}"/>
              </a:ext>
            </a:extLst>
          </p:cNvPr>
          <p:cNvSpPr>
            <a:spLocks noGrp="1"/>
          </p:cNvSpPr>
          <p:nvPr>
            <p:ph type="title"/>
          </p:nvPr>
        </p:nvSpPr>
        <p:spPr/>
        <p:txBody>
          <a:bodyPr>
            <a:normAutofit/>
          </a:bodyPr>
          <a:lstStyle/>
          <a:p>
            <a:r>
              <a:rPr lang="en-US" dirty="0"/>
              <a:t>Creating Our Own Object Types</a:t>
            </a:r>
          </a:p>
        </p:txBody>
      </p:sp>
      <p:sp>
        <p:nvSpPr>
          <p:cNvPr id="3" name="Content Placeholder 2">
            <a:extLst>
              <a:ext uri="{FF2B5EF4-FFF2-40B4-BE49-F238E27FC236}">
                <a16:creationId xmlns:a16="http://schemas.microsoft.com/office/drawing/2014/main" id="{DD324B70-3277-40F7-BC2E-931A4196DA02}"/>
              </a:ext>
            </a:extLst>
          </p:cNvPr>
          <p:cNvSpPr>
            <a:spLocks noGrp="1"/>
          </p:cNvSpPr>
          <p:nvPr>
            <p:ph idx="1"/>
          </p:nvPr>
        </p:nvSpPr>
        <p:spPr/>
        <p:txBody>
          <a:bodyPr/>
          <a:lstStyle/>
          <a:p>
            <a:r>
              <a:rPr lang="en-US" dirty="0"/>
              <a:t>Template classes define state and behavior</a:t>
            </a:r>
          </a:p>
          <a:p>
            <a:pPr lvl="1"/>
            <a:r>
              <a:rPr lang="en-US" dirty="0"/>
              <a:t>Behavior is represented by instance methods</a:t>
            </a:r>
          </a:p>
          <a:p>
            <a:pPr marL="914400" lvl="2" indent="0">
              <a:buNone/>
            </a:pPr>
            <a:r>
              <a:rPr lang="en-US" b="1" dirty="0">
                <a:solidFill>
                  <a:srgbClr val="0000FF"/>
                </a:solidFill>
                <a:latin typeface="Courier New" panose="02070309020205020404" pitchFamily="49" charset="0"/>
                <a:cs typeface="Courier New" panose="02070309020205020404" pitchFamily="49" charset="0"/>
              </a:rPr>
              <a:t>class Person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private String name;</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public Person( String name ) { this.name = name;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public String </a:t>
            </a:r>
            <a:r>
              <a:rPr lang="en-US" b="1" dirty="0" err="1">
                <a:solidFill>
                  <a:srgbClr val="0000FF"/>
                </a:solidFill>
                <a:latin typeface="Courier New" panose="02070309020205020404" pitchFamily="49" charset="0"/>
                <a:cs typeface="Courier New" panose="02070309020205020404" pitchFamily="49" charset="0"/>
              </a:rPr>
              <a:t>getName</a:t>
            </a:r>
            <a:r>
              <a:rPr lang="en-US" b="1" dirty="0">
                <a:solidFill>
                  <a:srgbClr val="0000FF"/>
                </a:solidFill>
                <a:latin typeface="Courier New" panose="02070309020205020404" pitchFamily="49" charset="0"/>
                <a:cs typeface="Courier New" panose="02070309020205020404" pitchFamily="49" charset="0"/>
              </a:rPr>
              <a:t> { return this.name;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a:t>
            </a:r>
            <a:br>
              <a:rPr lang="en-US" b="1" dirty="0">
                <a:solidFill>
                  <a:srgbClr val="0000FF"/>
                </a:solidFill>
                <a:latin typeface="Courier New" panose="02070309020205020404" pitchFamily="49" charset="0"/>
                <a:cs typeface="Courier New" panose="02070309020205020404" pitchFamily="49" charset="0"/>
              </a:rPr>
            </a:b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a:t>
            </a:r>
            <a:br>
              <a:rPr lang="en-US" b="1" dirty="0">
                <a:solidFill>
                  <a:srgbClr val="0000FF"/>
                </a:solidFill>
                <a:latin typeface="Courier New" panose="02070309020205020404" pitchFamily="49" charset="0"/>
                <a:cs typeface="Courier New" panose="02070309020205020404" pitchFamily="49" charset="0"/>
              </a:rPr>
            </a:b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Person david = new Person( "David"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String name1 = </a:t>
            </a:r>
            <a:r>
              <a:rPr lang="en-US" b="1" dirty="0" err="1">
                <a:solidFill>
                  <a:srgbClr val="0000FF"/>
                </a:solidFill>
                <a:latin typeface="Courier New" panose="02070309020205020404" pitchFamily="49" charset="0"/>
                <a:cs typeface="Courier New" panose="02070309020205020404" pitchFamily="49" charset="0"/>
              </a:rPr>
              <a:t>david.getName</a:t>
            </a:r>
            <a:r>
              <a:rPr lang="en-US" b="1" dirty="0">
                <a:solidFill>
                  <a:srgbClr val="0000FF"/>
                </a:solidFill>
                <a:latin typeface="Courier New" panose="02070309020205020404" pitchFamily="49" charset="0"/>
                <a:cs typeface="Courier New" panose="02070309020205020404" pitchFamily="49" charset="0"/>
              </a:rPr>
              <a:t>(); // "David"</a:t>
            </a:r>
          </a:p>
        </p:txBody>
      </p:sp>
      <p:sp>
        <p:nvSpPr>
          <p:cNvPr id="4" name="Rectangle 3">
            <a:extLst>
              <a:ext uri="{FF2B5EF4-FFF2-40B4-BE49-F238E27FC236}">
                <a16:creationId xmlns:a16="http://schemas.microsoft.com/office/drawing/2014/main" id="{A75D5C3C-789B-4C3A-AB69-73D9A626251F}"/>
              </a:ext>
            </a:extLst>
          </p:cNvPr>
          <p:cNvSpPr/>
          <p:nvPr/>
        </p:nvSpPr>
        <p:spPr>
          <a:xfrm>
            <a:off x="76200" y="6284580"/>
            <a:ext cx="5701304" cy="369332"/>
          </a:xfrm>
          <a:prstGeom prst="rect">
            <a:avLst/>
          </a:prstGeom>
        </p:spPr>
        <p:txBody>
          <a:bodyPr wrap="none">
            <a:spAutoFit/>
          </a:bodyPr>
          <a:lstStyle/>
          <a:p>
            <a:r>
              <a:rPr lang="en-US" dirty="0"/>
              <a:t>See BankAccountDemoV01.java, …, BankAccountDemoV09</a:t>
            </a:r>
          </a:p>
        </p:txBody>
      </p:sp>
    </p:spTree>
    <p:extLst>
      <p:ext uri="{BB962C8B-B14F-4D97-AF65-F5344CB8AC3E}">
        <p14:creationId xmlns:p14="http://schemas.microsoft.com/office/powerpoint/2010/main" val="2416532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E42-3509-42BF-A146-8349D9CAE01A}"/>
              </a:ext>
            </a:extLst>
          </p:cNvPr>
          <p:cNvSpPr>
            <a:spLocks noGrp="1"/>
          </p:cNvSpPr>
          <p:nvPr>
            <p:ph type="title"/>
          </p:nvPr>
        </p:nvSpPr>
        <p:spPr/>
        <p:txBody>
          <a:bodyPr>
            <a:normAutofit/>
          </a:bodyPr>
          <a:lstStyle/>
          <a:p>
            <a:r>
              <a:rPr lang="en-US" u="sng" dirty="0"/>
              <a:t>Non-Static</a:t>
            </a:r>
            <a:r>
              <a:rPr lang="en-US" dirty="0"/>
              <a:t> v. Static</a:t>
            </a:r>
          </a:p>
        </p:txBody>
      </p:sp>
      <p:sp>
        <p:nvSpPr>
          <p:cNvPr id="3" name="Content Placeholder 2">
            <a:extLst>
              <a:ext uri="{FF2B5EF4-FFF2-40B4-BE49-F238E27FC236}">
                <a16:creationId xmlns:a16="http://schemas.microsoft.com/office/drawing/2014/main" id="{DD324B70-3277-40F7-BC2E-931A4196DA02}"/>
              </a:ext>
            </a:extLst>
          </p:cNvPr>
          <p:cNvSpPr>
            <a:spLocks noGrp="1"/>
          </p:cNvSpPr>
          <p:nvPr>
            <p:ph idx="1"/>
          </p:nvPr>
        </p:nvSpPr>
        <p:spPr/>
        <p:txBody>
          <a:bodyPr/>
          <a:lstStyle/>
          <a:p>
            <a:r>
              <a:rPr lang="en-US" dirty="0"/>
              <a:t>Instance variables are non-static. They live in the instance’s "blob."</a:t>
            </a:r>
          </a:p>
          <a:p>
            <a:pPr marL="0" indent="0">
              <a:buNone/>
            </a:pPr>
            <a:endParaRPr lang="en-US" dirty="0"/>
          </a:p>
          <a:p>
            <a:pPr marL="914400" lvl="2" indent="0">
              <a:buNone/>
            </a:pPr>
            <a:r>
              <a:rPr lang="en-US" b="1" dirty="0">
                <a:solidFill>
                  <a:srgbClr val="0000FF"/>
                </a:solidFill>
                <a:latin typeface="Courier New" panose="02070309020205020404" pitchFamily="49" charset="0"/>
                <a:cs typeface="Courier New" panose="02070309020205020404" pitchFamily="49" charset="0"/>
              </a:rPr>
              <a:t>class Person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private String name;</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a:t>
            </a:r>
            <a:br>
              <a:rPr lang="en-US" b="1" dirty="0">
                <a:solidFill>
                  <a:srgbClr val="0000FF"/>
                </a:solidFill>
                <a:latin typeface="Courier New" panose="02070309020205020404" pitchFamily="49" charset="0"/>
                <a:cs typeface="Courier New" panose="02070309020205020404" pitchFamily="49" charset="0"/>
              </a:rPr>
            </a:br>
            <a:endParaRPr lang="en-US" b="1" dirty="0">
              <a:solidFill>
                <a:srgbClr val="0000FF"/>
              </a:solidFill>
              <a:latin typeface="Courier New" panose="02070309020205020404" pitchFamily="49" charset="0"/>
              <a:cs typeface="Courier New" panose="02070309020205020404" pitchFamily="49" charset="0"/>
            </a:endParaRPr>
          </a:p>
          <a:p>
            <a:pPr marL="914400" lvl="2" indent="0">
              <a:buNone/>
            </a:pPr>
            <a:endParaRPr lang="en-US" sz="2200" b="1" dirty="0">
              <a:solidFill>
                <a:srgbClr val="0000FF"/>
              </a:solidFill>
              <a:latin typeface="Courier New" panose="02070309020205020404" pitchFamily="49" charset="0"/>
              <a:cs typeface="Courier New" panose="02070309020205020404" pitchFamily="49" charset="0"/>
            </a:endParaRPr>
          </a:p>
          <a:p>
            <a:pPr marL="914400" lvl="2" indent="0">
              <a:buNone/>
            </a:pPr>
            <a:endParaRPr lang="en-US" sz="2200" b="1" dirty="0">
              <a:solidFill>
                <a:srgbClr val="0000FF"/>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2304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E42-3509-42BF-A146-8349D9CAE01A}"/>
              </a:ext>
            </a:extLst>
          </p:cNvPr>
          <p:cNvSpPr>
            <a:spLocks noGrp="1"/>
          </p:cNvSpPr>
          <p:nvPr>
            <p:ph type="title"/>
          </p:nvPr>
        </p:nvSpPr>
        <p:spPr/>
        <p:txBody>
          <a:bodyPr>
            <a:normAutofit/>
          </a:bodyPr>
          <a:lstStyle/>
          <a:p>
            <a:r>
              <a:rPr lang="en-US" u="sng" dirty="0"/>
              <a:t>Non-Static</a:t>
            </a:r>
            <a:r>
              <a:rPr lang="en-US" dirty="0"/>
              <a:t> v. Static</a:t>
            </a:r>
          </a:p>
        </p:txBody>
      </p:sp>
      <p:sp>
        <p:nvSpPr>
          <p:cNvPr id="3" name="Content Placeholder 2">
            <a:extLst>
              <a:ext uri="{FF2B5EF4-FFF2-40B4-BE49-F238E27FC236}">
                <a16:creationId xmlns:a16="http://schemas.microsoft.com/office/drawing/2014/main" id="{DD324B70-3277-40F7-BC2E-931A4196DA02}"/>
              </a:ext>
            </a:extLst>
          </p:cNvPr>
          <p:cNvSpPr>
            <a:spLocks noGrp="1"/>
          </p:cNvSpPr>
          <p:nvPr>
            <p:ph idx="1"/>
          </p:nvPr>
        </p:nvSpPr>
        <p:spPr/>
        <p:txBody>
          <a:bodyPr/>
          <a:lstStyle/>
          <a:p>
            <a:r>
              <a:rPr lang="en-US" dirty="0"/>
              <a:t>Instance variables are non-static. They live in the instance’s "blob."</a:t>
            </a:r>
          </a:p>
          <a:p>
            <a:r>
              <a:rPr lang="en-US" dirty="0"/>
              <a:t>Instance methods are non-static. They can reference instance variables.</a:t>
            </a:r>
          </a:p>
          <a:p>
            <a:pPr marL="914400" lvl="2" indent="0">
              <a:buNone/>
            </a:pPr>
            <a:r>
              <a:rPr lang="en-US" b="1" dirty="0">
                <a:solidFill>
                  <a:srgbClr val="0000FF"/>
                </a:solidFill>
                <a:latin typeface="Courier New" panose="02070309020205020404" pitchFamily="49" charset="0"/>
                <a:cs typeface="Courier New" panose="02070309020205020404" pitchFamily="49" charset="0"/>
              </a:rPr>
              <a:t>class Person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private String name;</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public Person( String name ) { this.name = name;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    public String </a:t>
            </a:r>
            <a:r>
              <a:rPr lang="en-US" b="1" dirty="0" err="1">
                <a:solidFill>
                  <a:srgbClr val="0000FF"/>
                </a:solidFill>
                <a:latin typeface="Courier New" panose="02070309020205020404" pitchFamily="49" charset="0"/>
                <a:cs typeface="Courier New" panose="02070309020205020404" pitchFamily="49" charset="0"/>
              </a:rPr>
              <a:t>getName</a:t>
            </a:r>
            <a:r>
              <a:rPr lang="en-US" b="1" dirty="0">
                <a:solidFill>
                  <a:srgbClr val="0000FF"/>
                </a:solidFill>
                <a:latin typeface="Courier New" panose="02070309020205020404" pitchFamily="49" charset="0"/>
                <a:cs typeface="Courier New" panose="02070309020205020404" pitchFamily="49" charset="0"/>
              </a:rPr>
              <a:t> { return this.name;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Person person1 = new Person( "David"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Person person2 = new Person( "Janice" );</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String name1 = person1.getName(); // "David"</a:t>
            </a:r>
            <a:br>
              <a:rPr lang="en-US" b="1" dirty="0">
                <a:solidFill>
                  <a:srgbClr val="0000FF"/>
                </a:solidFill>
                <a:latin typeface="Courier New" panose="02070309020205020404" pitchFamily="49" charset="0"/>
                <a:cs typeface="Courier New" panose="02070309020205020404" pitchFamily="49" charset="0"/>
              </a:rPr>
            </a:br>
            <a:r>
              <a:rPr lang="en-US" b="1" dirty="0">
                <a:solidFill>
                  <a:srgbClr val="0000FF"/>
                </a:solidFill>
                <a:latin typeface="Courier New" panose="02070309020205020404" pitchFamily="49" charset="0"/>
                <a:cs typeface="Courier New" panose="02070309020205020404" pitchFamily="49" charset="0"/>
              </a:rPr>
              <a:t>String name2 = person2.getName(); // "Janice" </a:t>
            </a:r>
          </a:p>
          <a:p>
            <a:pPr marL="914400" lvl="2" indent="0">
              <a:buNone/>
            </a:pPr>
            <a:endParaRPr lang="en-US" sz="2200" b="1" dirty="0">
              <a:solidFill>
                <a:srgbClr val="0000FF"/>
              </a:solidFill>
              <a:latin typeface="Courier New" panose="02070309020205020404" pitchFamily="49" charset="0"/>
              <a:cs typeface="Courier New" panose="02070309020205020404" pitchFamily="49" charset="0"/>
            </a:endParaRPr>
          </a:p>
          <a:p>
            <a:pPr marL="914400" lvl="2" indent="0">
              <a:buNone/>
            </a:pPr>
            <a:endParaRPr lang="en-US" sz="2200" b="1" dirty="0">
              <a:solidFill>
                <a:srgbClr val="0000FF"/>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8265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BE42-3509-42BF-A146-8349D9CAE01A}"/>
              </a:ext>
            </a:extLst>
          </p:cNvPr>
          <p:cNvSpPr>
            <a:spLocks noGrp="1"/>
          </p:cNvSpPr>
          <p:nvPr>
            <p:ph type="title"/>
          </p:nvPr>
        </p:nvSpPr>
        <p:spPr/>
        <p:txBody>
          <a:bodyPr>
            <a:normAutofit/>
          </a:bodyPr>
          <a:lstStyle/>
          <a:p>
            <a:r>
              <a:rPr lang="en-US" dirty="0"/>
              <a:t>Non-Static v. </a:t>
            </a:r>
            <a:r>
              <a:rPr lang="en-US" u="sng" dirty="0"/>
              <a:t>Static</a:t>
            </a:r>
          </a:p>
        </p:txBody>
      </p:sp>
      <p:sp>
        <p:nvSpPr>
          <p:cNvPr id="3" name="Content Placeholder 2">
            <a:extLst>
              <a:ext uri="{FF2B5EF4-FFF2-40B4-BE49-F238E27FC236}">
                <a16:creationId xmlns:a16="http://schemas.microsoft.com/office/drawing/2014/main" id="{DD324B70-3277-40F7-BC2E-931A4196DA02}"/>
              </a:ext>
            </a:extLst>
          </p:cNvPr>
          <p:cNvSpPr>
            <a:spLocks noGrp="1"/>
          </p:cNvSpPr>
          <p:nvPr>
            <p:ph idx="1"/>
          </p:nvPr>
        </p:nvSpPr>
        <p:spPr/>
        <p:txBody>
          <a:bodyPr>
            <a:normAutofit fontScale="85000" lnSpcReduction="20000"/>
          </a:bodyPr>
          <a:lstStyle/>
          <a:p>
            <a:r>
              <a:rPr lang="en-US" dirty="0"/>
              <a:t>Class-level variables that are not instance variables are static. </a:t>
            </a:r>
            <a:br>
              <a:rPr lang="en-US" dirty="0"/>
            </a:br>
            <a:r>
              <a:rPr lang="en-US" dirty="0"/>
              <a:t>A single copy of the variable is visible to all instances of the class.</a:t>
            </a:r>
            <a:br>
              <a:rPr lang="en-US" dirty="0"/>
            </a:br>
            <a:r>
              <a:rPr lang="en-US" dirty="0"/>
              <a:t>They do not live in the instance’s "blob."</a:t>
            </a:r>
          </a:p>
          <a:p>
            <a:r>
              <a:rPr lang="en-US" dirty="0"/>
              <a:t>Methods that don’t need access to instance variables or to other instance methods should be static. </a:t>
            </a:r>
          </a:p>
          <a:p>
            <a:pPr marL="798513" lvl="2" indent="0">
              <a:buNone/>
            </a:pPr>
            <a:r>
              <a:rPr lang="en-US" sz="2400" b="1" dirty="0">
                <a:solidFill>
                  <a:srgbClr val="0000FF"/>
                </a:solidFill>
                <a:latin typeface="Courier New" panose="02070309020205020404" pitchFamily="49" charset="0"/>
                <a:cs typeface="Courier New" panose="02070309020205020404" pitchFamily="49" charset="0"/>
              </a:rPr>
              <a:t>class Person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private String name;</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private static String </a:t>
            </a:r>
            <a:r>
              <a:rPr lang="en-US" sz="2400" b="1" dirty="0" err="1">
                <a:solidFill>
                  <a:srgbClr val="0000FF"/>
                </a:solidFill>
                <a:latin typeface="Courier New" panose="02070309020205020404" pitchFamily="49" charset="0"/>
                <a:cs typeface="Courier New" panose="02070309020205020404" pitchFamily="49" charset="0"/>
              </a:rPr>
              <a:t>newestName</a:t>
            </a:r>
            <a:r>
              <a:rPr lang="en-US" sz="2400" b="1" dirty="0">
                <a:solidFill>
                  <a:srgbClr val="0000FF"/>
                </a:solidFill>
                <a:latin typeface="Courier New" panose="02070309020205020404" pitchFamily="49" charset="0"/>
                <a:cs typeface="Courier New" panose="02070309020205020404" pitchFamily="49" charset="0"/>
              </a:rPr>
              <a:t>;</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public Person( String name ) {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this.name = name;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a:t>
            </a:r>
            <a:r>
              <a:rPr lang="en-US" sz="2400" b="1" dirty="0" err="1">
                <a:solidFill>
                  <a:srgbClr val="0000FF"/>
                </a:solidFill>
                <a:latin typeface="Courier New" panose="02070309020205020404" pitchFamily="49" charset="0"/>
                <a:cs typeface="Courier New" panose="02070309020205020404" pitchFamily="49" charset="0"/>
              </a:rPr>
              <a:t>Person.newestName</a:t>
            </a:r>
            <a:r>
              <a:rPr lang="en-US" sz="2400" b="1" dirty="0">
                <a:solidFill>
                  <a:srgbClr val="0000FF"/>
                </a:solidFill>
                <a:latin typeface="Courier New" panose="02070309020205020404" pitchFamily="49" charset="0"/>
                <a:cs typeface="Courier New" panose="02070309020205020404" pitchFamily="49" charset="0"/>
              </a:rPr>
              <a:t> = name;</a:t>
            </a:r>
          </a:p>
          <a:p>
            <a:pPr marL="798513" lvl="2" indent="0">
              <a:buNone/>
            </a:pPr>
            <a:r>
              <a:rPr lang="en-US" sz="2400" b="1" dirty="0">
                <a:solidFill>
                  <a:srgbClr val="0000FF"/>
                </a:solidFill>
                <a:latin typeface="Courier New" panose="02070309020205020404" pitchFamily="49" charset="0"/>
                <a:cs typeface="Courier New" panose="02070309020205020404" pitchFamily="49" charset="0"/>
              </a:rPr>
              <a:t>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public String </a:t>
            </a:r>
            <a:r>
              <a:rPr lang="en-US" sz="2400" b="1" dirty="0" err="1">
                <a:solidFill>
                  <a:srgbClr val="0000FF"/>
                </a:solidFill>
                <a:latin typeface="Courier New" panose="02070309020205020404" pitchFamily="49" charset="0"/>
                <a:cs typeface="Courier New" panose="02070309020205020404" pitchFamily="49" charset="0"/>
              </a:rPr>
              <a:t>getName</a:t>
            </a:r>
            <a:r>
              <a:rPr lang="en-US" sz="2400" b="1" dirty="0">
                <a:solidFill>
                  <a:srgbClr val="0000FF"/>
                </a:solidFill>
                <a:latin typeface="Courier New" panose="02070309020205020404" pitchFamily="49" charset="0"/>
                <a:cs typeface="Courier New" panose="02070309020205020404" pitchFamily="49" charset="0"/>
              </a:rPr>
              <a:t> { return this.name;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    public static String </a:t>
            </a:r>
            <a:r>
              <a:rPr lang="en-US" sz="2400" b="1" dirty="0" err="1">
                <a:solidFill>
                  <a:srgbClr val="0000FF"/>
                </a:solidFill>
                <a:latin typeface="Courier New" panose="02070309020205020404" pitchFamily="49" charset="0"/>
                <a:cs typeface="Courier New" panose="02070309020205020404" pitchFamily="49" charset="0"/>
              </a:rPr>
              <a:t>getNewestName</a:t>
            </a:r>
            <a:r>
              <a:rPr lang="en-US" sz="2400" b="1" dirty="0">
                <a:solidFill>
                  <a:srgbClr val="0000FF"/>
                </a:solidFill>
                <a:latin typeface="Courier New" panose="02070309020205020404" pitchFamily="49" charset="0"/>
                <a:cs typeface="Courier New" panose="02070309020205020404" pitchFamily="49" charset="0"/>
              </a:rPr>
              <a:t> { return </a:t>
            </a:r>
            <a:r>
              <a:rPr lang="en-US" sz="2400" b="1" dirty="0" err="1">
                <a:solidFill>
                  <a:srgbClr val="0000FF"/>
                </a:solidFill>
                <a:latin typeface="Courier New" panose="02070309020205020404" pitchFamily="49" charset="0"/>
                <a:cs typeface="Courier New" panose="02070309020205020404" pitchFamily="49" charset="0"/>
              </a:rPr>
              <a:t>Person.newestName</a:t>
            </a:r>
            <a:r>
              <a:rPr lang="en-US" sz="2400" b="1" dirty="0">
                <a:solidFill>
                  <a:srgbClr val="0000FF"/>
                </a:solidFill>
                <a:latin typeface="Courier New" panose="02070309020205020404" pitchFamily="49" charset="0"/>
                <a:cs typeface="Courier New" panose="02070309020205020404" pitchFamily="49" charset="0"/>
              </a:rPr>
              <a:t>;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Person person1 = new Person( "David"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Person person2 = new Person( "Janice" );</a:t>
            </a:r>
            <a:br>
              <a:rPr lang="en-US" sz="2400" b="1" dirty="0">
                <a:solidFill>
                  <a:srgbClr val="0000FF"/>
                </a:solidFill>
                <a:latin typeface="Courier New" panose="02070309020205020404" pitchFamily="49" charset="0"/>
                <a:cs typeface="Courier New" panose="02070309020205020404" pitchFamily="49" charset="0"/>
              </a:rPr>
            </a:br>
            <a:r>
              <a:rPr lang="en-US" sz="2400" b="1" dirty="0">
                <a:solidFill>
                  <a:srgbClr val="0000FF"/>
                </a:solidFill>
                <a:latin typeface="Courier New" panose="02070309020205020404" pitchFamily="49" charset="0"/>
                <a:cs typeface="Courier New" panose="02070309020205020404" pitchFamily="49" charset="0"/>
              </a:rPr>
              <a:t>String </a:t>
            </a:r>
            <a:r>
              <a:rPr lang="en-US" sz="2400" b="1" dirty="0" err="1">
                <a:solidFill>
                  <a:srgbClr val="0000FF"/>
                </a:solidFill>
                <a:latin typeface="Courier New" panose="02070309020205020404" pitchFamily="49" charset="0"/>
                <a:cs typeface="Courier New" panose="02070309020205020404" pitchFamily="49" charset="0"/>
              </a:rPr>
              <a:t>newestName</a:t>
            </a:r>
            <a:r>
              <a:rPr lang="en-US" sz="2400" b="1" dirty="0">
                <a:solidFill>
                  <a:srgbClr val="0000FF"/>
                </a:solidFill>
                <a:latin typeface="Courier New" panose="02070309020205020404" pitchFamily="49" charset="0"/>
                <a:cs typeface="Courier New" panose="02070309020205020404" pitchFamily="49" charset="0"/>
              </a:rPr>
              <a:t> = </a:t>
            </a:r>
            <a:r>
              <a:rPr lang="en-US" sz="2400" b="1" dirty="0" err="1">
                <a:solidFill>
                  <a:srgbClr val="0000FF"/>
                </a:solidFill>
                <a:latin typeface="Courier New" panose="02070309020205020404" pitchFamily="49" charset="0"/>
                <a:cs typeface="Courier New" panose="02070309020205020404" pitchFamily="49" charset="0"/>
              </a:rPr>
              <a:t>Person.getNewestName</a:t>
            </a:r>
            <a:r>
              <a:rPr lang="en-US" sz="2400" b="1" dirty="0">
                <a:solidFill>
                  <a:srgbClr val="0000FF"/>
                </a:solidFill>
                <a:latin typeface="Courier New" panose="02070309020205020404" pitchFamily="49" charset="0"/>
                <a:cs typeface="Courier New" panose="02070309020205020404" pitchFamily="49" charset="0"/>
              </a:rPr>
              <a:t>(); // "Janice"</a:t>
            </a:r>
            <a:br>
              <a:rPr lang="en-US" sz="2400" b="1" dirty="0">
                <a:solidFill>
                  <a:srgbClr val="0000FF"/>
                </a:solidFill>
                <a:latin typeface="Courier New" panose="02070309020205020404" pitchFamily="49" charset="0"/>
                <a:cs typeface="Courier New" panose="02070309020205020404" pitchFamily="49" charset="0"/>
              </a:rPr>
            </a:br>
            <a:endParaRPr lang="en-US" sz="2400" b="1" dirty="0">
              <a:solidFill>
                <a:srgbClr val="0000FF"/>
              </a:solidFill>
              <a:latin typeface="Courier New" panose="02070309020205020404" pitchFamily="49" charset="0"/>
              <a:cs typeface="Courier New" panose="02070309020205020404" pitchFamily="49" charset="0"/>
            </a:endParaRPr>
          </a:p>
          <a:p>
            <a:pPr marL="914400" lvl="2" indent="0">
              <a:buNone/>
            </a:pPr>
            <a:endParaRPr lang="en-US" sz="2200" b="1" dirty="0">
              <a:solidFill>
                <a:srgbClr val="0000FF"/>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68384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BC08-2C6C-44FA-BC57-FFA6CD212852}"/>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89B69A7-EC8A-423F-BCFA-4C0A4BA57BFA}"/>
              </a:ext>
            </a:extLst>
          </p:cNvPr>
          <p:cNvSpPr>
            <a:spLocks noGrp="1"/>
          </p:cNvSpPr>
          <p:nvPr>
            <p:ph idx="1"/>
          </p:nvPr>
        </p:nvSpPr>
        <p:spPr/>
        <p:txBody>
          <a:bodyPr>
            <a:normAutofit/>
          </a:bodyPr>
          <a:lstStyle/>
          <a:p>
            <a:r>
              <a:rPr lang="en-US" sz="2400" b="1" dirty="0">
                <a:latin typeface="Courier New" panose="02070309020205020404" pitchFamily="49" charset="0"/>
                <a:cs typeface="Courier New" panose="02070309020205020404" pitchFamily="49" charset="0"/>
              </a:rPr>
              <a:t>int[] </a:t>
            </a:r>
            <a:r>
              <a:rPr lang="en-US" sz="2400" b="1" dirty="0" err="1">
                <a:latin typeface="Courier New" panose="02070309020205020404" pitchFamily="49" charset="0"/>
                <a:cs typeface="Courier New" panose="02070309020205020404" pitchFamily="49" charset="0"/>
              </a:rPr>
              <a:t>arrayOfInts</a:t>
            </a:r>
            <a:r>
              <a:rPr lang="en-US" sz="2400" b="1" dirty="0">
                <a:latin typeface="Courier New" panose="02070309020205020404" pitchFamily="49" charset="0"/>
                <a:cs typeface="Courier New" panose="02070309020205020404" pitchFamily="49" charset="0"/>
              </a:rPr>
              <a:t> = new int[3];</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arrayOfInts</a:t>
            </a:r>
            <a:r>
              <a:rPr lang="en-US" sz="2400" b="1" dirty="0">
                <a:latin typeface="Courier New" panose="02070309020205020404" pitchFamily="49" charset="0"/>
                <a:cs typeface="Courier New" panose="02070309020205020404" pitchFamily="49" charset="0"/>
              </a:rPr>
              <a:t>[0] = 0;</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arrayOfInts</a:t>
            </a:r>
            <a:r>
              <a:rPr lang="en-US" sz="2400" b="1" dirty="0">
                <a:latin typeface="Courier New" panose="02070309020205020404" pitchFamily="49" charset="0"/>
                <a:cs typeface="Courier New" panose="02070309020205020404" pitchFamily="49" charset="0"/>
              </a:rPr>
              <a:t>[1] = 1;</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arrayOfInts</a:t>
            </a:r>
            <a:r>
              <a:rPr lang="en-US" sz="2400" b="1" dirty="0">
                <a:latin typeface="Courier New" panose="02070309020205020404" pitchFamily="49" charset="0"/>
                <a:cs typeface="Courier New" panose="02070309020205020404" pitchFamily="49" charset="0"/>
              </a:rPr>
              <a:t>[2] = 2;</a:t>
            </a:r>
          </a:p>
          <a:p>
            <a:r>
              <a:rPr lang="en-US" sz="2400" b="1" dirty="0">
                <a:latin typeface="Courier New" panose="02070309020205020404" pitchFamily="49" charset="0"/>
                <a:cs typeface="Courier New" panose="02070309020205020404" pitchFamily="49" charset="0"/>
              </a:rPr>
              <a:t>int[] </a:t>
            </a:r>
            <a:r>
              <a:rPr lang="en-US" sz="2400" b="1" dirty="0" err="1">
                <a:latin typeface="Courier New" panose="02070309020205020404" pitchFamily="49" charset="0"/>
                <a:cs typeface="Courier New" panose="02070309020205020404" pitchFamily="49" charset="0"/>
              </a:rPr>
              <a:t>arrayOfInts</a:t>
            </a:r>
            <a:r>
              <a:rPr lang="en-US" sz="2400" b="1" dirty="0">
                <a:latin typeface="Courier New" panose="02070309020205020404" pitchFamily="49" charset="0"/>
                <a:cs typeface="Courier New" panose="02070309020205020404" pitchFamily="49" charset="0"/>
              </a:rPr>
              <a:t> = { 0, 1, 2 };</a:t>
            </a:r>
          </a:p>
          <a:p>
            <a:r>
              <a:rPr lang="en-US" sz="2400" b="1" dirty="0">
                <a:latin typeface="Courier New" panose="02070309020205020404" pitchFamily="49" charset="0"/>
                <a:cs typeface="Courier New" panose="02070309020205020404" pitchFamily="49" charset="0"/>
              </a:rPr>
              <a:t>Person[] people = new Person[2];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people[0] = new Person( "David" );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people[1] = new Person( "Janice" );</a:t>
            </a:r>
          </a:p>
          <a:p>
            <a:r>
              <a:rPr lang="en-US" sz="2400" b="1" dirty="0">
                <a:latin typeface="Courier New" panose="02070309020205020404" pitchFamily="49" charset="0"/>
                <a:cs typeface="Courier New" panose="02070309020205020404" pitchFamily="49" charset="0"/>
              </a:rPr>
              <a:t>Person[] people = { new Person ( "David"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new Person ( "Janice" ) }</a:t>
            </a:r>
            <a:br>
              <a:rPr lang="en-US" sz="2400" b="1" dirty="0">
                <a:latin typeface="Courier New" panose="02070309020205020404" pitchFamily="49" charset="0"/>
                <a:cs typeface="Courier New" panose="02070309020205020404" pitchFamily="49" charset="0"/>
              </a:rPr>
            </a:br>
            <a:endParaRPr lang="en-US" sz="2400" b="1" dirty="0">
              <a:latin typeface="Courier New" panose="02070309020205020404" pitchFamily="49" charset="0"/>
              <a:cs typeface="Courier New" panose="02070309020205020404" pitchFamily="49" charset="0"/>
            </a:endParaRPr>
          </a:p>
          <a:p>
            <a:endParaRPr lang="en-US" dirty="0"/>
          </a:p>
        </p:txBody>
      </p:sp>
      <p:sp>
        <p:nvSpPr>
          <p:cNvPr id="6" name="TextBox 5">
            <a:extLst>
              <a:ext uri="{FF2B5EF4-FFF2-40B4-BE49-F238E27FC236}">
                <a16:creationId xmlns:a16="http://schemas.microsoft.com/office/drawing/2014/main" id="{4BF2E0A6-363E-4EB2-A524-F2A7D7AB248E}"/>
              </a:ext>
            </a:extLst>
          </p:cNvPr>
          <p:cNvSpPr txBox="1"/>
          <p:nvPr/>
        </p:nvSpPr>
        <p:spPr>
          <a:xfrm>
            <a:off x="76200" y="6317532"/>
            <a:ext cx="5528308" cy="369332"/>
          </a:xfrm>
          <a:prstGeom prst="rect">
            <a:avLst/>
          </a:prstGeom>
        </p:spPr>
        <p:txBody>
          <a:bodyPr wrap="none">
            <a:spAutoFit/>
          </a:bodyPr>
          <a:lstStyle>
            <a:defPPr>
              <a:defRPr lang="en-US"/>
            </a:defPPr>
          </a:lstStyle>
          <a:p>
            <a:r>
              <a:rPr lang="en-US" dirty="0"/>
              <a:t>See DemoArrays.java, InstanceVariableCanBeAnArray.java</a:t>
            </a:r>
          </a:p>
        </p:txBody>
      </p:sp>
    </p:spTree>
    <p:extLst>
      <p:ext uri="{BB962C8B-B14F-4D97-AF65-F5344CB8AC3E}">
        <p14:creationId xmlns:p14="http://schemas.microsoft.com/office/powerpoint/2010/main" val="357974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BC08-2C6C-44FA-BC57-FFA6CD212852}"/>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89B69A7-EC8A-423F-BCFA-4C0A4BA57BFA}"/>
              </a:ext>
            </a:extLst>
          </p:cNvPr>
          <p:cNvSpPr>
            <a:spLocks noGrp="1"/>
          </p:cNvSpPr>
          <p:nvPr>
            <p:ph idx="1"/>
          </p:nvPr>
        </p:nvSpPr>
        <p:spPr/>
        <p:txBody>
          <a:bodyPr>
            <a:normAutofit/>
          </a:bodyPr>
          <a:lstStyle/>
          <a:p>
            <a:r>
              <a:rPr lang="en-US" sz="2400" b="1" dirty="0">
                <a:latin typeface="Courier New" panose="02070309020205020404" pitchFamily="49" charset="0"/>
                <a:cs typeface="Courier New" panose="02070309020205020404" pitchFamily="49" charset="0"/>
              </a:rPr>
              <a:t>double[][] </a:t>
            </a:r>
            <a:r>
              <a:rPr lang="en-US" sz="2400" b="1" dirty="0" err="1">
                <a:latin typeface="Courier New" panose="02070309020205020404" pitchFamily="49" charset="0"/>
                <a:cs typeface="Courier New" panose="02070309020205020404" pitchFamily="49" charset="0"/>
              </a:rPr>
              <a:t>arrayOfDoubles</a:t>
            </a:r>
            <a:r>
              <a:rPr lang="en-US" sz="2400" b="1" dirty="0">
                <a:latin typeface="Courier New" panose="02070309020205020404" pitchFamily="49" charset="0"/>
                <a:cs typeface="Courier New" panose="02070309020205020404" pitchFamily="49" charset="0"/>
              </a:rPr>
              <a:t> = new double[2][2];</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arrayOfDoubles</a:t>
            </a:r>
            <a:r>
              <a:rPr lang="en-US" sz="2400" b="1" dirty="0">
                <a:latin typeface="Courier New" panose="02070309020205020404" pitchFamily="49" charset="0"/>
                <a:cs typeface="Courier New" panose="02070309020205020404" pitchFamily="49" charset="0"/>
              </a:rPr>
              <a:t>[0][0] = 0.0;</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arrayOfDoubles</a:t>
            </a:r>
            <a:r>
              <a:rPr lang="en-US" sz="2400" b="1" dirty="0">
                <a:latin typeface="Courier New" panose="02070309020205020404" pitchFamily="49" charset="0"/>
                <a:cs typeface="Courier New" panose="02070309020205020404" pitchFamily="49" charset="0"/>
              </a:rPr>
              <a:t>[0][1] = 0.1;</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arrayOfDoubles</a:t>
            </a:r>
            <a:r>
              <a:rPr lang="en-US" sz="2400" b="1" dirty="0">
                <a:latin typeface="Courier New" panose="02070309020205020404" pitchFamily="49" charset="0"/>
                <a:cs typeface="Courier New" panose="02070309020205020404" pitchFamily="49" charset="0"/>
              </a:rPr>
              <a:t>[1][0] = 1.0;</a:t>
            </a:r>
            <a:br>
              <a:rPr lang="en-US" sz="2400" b="1" dirty="0">
                <a:latin typeface="Courier New" panose="02070309020205020404" pitchFamily="49" charset="0"/>
                <a:cs typeface="Courier New" panose="02070309020205020404" pitchFamily="49" charset="0"/>
              </a:rPr>
            </a:br>
            <a:r>
              <a:rPr lang="en-US" sz="2400" b="1" dirty="0" err="1">
                <a:latin typeface="Courier New" panose="02070309020205020404" pitchFamily="49" charset="0"/>
                <a:cs typeface="Courier New" panose="02070309020205020404" pitchFamily="49" charset="0"/>
              </a:rPr>
              <a:t>arrayOfDoubles</a:t>
            </a:r>
            <a:r>
              <a:rPr lang="en-US" sz="2400" b="1" dirty="0">
                <a:latin typeface="Courier New" panose="02070309020205020404" pitchFamily="49" charset="0"/>
                <a:cs typeface="Courier New" panose="02070309020205020404" pitchFamily="49" charset="0"/>
              </a:rPr>
              <a:t>[1][1] = 1.1;</a:t>
            </a:r>
          </a:p>
          <a:p>
            <a:r>
              <a:rPr lang="en-US" sz="2400" b="1" dirty="0">
                <a:latin typeface="Courier New" panose="02070309020205020404" pitchFamily="49" charset="0"/>
                <a:cs typeface="Courier New" panose="02070309020205020404" pitchFamily="49" charset="0"/>
              </a:rPr>
              <a:t>double[][] </a:t>
            </a:r>
            <a:r>
              <a:rPr lang="en-US" sz="2400" b="1" dirty="0" err="1">
                <a:latin typeface="Courier New" panose="02070309020205020404" pitchFamily="49" charset="0"/>
                <a:cs typeface="Courier New" panose="02070309020205020404" pitchFamily="49" charset="0"/>
              </a:rPr>
              <a:t>arrayOfDoubles</a:t>
            </a:r>
            <a:r>
              <a:rPr lang="en-US" sz="2400" b="1" dirty="0">
                <a:latin typeface="Courier New" panose="02070309020205020404" pitchFamily="49" charset="0"/>
                <a:cs typeface="Courier New" panose="02070309020205020404" pitchFamily="49" charset="0"/>
              </a:rPr>
              <a:t> =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 0.0, 0.1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 1.0, 1.1 }</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a:t>
            </a:r>
          </a:p>
          <a:p>
            <a:endParaRPr lang="en-US" dirty="0"/>
          </a:p>
        </p:txBody>
      </p:sp>
      <p:sp>
        <p:nvSpPr>
          <p:cNvPr id="6" name="TextBox 5">
            <a:extLst>
              <a:ext uri="{FF2B5EF4-FFF2-40B4-BE49-F238E27FC236}">
                <a16:creationId xmlns:a16="http://schemas.microsoft.com/office/drawing/2014/main" id="{4BF2E0A6-363E-4EB2-A524-F2A7D7AB248E}"/>
              </a:ext>
            </a:extLst>
          </p:cNvPr>
          <p:cNvSpPr txBox="1"/>
          <p:nvPr/>
        </p:nvSpPr>
        <p:spPr>
          <a:xfrm>
            <a:off x="76200" y="6317532"/>
            <a:ext cx="5528308" cy="369332"/>
          </a:xfrm>
          <a:prstGeom prst="rect">
            <a:avLst/>
          </a:prstGeom>
        </p:spPr>
        <p:txBody>
          <a:bodyPr wrap="none">
            <a:spAutoFit/>
          </a:bodyPr>
          <a:lstStyle>
            <a:defPPr>
              <a:defRPr lang="en-US"/>
            </a:defPPr>
          </a:lstStyle>
          <a:p>
            <a:r>
              <a:rPr lang="en-US" dirty="0"/>
              <a:t>See DemoArrays.java, InstanceVariableCanBeAnArray.java</a:t>
            </a:r>
          </a:p>
        </p:txBody>
      </p:sp>
    </p:spTree>
    <p:extLst>
      <p:ext uri="{BB962C8B-B14F-4D97-AF65-F5344CB8AC3E}">
        <p14:creationId xmlns:p14="http://schemas.microsoft.com/office/powerpoint/2010/main" val="267989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B6B-4409-4D02-B8CE-C1B5492552E0}"/>
              </a:ext>
            </a:extLst>
          </p:cNvPr>
          <p:cNvSpPr>
            <a:spLocks noGrp="1"/>
          </p:cNvSpPr>
          <p:nvPr>
            <p:ph type="title"/>
          </p:nvPr>
        </p:nvSpPr>
        <p:spPr/>
        <p:txBody>
          <a:bodyPr/>
          <a:lstStyle/>
          <a:p>
            <a:r>
              <a:rPr lang="en-US" dirty="0"/>
              <a:t>Primitive-type </a:t>
            </a:r>
            <a:r>
              <a:rPr lang="en-US" dirty="0" err="1"/>
              <a:t>args</a:t>
            </a:r>
            <a:r>
              <a:rPr lang="en-US" dirty="0"/>
              <a:t> are passed by value</a:t>
            </a:r>
          </a:p>
        </p:txBody>
      </p:sp>
      <p:sp>
        <p:nvSpPr>
          <p:cNvPr id="3" name="Content Placeholder 2">
            <a:extLst>
              <a:ext uri="{FF2B5EF4-FFF2-40B4-BE49-F238E27FC236}">
                <a16:creationId xmlns:a16="http://schemas.microsoft.com/office/drawing/2014/main" id="{8ACF52D5-FB0B-4815-BDF4-480073FCBD65}"/>
              </a:ext>
            </a:extLst>
          </p:cNvPr>
          <p:cNvSpPr>
            <a:spLocks noGrp="1"/>
          </p:cNvSpPr>
          <p:nvPr>
            <p:ph idx="1"/>
          </p:nvPr>
        </p:nvSpPr>
        <p:spPr>
          <a:xfrm>
            <a:off x="1928751" y="1280160"/>
            <a:ext cx="10263249" cy="5577840"/>
          </a:xfrm>
        </p:spPr>
        <p:txBody>
          <a:bodyPr>
            <a:normAutofit/>
          </a:bodyPr>
          <a:lstStyle/>
          <a:p>
            <a:pPr marL="0" indent="0">
              <a:buNone/>
            </a:pPr>
            <a:r>
              <a:rPr lang="en-US" sz="2200" b="1" dirty="0">
                <a:latin typeface="Courier New" panose="02070309020205020404" pitchFamily="49" charset="0"/>
                <a:cs typeface="Courier New" panose="02070309020205020404" pitchFamily="49" charset="0"/>
              </a:rPr>
              <a: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int count=7;</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foo( count );                 // Equivalent to foo( 7 );</a:t>
            </a:r>
            <a:br>
              <a:rPr lang="en-US" sz="2200" b="1" dirty="0">
                <a:latin typeface="Courier New" panose="02070309020205020404" pitchFamily="49" charset="0"/>
                <a:cs typeface="Courier New" panose="02070309020205020404" pitchFamily="49" charset="0"/>
              </a:rPr>
            </a:br>
            <a:r>
              <a:rPr lang="en-US" sz="2200" b="1" dirty="0" err="1">
                <a:latin typeface="Courier New" panose="02070309020205020404" pitchFamily="49" charset="0"/>
                <a:cs typeface="Courier New" panose="02070309020205020404" pitchFamily="49" charset="0"/>
              </a:rPr>
              <a:t>System.out.println</a:t>
            </a:r>
            <a:r>
              <a:rPr lang="en-US" sz="2200" b="1" dirty="0">
                <a:latin typeface="Courier New" panose="02070309020205020404" pitchFamily="49" charset="0"/>
                <a:cs typeface="Courier New" panose="02070309020205020404" pitchFamily="49" charset="0"/>
              </a:rPr>
              <a:t>( count );  // What does this print?</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a:t>
            </a:r>
            <a:br>
              <a:rPr lang="en-US" sz="2200" b="1" dirty="0">
                <a:latin typeface="Courier New" panose="02070309020205020404" pitchFamily="49" charset="0"/>
                <a:cs typeface="Courier New" panose="02070309020205020404" pitchFamily="49" charset="0"/>
              </a:rPr>
            </a:br>
            <a:br>
              <a:rPr lang="en-US" sz="2200" b="1" dirty="0">
                <a:latin typeface="Courier New" panose="02070309020205020404" pitchFamily="49" charset="0"/>
                <a:cs typeface="Courier New" panose="02070309020205020404" pitchFamily="49" charset="0"/>
              </a:rPr>
            </a:b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void foo( int </a:t>
            </a:r>
            <a:r>
              <a:rPr lang="en-US" sz="2200" b="1" dirty="0" err="1">
                <a:latin typeface="Courier New" panose="02070309020205020404" pitchFamily="49" charset="0"/>
                <a:cs typeface="Courier New" panose="02070309020205020404" pitchFamily="49" charset="0"/>
              </a:rPr>
              <a:t>arg</a:t>
            </a:r>
            <a:r>
              <a:rPr lang="en-US" sz="2200" b="1" dirty="0">
                <a:latin typeface="Courier New" panose="02070309020205020404" pitchFamily="49" charset="0"/>
                <a:cs typeface="Courier New" panose="02070309020205020404" pitchFamily="49" charset="0"/>
              </a:rPr>
              <a:t> ) {</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arg</a:t>
            </a:r>
            <a:r>
              <a:rPr lang="en-US" sz="2200" b="1" dirty="0">
                <a:latin typeface="Courier New" panose="02070309020205020404" pitchFamily="49" charset="0"/>
                <a:cs typeface="Courier New" panose="02070309020205020404" pitchFamily="49" charset="0"/>
              </a:rPr>
              <a:t> = 8;</a:t>
            </a:r>
            <a:br>
              <a:rPr lang="en-US" sz="2200" b="1" dirty="0">
                <a:latin typeface="Courier New" panose="02070309020205020404" pitchFamily="49" charset="0"/>
                <a:cs typeface="Courier New" panose="02070309020205020404" pitchFamily="49" charset="0"/>
              </a:rPr>
            </a:br>
            <a:r>
              <a:rPr lang="en-US" sz="2200" b="1" dirty="0">
                <a:latin typeface="Courier New" panose="02070309020205020404" pitchFamily="49" charset="0"/>
                <a:cs typeface="Courier New" panose="02070309020205020404" pitchFamily="49" charset="0"/>
              </a:rPr>
              <a:t>}</a:t>
            </a:r>
          </a:p>
        </p:txBody>
      </p:sp>
      <p:grpSp>
        <p:nvGrpSpPr>
          <p:cNvPr id="50" name="Group 49">
            <a:extLst>
              <a:ext uri="{FF2B5EF4-FFF2-40B4-BE49-F238E27FC236}">
                <a16:creationId xmlns:a16="http://schemas.microsoft.com/office/drawing/2014/main" id="{DF1544E3-58F2-4349-B05D-53B840C4F161}"/>
              </a:ext>
            </a:extLst>
          </p:cNvPr>
          <p:cNvGrpSpPr/>
          <p:nvPr/>
        </p:nvGrpSpPr>
        <p:grpSpPr>
          <a:xfrm>
            <a:off x="838200" y="1771340"/>
            <a:ext cx="728020" cy="722643"/>
            <a:chOff x="838200" y="1579240"/>
            <a:chExt cx="728020" cy="722643"/>
          </a:xfrm>
        </p:grpSpPr>
        <p:sp>
          <p:nvSpPr>
            <p:cNvPr id="43" name="TextBox 42">
              <a:extLst>
                <a:ext uri="{FF2B5EF4-FFF2-40B4-BE49-F238E27FC236}">
                  <a16:creationId xmlns:a16="http://schemas.microsoft.com/office/drawing/2014/main" id="{DE827D01-38EB-4607-A67C-DCCFCB0B23E6}"/>
                </a:ext>
              </a:extLst>
            </p:cNvPr>
            <p:cNvSpPr txBox="1"/>
            <p:nvPr/>
          </p:nvSpPr>
          <p:spPr>
            <a:xfrm>
              <a:off x="907887" y="1579240"/>
              <a:ext cx="566928" cy="369332"/>
            </a:xfrm>
            <a:prstGeom prst="rect">
              <a:avLst/>
            </a:prstGeom>
            <a:noFill/>
            <a:ln w="38100">
              <a:solidFill>
                <a:schemeClr val="tx1"/>
              </a:solidFill>
            </a:ln>
          </p:spPr>
          <p:txBody>
            <a:bodyPr wrap="square" rtlCol="0">
              <a:spAutoFit/>
            </a:bodyPr>
            <a:lstStyle/>
            <a:p>
              <a:pPr algn="r"/>
              <a:r>
                <a:rPr lang="en-US" b="1" dirty="0"/>
                <a:t>7</a:t>
              </a:r>
            </a:p>
          </p:txBody>
        </p:sp>
        <p:sp>
          <p:nvSpPr>
            <p:cNvPr id="44" name="TextBox 43">
              <a:extLst>
                <a:ext uri="{FF2B5EF4-FFF2-40B4-BE49-F238E27FC236}">
                  <a16:creationId xmlns:a16="http://schemas.microsoft.com/office/drawing/2014/main" id="{079AC07D-E813-4433-B955-201C4CE53136}"/>
                </a:ext>
              </a:extLst>
            </p:cNvPr>
            <p:cNvSpPr txBox="1"/>
            <p:nvPr/>
          </p:nvSpPr>
          <p:spPr>
            <a:xfrm>
              <a:off x="838200" y="1932551"/>
              <a:ext cx="728020" cy="369332"/>
            </a:xfrm>
            <a:prstGeom prst="rect">
              <a:avLst/>
            </a:prstGeom>
            <a:noFill/>
          </p:spPr>
          <p:txBody>
            <a:bodyPr wrap="none" rtlCol="0">
              <a:spAutoFit/>
            </a:bodyPr>
            <a:lstStyle/>
            <a:p>
              <a:r>
                <a:rPr lang="en-US" b="1" dirty="0"/>
                <a:t>count</a:t>
              </a:r>
            </a:p>
          </p:txBody>
        </p:sp>
      </p:grpSp>
      <p:grpSp>
        <p:nvGrpSpPr>
          <p:cNvPr id="49" name="Group 48">
            <a:extLst>
              <a:ext uri="{FF2B5EF4-FFF2-40B4-BE49-F238E27FC236}">
                <a16:creationId xmlns:a16="http://schemas.microsoft.com/office/drawing/2014/main" id="{85635E72-3BE3-4D06-B2F9-C82009320E89}"/>
              </a:ext>
            </a:extLst>
          </p:cNvPr>
          <p:cNvGrpSpPr/>
          <p:nvPr/>
        </p:nvGrpSpPr>
        <p:grpSpPr>
          <a:xfrm>
            <a:off x="838200" y="3831167"/>
            <a:ext cx="643162" cy="722643"/>
            <a:chOff x="838200" y="3239939"/>
            <a:chExt cx="643162" cy="722643"/>
          </a:xfrm>
        </p:grpSpPr>
        <p:sp>
          <p:nvSpPr>
            <p:cNvPr id="47" name="TextBox 46">
              <a:extLst>
                <a:ext uri="{FF2B5EF4-FFF2-40B4-BE49-F238E27FC236}">
                  <a16:creationId xmlns:a16="http://schemas.microsoft.com/office/drawing/2014/main" id="{89599953-8411-450C-BAD6-72C85FFEDEB1}"/>
                </a:ext>
              </a:extLst>
            </p:cNvPr>
            <p:cNvSpPr txBox="1"/>
            <p:nvPr/>
          </p:nvSpPr>
          <p:spPr>
            <a:xfrm>
              <a:off x="914434" y="3239939"/>
              <a:ext cx="566928" cy="369332"/>
            </a:xfrm>
            <a:prstGeom prst="rect">
              <a:avLst/>
            </a:prstGeom>
            <a:noFill/>
            <a:ln w="38100">
              <a:solidFill>
                <a:schemeClr val="tx1"/>
              </a:solidFill>
            </a:ln>
          </p:spPr>
          <p:txBody>
            <a:bodyPr wrap="square" rtlCol="0">
              <a:spAutoFit/>
            </a:bodyPr>
            <a:lstStyle/>
            <a:p>
              <a:pPr algn="r"/>
              <a:r>
                <a:rPr lang="en-US" b="1" dirty="0"/>
                <a:t>8</a:t>
              </a:r>
            </a:p>
          </p:txBody>
        </p:sp>
        <p:sp>
          <p:nvSpPr>
            <p:cNvPr id="48" name="TextBox 47">
              <a:extLst>
                <a:ext uri="{FF2B5EF4-FFF2-40B4-BE49-F238E27FC236}">
                  <a16:creationId xmlns:a16="http://schemas.microsoft.com/office/drawing/2014/main" id="{592734FC-CFAD-4221-A92B-BF011332D7CA}"/>
                </a:ext>
              </a:extLst>
            </p:cNvPr>
            <p:cNvSpPr txBox="1"/>
            <p:nvPr/>
          </p:nvSpPr>
          <p:spPr>
            <a:xfrm>
              <a:off x="838200" y="3593250"/>
              <a:ext cx="486543" cy="369332"/>
            </a:xfrm>
            <a:prstGeom prst="rect">
              <a:avLst/>
            </a:prstGeom>
            <a:noFill/>
          </p:spPr>
          <p:txBody>
            <a:bodyPr wrap="none" rtlCol="0">
              <a:spAutoFit/>
            </a:bodyPr>
            <a:lstStyle/>
            <a:p>
              <a:r>
                <a:rPr lang="en-US" b="1" dirty="0" err="1"/>
                <a:t>arg</a:t>
              </a:r>
              <a:endParaRPr lang="en-US" b="1" dirty="0"/>
            </a:p>
          </p:txBody>
        </p:sp>
      </p:grpSp>
      <p:sp>
        <p:nvSpPr>
          <p:cNvPr id="11" name="TextBox 10">
            <a:extLst>
              <a:ext uri="{FF2B5EF4-FFF2-40B4-BE49-F238E27FC236}">
                <a16:creationId xmlns:a16="http://schemas.microsoft.com/office/drawing/2014/main" id="{DC587887-4C85-480B-9BC2-643C7835DA3F}"/>
              </a:ext>
            </a:extLst>
          </p:cNvPr>
          <p:cNvSpPr txBox="1"/>
          <p:nvPr/>
        </p:nvSpPr>
        <p:spPr>
          <a:xfrm>
            <a:off x="76200" y="6317532"/>
            <a:ext cx="3643498" cy="369332"/>
          </a:xfrm>
          <a:prstGeom prst="rect">
            <a:avLst/>
          </a:prstGeom>
        </p:spPr>
        <p:txBody>
          <a:bodyPr wrap="none">
            <a:spAutoFit/>
          </a:bodyPr>
          <a:lstStyle>
            <a:defPPr>
              <a:defRPr lang="en-US"/>
            </a:defPPr>
          </a:lstStyle>
          <a:p>
            <a:r>
              <a:rPr lang="en-US" dirty="0"/>
              <a:t>See PrimitivesArePassedByValue.java</a:t>
            </a:r>
          </a:p>
        </p:txBody>
      </p:sp>
    </p:spTree>
    <p:extLst>
      <p:ext uri="{BB962C8B-B14F-4D97-AF65-F5344CB8AC3E}">
        <p14:creationId xmlns:p14="http://schemas.microsoft.com/office/powerpoint/2010/main" val="207552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1773-1DF4-47A7-A9AB-B0BE50E69783}"/>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0D450B23-74AD-43E7-AC8D-EC30833CF639}"/>
              </a:ext>
            </a:extLst>
          </p:cNvPr>
          <p:cNvSpPr>
            <a:spLocks noGrp="1"/>
          </p:cNvSpPr>
          <p:nvPr>
            <p:ph idx="1"/>
          </p:nvPr>
        </p:nvSpPr>
        <p:spPr/>
        <p:txBody>
          <a:bodyPr/>
          <a:lstStyle/>
          <a:p>
            <a:r>
              <a:rPr lang="de-DE" dirty="0"/>
              <a:t>David Habermehl &lt;</a:t>
            </a:r>
            <a:r>
              <a:rPr lang="de-DE" dirty="0">
                <a:hlinkClick r:id="rId2"/>
              </a:rPr>
              <a:t>dwhabermehl@gmail.com</a:t>
            </a:r>
            <a:r>
              <a:rPr lang="de-DE" dirty="0"/>
              <a:t>&gt;</a:t>
            </a:r>
            <a:endParaRPr lang="en-US" dirty="0"/>
          </a:p>
          <a:p>
            <a:r>
              <a:rPr lang="en-US" dirty="0"/>
              <a:t>Retired software engineer</a:t>
            </a:r>
          </a:p>
          <a:p>
            <a:r>
              <a:rPr lang="en-US" dirty="0"/>
              <a:t>CSCI E-10A / E-10B TA since fall, 2008</a:t>
            </a:r>
          </a:p>
        </p:txBody>
      </p:sp>
    </p:spTree>
    <p:extLst>
      <p:ext uri="{BB962C8B-B14F-4D97-AF65-F5344CB8AC3E}">
        <p14:creationId xmlns:p14="http://schemas.microsoft.com/office/powerpoint/2010/main" val="107825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B6B-4409-4D02-B8CE-C1B5492552E0}"/>
              </a:ext>
            </a:extLst>
          </p:cNvPr>
          <p:cNvSpPr>
            <a:spLocks noGrp="1"/>
          </p:cNvSpPr>
          <p:nvPr>
            <p:ph type="title"/>
          </p:nvPr>
        </p:nvSpPr>
        <p:spPr/>
        <p:txBody>
          <a:bodyPr/>
          <a:lstStyle/>
          <a:p>
            <a:r>
              <a:rPr lang="en-US" dirty="0"/>
              <a:t>Object-type </a:t>
            </a:r>
            <a:r>
              <a:rPr lang="en-US" dirty="0" err="1"/>
              <a:t>args</a:t>
            </a:r>
            <a:r>
              <a:rPr lang="en-US" dirty="0"/>
              <a:t> are passed by reference</a:t>
            </a:r>
          </a:p>
        </p:txBody>
      </p:sp>
      <p:grpSp>
        <p:nvGrpSpPr>
          <p:cNvPr id="78" name="Group 77">
            <a:extLst>
              <a:ext uri="{FF2B5EF4-FFF2-40B4-BE49-F238E27FC236}">
                <a16:creationId xmlns:a16="http://schemas.microsoft.com/office/drawing/2014/main" id="{1C10315D-4BEE-4DEC-A60F-8C56E88620DB}"/>
              </a:ext>
            </a:extLst>
          </p:cNvPr>
          <p:cNvGrpSpPr/>
          <p:nvPr/>
        </p:nvGrpSpPr>
        <p:grpSpPr>
          <a:xfrm>
            <a:off x="184932" y="2015965"/>
            <a:ext cx="2071523" cy="722643"/>
            <a:chOff x="83202" y="4346313"/>
            <a:chExt cx="2071523" cy="722643"/>
          </a:xfrm>
        </p:grpSpPr>
        <p:sp>
          <p:nvSpPr>
            <p:cNvPr id="92" name="TextBox 91">
              <a:extLst>
                <a:ext uri="{FF2B5EF4-FFF2-40B4-BE49-F238E27FC236}">
                  <a16:creationId xmlns:a16="http://schemas.microsoft.com/office/drawing/2014/main" id="{E8E4665D-7C8E-4F46-8F76-D665E8C577F3}"/>
                </a:ext>
              </a:extLst>
            </p:cNvPr>
            <p:cNvSpPr txBox="1"/>
            <p:nvPr/>
          </p:nvSpPr>
          <p:spPr>
            <a:xfrm>
              <a:off x="159436" y="4346313"/>
              <a:ext cx="1275197" cy="369332"/>
            </a:xfrm>
            <a:prstGeom prst="rect">
              <a:avLst/>
            </a:prstGeom>
            <a:noFill/>
            <a:ln w="38100">
              <a:solidFill>
                <a:schemeClr val="tx1"/>
              </a:solidFill>
            </a:ln>
          </p:spPr>
          <p:txBody>
            <a:bodyPr wrap="square" rtlCol="0">
              <a:spAutoFit/>
            </a:bodyPr>
            <a:lstStyle/>
            <a:p>
              <a:endParaRPr lang="en-US" b="1" dirty="0"/>
            </a:p>
          </p:txBody>
        </p:sp>
        <p:cxnSp>
          <p:nvCxnSpPr>
            <p:cNvPr id="93" name="Straight Arrow Connector 92">
              <a:extLst>
                <a:ext uri="{FF2B5EF4-FFF2-40B4-BE49-F238E27FC236}">
                  <a16:creationId xmlns:a16="http://schemas.microsoft.com/office/drawing/2014/main" id="{D75124DB-6043-45E4-937E-C8D16EEDC13C}"/>
                </a:ext>
              </a:extLst>
            </p:cNvPr>
            <p:cNvCxnSpPr>
              <a:cxnSpLocks/>
            </p:cNvCxnSpPr>
            <p:nvPr/>
          </p:nvCxnSpPr>
          <p:spPr>
            <a:xfrm>
              <a:off x="451003" y="4530979"/>
              <a:ext cx="170372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5CF1E256-3133-49D9-998B-1A10AC1B42FF}"/>
                </a:ext>
              </a:extLst>
            </p:cNvPr>
            <p:cNvSpPr txBox="1"/>
            <p:nvPr/>
          </p:nvSpPr>
          <p:spPr>
            <a:xfrm>
              <a:off x="83202" y="4699624"/>
              <a:ext cx="1412374" cy="369332"/>
            </a:xfrm>
            <a:prstGeom prst="rect">
              <a:avLst/>
            </a:prstGeom>
            <a:noFill/>
          </p:spPr>
          <p:txBody>
            <a:bodyPr wrap="none" rtlCol="0">
              <a:spAutoFit/>
            </a:bodyPr>
            <a:lstStyle/>
            <a:p>
              <a:r>
                <a:rPr lang="en-US" b="1" dirty="0"/>
                <a:t>Person </a:t>
              </a:r>
              <a:r>
                <a:rPr lang="en-US" b="1" dirty="0" err="1"/>
                <a:t>david</a:t>
              </a:r>
              <a:endParaRPr lang="en-US" b="1" dirty="0"/>
            </a:p>
          </p:txBody>
        </p:sp>
      </p:grpSp>
      <p:grpSp>
        <p:nvGrpSpPr>
          <p:cNvPr id="79" name="Group 78">
            <a:extLst>
              <a:ext uri="{FF2B5EF4-FFF2-40B4-BE49-F238E27FC236}">
                <a16:creationId xmlns:a16="http://schemas.microsoft.com/office/drawing/2014/main" id="{C990F618-89F5-4EE7-93F8-D06D6810187C}"/>
              </a:ext>
            </a:extLst>
          </p:cNvPr>
          <p:cNvGrpSpPr/>
          <p:nvPr/>
        </p:nvGrpSpPr>
        <p:grpSpPr>
          <a:xfrm>
            <a:off x="2409482" y="1579922"/>
            <a:ext cx="3044557" cy="1563356"/>
            <a:chOff x="2933221" y="2071760"/>
            <a:chExt cx="3044557" cy="1563356"/>
          </a:xfrm>
        </p:grpSpPr>
        <p:sp>
          <p:nvSpPr>
            <p:cNvPr id="87" name="Freeform 4">
              <a:extLst>
                <a:ext uri="{FF2B5EF4-FFF2-40B4-BE49-F238E27FC236}">
                  <a16:creationId xmlns:a16="http://schemas.microsoft.com/office/drawing/2014/main" id="{CA3A7352-12ED-4045-92BB-BA740009DD31}"/>
                </a:ext>
              </a:extLst>
            </p:cNvPr>
            <p:cNvSpPr/>
            <p:nvPr/>
          </p:nvSpPr>
          <p:spPr>
            <a:xfrm>
              <a:off x="2933221" y="2071760"/>
              <a:ext cx="2455743" cy="1563356"/>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88" name="Group 87">
              <a:extLst>
                <a:ext uri="{FF2B5EF4-FFF2-40B4-BE49-F238E27FC236}">
                  <a16:creationId xmlns:a16="http://schemas.microsoft.com/office/drawing/2014/main" id="{281C032D-DA5A-4B90-A2A7-3D9CCE11EDE6}"/>
                </a:ext>
              </a:extLst>
            </p:cNvPr>
            <p:cNvGrpSpPr/>
            <p:nvPr/>
          </p:nvGrpSpPr>
          <p:grpSpPr>
            <a:xfrm>
              <a:off x="3346893" y="2463465"/>
              <a:ext cx="2630885" cy="722643"/>
              <a:chOff x="3346893" y="2463465"/>
              <a:chExt cx="2630885" cy="722643"/>
            </a:xfrm>
          </p:grpSpPr>
          <p:sp>
            <p:nvSpPr>
              <p:cNvPr id="89" name="TextBox 88">
                <a:extLst>
                  <a:ext uri="{FF2B5EF4-FFF2-40B4-BE49-F238E27FC236}">
                    <a16:creationId xmlns:a16="http://schemas.microsoft.com/office/drawing/2014/main" id="{7E506AD3-4CAF-4559-B1ED-A0CE3B007FC9}"/>
                  </a:ext>
                </a:extLst>
              </p:cNvPr>
              <p:cNvSpPr txBox="1"/>
              <p:nvPr/>
            </p:nvSpPr>
            <p:spPr>
              <a:xfrm>
                <a:off x="3423127" y="2463465"/>
                <a:ext cx="1178853" cy="369332"/>
              </a:xfrm>
              <a:prstGeom prst="rect">
                <a:avLst/>
              </a:prstGeom>
              <a:noFill/>
              <a:ln w="38100">
                <a:solidFill>
                  <a:schemeClr val="tx1"/>
                </a:solidFill>
              </a:ln>
            </p:spPr>
            <p:txBody>
              <a:bodyPr wrap="square" rtlCol="0">
                <a:spAutoFit/>
              </a:bodyPr>
              <a:lstStyle/>
              <a:p>
                <a:endParaRPr lang="en-US" b="1" dirty="0"/>
              </a:p>
            </p:txBody>
          </p:sp>
          <p:cxnSp>
            <p:nvCxnSpPr>
              <p:cNvPr id="90" name="Straight Arrow Connector 89">
                <a:extLst>
                  <a:ext uri="{FF2B5EF4-FFF2-40B4-BE49-F238E27FC236}">
                    <a16:creationId xmlns:a16="http://schemas.microsoft.com/office/drawing/2014/main" id="{56FEA4D4-1C8F-45F3-A6FB-C08656D37C09}"/>
                  </a:ext>
                </a:extLst>
              </p:cNvPr>
              <p:cNvCxnSpPr>
                <a:cxnSpLocks/>
              </p:cNvCxnSpPr>
              <p:nvPr/>
            </p:nvCxnSpPr>
            <p:spPr>
              <a:xfrm>
                <a:off x="3714694" y="2648131"/>
                <a:ext cx="22630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9FADBC6E-A25B-4D1A-874C-065CF659EF8B}"/>
                  </a:ext>
                </a:extLst>
              </p:cNvPr>
              <p:cNvSpPr txBox="1"/>
              <p:nvPr/>
            </p:nvSpPr>
            <p:spPr>
              <a:xfrm>
                <a:off x="3346893" y="2816776"/>
                <a:ext cx="1337226" cy="369332"/>
              </a:xfrm>
              <a:prstGeom prst="rect">
                <a:avLst/>
              </a:prstGeom>
              <a:noFill/>
            </p:spPr>
            <p:txBody>
              <a:bodyPr wrap="none" rtlCol="0">
                <a:spAutoFit/>
              </a:bodyPr>
              <a:lstStyle/>
              <a:p>
                <a:r>
                  <a:rPr lang="en-US" b="1" dirty="0"/>
                  <a:t>String name</a:t>
                </a:r>
              </a:p>
            </p:txBody>
          </p:sp>
        </p:grpSp>
      </p:grpSp>
      <p:sp>
        <p:nvSpPr>
          <p:cNvPr id="95" name="Content Placeholder 2">
            <a:extLst>
              <a:ext uri="{FF2B5EF4-FFF2-40B4-BE49-F238E27FC236}">
                <a16:creationId xmlns:a16="http://schemas.microsoft.com/office/drawing/2014/main" id="{46C0CF47-8A1F-4A0A-B40D-1F17B4FF5361}"/>
              </a:ext>
            </a:extLst>
          </p:cNvPr>
          <p:cNvSpPr txBox="1">
            <a:spLocks/>
          </p:cNvSpPr>
          <p:nvPr/>
        </p:nvSpPr>
        <p:spPr>
          <a:xfrm>
            <a:off x="1928751" y="3287636"/>
            <a:ext cx="10263249" cy="297457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Person david = new Person( "David" );</a:t>
            </a:r>
          </a:p>
        </p:txBody>
      </p:sp>
      <p:grpSp>
        <p:nvGrpSpPr>
          <p:cNvPr id="5" name="Group 4">
            <a:extLst>
              <a:ext uri="{FF2B5EF4-FFF2-40B4-BE49-F238E27FC236}">
                <a16:creationId xmlns:a16="http://schemas.microsoft.com/office/drawing/2014/main" id="{3396BFBE-B643-436F-A481-3C507B498DED}"/>
              </a:ext>
            </a:extLst>
          </p:cNvPr>
          <p:cNvGrpSpPr/>
          <p:nvPr/>
        </p:nvGrpSpPr>
        <p:grpSpPr>
          <a:xfrm>
            <a:off x="5506506" y="1417517"/>
            <a:ext cx="2897109" cy="1509665"/>
            <a:chOff x="5506506" y="1417517"/>
            <a:chExt cx="2897109" cy="1509665"/>
          </a:xfrm>
        </p:grpSpPr>
        <p:sp>
          <p:nvSpPr>
            <p:cNvPr id="85" name="Freeform 4">
              <a:extLst>
                <a:ext uri="{FF2B5EF4-FFF2-40B4-BE49-F238E27FC236}">
                  <a16:creationId xmlns:a16="http://schemas.microsoft.com/office/drawing/2014/main" id="{F18DD5E4-96B0-484C-86DA-D47183FB24F6}"/>
                </a:ext>
              </a:extLst>
            </p:cNvPr>
            <p:cNvSpPr/>
            <p:nvPr/>
          </p:nvSpPr>
          <p:spPr>
            <a:xfrm>
              <a:off x="5506506" y="1417517"/>
              <a:ext cx="2897109" cy="1509665"/>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6" name="TextBox 85">
              <a:extLst>
                <a:ext uri="{FF2B5EF4-FFF2-40B4-BE49-F238E27FC236}">
                  <a16:creationId xmlns:a16="http://schemas.microsoft.com/office/drawing/2014/main" id="{E08E559D-9250-41CD-8B10-6761D4A1D9F5}"/>
                </a:ext>
              </a:extLst>
            </p:cNvPr>
            <p:cNvSpPr txBox="1"/>
            <p:nvPr/>
          </p:nvSpPr>
          <p:spPr>
            <a:xfrm>
              <a:off x="6141807" y="2176934"/>
              <a:ext cx="1396344" cy="369332"/>
            </a:xfrm>
            <a:prstGeom prst="rect">
              <a:avLst/>
            </a:prstGeom>
            <a:noFill/>
          </p:spPr>
          <p:txBody>
            <a:bodyPr wrap="none" rtlCol="0">
              <a:spAutoFit/>
            </a:bodyPr>
            <a:lstStyle/>
            <a:p>
              <a:r>
                <a:rPr lang="en-US" b="1" dirty="0"/>
                <a:t>char [] value</a:t>
              </a:r>
            </a:p>
          </p:txBody>
        </p:sp>
        <p:grpSp>
          <p:nvGrpSpPr>
            <p:cNvPr id="3" name="Group 2">
              <a:extLst>
                <a:ext uri="{FF2B5EF4-FFF2-40B4-BE49-F238E27FC236}">
                  <a16:creationId xmlns:a16="http://schemas.microsoft.com/office/drawing/2014/main" id="{CEE551C6-6DE9-4420-A52A-A266469D34DB}"/>
                </a:ext>
              </a:extLst>
            </p:cNvPr>
            <p:cNvGrpSpPr/>
            <p:nvPr/>
          </p:nvGrpSpPr>
          <p:grpSpPr>
            <a:xfrm>
              <a:off x="5827549" y="1831299"/>
              <a:ext cx="2024861" cy="370659"/>
              <a:chOff x="5748967" y="1831299"/>
              <a:chExt cx="2024861" cy="370659"/>
            </a:xfrm>
          </p:grpSpPr>
          <p:sp>
            <p:nvSpPr>
              <p:cNvPr id="81" name="TextBox 80">
                <a:extLst>
                  <a:ext uri="{FF2B5EF4-FFF2-40B4-BE49-F238E27FC236}">
                    <a16:creationId xmlns:a16="http://schemas.microsoft.com/office/drawing/2014/main" id="{0FF85FDB-975D-4922-A2BD-5626EC6D59B6}"/>
                  </a:ext>
                </a:extLst>
              </p:cNvPr>
              <p:cNvSpPr txBox="1"/>
              <p:nvPr/>
            </p:nvSpPr>
            <p:spPr>
              <a:xfrm>
                <a:off x="5748967" y="1832626"/>
                <a:ext cx="439544" cy="369332"/>
              </a:xfrm>
              <a:prstGeom prst="rect">
                <a:avLst/>
              </a:prstGeom>
              <a:noFill/>
              <a:ln w="3175">
                <a:solidFill>
                  <a:schemeClr val="tx1"/>
                </a:solidFill>
              </a:ln>
            </p:spPr>
            <p:txBody>
              <a:bodyPr wrap="none" rtlCol="0">
                <a:spAutoFit/>
              </a:bodyPr>
              <a:lstStyle/>
              <a:p>
                <a:r>
                  <a:rPr lang="en-US" b="1" dirty="0"/>
                  <a:t>'D'</a:t>
                </a:r>
              </a:p>
            </p:txBody>
          </p:sp>
          <p:sp>
            <p:nvSpPr>
              <p:cNvPr id="82" name="TextBox 81">
                <a:extLst>
                  <a:ext uri="{FF2B5EF4-FFF2-40B4-BE49-F238E27FC236}">
                    <a16:creationId xmlns:a16="http://schemas.microsoft.com/office/drawing/2014/main" id="{BCA0A51E-85AA-4D60-9C98-8DB29133DDFE}"/>
                  </a:ext>
                </a:extLst>
              </p:cNvPr>
              <p:cNvSpPr txBox="1"/>
              <p:nvPr/>
            </p:nvSpPr>
            <p:spPr>
              <a:xfrm>
                <a:off x="6189555" y="1831299"/>
                <a:ext cx="407484" cy="369332"/>
              </a:xfrm>
              <a:prstGeom prst="rect">
                <a:avLst/>
              </a:prstGeom>
              <a:noFill/>
              <a:ln w="3175">
                <a:solidFill>
                  <a:schemeClr val="tx1"/>
                </a:solidFill>
              </a:ln>
            </p:spPr>
            <p:txBody>
              <a:bodyPr wrap="none" rtlCol="0">
                <a:spAutoFit/>
              </a:bodyPr>
              <a:lstStyle/>
              <a:p>
                <a:r>
                  <a:rPr lang="en-US" b="1" dirty="0"/>
                  <a:t>'a'</a:t>
                </a:r>
              </a:p>
            </p:txBody>
          </p:sp>
          <p:sp>
            <p:nvSpPr>
              <p:cNvPr id="83" name="TextBox 82">
                <a:extLst>
                  <a:ext uri="{FF2B5EF4-FFF2-40B4-BE49-F238E27FC236}">
                    <a16:creationId xmlns:a16="http://schemas.microsoft.com/office/drawing/2014/main" id="{755B4FDF-0F46-414F-9DBD-4402958C767B}"/>
                  </a:ext>
                </a:extLst>
              </p:cNvPr>
              <p:cNvSpPr txBox="1"/>
              <p:nvPr/>
            </p:nvSpPr>
            <p:spPr>
              <a:xfrm>
                <a:off x="7005699" y="1831299"/>
                <a:ext cx="349776" cy="369332"/>
              </a:xfrm>
              <a:prstGeom prst="rect">
                <a:avLst/>
              </a:prstGeom>
              <a:noFill/>
              <a:ln w="3175">
                <a:solidFill>
                  <a:schemeClr val="tx1"/>
                </a:solidFill>
              </a:ln>
            </p:spPr>
            <p:txBody>
              <a:bodyPr wrap="none" rtlCol="0">
                <a:spAutoFit/>
              </a:bodyPr>
              <a:lstStyle/>
              <a:p>
                <a:r>
                  <a:rPr lang="en-US" b="1" dirty="0"/>
                  <a:t>'</a:t>
                </a:r>
                <a:r>
                  <a:rPr lang="en-US" b="1" dirty="0" err="1"/>
                  <a:t>i</a:t>
                </a:r>
                <a:r>
                  <a:rPr lang="en-US" b="1" dirty="0"/>
                  <a:t>'</a:t>
                </a:r>
              </a:p>
            </p:txBody>
          </p:sp>
          <p:sp>
            <p:nvSpPr>
              <p:cNvPr id="84" name="TextBox 83">
                <a:extLst>
                  <a:ext uri="{FF2B5EF4-FFF2-40B4-BE49-F238E27FC236}">
                    <a16:creationId xmlns:a16="http://schemas.microsoft.com/office/drawing/2014/main" id="{5F409648-F975-4194-91F0-B75139F09E25}"/>
                  </a:ext>
                </a:extLst>
              </p:cNvPr>
              <p:cNvSpPr txBox="1"/>
              <p:nvPr/>
            </p:nvSpPr>
            <p:spPr>
              <a:xfrm>
                <a:off x="6596583" y="1831299"/>
                <a:ext cx="409086" cy="369332"/>
              </a:xfrm>
              <a:prstGeom prst="rect">
                <a:avLst/>
              </a:prstGeom>
              <a:noFill/>
              <a:ln w="3175">
                <a:solidFill>
                  <a:schemeClr val="tx1"/>
                </a:solidFill>
              </a:ln>
            </p:spPr>
            <p:txBody>
              <a:bodyPr wrap="none" rtlCol="0">
                <a:spAutoFit/>
              </a:bodyPr>
              <a:lstStyle/>
              <a:p>
                <a:r>
                  <a:rPr lang="en-US" b="1" dirty="0"/>
                  <a:t>'v'</a:t>
                </a:r>
              </a:p>
            </p:txBody>
          </p:sp>
          <p:sp>
            <p:nvSpPr>
              <p:cNvPr id="23" name="TextBox 22">
                <a:extLst>
                  <a:ext uri="{FF2B5EF4-FFF2-40B4-BE49-F238E27FC236}">
                    <a16:creationId xmlns:a16="http://schemas.microsoft.com/office/drawing/2014/main" id="{60475FBE-792D-43E5-AF36-461235FB2FA8}"/>
                  </a:ext>
                </a:extLst>
              </p:cNvPr>
              <p:cNvSpPr txBox="1"/>
              <p:nvPr/>
            </p:nvSpPr>
            <p:spPr>
              <a:xfrm>
                <a:off x="7356726" y="1831299"/>
                <a:ext cx="417102" cy="369332"/>
              </a:xfrm>
              <a:prstGeom prst="rect">
                <a:avLst/>
              </a:prstGeom>
              <a:noFill/>
              <a:ln w="3175">
                <a:solidFill>
                  <a:schemeClr val="tx1"/>
                </a:solidFill>
              </a:ln>
            </p:spPr>
            <p:txBody>
              <a:bodyPr wrap="none" rtlCol="0">
                <a:spAutoFit/>
              </a:bodyPr>
              <a:lstStyle/>
              <a:p>
                <a:r>
                  <a:rPr lang="en-US" b="1" dirty="0"/>
                  <a:t>'d'</a:t>
                </a:r>
              </a:p>
            </p:txBody>
          </p:sp>
        </p:grpSp>
      </p:grpSp>
      <p:sp>
        <p:nvSpPr>
          <p:cNvPr id="24" name="TextBox 23">
            <a:extLst>
              <a:ext uri="{FF2B5EF4-FFF2-40B4-BE49-F238E27FC236}">
                <a16:creationId xmlns:a16="http://schemas.microsoft.com/office/drawing/2014/main" id="{6CD9B083-E8EE-4ABE-A59D-A2485E0FEE4C}"/>
              </a:ext>
            </a:extLst>
          </p:cNvPr>
          <p:cNvSpPr txBox="1"/>
          <p:nvPr/>
        </p:nvSpPr>
        <p:spPr>
          <a:xfrm>
            <a:off x="76200" y="6325216"/>
            <a:ext cx="3848874" cy="369332"/>
          </a:xfrm>
          <a:prstGeom prst="rect">
            <a:avLst/>
          </a:prstGeom>
        </p:spPr>
        <p:txBody>
          <a:bodyPr wrap="none">
            <a:spAutoFit/>
          </a:bodyPr>
          <a:lstStyle>
            <a:defPPr>
              <a:defRPr lang="en-US"/>
            </a:defPPr>
          </a:lstStyle>
          <a:p>
            <a:r>
              <a:rPr lang="en-US" dirty="0"/>
              <a:t>See ObjectsArePassedByReference.java</a:t>
            </a:r>
          </a:p>
        </p:txBody>
      </p:sp>
    </p:spTree>
    <p:extLst>
      <p:ext uri="{BB962C8B-B14F-4D97-AF65-F5344CB8AC3E}">
        <p14:creationId xmlns:p14="http://schemas.microsoft.com/office/powerpoint/2010/main" val="3924399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B6B-4409-4D02-B8CE-C1B5492552E0}"/>
              </a:ext>
            </a:extLst>
          </p:cNvPr>
          <p:cNvSpPr>
            <a:spLocks noGrp="1"/>
          </p:cNvSpPr>
          <p:nvPr>
            <p:ph type="title"/>
          </p:nvPr>
        </p:nvSpPr>
        <p:spPr/>
        <p:txBody>
          <a:bodyPr/>
          <a:lstStyle/>
          <a:p>
            <a:r>
              <a:rPr lang="en-US" dirty="0"/>
              <a:t>Object-type </a:t>
            </a:r>
            <a:r>
              <a:rPr lang="en-US" dirty="0" err="1"/>
              <a:t>args</a:t>
            </a:r>
            <a:r>
              <a:rPr lang="en-US" dirty="0"/>
              <a:t> are passed by reference</a:t>
            </a:r>
          </a:p>
        </p:txBody>
      </p:sp>
      <p:grpSp>
        <p:nvGrpSpPr>
          <p:cNvPr id="12" name="Group 11">
            <a:extLst>
              <a:ext uri="{FF2B5EF4-FFF2-40B4-BE49-F238E27FC236}">
                <a16:creationId xmlns:a16="http://schemas.microsoft.com/office/drawing/2014/main" id="{A89BD60E-756F-4D0C-BE19-34B09425C710}"/>
              </a:ext>
            </a:extLst>
          </p:cNvPr>
          <p:cNvGrpSpPr/>
          <p:nvPr/>
        </p:nvGrpSpPr>
        <p:grpSpPr>
          <a:xfrm>
            <a:off x="184932" y="1417517"/>
            <a:ext cx="8218683" cy="1725761"/>
            <a:chOff x="187313" y="1919335"/>
            <a:chExt cx="8218683" cy="1725761"/>
          </a:xfrm>
        </p:grpSpPr>
        <p:grpSp>
          <p:nvGrpSpPr>
            <p:cNvPr id="6" name="Group 5">
              <a:extLst>
                <a:ext uri="{FF2B5EF4-FFF2-40B4-BE49-F238E27FC236}">
                  <a16:creationId xmlns:a16="http://schemas.microsoft.com/office/drawing/2014/main" id="{021593B5-D37A-4435-9768-CEE4191ABDD4}"/>
                </a:ext>
              </a:extLst>
            </p:cNvPr>
            <p:cNvGrpSpPr/>
            <p:nvPr/>
          </p:nvGrpSpPr>
          <p:grpSpPr>
            <a:xfrm>
              <a:off x="187313" y="2517783"/>
              <a:ext cx="2071523" cy="722643"/>
              <a:chOff x="83202" y="4346313"/>
              <a:chExt cx="2071523" cy="722643"/>
            </a:xfrm>
          </p:grpSpPr>
          <p:sp>
            <p:nvSpPr>
              <p:cNvPr id="14" name="TextBox 13">
                <a:extLst>
                  <a:ext uri="{FF2B5EF4-FFF2-40B4-BE49-F238E27FC236}">
                    <a16:creationId xmlns:a16="http://schemas.microsoft.com/office/drawing/2014/main" id="{0D7D68F1-063F-45A9-8624-6739150361EC}"/>
                  </a:ext>
                </a:extLst>
              </p:cNvPr>
              <p:cNvSpPr txBox="1"/>
              <p:nvPr/>
            </p:nvSpPr>
            <p:spPr>
              <a:xfrm>
                <a:off x="159436" y="4346313"/>
                <a:ext cx="1275197" cy="369332"/>
              </a:xfrm>
              <a:prstGeom prst="rect">
                <a:avLst/>
              </a:prstGeom>
              <a:noFill/>
              <a:ln w="38100">
                <a:solidFill>
                  <a:schemeClr val="tx1"/>
                </a:solidFill>
              </a:ln>
            </p:spPr>
            <p:txBody>
              <a:bodyPr wrap="square" rtlCol="0">
                <a:spAutoFit/>
              </a:bodyPr>
              <a:lstStyle/>
              <a:p>
                <a:endParaRPr lang="en-US" b="1" dirty="0"/>
              </a:p>
            </p:txBody>
          </p:sp>
          <p:cxnSp>
            <p:nvCxnSpPr>
              <p:cNvPr id="15" name="Straight Arrow Connector 14">
                <a:extLst>
                  <a:ext uri="{FF2B5EF4-FFF2-40B4-BE49-F238E27FC236}">
                    <a16:creationId xmlns:a16="http://schemas.microsoft.com/office/drawing/2014/main" id="{244F0102-DAB7-4C59-8FE3-E06B45A5F42B}"/>
                  </a:ext>
                </a:extLst>
              </p:cNvPr>
              <p:cNvCxnSpPr>
                <a:cxnSpLocks/>
              </p:cNvCxnSpPr>
              <p:nvPr/>
            </p:nvCxnSpPr>
            <p:spPr>
              <a:xfrm>
                <a:off x="451003" y="4530979"/>
                <a:ext cx="170372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842E964-B6BC-4276-8E19-CBB61C2C9798}"/>
                  </a:ext>
                </a:extLst>
              </p:cNvPr>
              <p:cNvSpPr txBox="1"/>
              <p:nvPr/>
            </p:nvSpPr>
            <p:spPr>
              <a:xfrm>
                <a:off x="83202" y="4699624"/>
                <a:ext cx="1412374" cy="369332"/>
              </a:xfrm>
              <a:prstGeom prst="rect">
                <a:avLst/>
              </a:prstGeom>
              <a:noFill/>
            </p:spPr>
            <p:txBody>
              <a:bodyPr wrap="none" rtlCol="0">
                <a:spAutoFit/>
              </a:bodyPr>
              <a:lstStyle/>
              <a:p>
                <a:r>
                  <a:rPr lang="en-US" b="1" dirty="0"/>
                  <a:t>Person </a:t>
                </a:r>
                <a:r>
                  <a:rPr lang="en-US" b="1" dirty="0" err="1"/>
                  <a:t>david</a:t>
                </a:r>
                <a:endParaRPr lang="en-US" b="1" dirty="0"/>
              </a:p>
            </p:txBody>
          </p:sp>
        </p:grpSp>
        <p:grpSp>
          <p:nvGrpSpPr>
            <p:cNvPr id="8" name="Group 7">
              <a:extLst>
                <a:ext uri="{FF2B5EF4-FFF2-40B4-BE49-F238E27FC236}">
                  <a16:creationId xmlns:a16="http://schemas.microsoft.com/office/drawing/2014/main" id="{0F0F7100-A9BD-4EFF-8DE9-2FAB06465A2F}"/>
                </a:ext>
              </a:extLst>
            </p:cNvPr>
            <p:cNvGrpSpPr/>
            <p:nvPr/>
          </p:nvGrpSpPr>
          <p:grpSpPr>
            <a:xfrm>
              <a:off x="2411863" y="2081740"/>
              <a:ext cx="3044557" cy="1563356"/>
              <a:chOff x="2933221" y="2071760"/>
              <a:chExt cx="3044557" cy="1563356"/>
            </a:xfrm>
          </p:grpSpPr>
          <p:sp>
            <p:nvSpPr>
              <p:cNvPr id="18" name="Freeform 4">
                <a:extLst>
                  <a:ext uri="{FF2B5EF4-FFF2-40B4-BE49-F238E27FC236}">
                    <a16:creationId xmlns:a16="http://schemas.microsoft.com/office/drawing/2014/main" id="{994E4D60-A567-49F6-8719-EA03F9FC6F2F}"/>
                  </a:ext>
                </a:extLst>
              </p:cNvPr>
              <p:cNvSpPr/>
              <p:nvPr/>
            </p:nvSpPr>
            <p:spPr>
              <a:xfrm>
                <a:off x="2933221" y="2071760"/>
                <a:ext cx="2455743" cy="1563356"/>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7" name="Group 6">
                <a:extLst>
                  <a:ext uri="{FF2B5EF4-FFF2-40B4-BE49-F238E27FC236}">
                    <a16:creationId xmlns:a16="http://schemas.microsoft.com/office/drawing/2014/main" id="{C6705A42-9B7D-48A3-B87F-FDA315B3F6A5}"/>
                  </a:ext>
                </a:extLst>
              </p:cNvPr>
              <p:cNvGrpSpPr/>
              <p:nvPr/>
            </p:nvGrpSpPr>
            <p:grpSpPr>
              <a:xfrm>
                <a:off x="3346893" y="2463465"/>
                <a:ext cx="2630885" cy="722643"/>
                <a:chOff x="3346893" y="2463465"/>
                <a:chExt cx="2630885" cy="722643"/>
              </a:xfrm>
            </p:grpSpPr>
            <p:sp>
              <p:nvSpPr>
                <p:cNvPr id="30" name="TextBox 29">
                  <a:extLst>
                    <a:ext uri="{FF2B5EF4-FFF2-40B4-BE49-F238E27FC236}">
                      <a16:creationId xmlns:a16="http://schemas.microsoft.com/office/drawing/2014/main" id="{B9E27241-3D41-4178-BD7E-FA8634E68AE6}"/>
                    </a:ext>
                  </a:extLst>
                </p:cNvPr>
                <p:cNvSpPr txBox="1"/>
                <p:nvPr/>
              </p:nvSpPr>
              <p:spPr>
                <a:xfrm>
                  <a:off x="3423127" y="2463465"/>
                  <a:ext cx="1178853" cy="369332"/>
                </a:xfrm>
                <a:prstGeom prst="rect">
                  <a:avLst/>
                </a:prstGeom>
                <a:noFill/>
                <a:ln w="38100">
                  <a:solidFill>
                    <a:schemeClr val="tx1"/>
                  </a:solidFill>
                </a:ln>
              </p:spPr>
              <p:txBody>
                <a:bodyPr wrap="square" rtlCol="0">
                  <a:spAutoFit/>
                </a:bodyPr>
                <a:lstStyle/>
                <a:p>
                  <a:endParaRPr lang="en-US" b="1" dirty="0"/>
                </a:p>
              </p:txBody>
            </p:sp>
            <p:cxnSp>
              <p:nvCxnSpPr>
                <p:cNvPr id="31" name="Straight Arrow Connector 30">
                  <a:extLst>
                    <a:ext uri="{FF2B5EF4-FFF2-40B4-BE49-F238E27FC236}">
                      <a16:creationId xmlns:a16="http://schemas.microsoft.com/office/drawing/2014/main" id="{C93354BC-9E25-452B-A10F-AD57724DEC60}"/>
                    </a:ext>
                  </a:extLst>
                </p:cNvPr>
                <p:cNvCxnSpPr>
                  <a:cxnSpLocks/>
                </p:cNvCxnSpPr>
                <p:nvPr/>
              </p:nvCxnSpPr>
              <p:spPr>
                <a:xfrm>
                  <a:off x="3714694" y="2648131"/>
                  <a:ext cx="22630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5606036-197D-4327-9B45-111F4619DF10}"/>
                    </a:ext>
                  </a:extLst>
                </p:cNvPr>
                <p:cNvSpPr txBox="1"/>
                <p:nvPr/>
              </p:nvSpPr>
              <p:spPr>
                <a:xfrm>
                  <a:off x="3346893" y="2816776"/>
                  <a:ext cx="1337226" cy="369332"/>
                </a:xfrm>
                <a:prstGeom prst="rect">
                  <a:avLst/>
                </a:prstGeom>
                <a:noFill/>
              </p:spPr>
              <p:txBody>
                <a:bodyPr wrap="none" rtlCol="0">
                  <a:spAutoFit/>
                </a:bodyPr>
                <a:lstStyle/>
                <a:p>
                  <a:r>
                    <a:rPr lang="en-US" b="1" dirty="0"/>
                    <a:t>String name</a:t>
                  </a:r>
                </a:p>
              </p:txBody>
            </p:sp>
          </p:grpSp>
        </p:grpSp>
        <p:grpSp>
          <p:nvGrpSpPr>
            <p:cNvPr id="11" name="Group 10">
              <a:extLst>
                <a:ext uri="{FF2B5EF4-FFF2-40B4-BE49-F238E27FC236}">
                  <a16:creationId xmlns:a16="http://schemas.microsoft.com/office/drawing/2014/main" id="{77C33692-01A7-4325-8518-EB4775C3D889}"/>
                </a:ext>
              </a:extLst>
            </p:cNvPr>
            <p:cNvGrpSpPr/>
            <p:nvPr/>
          </p:nvGrpSpPr>
          <p:grpSpPr>
            <a:xfrm>
              <a:off x="5508887" y="1919335"/>
              <a:ext cx="2897109" cy="1509665"/>
              <a:chOff x="9144002" y="1919335"/>
              <a:chExt cx="2897109" cy="1509665"/>
            </a:xfrm>
          </p:grpSpPr>
          <p:sp>
            <p:nvSpPr>
              <p:cNvPr id="53" name="TextBox 52">
                <a:extLst>
                  <a:ext uri="{FF2B5EF4-FFF2-40B4-BE49-F238E27FC236}">
                    <a16:creationId xmlns:a16="http://schemas.microsoft.com/office/drawing/2014/main" id="{1ACBD09D-0BB3-48E9-AF22-4BDD812B7831}"/>
                  </a:ext>
                </a:extLst>
              </p:cNvPr>
              <p:cNvSpPr txBox="1"/>
              <p:nvPr/>
            </p:nvSpPr>
            <p:spPr>
              <a:xfrm>
                <a:off x="9493620" y="2334444"/>
                <a:ext cx="399468" cy="369332"/>
              </a:xfrm>
              <a:prstGeom prst="rect">
                <a:avLst/>
              </a:prstGeom>
              <a:noFill/>
              <a:ln w="3175">
                <a:solidFill>
                  <a:schemeClr val="tx1"/>
                </a:solidFill>
              </a:ln>
            </p:spPr>
            <p:txBody>
              <a:bodyPr wrap="none" rtlCol="0">
                <a:spAutoFit/>
              </a:bodyPr>
              <a:lstStyle/>
              <a:p>
                <a:r>
                  <a:rPr lang="en-US" b="1" dirty="0"/>
                  <a:t>'F'</a:t>
                </a:r>
              </a:p>
            </p:txBody>
          </p:sp>
          <p:sp>
            <p:nvSpPr>
              <p:cNvPr id="54" name="TextBox 53">
                <a:extLst>
                  <a:ext uri="{FF2B5EF4-FFF2-40B4-BE49-F238E27FC236}">
                    <a16:creationId xmlns:a16="http://schemas.microsoft.com/office/drawing/2014/main" id="{662326D2-6B18-45AB-961C-548FA406C1E3}"/>
                  </a:ext>
                </a:extLst>
              </p:cNvPr>
              <p:cNvSpPr txBox="1"/>
              <p:nvPr/>
            </p:nvSpPr>
            <p:spPr>
              <a:xfrm>
                <a:off x="9893731" y="2333117"/>
                <a:ext cx="375424" cy="369332"/>
              </a:xfrm>
              <a:prstGeom prst="rect">
                <a:avLst/>
              </a:prstGeom>
              <a:noFill/>
              <a:ln w="3175">
                <a:solidFill>
                  <a:schemeClr val="tx1"/>
                </a:solidFill>
              </a:ln>
            </p:spPr>
            <p:txBody>
              <a:bodyPr wrap="none" rtlCol="0">
                <a:spAutoFit/>
              </a:bodyPr>
              <a:lstStyle/>
              <a:p>
                <a:r>
                  <a:rPr lang="en-US" b="1" dirty="0"/>
                  <a:t>'r'</a:t>
                </a:r>
              </a:p>
            </p:txBody>
          </p:sp>
          <p:sp>
            <p:nvSpPr>
              <p:cNvPr id="55" name="TextBox 54">
                <a:extLst>
                  <a:ext uri="{FF2B5EF4-FFF2-40B4-BE49-F238E27FC236}">
                    <a16:creationId xmlns:a16="http://schemas.microsoft.com/office/drawing/2014/main" id="{8F65DAA1-D5AA-43CA-B4F5-1272DE20D92D}"/>
                  </a:ext>
                </a:extLst>
              </p:cNvPr>
              <p:cNvSpPr txBox="1"/>
              <p:nvPr/>
            </p:nvSpPr>
            <p:spPr>
              <a:xfrm>
                <a:off x="10678915" y="2333117"/>
                <a:ext cx="417102" cy="369332"/>
              </a:xfrm>
              <a:prstGeom prst="rect">
                <a:avLst/>
              </a:prstGeom>
              <a:noFill/>
              <a:ln w="3175">
                <a:solidFill>
                  <a:schemeClr val="tx1"/>
                </a:solidFill>
              </a:ln>
            </p:spPr>
            <p:txBody>
              <a:bodyPr wrap="none" rtlCol="0">
                <a:spAutoFit/>
              </a:bodyPr>
              <a:lstStyle/>
              <a:p>
                <a:r>
                  <a:rPr lang="en-US" b="1" dirty="0"/>
                  <a:t>'d'</a:t>
                </a:r>
              </a:p>
            </p:txBody>
          </p:sp>
          <p:sp>
            <p:nvSpPr>
              <p:cNvPr id="56" name="TextBox 55">
                <a:extLst>
                  <a:ext uri="{FF2B5EF4-FFF2-40B4-BE49-F238E27FC236}">
                    <a16:creationId xmlns:a16="http://schemas.microsoft.com/office/drawing/2014/main" id="{A1B5EB0C-2682-401B-8519-27B01D130EDC}"/>
                  </a:ext>
                </a:extLst>
              </p:cNvPr>
              <p:cNvSpPr txBox="1"/>
              <p:nvPr/>
            </p:nvSpPr>
            <p:spPr>
              <a:xfrm>
                <a:off x="10269799" y="2333117"/>
                <a:ext cx="409086" cy="369332"/>
              </a:xfrm>
              <a:prstGeom prst="rect">
                <a:avLst/>
              </a:prstGeom>
              <a:noFill/>
              <a:ln w="3175">
                <a:solidFill>
                  <a:schemeClr val="tx1"/>
                </a:solidFill>
              </a:ln>
            </p:spPr>
            <p:txBody>
              <a:bodyPr wrap="none" rtlCol="0">
                <a:spAutoFit/>
              </a:bodyPr>
              <a:lstStyle/>
              <a:p>
                <a:r>
                  <a:rPr lang="en-US" b="1" dirty="0"/>
                  <a:t>'e'</a:t>
                </a:r>
              </a:p>
            </p:txBody>
          </p:sp>
          <p:sp>
            <p:nvSpPr>
              <p:cNvPr id="46" name="Freeform 4">
                <a:extLst>
                  <a:ext uri="{FF2B5EF4-FFF2-40B4-BE49-F238E27FC236}">
                    <a16:creationId xmlns:a16="http://schemas.microsoft.com/office/drawing/2014/main" id="{C22BDBBC-AC8A-4B8F-BC31-9FE06DD4CEC9}"/>
                  </a:ext>
                </a:extLst>
              </p:cNvPr>
              <p:cNvSpPr/>
              <p:nvPr/>
            </p:nvSpPr>
            <p:spPr>
              <a:xfrm>
                <a:off x="9144002" y="1919335"/>
                <a:ext cx="2897109" cy="1509665"/>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TextBox 50">
                <a:extLst>
                  <a:ext uri="{FF2B5EF4-FFF2-40B4-BE49-F238E27FC236}">
                    <a16:creationId xmlns:a16="http://schemas.microsoft.com/office/drawing/2014/main" id="{E2679CB7-A48C-4BE7-B326-FE45CF29E0CF}"/>
                  </a:ext>
                </a:extLst>
              </p:cNvPr>
              <p:cNvSpPr txBox="1"/>
              <p:nvPr/>
            </p:nvSpPr>
            <p:spPr>
              <a:xfrm>
                <a:off x="9673676" y="2678752"/>
                <a:ext cx="1396344" cy="369332"/>
              </a:xfrm>
              <a:prstGeom prst="rect">
                <a:avLst/>
              </a:prstGeom>
              <a:noFill/>
            </p:spPr>
            <p:txBody>
              <a:bodyPr wrap="none" rtlCol="0">
                <a:spAutoFit/>
              </a:bodyPr>
              <a:lstStyle/>
              <a:p>
                <a:r>
                  <a:rPr lang="en-US" b="1" dirty="0"/>
                  <a:t>char [] value</a:t>
                </a:r>
              </a:p>
            </p:txBody>
          </p:sp>
        </p:grpSp>
      </p:grpSp>
      <p:sp>
        <p:nvSpPr>
          <p:cNvPr id="61" name="Content Placeholder 2">
            <a:extLst>
              <a:ext uri="{FF2B5EF4-FFF2-40B4-BE49-F238E27FC236}">
                <a16:creationId xmlns:a16="http://schemas.microsoft.com/office/drawing/2014/main" id="{B8BA1F27-62C2-410F-9B76-D5F3D1568D52}"/>
              </a:ext>
            </a:extLst>
          </p:cNvPr>
          <p:cNvSpPr txBox="1">
            <a:spLocks/>
          </p:cNvSpPr>
          <p:nvPr/>
        </p:nvSpPr>
        <p:spPr>
          <a:xfrm>
            <a:off x="1928751" y="3287636"/>
            <a:ext cx="10263249" cy="297457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Courier New" panose="02070309020205020404" pitchFamily="49" charset="0"/>
                <a:cs typeface="Courier New" panose="02070309020205020404" pitchFamily="49" charset="0"/>
              </a:rPr>
              <a: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Person david = new Person("David"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foo( david );</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System.out.println</a:t>
            </a:r>
            <a:r>
              <a:rPr lang="en-US" sz="1800" b="1" dirty="0">
                <a:latin typeface="Courier New" panose="02070309020205020404" pitchFamily="49" charset="0"/>
                <a:cs typeface="Courier New" panose="02070309020205020404" pitchFamily="49" charset="0"/>
              </a:rPr>
              <a:t>( david );  // What does this print?</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a:t>
            </a: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void foo( Person bar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bar.setName</a:t>
            </a:r>
            <a:r>
              <a:rPr lang="en-US" sz="1800" b="1" dirty="0">
                <a:latin typeface="Courier New" panose="02070309020205020404" pitchFamily="49" charset="0"/>
                <a:cs typeface="Courier New" panose="02070309020205020404" pitchFamily="49" charset="0"/>
              </a:rPr>
              <a:t>("Fred"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a:t>
            </a:r>
          </a:p>
        </p:txBody>
      </p:sp>
      <p:sp>
        <p:nvSpPr>
          <p:cNvPr id="62" name="TextBox 61">
            <a:extLst>
              <a:ext uri="{FF2B5EF4-FFF2-40B4-BE49-F238E27FC236}">
                <a16:creationId xmlns:a16="http://schemas.microsoft.com/office/drawing/2014/main" id="{7463BC20-9748-4805-96DD-86877022ED9D}"/>
              </a:ext>
            </a:extLst>
          </p:cNvPr>
          <p:cNvSpPr txBox="1"/>
          <p:nvPr/>
        </p:nvSpPr>
        <p:spPr>
          <a:xfrm>
            <a:off x="263547" y="5260618"/>
            <a:ext cx="1275197" cy="369332"/>
          </a:xfrm>
          <a:prstGeom prst="rect">
            <a:avLst/>
          </a:prstGeom>
          <a:noFill/>
          <a:ln w="38100">
            <a:solidFill>
              <a:schemeClr val="tx1"/>
            </a:solidFill>
          </a:ln>
        </p:spPr>
        <p:txBody>
          <a:bodyPr wrap="square" rtlCol="0">
            <a:spAutoFit/>
          </a:bodyPr>
          <a:lstStyle/>
          <a:p>
            <a:endParaRPr lang="en-US" b="1" dirty="0"/>
          </a:p>
        </p:txBody>
      </p:sp>
      <p:sp>
        <p:nvSpPr>
          <p:cNvPr id="64" name="TextBox 63">
            <a:extLst>
              <a:ext uri="{FF2B5EF4-FFF2-40B4-BE49-F238E27FC236}">
                <a16:creationId xmlns:a16="http://schemas.microsoft.com/office/drawing/2014/main" id="{28CED8EB-AF9A-4F6E-AFC1-5F29CEAB95B3}"/>
              </a:ext>
            </a:extLst>
          </p:cNvPr>
          <p:cNvSpPr txBox="1"/>
          <p:nvPr/>
        </p:nvSpPr>
        <p:spPr>
          <a:xfrm>
            <a:off x="187313" y="5613929"/>
            <a:ext cx="1208857" cy="369332"/>
          </a:xfrm>
          <a:prstGeom prst="rect">
            <a:avLst/>
          </a:prstGeom>
          <a:noFill/>
        </p:spPr>
        <p:txBody>
          <a:bodyPr wrap="none" rtlCol="0">
            <a:spAutoFit/>
          </a:bodyPr>
          <a:lstStyle/>
          <a:p>
            <a:r>
              <a:rPr lang="en-US" b="1" dirty="0"/>
              <a:t>Person bar</a:t>
            </a:r>
          </a:p>
        </p:txBody>
      </p:sp>
      <p:sp>
        <p:nvSpPr>
          <p:cNvPr id="76" name="Freeform: Shape 75">
            <a:extLst>
              <a:ext uri="{FF2B5EF4-FFF2-40B4-BE49-F238E27FC236}">
                <a16:creationId xmlns:a16="http://schemas.microsoft.com/office/drawing/2014/main" id="{A3D63AB8-E974-40F8-A3C0-9C55477AC4DE}"/>
              </a:ext>
            </a:extLst>
          </p:cNvPr>
          <p:cNvSpPr/>
          <p:nvPr/>
        </p:nvSpPr>
        <p:spPr>
          <a:xfrm>
            <a:off x="494675" y="2713220"/>
            <a:ext cx="1888761" cy="2750695"/>
          </a:xfrm>
          <a:custGeom>
            <a:avLst/>
            <a:gdLst>
              <a:gd name="connsiteX0" fmla="*/ 0 w 1888761"/>
              <a:gd name="connsiteY0" fmla="*/ 2728210 h 2750695"/>
              <a:gd name="connsiteX1" fmla="*/ 786984 w 1888761"/>
              <a:gd name="connsiteY1" fmla="*/ 2750695 h 2750695"/>
              <a:gd name="connsiteX2" fmla="*/ 816964 w 1888761"/>
              <a:gd name="connsiteY2" fmla="*/ 397239 h 2750695"/>
              <a:gd name="connsiteX3" fmla="*/ 1881266 w 1888761"/>
              <a:gd name="connsiteY3" fmla="*/ 0 h 2750695"/>
              <a:gd name="connsiteX4" fmla="*/ 1888761 w 1888761"/>
              <a:gd name="connsiteY4" fmla="*/ 7495 h 27506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761" h="2750695">
                <a:moveTo>
                  <a:pt x="0" y="2728210"/>
                </a:moveTo>
                <a:lnTo>
                  <a:pt x="786984" y="2750695"/>
                </a:lnTo>
                <a:lnTo>
                  <a:pt x="816964" y="397239"/>
                </a:lnTo>
                <a:lnTo>
                  <a:pt x="1881266" y="0"/>
                </a:lnTo>
                <a:lnTo>
                  <a:pt x="1888761" y="7495"/>
                </a:ln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1ACAB1C-5BAD-4802-8DF9-F191DBDD33BC}"/>
              </a:ext>
            </a:extLst>
          </p:cNvPr>
          <p:cNvSpPr txBox="1"/>
          <p:nvPr/>
        </p:nvSpPr>
        <p:spPr>
          <a:xfrm>
            <a:off x="76200" y="6317532"/>
            <a:ext cx="3848874" cy="369332"/>
          </a:xfrm>
          <a:prstGeom prst="rect">
            <a:avLst/>
          </a:prstGeom>
        </p:spPr>
        <p:txBody>
          <a:bodyPr wrap="none">
            <a:spAutoFit/>
          </a:bodyPr>
          <a:lstStyle>
            <a:defPPr>
              <a:defRPr lang="en-US"/>
            </a:defPPr>
          </a:lstStyle>
          <a:p>
            <a:r>
              <a:rPr lang="en-US" dirty="0"/>
              <a:t>See ObjectsArePassedByReference.java</a:t>
            </a:r>
          </a:p>
        </p:txBody>
      </p:sp>
    </p:spTree>
    <p:extLst>
      <p:ext uri="{BB962C8B-B14F-4D97-AF65-F5344CB8AC3E}">
        <p14:creationId xmlns:p14="http://schemas.microsoft.com/office/powerpoint/2010/main" val="44724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B6B-4409-4D02-B8CE-C1B5492552E0}"/>
              </a:ext>
            </a:extLst>
          </p:cNvPr>
          <p:cNvSpPr>
            <a:spLocks noGrp="1"/>
          </p:cNvSpPr>
          <p:nvPr>
            <p:ph type="title"/>
          </p:nvPr>
        </p:nvSpPr>
        <p:spPr/>
        <p:txBody>
          <a:bodyPr/>
          <a:lstStyle/>
          <a:p>
            <a:r>
              <a:rPr lang="en-US" dirty="0"/>
              <a:t>Array-type </a:t>
            </a:r>
            <a:r>
              <a:rPr lang="en-US" dirty="0" err="1"/>
              <a:t>args</a:t>
            </a:r>
            <a:r>
              <a:rPr lang="en-US" dirty="0"/>
              <a:t> are passed by reference</a:t>
            </a:r>
          </a:p>
        </p:txBody>
      </p:sp>
      <p:sp>
        <p:nvSpPr>
          <p:cNvPr id="49" name="Content Placeholder 2">
            <a:extLst>
              <a:ext uri="{FF2B5EF4-FFF2-40B4-BE49-F238E27FC236}">
                <a16:creationId xmlns:a16="http://schemas.microsoft.com/office/drawing/2014/main" id="{1F4FB7D3-90D8-44D8-8A70-EC74807ACE42}"/>
              </a:ext>
            </a:extLst>
          </p:cNvPr>
          <p:cNvSpPr txBox="1">
            <a:spLocks/>
          </p:cNvSpPr>
          <p:nvPr/>
        </p:nvSpPr>
        <p:spPr>
          <a:xfrm>
            <a:off x="4672548" y="2031737"/>
            <a:ext cx="7519451" cy="464638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Courier New" panose="02070309020205020404" pitchFamily="49" charset="0"/>
                <a:cs typeface="Courier New" panose="02070309020205020404" pitchFamily="49" charset="0"/>
              </a:rPr>
              <a:t>int[] </a:t>
            </a:r>
            <a:r>
              <a:rPr lang="en-US" sz="1800" b="1" dirty="0" err="1">
                <a:latin typeface="Courier New" panose="02070309020205020404" pitchFamily="49" charset="0"/>
                <a:cs typeface="Courier New" panose="02070309020205020404" pitchFamily="49" charset="0"/>
              </a:rPr>
              <a:t>tbl</a:t>
            </a:r>
            <a:r>
              <a:rPr lang="en-US" sz="1800" b="1" dirty="0">
                <a:latin typeface="Courier New" panose="02070309020205020404" pitchFamily="49" charset="0"/>
                <a:cs typeface="Courier New" panose="02070309020205020404" pitchFamily="49" charset="0"/>
              </a:rPr>
              <a:t> = { 11, 22 };</a:t>
            </a:r>
            <a:br>
              <a:rPr lang="en-US" sz="1800" b="1" dirty="0">
                <a:latin typeface="Courier New" panose="02070309020205020404" pitchFamily="49" charset="0"/>
                <a:cs typeface="Courier New" panose="02070309020205020404" pitchFamily="49" charset="0"/>
              </a:rPr>
            </a:br>
            <a:endParaRPr lang="en-US" sz="1800" b="1" dirty="0">
              <a:latin typeface="Courier New" panose="02070309020205020404" pitchFamily="49" charset="0"/>
              <a:cs typeface="Courier New" panose="02070309020205020404" pitchFamily="49" charset="0"/>
            </a:endParaRPr>
          </a:p>
        </p:txBody>
      </p:sp>
      <p:grpSp>
        <p:nvGrpSpPr>
          <p:cNvPr id="24" name="Group 23">
            <a:extLst>
              <a:ext uri="{FF2B5EF4-FFF2-40B4-BE49-F238E27FC236}">
                <a16:creationId xmlns:a16="http://schemas.microsoft.com/office/drawing/2014/main" id="{96520FF5-8C1B-4465-A466-D2EE433DD594}"/>
              </a:ext>
            </a:extLst>
          </p:cNvPr>
          <p:cNvGrpSpPr/>
          <p:nvPr/>
        </p:nvGrpSpPr>
        <p:grpSpPr>
          <a:xfrm>
            <a:off x="2133745" y="1476537"/>
            <a:ext cx="2280859" cy="1662149"/>
            <a:chOff x="2441043" y="2570817"/>
            <a:chExt cx="2280859" cy="1662149"/>
          </a:xfrm>
        </p:grpSpPr>
        <p:grpSp>
          <p:nvGrpSpPr>
            <p:cNvPr id="22" name="Group 21">
              <a:extLst>
                <a:ext uri="{FF2B5EF4-FFF2-40B4-BE49-F238E27FC236}">
                  <a16:creationId xmlns:a16="http://schemas.microsoft.com/office/drawing/2014/main" id="{9407BD6A-4D4B-49CD-8F48-D00F2563A3B9}"/>
                </a:ext>
              </a:extLst>
            </p:cNvPr>
            <p:cNvGrpSpPr/>
            <p:nvPr/>
          </p:nvGrpSpPr>
          <p:grpSpPr>
            <a:xfrm>
              <a:off x="2802034" y="2941351"/>
              <a:ext cx="1207839" cy="740215"/>
              <a:chOff x="2802034" y="2941351"/>
              <a:chExt cx="1207839" cy="740215"/>
            </a:xfrm>
          </p:grpSpPr>
          <p:sp>
            <p:nvSpPr>
              <p:cNvPr id="45" name="TextBox 44">
                <a:extLst>
                  <a:ext uri="{FF2B5EF4-FFF2-40B4-BE49-F238E27FC236}">
                    <a16:creationId xmlns:a16="http://schemas.microsoft.com/office/drawing/2014/main" id="{1D912FFD-B6EA-40F8-85FC-34FBA43E087D}"/>
                  </a:ext>
                </a:extLst>
              </p:cNvPr>
              <p:cNvSpPr txBox="1"/>
              <p:nvPr/>
            </p:nvSpPr>
            <p:spPr>
              <a:xfrm>
                <a:off x="3576491" y="2941351"/>
                <a:ext cx="433382" cy="369332"/>
              </a:xfrm>
              <a:prstGeom prst="rect">
                <a:avLst/>
              </a:prstGeom>
              <a:noFill/>
              <a:ln w="3175">
                <a:solidFill>
                  <a:schemeClr val="tx1"/>
                </a:solidFill>
              </a:ln>
            </p:spPr>
            <p:txBody>
              <a:bodyPr wrap="square" rtlCol="0">
                <a:spAutoFit/>
              </a:bodyPr>
              <a:lstStyle/>
              <a:p>
                <a:r>
                  <a:rPr lang="en-US" b="1" dirty="0"/>
                  <a:t>11</a:t>
                </a:r>
              </a:p>
            </p:txBody>
          </p:sp>
          <p:sp>
            <p:nvSpPr>
              <p:cNvPr id="48" name="TextBox 47">
                <a:extLst>
                  <a:ext uri="{FF2B5EF4-FFF2-40B4-BE49-F238E27FC236}">
                    <a16:creationId xmlns:a16="http://schemas.microsoft.com/office/drawing/2014/main" id="{D5929621-251C-409B-B62C-21EA0E3ACA0C}"/>
                  </a:ext>
                </a:extLst>
              </p:cNvPr>
              <p:cNvSpPr txBox="1"/>
              <p:nvPr/>
            </p:nvSpPr>
            <p:spPr>
              <a:xfrm>
                <a:off x="2802034" y="2941351"/>
                <a:ext cx="712054" cy="369332"/>
              </a:xfrm>
              <a:prstGeom prst="rect">
                <a:avLst/>
              </a:prstGeom>
              <a:noFill/>
            </p:spPr>
            <p:txBody>
              <a:bodyPr wrap="none" rtlCol="0">
                <a:spAutoFit/>
              </a:bodyPr>
              <a:lstStyle/>
              <a:p>
                <a:r>
                  <a:rPr lang="en-US" b="1" dirty="0" err="1"/>
                  <a:t>tbl</a:t>
                </a:r>
                <a:r>
                  <a:rPr lang="en-US" b="1" dirty="0"/>
                  <a:t>[0]</a:t>
                </a:r>
              </a:p>
            </p:txBody>
          </p:sp>
          <p:sp>
            <p:nvSpPr>
              <p:cNvPr id="79" name="TextBox 78">
                <a:extLst>
                  <a:ext uri="{FF2B5EF4-FFF2-40B4-BE49-F238E27FC236}">
                    <a16:creationId xmlns:a16="http://schemas.microsoft.com/office/drawing/2014/main" id="{4D76DBA6-F625-4AB1-9D1B-6AE30EE77455}"/>
                  </a:ext>
                </a:extLst>
              </p:cNvPr>
              <p:cNvSpPr txBox="1"/>
              <p:nvPr/>
            </p:nvSpPr>
            <p:spPr>
              <a:xfrm>
                <a:off x="3576491" y="3312234"/>
                <a:ext cx="433382" cy="369332"/>
              </a:xfrm>
              <a:prstGeom prst="rect">
                <a:avLst/>
              </a:prstGeom>
              <a:noFill/>
              <a:ln w="3175">
                <a:solidFill>
                  <a:schemeClr val="tx1"/>
                </a:solidFill>
              </a:ln>
            </p:spPr>
            <p:txBody>
              <a:bodyPr wrap="square" rtlCol="0">
                <a:spAutoFit/>
              </a:bodyPr>
              <a:lstStyle/>
              <a:p>
                <a:r>
                  <a:rPr lang="en-US" b="1" dirty="0"/>
                  <a:t>22</a:t>
                </a:r>
              </a:p>
            </p:txBody>
          </p:sp>
          <p:sp>
            <p:nvSpPr>
              <p:cNvPr id="81" name="TextBox 80">
                <a:extLst>
                  <a:ext uri="{FF2B5EF4-FFF2-40B4-BE49-F238E27FC236}">
                    <a16:creationId xmlns:a16="http://schemas.microsoft.com/office/drawing/2014/main" id="{7F032E54-DDE2-439B-B8D5-62C9E0345AD5}"/>
                  </a:ext>
                </a:extLst>
              </p:cNvPr>
              <p:cNvSpPr txBox="1"/>
              <p:nvPr/>
            </p:nvSpPr>
            <p:spPr>
              <a:xfrm>
                <a:off x="2812943" y="3312234"/>
                <a:ext cx="712054" cy="369332"/>
              </a:xfrm>
              <a:prstGeom prst="rect">
                <a:avLst/>
              </a:prstGeom>
              <a:noFill/>
            </p:spPr>
            <p:txBody>
              <a:bodyPr wrap="none" rtlCol="0">
                <a:spAutoFit/>
              </a:bodyPr>
              <a:lstStyle/>
              <a:p>
                <a:r>
                  <a:rPr lang="en-US" b="1" dirty="0" err="1"/>
                  <a:t>tbl</a:t>
                </a:r>
                <a:r>
                  <a:rPr lang="en-US" b="1" dirty="0"/>
                  <a:t>[1]</a:t>
                </a:r>
              </a:p>
            </p:txBody>
          </p:sp>
        </p:grpSp>
        <p:sp>
          <p:nvSpPr>
            <p:cNvPr id="82" name="Freeform 4">
              <a:extLst>
                <a:ext uri="{FF2B5EF4-FFF2-40B4-BE49-F238E27FC236}">
                  <a16:creationId xmlns:a16="http://schemas.microsoft.com/office/drawing/2014/main" id="{A839509B-BC4B-4664-8452-C70D8220D197}"/>
                </a:ext>
              </a:extLst>
            </p:cNvPr>
            <p:cNvSpPr/>
            <p:nvPr/>
          </p:nvSpPr>
          <p:spPr>
            <a:xfrm>
              <a:off x="2441043" y="2570817"/>
              <a:ext cx="2280859" cy="1662149"/>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20" name="Group 19">
            <a:extLst>
              <a:ext uri="{FF2B5EF4-FFF2-40B4-BE49-F238E27FC236}">
                <a16:creationId xmlns:a16="http://schemas.microsoft.com/office/drawing/2014/main" id="{92647F14-0652-4D71-8E93-6C6F4518B344}"/>
              </a:ext>
            </a:extLst>
          </p:cNvPr>
          <p:cNvGrpSpPr/>
          <p:nvPr/>
        </p:nvGrpSpPr>
        <p:grpSpPr>
          <a:xfrm>
            <a:off x="262325" y="1920347"/>
            <a:ext cx="1736097" cy="722643"/>
            <a:chOff x="66773" y="3358958"/>
            <a:chExt cx="1793191" cy="722643"/>
          </a:xfrm>
        </p:grpSpPr>
        <p:sp>
          <p:nvSpPr>
            <p:cNvPr id="83" name="TextBox 82">
              <a:extLst>
                <a:ext uri="{FF2B5EF4-FFF2-40B4-BE49-F238E27FC236}">
                  <a16:creationId xmlns:a16="http://schemas.microsoft.com/office/drawing/2014/main" id="{BC00F649-36A4-45EC-99E4-0FF30504BB7D}"/>
                </a:ext>
              </a:extLst>
            </p:cNvPr>
            <p:cNvSpPr txBox="1"/>
            <p:nvPr/>
          </p:nvSpPr>
          <p:spPr>
            <a:xfrm>
              <a:off x="143007" y="3358958"/>
              <a:ext cx="1265386" cy="369332"/>
            </a:xfrm>
            <a:prstGeom prst="rect">
              <a:avLst/>
            </a:prstGeom>
            <a:noFill/>
            <a:ln w="38100">
              <a:solidFill>
                <a:schemeClr val="tx1"/>
              </a:solidFill>
            </a:ln>
          </p:spPr>
          <p:txBody>
            <a:bodyPr wrap="square" rtlCol="0">
              <a:spAutoFit/>
            </a:bodyPr>
            <a:lstStyle/>
            <a:p>
              <a:endParaRPr lang="en-US" b="1" dirty="0"/>
            </a:p>
          </p:txBody>
        </p:sp>
        <p:cxnSp>
          <p:nvCxnSpPr>
            <p:cNvPr id="84" name="Straight Arrow Connector 83">
              <a:extLst>
                <a:ext uri="{FF2B5EF4-FFF2-40B4-BE49-F238E27FC236}">
                  <a16:creationId xmlns:a16="http://schemas.microsoft.com/office/drawing/2014/main" id="{75ED40F2-1A16-4C2A-A9D9-16ACA9EF4A43}"/>
                </a:ext>
              </a:extLst>
            </p:cNvPr>
            <p:cNvCxnSpPr>
              <a:cxnSpLocks/>
            </p:cNvCxnSpPr>
            <p:nvPr/>
          </p:nvCxnSpPr>
          <p:spPr>
            <a:xfrm>
              <a:off x="434574" y="3543624"/>
              <a:ext cx="142539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3BA4C9C-961C-43C0-A2D8-A0484B099B1D}"/>
                </a:ext>
              </a:extLst>
            </p:cNvPr>
            <p:cNvSpPr txBox="1"/>
            <p:nvPr/>
          </p:nvSpPr>
          <p:spPr>
            <a:xfrm>
              <a:off x="66773" y="3712269"/>
              <a:ext cx="147226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tbl</a:t>
              </a:r>
              <a:endParaRPr lang="en-US" b="1" dirty="0"/>
            </a:p>
          </p:txBody>
        </p:sp>
      </p:grpSp>
      <p:sp>
        <p:nvSpPr>
          <p:cNvPr id="15" name="TextBox 14">
            <a:extLst>
              <a:ext uri="{FF2B5EF4-FFF2-40B4-BE49-F238E27FC236}">
                <a16:creationId xmlns:a16="http://schemas.microsoft.com/office/drawing/2014/main" id="{29C4BFB2-4295-496B-8179-1D000439020C}"/>
              </a:ext>
            </a:extLst>
          </p:cNvPr>
          <p:cNvSpPr txBox="1"/>
          <p:nvPr/>
        </p:nvSpPr>
        <p:spPr>
          <a:xfrm>
            <a:off x="76200" y="6317532"/>
            <a:ext cx="3727111" cy="369332"/>
          </a:xfrm>
          <a:prstGeom prst="rect">
            <a:avLst/>
          </a:prstGeom>
        </p:spPr>
        <p:txBody>
          <a:bodyPr wrap="none">
            <a:spAutoFit/>
          </a:bodyPr>
          <a:lstStyle>
            <a:defPPr>
              <a:defRPr lang="en-US"/>
            </a:defPPr>
          </a:lstStyle>
          <a:p>
            <a:r>
              <a:rPr lang="en-US" dirty="0"/>
              <a:t>See ArraysArePassedByReference.java</a:t>
            </a:r>
          </a:p>
        </p:txBody>
      </p:sp>
    </p:spTree>
    <p:extLst>
      <p:ext uri="{BB962C8B-B14F-4D97-AF65-F5344CB8AC3E}">
        <p14:creationId xmlns:p14="http://schemas.microsoft.com/office/powerpoint/2010/main" val="3922212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BB6B-4409-4D02-B8CE-C1B5492552E0}"/>
              </a:ext>
            </a:extLst>
          </p:cNvPr>
          <p:cNvSpPr>
            <a:spLocks noGrp="1"/>
          </p:cNvSpPr>
          <p:nvPr>
            <p:ph type="title"/>
          </p:nvPr>
        </p:nvSpPr>
        <p:spPr/>
        <p:txBody>
          <a:bodyPr/>
          <a:lstStyle/>
          <a:p>
            <a:r>
              <a:rPr lang="en-US" dirty="0"/>
              <a:t>Array-type </a:t>
            </a:r>
            <a:r>
              <a:rPr lang="en-US" dirty="0" err="1"/>
              <a:t>args</a:t>
            </a:r>
            <a:r>
              <a:rPr lang="en-US" dirty="0"/>
              <a:t> are passed by reference</a:t>
            </a:r>
          </a:p>
        </p:txBody>
      </p:sp>
      <p:sp>
        <p:nvSpPr>
          <p:cNvPr id="49" name="Content Placeholder 2">
            <a:extLst>
              <a:ext uri="{FF2B5EF4-FFF2-40B4-BE49-F238E27FC236}">
                <a16:creationId xmlns:a16="http://schemas.microsoft.com/office/drawing/2014/main" id="{1F4FB7D3-90D8-44D8-8A70-EC74807ACE42}"/>
              </a:ext>
            </a:extLst>
          </p:cNvPr>
          <p:cNvSpPr txBox="1">
            <a:spLocks/>
          </p:cNvSpPr>
          <p:nvPr/>
        </p:nvSpPr>
        <p:spPr>
          <a:xfrm>
            <a:off x="4672548" y="2031737"/>
            <a:ext cx="7519451" cy="46763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Courier New" panose="02070309020205020404" pitchFamily="49" charset="0"/>
                <a:cs typeface="Courier New" panose="02070309020205020404" pitchFamily="49" charset="0"/>
              </a:rPr>
              <a:t>int[] </a:t>
            </a:r>
            <a:r>
              <a:rPr lang="en-US" sz="1800" b="1" dirty="0" err="1">
                <a:latin typeface="Courier New" panose="02070309020205020404" pitchFamily="49" charset="0"/>
                <a:cs typeface="Courier New" panose="02070309020205020404" pitchFamily="49" charset="0"/>
              </a:rPr>
              <a:t>tbl</a:t>
            </a:r>
            <a:r>
              <a:rPr lang="en-US" sz="1800" b="1" dirty="0">
                <a:latin typeface="Courier New" panose="02070309020205020404" pitchFamily="49" charset="0"/>
                <a:cs typeface="Courier New" panose="02070309020205020404" pitchFamily="49" charset="0"/>
              </a:rPr>
              <a:t> = { 11, 22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foo( </a:t>
            </a:r>
            <a:r>
              <a:rPr lang="en-US" sz="1800" b="1" dirty="0" err="1">
                <a:latin typeface="Courier New" panose="02070309020205020404" pitchFamily="49" charset="0"/>
                <a:cs typeface="Courier New" panose="02070309020205020404" pitchFamily="49" charset="0"/>
              </a:rPr>
              <a:t>tbl</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Arrays.toString</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tbl</a:t>
            </a:r>
            <a:r>
              <a:rPr lang="en-US" sz="1800" b="1" dirty="0">
                <a:latin typeface="Courier New" panose="02070309020205020404" pitchFamily="49" charset="0"/>
                <a:cs typeface="Courier New" panose="02070309020205020404" pitchFamily="49" charset="0"/>
              </a:rPr>
              <a:t> ); // What does this print?</a:t>
            </a: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endParaRPr lang="en-US" sz="1800" b="1" dirty="0">
              <a:latin typeface="Courier New" panose="02070309020205020404" pitchFamily="49" charset="0"/>
              <a:cs typeface="Courier New" panose="02070309020205020404" pitchFamily="49" charset="0"/>
            </a:endParaRPr>
          </a:p>
          <a:p>
            <a:pPr marL="0" indent="0">
              <a:buNone/>
            </a:pP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void foo( int[] bar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bar[1] = 33;</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a:t>
            </a:r>
            <a:br>
              <a:rPr lang="en-US" sz="1800" b="1" dirty="0">
                <a:latin typeface="Courier New" panose="02070309020205020404" pitchFamily="49" charset="0"/>
                <a:cs typeface="Courier New" panose="02070309020205020404" pitchFamily="49" charset="0"/>
              </a:rPr>
            </a:br>
            <a:endParaRPr lang="en-US" sz="1800" b="1" dirty="0">
              <a:latin typeface="Courier New" panose="02070309020205020404" pitchFamily="49" charset="0"/>
              <a:cs typeface="Courier New" panose="02070309020205020404" pitchFamily="49" charset="0"/>
            </a:endParaRPr>
          </a:p>
        </p:txBody>
      </p:sp>
      <p:grpSp>
        <p:nvGrpSpPr>
          <p:cNvPr id="24" name="Group 23">
            <a:extLst>
              <a:ext uri="{FF2B5EF4-FFF2-40B4-BE49-F238E27FC236}">
                <a16:creationId xmlns:a16="http://schemas.microsoft.com/office/drawing/2014/main" id="{96520FF5-8C1B-4465-A466-D2EE433DD594}"/>
              </a:ext>
            </a:extLst>
          </p:cNvPr>
          <p:cNvGrpSpPr/>
          <p:nvPr/>
        </p:nvGrpSpPr>
        <p:grpSpPr>
          <a:xfrm>
            <a:off x="2133745" y="1476537"/>
            <a:ext cx="2280859" cy="1662149"/>
            <a:chOff x="2441043" y="2570817"/>
            <a:chExt cx="2280859" cy="1662149"/>
          </a:xfrm>
        </p:grpSpPr>
        <p:grpSp>
          <p:nvGrpSpPr>
            <p:cNvPr id="22" name="Group 21">
              <a:extLst>
                <a:ext uri="{FF2B5EF4-FFF2-40B4-BE49-F238E27FC236}">
                  <a16:creationId xmlns:a16="http://schemas.microsoft.com/office/drawing/2014/main" id="{9407BD6A-4D4B-49CD-8F48-D00F2563A3B9}"/>
                </a:ext>
              </a:extLst>
            </p:cNvPr>
            <p:cNvGrpSpPr/>
            <p:nvPr/>
          </p:nvGrpSpPr>
          <p:grpSpPr>
            <a:xfrm>
              <a:off x="2802034" y="2941351"/>
              <a:ext cx="1207839" cy="740215"/>
              <a:chOff x="2802034" y="2941351"/>
              <a:chExt cx="1207839" cy="740215"/>
            </a:xfrm>
          </p:grpSpPr>
          <p:sp>
            <p:nvSpPr>
              <p:cNvPr id="45" name="TextBox 44">
                <a:extLst>
                  <a:ext uri="{FF2B5EF4-FFF2-40B4-BE49-F238E27FC236}">
                    <a16:creationId xmlns:a16="http://schemas.microsoft.com/office/drawing/2014/main" id="{1D912FFD-B6EA-40F8-85FC-34FBA43E087D}"/>
                  </a:ext>
                </a:extLst>
              </p:cNvPr>
              <p:cNvSpPr txBox="1"/>
              <p:nvPr/>
            </p:nvSpPr>
            <p:spPr>
              <a:xfrm>
                <a:off x="3576491" y="2941351"/>
                <a:ext cx="433382" cy="369332"/>
              </a:xfrm>
              <a:prstGeom prst="rect">
                <a:avLst/>
              </a:prstGeom>
              <a:noFill/>
              <a:ln w="3175">
                <a:solidFill>
                  <a:schemeClr val="tx1"/>
                </a:solidFill>
              </a:ln>
            </p:spPr>
            <p:txBody>
              <a:bodyPr wrap="square" rtlCol="0">
                <a:spAutoFit/>
              </a:bodyPr>
              <a:lstStyle/>
              <a:p>
                <a:r>
                  <a:rPr lang="en-US" b="1" dirty="0"/>
                  <a:t>11</a:t>
                </a:r>
              </a:p>
            </p:txBody>
          </p:sp>
          <p:sp>
            <p:nvSpPr>
              <p:cNvPr id="48" name="TextBox 47">
                <a:extLst>
                  <a:ext uri="{FF2B5EF4-FFF2-40B4-BE49-F238E27FC236}">
                    <a16:creationId xmlns:a16="http://schemas.microsoft.com/office/drawing/2014/main" id="{D5929621-251C-409B-B62C-21EA0E3ACA0C}"/>
                  </a:ext>
                </a:extLst>
              </p:cNvPr>
              <p:cNvSpPr txBox="1"/>
              <p:nvPr/>
            </p:nvSpPr>
            <p:spPr>
              <a:xfrm>
                <a:off x="2802034" y="2941351"/>
                <a:ext cx="712054" cy="369332"/>
              </a:xfrm>
              <a:prstGeom prst="rect">
                <a:avLst/>
              </a:prstGeom>
              <a:noFill/>
            </p:spPr>
            <p:txBody>
              <a:bodyPr wrap="none" rtlCol="0">
                <a:spAutoFit/>
              </a:bodyPr>
              <a:lstStyle/>
              <a:p>
                <a:r>
                  <a:rPr lang="en-US" b="1" dirty="0" err="1"/>
                  <a:t>tbl</a:t>
                </a:r>
                <a:r>
                  <a:rPr lang="en-US" b="1" dirty="0"/>
                  <a:t>[0]</a:t>
                </a:r>
              </a:p>
            </p:txBody>
          </p:sp>
          <p:sp>
            <p:nvSpPr>
              <p:cNvPr id="79" name="TextBox 78">
                <a:extLst>
                  <a:ext uri="{FF2B5EF4-FFF2-40B4-BE49-F238E27FC236}">
                    <a16:creationId xmlns:a16="http://schemas.microsoft.com/office/drawing/2014/main" id="{4D76DBA6-F625-4AB1-9D1B-6AE30EE77455}"/>
                  </a:ext>
                </a:extLst>
              </p:cNvPr>
              <p:cNvSpPr txBox="1"/>
              <p:nvPr/>
            </p:nvSpPr>
            <p:spPr>
              <a:xfrm>
                <a:off x="3576491" y="3312234"/>
                <a:ext cx="433382" cy="369332"/>
              </a:xfrm>
              <a:prstGeom prst="rect">
                <a:avLst/>
              </a:prstGeom>
              <a:noFill/>
              <a:ln w="3175">
                <a:solidFill>
                  <a:schemeClr val="tx1"/>
                </a:solidFill>
              </a:ln>
            </p:spPr>
            <p:txBody>
              <a:bodyPr wrap="square" rtlCol="0">
                <a:spAutoFit/>
              </a:bodyPr>
              <a:lstStyle/>
              <a:p>
                <a:r>
                  <a:rPr lang="en-US" b="1" dirty="0"/>
                  <a:t>33</a:t>
                </a:r>
              </a:p>
            </p:txBody>
          </p:sp>
          <p:sp>
            <p:nvSpPr>
              <p:cNvPr id="81" name="TextBox 80">
                <a:extLst>
                  <a:ext uri="{FF2B5EF4-FFF2-40B4-BE49-F238E27FC236}">
                    <a16:creationId xmlns:a16="http://schemas.microsoft.com/office/drawing/2014/main" id="{7F032E54-DDE2-439B-B8D5-62C9E0345AD5}"/>
                  </a:ext>
                </a:extLst>
              </p:cNvPr>
              <p:cNvSpPr txBox="1"/>
              <p:nvPr/>
            </p:nvSpPr>
            <p:spPr>
              <a:xfrm>
                <a:off x="2812943" y="3312234"/>
                <a:ext cx="712054" cy="369332"/>
              </a:xfrm>
              <a:prstGeom prst="rect">
                <a:avLst/>
              </a:prstGeom>
              <a:noFill/>
            </p:spPr>
            <p:txBody>
              <a:bodyPr wrap="none" rtlCol="0">
                <a:spAutoFit/>
              </a:bodyPr>
              <a:lstStyle/>
              <a:p>
                <a:r>
                  <a:rPr lang="en-US" b="1" dirty="0" err="1"/>
                  <a:t>tbl</a:t>
                </a:r>
                <a:r>
                  <a:rPr lang="en-US" b="1" dirty="0"/>
                  <a:t>[1]</a:t>
                </a:r>
              </a:p>
            </p:txBody>
          </p:sp>
        </p:grpSp>
        <p:sp>
          <p:nvSpPr>
            <p:cNvPr id="82" name="Freeform 4">
              <a:extLst>
                <a:ext uri="{FF2B5EF4-FFF2-40B4-BE49-F238E27FC236}">
                  <a16:creationId xmlns:a16="http://schemas.microsoft.com/office/drawing/2014/main" id="{A839509B-BC4B-4664-8452-C70D8220D197}"/>
                </a:ext>
              </a:extLst>
            </p:cNvPr>
            <p:cNvSpPr/>
            <p:nvPr/>
          </p:nvSpPr>
          <p:spPr>
            <a:xfrm>
              <a:off x="2441043" y="2570817"/>
              <a:ext cx="2280859" cy="1662149"/>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20" name="Group 19">
            <a:extLst>
              <a:ext uri="{FF2B5EF4-FFF2-40B4-BE49-F238E27FC236}">
                <a16:creationId xmlns:a16="http://schemas.microsoft.com/office/drawing/2014/main" id="{92647F14-0652-4D71-8E93-6C6F4518B344}"/>
              </a:ext>
            </a:extLst>
          </p:cNvPr>
          <p:cNvGrpSpPr/>
          <p:nvPr/>
        </p:nvGrpSpPr>
        <p:grpSpPr>
          <a:xfrm>
            <a:off x="262325" y="1920347"/>
            <a:ext cx="1736097" cy="722643"/>
            <a:chOff x="66773" y="3358958"/>
            <a:chExt cx="1793191" cy="722643"/>
          </a:xfrm>
        </p:grpSpPr>
        <p:sp>
          <p:nvSpPr>
            <p:cNvPr id="83" name="TextBox 82">
              <a:extLst>
                <a:ext uri="{FF2B5EF4-FFF2-40B4-BE49-F238E27FC236}">
                  <a16:creationId xmlns:a16="http://schemas.microsoft.com/office/drawing/2014/main" id="{BC00F649-36A4-45EC-99E4-0FF30504BB7D}"/>
                </a:ext>
              </a:extLst>
            </p:cNvPr>
            <p:cNvSpPr txBox="1"/>
            <p:nvPr/>
          </p:nvSpPr>
          <p:spPr>
            <a:xfrm>
              <a:off x="143007" y="3358958"/>
              <a:ext cx="1265386" cy="369332"/>
            </a:xfrm>
            <a:prstGeom prst="rect">
              <a:avLst/>
            </a:prstGeom>
            <a:noFill/>
            <a:ln w="38100">
              <a:solidFill>
                <a:schemeClr val="tx1"/>
              </a:solidFill>
            </a:ln>
          </p:spPr>
          <p:txBody>
            <a:bodyPr wrap="square" rtlCol="0">
              <a:spAutoFit/>
            </a:bodyPr>
            <a:lstStyle/>
            <a:p>
              <a:endParaRPr lang="en-US" b="1" dirty="0"/>
            </a:p>
          </p:txBody>
        </p:sp>
        <p:cxnSp>
          <p:nvCxnSpPr>
            <p:cNvPr id="84" name="Straight Arrow Connector 83">
              <a:extLst>
                <a:ext uri="{FF2B5EF4-FFF2-40B4-BE49-F238E27FC236}">
                  <a16:creationId xmlns:a16="http://schemas.microsoft.com/office/drawing/2014/main" id="{75ED40F2-1A16-4C2A-A9D9-16ACA9EF4A43}"/>
                </a:ext>
              </a:extLst>
            </p:cNvPr>
            <p:cNvCxnSpPr>
              <a:cxnSpLocks/>
            </p:cNvCxnSpPr>
            <p:nvPr/>
          </p:nvCxnSpPr>
          <p:spPr>
            <a:xfrm>
              <a:off x="434574" y="3543624"/>
              <a:ext cx="142539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3BA4C9C-961C-43C0-A2D8-A0484B099B1D}"/>
                </a:ext>
              </a:extLst>
            </p:cNvPr>
            <p:cNvSpPr txBox="1"/>
            <p:nvPr/>
          </p:nvSpPr>
          <p:spPr>
            <a:xfrm>
              <a:off x="66773" y="3712269"/>
              <a:ext cx="147226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tbl</a:t>
              </a:r>
              <a:endParaRPr lang="en-US" b="1" dirty="0"/>
            </a:p>
          </p:txBody>
        </p:sp>
      </p:grpSp>
      <p:sp>
        <p:nvSpPr>
          <p:cNvPr id="17" name="TextBox 16">
            <a:extLst>
              <a:ext uri="{FF2B5EF4-FFF2-40B4-BE49-F238E27FC236}">
                <a16:creationId xmlns:a16="http://schemas.microsoft.com/office/drawing/2014/main" id="{0D8B3A20-C960-4CB5-B31F-C6CB37357AB2}"/>
              </a:ext>
            </a:extLst>
          </p:cNvPr>
          <p:cNvSpPr txBox="1"/>
          <p:nvPr/>
        </p:nvSpPr>
        <p:spPr>
          <a:xfrm>
            <a:off x="336132" y="4444868"/>
            <a:ext cx="1225097" cy="369332"/>
          </a:xfrm>
          <a:prstGeom prst="rect">
            <a:avLst/>
          </a:prstGeom>
          <a:noFill/>
          <a:ln w="38100">
            <a:solidFill>
              <a:schemeClr val="tx1"/>
            </a:solidFill>
          </a:ln>
        </p:spPr>
        <p:txBody>
          <a:bodyPr wrap="square" rtlCol="0">
            <a:spAutoFit/>
          </a:bodyPr>
          <a:lstStyle/>
          <a:p>
            <a:endParaRPr lang="en-US" b="1" dirty="0"/>
          </a:p>
        </p:txBody>
      </p:sp>
      <p:sp>
        <p:nvSpPr>
          <p:cNvPr id="19" name="TextBox 18">
            <a:extLst>
              <a:ext uri="{FF2B5EF4-FFF2-40B4-BE49-F238E27FC236}">
                <a16:creationId xmlns:a16="http://schemas.microsoft.com/office/drawing/2014/main" id="{07FAA517-ED69-454C-B178-FFB8CD01947C}"/>
              </a:ext>
            </a:extLst>
          </p:cNvPr>
          <p:cNvSpPr txBox="1"/>
          <p:nvPr/>
        </p:nvSpPr>
        <p:spPr>
          <a:xfrm>
            <a:off x="262325" y="4798179"/>
            <a:ext cx="1425390"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int[] bar</a:t>
            </a:r>
            <a:endParaRPr lang="en-US" b="1" dirty="0"/>
          </a:p>
        </p:txBody>
      </p:sp>
      <p:sp>
        <p:nvSpPr>
          <p:cNvPr id="5" name="Freeform: Shape 4">
            <a:extLst>
              <a:ext uri="{FF2B5EF4-FFF2-40B4-BE49-F238E27FC236}">
                <a16:creationId xmlns:a16="http://schemas.microsoft.com/office/drawing/2014/main" id="{C422DF3E-6ADF-4BF8-A210-A3DD2E761D54}"/>
              </a:ext>
            </a:extLst>
          </p:cNvPr>
          <p:cNvSpPr/>
          <p:nvPr/>
        </p:nvSpPr>
        <p:spPr>
          <a:xfrm>
            <a:off x="629587" y="3013023"/>
            <a:ext cx="2128603" cy="1603947"/>
          </a:xfrm>
          <a:custGeom>
            <a:avLst/>
            <a:gdLst>
              <a:gd name="connsiteX0" fmla="*/ 0 w 2128603"/>
              <a:gd name="connsiteY0" fmla="*/ 1603947 h 1603947"/>
              <a:gd name="connsiteX1" fmla="*/ 1304144 w 2128603"/>
              <a:gd name="connsiteY1" fmla="*/ 1603947 h 1603947"/>
              <a:gd name="connsiteX2" fmla="*/ 2128603 w 2128603"/>
              <a:gd name="connsiteY2" fmla="*/ 0 h 1603947"/>
            </a:gdLst>
            <a:ahLst/>
            <a:cxnLst>
              <a:cxn ang="0">
                <a:pos x="connsiteX0" y="connsiteY0"/>
              </a:cxn>
              <a:cxn ang="0">
                <a:pos x="connsiteX1" y="connsiteY1"/>
              </a:cxn>
              <a:cxn ang="0">
                <a:pos x="connsiteX2" y="connsiteY2"/>
              </a:cxn>
            </a:cxnLst>
            <a:rect l="l" t="t" r="r" b="b"/>
            <a:pathLst>
              <a:path w="2128603" h="1603947">
                <a:moveTo>
                  <a:pt x="0" y="1603947"/>
                </a:moveTo>
                <a:lnTo>
                  <a:pt x="1304144" y="1603947"/>
                </a:lnTo>
                <a:lnTo>
                  <a:pt x="2128603" y="0"/>
                </a:ln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B4FDF38-D66A-4C23-A17E-164FC8984C74}"/>
              </a:ext>
            </a:extLst>
          </p:cNvPr>
          <p:cNvSpPr txBox="1"/>
          <p:nvPr/>
        </p:nvSpPr>
        <p:spPr>
          <a:xfrm>
            <a:off x="76200" y="6317532"/>
            <a:ext cx="3727111" cy="369332"/>
          </a:xfrm>
          <a:prstGeom prst="rect">
            <a:avLst/>
          </a:prstGeom>
        </p:spPr>
        <p:txBody>
          <a:bodyPr wrap="none">
            <a:spAutoFit/>
          </a:bodyPr>
          <a:lstStyle>
            <a:defPPr>
              <a:defRPr lang="en-US"/>
            </a:defPPr>
          </a:lstStyle>
          <a:p>
            <a:r>
              <a:rPr lang="en-US" dirty="0"/>
              <a:t>See ArraysArePassedByReference.java</a:t>
            </a:r>
          </a:p>
        </p:txBody>
      </p:sp>
    </p:spTree>
    <p:extLst>
      <p:ext uri="{BB962C8B-B14F-4D97-AF65-F5344CB8AC3E}">
        <p14:creationId xmlns:p14="http://schemas.microsoft.com/office/powerpoint/2010/main" val="3209447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BB79-1155-472B-A3B9-7AAD52C80DD9}"/>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619795EB-4F7D-4B8A-824D-BE06B10426C5}"/>
              </a:ext>
            </a:extLst>
          </p:cNvPr>
          <p:cNvSpPr>
            <a:spLocks noGrp="1"/>
          </p:cNvSpPr>
          <p:nvPr>
            <p:ph idx="1"/>
          </p:nvPr>
        </p:nvSpPr>
        <p:spPr/>
        <p:txBody>
          <a:bodyPr/>
          <a:lstStyle/>
          <a:p>
            <a:pPr marL="0" indent="0">
              <a:buNone/>
            </a:pPr>
            <a:r>
              <a:rPr lang="en-US" sz="2400" b="1" dirty="0">
                <a:latin typeface="Courier New" panose="02070309020205020404" pitchFamily="49" charset="0"/>
                <a:cs typeface="Courier New" panose="02070309020205020404" pitchFamily="49" charset="0"/>
              </a:rPr>
              <a:t>                      4! == 4*3*2*1 == 4*3!</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3! ==   3*2*1 == 3*2!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2! ==     2*1 == 2*1!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1! == 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0! == 1</a:t>
            </a:r>
          </a:p>
          <a:p>
            <a:r>
              <a:rPr lang="en-US" dirty="0"/>
              <a:t>Base case: can compute answer "directly."</a:t>
            </a:r>
          </a:p>
          <a:p>
            <a:r>
              <a:rPr lang="en-US" dirty="0"/>
              <a:t>Recursive case: compute answer in terms of a computation that gets closer to a base case</a:t>
            </a:r>
          </a:p>
          <a:p>
            <a:r>
              <a:rPr lang="en-US" dirty="0"/>
              <a:t>So how do we recursively compute   </a:t>
            </a:r>
            <a:r>
              <a:rPr lang="en-US" sz="2400" b="1" dirty="0">
                <a:solidFill>
                  <a:sysClr val="windowText" lastClr="000000"/>
                </a:solidFill>
                <a:latin typeface="Courier New" panose="02070309020205020404" pitchFamily="49" charset="0"/>
                <a:cs typeface="Courier New" panose="02070309020205020404" pitchFamily="49" charset="0"/>
              </a:rPr>
              <a:t>n!</a:t>
            </a:r>
            <a:r>
              <a:rPr lang="en-US" dirty="0"/>
              <a:t>  ?</a:t>
            </a:r>
          </a:p>
        </p:txBody>
      </p:sp>
      <p:sp>
        <p:nvSpPr>
          <p:cNvPr id="6" name="TextBox 5">
            <a:extLst>
              <a:ext uri="{FF2B5EF4-FFF2-40B4-BE49-F238E27FC236}">
                <a16:creationId xmlns:a16="http://schemas.microsoft.com/office/drawing/2014/main" id="{878B289E-50E6-4637-B195-66A5E2AB6755}"/>
              </a:ext>
            </a:extLst>
          </p:cNvPr>
          <p:cNvSpPr txBox="1"/>
          <p:nvPr/>
        </p:nvSpPr>
        <p:spPr>
          <a:xfrm>
            <a:off x="2011094" y="2555231"/>
            <a:ext cx="2028119" cy="461665"/>
          </a:xfrm>
          <a:prstGeom prst="rect">
            <a:avLst/>
          </a:prstGeom>
          <a:noFill/>
        </p:spPr>
        <p:txBody>
          <a:bodyPr wrap="none" rtlCol="0">
            <a:spAutoFit/>
          </a:bodyPr>
          <a:lstStyle/>
          <a:p>
            <a:r>
              <a:rPr lang="en-US" sz="2400" b="1" dirty="0">
                <a:solidFill>
                  <a:sysClr val="windowText" lastClr="000000"/>
                </a:solidFill>
                <a:latin typeface="Courier New" panose="02070309020205020404" pitchFamily="49" charset="0"/>
                <a:cs typeface="Courier New" panose="02070309020205020404" pitchFamily="49" charset="0"/>
              </a:rPr>
              <a:t>Base cases</a:t>
            </a:r>
            <a:endParaRPr lang="en-US" sz="2400" dirty="0">
              <a:solidFill>
                <a:sysClr val="windowText" lastClr="000000"/>
              </a:solidFill>
            </a:endParaRPr>
          </a:p>
        </p:txBody>
      </p:sp>
      <p:sp>
        <p:nvSpPr>
          <p:cNvPr id="7" name="TextBox 6">
            <a:extLst>
              <a:ext uri="{FF2B5EF4-FFF2-40B4-BE49-F238E27FC236}">
                <a16:creationId xmlns:a16="http://schemas.microsoft.com/office/drawing/2014/main" id="{0B42022C-767F-425B-AD49-3F9F69B0266F}"/>
              </a:ext>
            </a:extLst>
          </p:cNvPr>
          <p:cNvSpPr txBox="1"/>
          <p:nvPr/>
        </p:nvSpPr>
        <p:spPr>
          <a:xfrm>
            <a:off x="1089367" y="1637258"/>
            <a:ext cx="2949846" cy="461665"/>
          </a:xfrm>
          <a:prstGeom prst="rect">
            <a:avLst/>
          </a:prstGeom>
          <a:noFill/>
        </p:spPr>
        <p:txBody>
          <a:bodyPr wrap="none" rtlCol="0">
            <a:spAutoFit/>
          </a:bodyPr>
          <a:lstStyle/>
          <a:p>
            <a:r>
              <a:rPr lang="en-US" sz="2400" b="1" dirty="0">
                <a:solidFill>
                  <a:sysClr val="windowText" lastClr="000000"/>
                </a:solidFill>
                <a:latin typeface="Courier New" panose="02070309020205020404" pitchFamily="49" charset="0"/>
                <a:cs typeface="Courier New" panose="02070309020205020404" pitchFamily="49" charset="0"/>
              </a:rPr>
              <a:t>Recursive cases</a:t>
            </a:r>
            <a:endParaRPr lang="en-US" sz="2400" dirty="0">
              <a:solidFill>
                <a:sysClr val="windowText" lastClr="000000"/>
              </a:solidFill>
            </a:endParaRPr>
          </a:p>
        </p:txBody>
      </p:sp>
      <p:sp>
        <p:nvSpPr>
          <p:cNvPr id="8" name="Left Brace 7">
            <a:extLst>
              <a:ext uri="{FF2B5EF4-FFF2-40B4-BE49-F238E27FC236}">
                <a16:creationId xmlns:a16="http://schemas.microsoft.com/office/drawing/2014/main" id="{E2C05052-D837-49F1-A868-0966CF72E623}"/>
              </a:ext>
            </a:extLst>
          </p:cNvPr>
          <p:cNvSpPr/>
          <p:nvPr/>
        </p:nvSpPr>
        <p:spPr>
          <a:xfrm>
            <a:off x="4252866" y="1428750"/>
            <a:ext cx="490040" cy="878681"/>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CA4AFB32-D80D-4F9E-9261-648B5414C3B0}"/>
              </a:ext>
            </a:extLst>
          </p:cNvPr>
          <p:cNvSpPr/>
          <p:nvPr/>
        </p:nvSpPr>
        <p:spPr>
          <a:xfrm>
            <a:off x="4252866" y="2528889"/>
            <a:ext cx="490040" cy="5143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7966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BB79-1155-472B-A3B9-7AAD52C80DD9}"/>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619795EB-4F7D-4B8A-824D-BE06B10426C5}"/>
              </a:ext>
            </a:extLst>
          </p:cNvPr>
          <p:cNvSpPr>
            <a:spLocks noGrp="1"/>
          </p:cNvSpPr>
          <p:nvPr>
            <p:ph idx="1"/>
          </p:nvPr>
        </p:nvSpPr>
        <p:spPr/>
        <p:txBody>
          <a:bodyPr/>
          <a:lstStyle/>
          <a:p>
            <a:pPr marL="0" indent="0">
              <a:buNone/>
            </a:pPr>
            <a:r>
              <a:rPr lang="en-US" sz="2400" b="1" dirty="0">
                <a:latin typeface="Courier New" panose="02070309020205020404" pitchFamily="49" charset="0"/>
                <a:cs typeface="Courier New" panose="02070309020205020404" pitchFamily="49" charset="0"/>
              </a:rPr>
              <a:t>                      4! == 4*3*2*1 == 4*3!</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3! ==   3*2*1 == 3*2!</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2! ==     2*1 == 2*1!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1! == 1</a:t>
            </a:r>
            <a:br>
              <a:rPr lang="en-US" sz="2400" b="1"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                      0! == 1</a:t>
            </a:r>
          </a:p>
          <a:p>
            <a:r>
              <a:rPr lang="en-US" dirty="0"/>
              <a:t>Base case: can compute answer "directly."</a:t>
            </a:r>
          </a:p>
          <a:p>
            <a:r>
              <a:rPr lang="en-US" dirty="0"/>
              <a:t>Recursive case: compute answer in terms of a simpler computation that gets closer to a base case</a:t>
            </a:r>
          </a:p>
          <a:p>
            <a:r>
              <a:rPr lang="en-US" dirty="0"/>
              <a:t>So how do we recursively compute   </a:t>
            </a:r>
            <a:r>
              <a:rPr lang="en-US" sz="2400" b="1" dirty="0">
                <a:solidFill>
                  <a:sysClr val="windowText" lastClr="000000"/>
                </a:solidFill>
                <a:latin typeface="Courier New" panose="02070309020205020404" pitchFamily="49" charset="0"/>
                <a:cs typeface="Courier New" panose="02070309020205020404" pitchFamily="49" charset="0"/>
              </a:rPr>
              <a:t>n!</a:t>
            </a:r>
            <a:r>
              <a:rPr lang="en-US" dirty="0"/>
              <a:t>  ?</a:t>
            </a:r>
          </a:p>
          <a:p>
            <a:pPr marL="0" indent="0">
              <a:buNone/>
            </a:pPr>
            <a:r>
              <a:rPr lang="en-US" b="1" dirty="0">
                <a:latin typeface="Courier New" panose="02070309020205020404" pitchFamily="49" charset="0"/>
                <a:cs typeface="Courier New" panose="02070309020205020404" pitchFamily="49" charset="0"/>
              </a:rPr>
              <a:t>                   n!          == n*(n-1)!</a:t>
            </a:r>
            <a:endParaRPr lang="en-US" dirty="0"/>
          </a:p>
        </p:txBody>
      </p:sp>
      <p:sp>
        <p:nvSpPr>
          <p:cNvPr id="6" name="TextBox 5">
            <a:extLst>
              <a:ext uri="{FF2B5EF4-FFF2-40B4-BE49-F238E27FC236}">
                <a16:creationId xmlns:a16="http://schemas.microsoft.com/office/drawing/2014/main" id="{878B289E-50E6-4637-B195-66A5E2AB6755}"/>
              </a:ext>
            </a:extLst>
          </p:cNvPr>
          <p:cNvSpPr txBox="1"/>
          <p:nvPr/>
        </p:nvSpPr>
        <p:spPr>
          <a:xfrm>
            <a:off x="2011094" y="2555231"/>
            <a:ext cx="2028119" cy="461665"/>
          </a:xfrm>
          <a:prstGeom prst="rect">
            <a:avLst/>
          </a:prstGeom>
          <a:noFill/>
        </p:spPr>
        <p:txBody>
          <a:bodyPr wrap="none" rtlCol="0">
            <a:spAutoFit/>
          </a:bodyPr>
          <a:lstStyle/>
          <a:p>
            <a:r>
              <a:rPr lang="en-US" sz="2400" b="1" dirty="0">
                <a:solidFill>
                  <a:sysClr val="windowText" lastClr="000000"/>
                </a:solidFill>
                <a:latin typeface="Courier New" panose="02070309020205020404" pitchFamily="49" charset="0"/>
                <a:cs typeface="Courier New" panose="02070309020205020404" pitchFamily="49" charset="0"/>
              </a:rPr>
              <a:t>Base cases</a:t>
            </a:r>
            <a:endParaRPr lang="en-US" sz="2400" dirty="0">
              <a:solidFill>
                <a:sysClr val="windowText" lastClr="000000"/>
              </a:solidFill>
            </a:endParaRPr>
          </a:p>
        </p:txBody>
      </p:sp>
      <p:sp>
        <p:nvSpPr>
          <p:cNvPr id="7" name="TextBox 6">
            <a:extLst>
              <a:ext uri="{FF2B5EF4-FFF2-40B4-BE49-F238E27FC236}">
                <a16:creationId xmlns:a16="http://schemas.microsoft.com/office/drawing/2014/main" id="{0B42022C-767F-425B-AD49-3F9F69B0266F}"/>
              </a:ext>
            </a:extLst>
          </p:cNvPr>
          <p:cNvSpPr txBox="1"/>
          <p:nvPr/>
        </p:nvSpPr>
        <p:spPr>
          <a:xfrm>
            <a:off x="1089367" y="1637258"/>
            <a:ext cx="2949846" cy="461665"/>
          </a:xfrm>
          <a:prstGeom prst="rect">
            <a:avLst/>
          </a:prstGeom>
          <a:noFill/>
        </p:spPr>
        <p:txBody>
          <a:bodyPr wrap="none" rtlCol="0">
            <a:spAutoFit/>
          </a:bodyPr>
          <a:lstStyle/>
          <a:p>
            <a:r>
              <a:rPr lang="en-US" sz="2400" b="1" dirty="0">
                <a:solidFill>
                  <a:sysClr val="windowText" lastClr="000000"/>
                </a:solidFill>
                <a:latin typeface="Courier New" panose="02070309020205020404" pitchFamily="49" charset="0"/>
                <a:cs typeface="Courier New" panose="02070309020205020404" pitchFamily="49" charset="0"/>
              </a:rPr>
              <a:t>Recursive cases</a:t>
            </a:r>
            <a:endParaRPr lang="en-US" sz="2400" dirty="0">
              <a:solidFill>
                <a:sysClr val="windowText" lastClr="000000"/>
              </a:solidFill>
            </a:endParaRPr>
          </a:p>
        </p:txBody>
      </p:sp>
      <p:sp>
        <p:nvSpPr>
          <p:cNvPr id="8" name="Left Brace 7">
            <a:extLst>
              <a:ext uri="{FF2B5EF4-FFF2-40B4-BE49-F238E27FC236}">
                <a16:creationId xmlns:a16="http://schemas.microsoft.com/office/drawing/2014/main" id="{E2C05052-D837-49F1-A868-0966CF72E623}"/>
              </a:ext>
            </a:extLst>
          </p:cNvPr>
          <p:cNvSpPr/>
          <p:nvPr/>
        </p:nvSpPr>
        <p:spPr>
          <a:xfrm>
            <a:off x="4252866" y="1428750"/>
            <a:ext cx="490040" cy="878681"/>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CA4AFB32-D80D-4F9E-9261-648B5414C3B0}"/>
              </a:ext>
            </a:extLst>
          </p:cNvPr>
          <p:cNvSpPr/>
          <p:nvPr/>
        </p:nvSpPr>
        <p:spPr>
          <a:xfrm>
            <a:off x="4252866" y="2528889"/>
            <a:ext cx="490040" cy="5143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891E2AB-9A18-449C-974C-6D3E8F8B2D17}"/>
              </a:ext>
            </a:extLst>
          </p:cNvPr>
          <p:cNvSpPr txBox="1"/>
          <p:nvPr/>
        </p:nvSpPr>
        <p:spPr>
          <a:xfrm>
            <a:off x="76200" y="5486535"/>
            <a:ext cx="5741315" cy="1200329"/>
          </a:xfrm>
          <a:prstGeom prst="rect">
            <a:avLst/>
          </a:prstGeom>
        </p:spPr>
        <p:txBody>
          <a:bodyPr wrap="none">
            <a:spAutoFit/>
          </a:bodyPr>
          <a:lstStyle>
            <a:defPPr>
              <a:defRPr lang="en-US"/>
            </a:defPPr>
          </a:lstStyle>
          <a:p>
            <a:pPr>
              <a:tabLst>
                <a:tab pos="403225" algn="l"/>
              </a:tabLst>
            </a:pPr>
            <a:r>
              <a:rPr lang="en-US" dirty="0"/>
              <a:t>See	ComputeArraySum.java</a:t>
            </a:r>
            <a:br>
              <a:rPr lang="en-US" dirty="0"/>
            </a:br>
            <a:r>
              <a:rPr lang="en-US" dirty="0"/>
              <a:t>	ReverseSentenceWords.java</a:t>
            </a:r>
            <a:br>
              <a:rPr lang="en-US" dirty="0"/>
            </a:br>
            <a:r>
              <a:rPr lang="en-US" dirty="0"/>
              <a:t>	Factorial.java, FactorialVerbose.java</a:t>
            </a:r>
          </a:p>
          <a:p>
            <a:pPr>
              <a:tabLst>
                <a:tab pos="403225" algn="l"/>
              </a:tabLst>
            </a:pPr>
            <a:r>
              <a:rPr lang="en-US" dirty="0"/>
              <a:t>	ReverseStringLetters.java, </a:t>
            </a:r>
            <a:r>
              <a:rPr lang="en-US" dirty="0" err="1"/>
              <a:t>ReverseStringLettersVerbose</a:t>
            </a:r>
            <a:endParaRPr lang="en-US" dirty="0"/>
          </a:p>
        </p:txBody>
      </p:sp>
    </p:spTree>
    <p:extLst>
      <p:ext uri="{BB962C8B-B14F-4D97-AF65-F5344CB8AC3E}">
        <p14:creationId xmlns:p14="http://schemas.microsoft.com/office/powerpoint/2010/main" val="134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BB79-1155-472B-A3B9-7AAD52C80DD9}"/>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619795EB-4F7D-4B8A-824D-BE06B10426C5}"/>
              </a:ext>
            </a:extLst>
          </p:cNvPr>
          <p:cNvSpPr>
            <a:spLocks noGrp="1"/>
          </p:cNvSpPr>
          <p:nvPr>
            <p:ph idx="1"/>
          </p:nvPr>
        </p:nvSpPr>
        <p:spPr>
          <a:xfrm>
            <a:off x="822960" y="1280160"/>
            <a:ext cx="10918244" cy="4754880"/>
          </a:xfrm>
        </p:spPr>
        <p:txBody>
          <a:bodyPr/>
          <a:lstStyle/>
          <a:p>
            <a:r>
              <a:rPr lang="en-US" dirty="0"/>
              <a:t>Strategy for solving recursive problems:</a:t>
            </a:r>
          </a:p>
          <a:p>
            <a:pPr lvl="1"/>
            <a:r>
              <a:rPr lang="en-US" dirty="0">
                <a:solidFill>
                  <a:sysClr val="windowText" lastClr="000000"/>
                </a:solidFill>
                <a:latin typeface="Calibri" panose="020F0502020204030204" pitchFamily="34" charset="0"/>
                <a:cs typeface="Calibri" panose="020F0502020204030204" pitchFamily="34" charset="0"/>
              </a:rPr>
              <a:t>Remember that a recursive method must have:</a:t>
            </a:r>
          </a:p>
          <a:p>
            <a:pPr lvl="2"/>
            <a:r>
              <a:rPr lang="en-US" dirty="0">
                <a:solidFill>
                  <a:sysClr val="windowText" lastClr="000000"/>
                </a:solidFill>
                <a:latin typeface="Calibri" panose="020F0502020204030204" pitchFamily="34" charset="0"/>
                <a:cs typeface="Calibri" panose="020F0502020204030204" pitchFamily="34" charset="0"/>
              </a:rPr>
              <a:t>A </a:t>
            </a:r>
            <a:r>
              <a:rPr lang="en-US" u="sng" dirty="0">
                <a:solidFill>
                  <a:sysClr val="windowText" lastClr="000000"/>
                </a:solidFill>
                <a:latin typeface="Calibri" panose="020F0502020204030204" pitchFamily="34" charset="0"/>
                <a:cs typeface="Calibri" panose="020F0502020204030204" pitchFamily="34" charset="0"/>
              </a:rPr>
              <a:t>base case</a:t>
            </a:r>
            <a:r>
              <a:rPr lang="en-US" dirty="0">
                <a:solidFill>
                  <a:sysClr val="windowText" lastClr="000000"/>
                </a:solidFill>
                <a:latin typeface="Calibri" panose="020F0502020204030204" pitchFamily="34" charset="0"/>
                <a:cs typeface="Calibri" panose="020F0502020204030204" pitchFamily="34" charset="0"/>
              </a:rPr>
              <a:t> where the answer can be returned without any recursion, and </a:t>
            </a:r>
          </a:p>
          <a:p>
            <a:pPr lvl="2"/>
            <a:r>
              <a:rPr lang="en-US" dirty="0">
                <a:solidFill>
                  <a:sysClr val="windowText" lastClr="000000"/>
                </a:solidFill>
                <a:latin typeface="Calibri" panose="020F0502020204030204" pitchFamily="34" charset="0"/>
                <a:cs typeface="Calibri" panose="020F0502020204030204" pitchFamily="34" charset="0"/>
              </a:rPr>
              <a:t>A </a:t>
            </a:r>
            <a:r>
              <a:rPr lang="en-US" u="sng" dirty="0">
                <a:solidFill>
                  <a:sysClr val="windowText" lastClr="000000"/>
                </a:solidFill>
                <a:latin typeface="Calibri" panose="020F0502020204030204" pitchFamily="34" charset="0"/>
                <a:cs typeface="Calibri" panose="020F0502020204030204" pitchFamily="34" charset="0"/>
              </a:rPr>
              <a:t>recursive case</a:t>
            </a:r>
            <a:r>
              <a:rPr lang="en-US" dirty="0">
                <a:solidFill>
                  <a:sysClr val="windowText" lastClr="000000"/>
                </a:solidFill>
                <a:latin typeface="Calibri" panose="020F0502020204030204" pitchFamily="34" charset="0"/>
                <a:cs typeface="Calibri" panose="020F0502020204030204" pitchFamily="34" charset="0"/>
              </a:rPr>
              <a:t> where the method calls itself with an argument that gets </a:t>
            </a:r>
            <a:br>
              <a:rPr lang="en-US" dirty="0">
                <a:solidFill>
                  <a:sysClr val="windowText" lastClr="000000"/>
                </a:solidFill>
                <a:latin typeface="Calibri" panose="020F0502020204030204" pitchFamily="34" charset="0"/>
                <a:cs typeface="Calibri" panose="020F0502020204030204" pitchFamily="34" charset="0"/>
              </a:rPr>
            </a:br>
            <a:r>
              <a:rPr lang="en-US" dirty="0">
                <a:solidFill>
                  <a:sysClr val="windowText" lastClr="000000"/>
                </a:solidFill>
                <a:latin typeface="Calibri" panose="020F0502020204030204" pitchFamily="34" charset="0"/>
                <a:cs typeface="Calibri" panose="020F0502020204030204" pitchFamily="34" charset="0"/>
              </a:rPr>
              <a:t>it closer to the base case</a:t>
            </a:r>
          </a:p>
          <a:p>
            <a:pPr lvl="1"/>
            <a:r>
              <a:rPr lang="en-US" dirty="0">
                <a:solidFill>
                  <a:sysClr val="windowText" lastClr="000000"/>
                </a:solidFill>
                <a:latin typeface="Calibri" panose="020F0502020204030204" pitchFamily="34" charset="0"/>
                <a:cs typeface="Calibri" panose="020F0502020204030204" pitchFamily="34" charset="0"/>
              </a:rPr>
              <a:t>First write the base case.</a:t>
            </a:r>
          </a:p>
          <a:p>
            <a:pPr lvl="2"/>
            <a:r>
              <a:rPr lang="en-US" dirty="0">
                <a:solidFill>
                  <a:sysClr val="windowText" lastClr="000000"/>
                </a:solidFill>
                <a:latin typeface="Calibri" panose="020F0502020204030204" pitchFamily="34" charset="0"/>
                <a:cs typeface="Calibri" panose="020F0502020204030204" pitchFamily="34" charset="0"/>
              </a:rPr>
              <a:t>Think of the base case as being the simplest example of the problem.</a:t>
            </a:r>
          </a:p>
          <a:p>
            <a:pPr lvl="1"/>
            <a:r>
              <a:rPr lang="en-US" dirty="0">
                <a:solidFill>
                  <a:sysClr val="windowText" lastClr="000000"/>
                </a:solidFill>
                <a:latin typeface="Calibri" panose="020F0502020204030204" pitchFamily="34" charset="0"/>
                <a:cs typeface="Calibri" panose="020F0502020204030204" pitchFamily="34" charset="0"/>
              </a:rPr>
              <a:t>Then write the recursive case.</a:t>
            </a:r>
          </a:p>
          <a:p>
            <a:pPr lvl="2"/>
            <a:r>
              <a:rPr lang="en-US" dirty="0">
                <a:solidFill>
                  <a:sysClr val="windowText" lastClr="000000"/>
                </a:solidFill>
                <a:latin typeface="Calibri" panose="020F0502020204030204" pitchFamily="34" charset="0"/>
                <a:cs typeface="Calibri" panose="020F0502020204030204" pitchFamily="34" charset="0"/>
              </a:rPr>
              <a:t>Figure out how to express the problem’s answer in terms of things you know in the current invocation of the method, combined with the value returned from the method calling itself with an argument that gets it closer to the base case</a:t>
            </a:r>
          </a:p>
        </p:txBody>
      </p:sp>
    </p:spTree>
    <p:extLst>
      <p:ext uri="{BB962C8B-B14F-4D97-AF65-F5344CB8AC3E}">
        <p14:creationId xmlns:p14="http://schemas.microsoft.com/office/powerpoint/2010/main" val="150531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BF6A-1A61-41C8-926E-055A6059E722}"/>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87FF12E9-A301-4774-9DE5-F7B7A8C37B04}"/>
              </a:ext>
            </a:extLst>
          </p:cNvPr>
          <p:cNvSpPr>
            <a:spLocks noGrp="1"/>
          </p:cNvSpPr>
          <p:nvPr>
            <p:ph idx="1"/>
          </p:nvPr>
        </p:nvSpPr>
        <p:spPr/>
        <p:txBody>
          <a:bodyPr/>
          <a:lstStyle/>
          <a:p>
            <a:r>
              <a:rPr lang="en-US" dirty="0"/>
              <a:t>Public class-level variables are visible to anything that can see the class</a:t>
            </a:r>
          </a:p>
          <a:p>
            <a:r>
              <a:rPr lang="en-US" dirty="0"/>
              <a:t>Private class-level variables are only visible inside of the class</a:t>
            </a:r>
          </a:p>
          <a:p>
            <a:r>
              <a:rPr lang="en-US" dirty="0"/>
              <a:t>Method-level variables are only visible inside of the {}-delimited block where they’re declared.</a:t>
            </a:r>
            <a:endParaRPr lang="en-US" b="1" dirty="0">
              <a:latin typeface="Courier New" panose="02070309020205020404" pitchFamily="49" charset="0"/>
              <a:cs typeface="Courier New" panose="02070309020205020404" pitchFamily="49" charset="0"/>
            </a:endParaRPr>
          </a:p>
          <a:p>
            <a:r>
              <a:rPr lang="en-US" dirty="0"/>
              <a:t>To resolve a variable reference that uses dot notation, Java looks at what comes before the dot.</a:t>
            </a:r>
          </a:p>
          <a:p>
            <a:r>
              <a:rPr lang="en-US" dirty="0"/>
              <a:t>To resolve a reference does not use dot notation, Java looks in the reference’s immediate {}-delimited block. If the reference can’t be resolved there, it looks in the next-outer {}-delimited block, etc.</a:t>
            </a:r>
          </a:p>
        </p:txBody>
      </p:sp>
      <p:sp>
        <p:nvSpPr>
          <p:cNvPr id="4" name="TextBox 3">
            <a:extLst>
              <a:ext uri="{FF2B5EF4-FFF2-40B4-BE49-F238E27FC236}">
                <a16:creationId xmlns:a16="http://schemas.microsoft.com/office/drawing/2014/main" id="{B87934CA-BBE9-4EEE-8249-A8A796D7D984}"/>
              </a:ext>
            </a:extLst>
          </p:cNvPr>
          <p:cNvSpPr txBox="1"/>
          <p:nvPr/>
        </p:nvSpPr>
        <p:spPr>
          <a:xfrm>
            <a:off x="76200" y="6317532"/>
            <a:ext cx="2901051" cy="369332"/>
          </a:xfrm>
          <a:prstGeom prst="rect">
            <a:avLst/>
          </a:prstGeom>
          <a:noFill/>
        </p:spPr>
        <p:txBody>
          <a:bodyPr wrap="none" rtlCol="0">
            <a:spAutoFit/>
          </a:bodyPr>
          <a:lstStyle/>
          <a:p>
            <a:r>
              <a:rPr lang="en-US" dirty="0"/>
              <a:t>See Scope1.java, Scope2.java</a:t>
            </a:r>
          </a:p>
        </p:txBody>
      </p:sp>
    </p:spTree>
    <p:extLst>
      <p:ext uri="{BB962C8B-B14F-4D97-AF65-F5344CB8AC3E}">
        <p14:creationId xmlns:p14="http://schemas.microsoft.com/office/powerpoint/2010/main" val="3376624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4B81-BE86-4A08-9FA2-16E5DB23BCAD}"/>
              </a:ext>
            </a:extLst>
          </p:cNvPr>
          <p:cNvSpPr>
            <a:spLocks noGrp="1"/>
          </p:cNvSpPr>
          <p:nvPr>
            <p:ph type="title"/>
          </p:nvPr>
        </p:nvSpPr>
        <p:spPr/>
        <p:txBody>
          <a:bodyPr/>
          <a:lstStyle/>
          <a:p>
            <a:r>
              <a:rPr lang="en-US" dirty="0"/>
              <a:t>Scanner class (getting keyboard input)</a:t>
            </a:r>
          </a:p>
        </p:txBody>
      </p:sp>
      <p:sp>
        <p:nvSpPr>
          <p:cNvPr id="3" name="Content Placeholder 2">
            <a:extLst>
              <a:ext uri="{FF2B5EF4-FFF2-40B4-BE49-F238E27FC236}">
                <a16:creationId xmlns:a16="http://schemas.microsoft.com/office/drawing/2014/main" id="{F7A881FB-C178-45AA-96F9-6F167741B5DF}"/>
              </a:ext>
            </a:extLst>
          </p:cNvPr>
          <p:cNvSpPr>
            <a:spLocks noGrp="1"/>
          </p:cNvSpPr>
          <p:nvPr>
            <p:ph idx="1"/>
          </p:nvPr>
        </p:nvSpPr>
        <p:spPr/>
        <p:txBody>
          <a:bodyPr/>
          <a:lstStyle/>
          <a:p>
            <a:r>
              <a:rPr lang="en-US" dirty="0"/>
              <a:t>Java API reference is the definitive source of information</a:t>
            </a:r>
          </a:p>
          <a:p>
            <a:pPr lvl="1"/>
            <a:r>
              <a:rPr lang="en-US" dirty="0">
                <a:hlinkClick r:id="rId2"/>
              </a:rPr>
              <a:t>https://docs.oracle.com/javase/8/docs/api/</a:t>
            </a:r>
            <a:endParaRPr lang="en-US" dirty="0"/>
          </a:p>
          <a:p>
            <a:r>
              <a:rPr lang="en-US" sz="2200" b="1" dirty="0">
                <a:solidFill>
                  <a:srgbClr val="0000FF"/>
                </a:solidFill>
                <a:latin typeface="Courier New" panose="02070309020205020404" pitchFamily="49" charset="0"/>
                <a:cs typeface="Courier New" panose="02070309020205020404" pitchFamily="49" charset="0"/>
              </a:rPr>
              <a:t>import</a:t>
            </a:r>
            <a:r>
              <a:rPr lang="en-US" dirty="0"/>
              <a:t> statement</a:t>
            </a:r>
          </a:p>
          <a:p>
            <a:pPr lvl="1"/>
            <a:r>
              <a:rPr lang="en-US" dirty="0"/>
              <a:t>Packages are collections of classes</a:t>
            </a:r>
          </a:p>
          <a:p>
            <a:pPr lvl="2"/>
            <a:r>
              <a:rPr lang="en-US" b="1" dirty="0" err="1">
                <a:solidFill>
                  <a:srgbClr val="0000FF"/>
                </a:solidFill>
                <a:latin typeface="Courier New" panose="02070309020205020404" pitchFamily="49" charset="0"/>
                <a:cs typeface="Courier New" panose="02070309020205020404" pitchFamily="49" charset="0"/>
              </a:rPr>
              <a:t>java.util</a:t>
            </a:r>
            <a:r>
              <a:rPr lang="en-US" sz="2400" dirty="0"/>
              <a:t> </a:t>
            </a:r>
            <a:r>
              <a:rPr lang="en-US" dirty="0"/>
              <a:t>is an example of a package</a:t>
            </a:r>
          </a:p>
          <a:p>
            <a:pPr lvl="1"/>
            <a:r>
              <a:rPr lang="en-US" dirty="0"/>
              <a:t>Classes that don’t live in the </a:t>
            </a:r>
            <a:r>
              <a:rPr lang="en-US" dirty="0" err="1"/>
              <a:t>java.lang</a:t>
            </a:r>
            <a:r>
              <a:rPr lang="en-US" dirty="0"/>
              <a:t> package must be imported</a:t>
            </a:r>
          </a:p>
          <a:p>
            <a:pPr lvl="2"/>
            <a:r>
              <a:rPr lang="en-US" b="1" dirty="0">
                <a:solidFill>
                  <a:srgbClr val="0000FF"/>
                </a:solidFill>
                <a:latin typeface="Courier New" panose="02070309020205020404" pitchFamily="49" charset="0"/>
                <a:cs typeface="Courier New" panose="02070309020205020404" pitchFamily="49" charset="0"/>
              </a:rPr>
              <a:t>import java.util.*</a:t>
            </a:r>
            <a:r>
              <a:rPr lang="en-US" dirty="0"/>
              <a:t> picks up all classes in </a:t>
            </a:r>
            <a:r>
              <a:rPr lang="en-US" dirty="0" err="1"/>
              <a:t>java.util</a:t>
            </a:r>
            <a:endParaRPr lang="en-US" dirty="0"/>
          </a:p>
          <a:p>
            <a:pPr lvl="2"/>
            <a:r>
              <a:rPr lang="en-US" b="1" dirty="0">
                <a:solidFill>
                  <a:srgbClr val="0000FF"/>
                </a:solidFill>
                <a:latin typeface="Courier New" panose="02070309020205020404" pitchFamily="49" charset="0"/>
                <a:cs typeface="Courier New" panose="02070309020205020404" pitchFamily="49" charset="0"/>
              </a:rPr>
              <a:t>import </a:t>
            </a:r>
            <a:r>
              <a:rPr lang="en-US" b="1" dirty="0" err="1">
                <a:solidFill>
                  <a:srgbClr val="0000FF"/>
                </a:solidFill>
                <a:latin typeface="Courier New" panose="02070309020205020404" pitchFamily="49" charset="0"/>
                <a:cs typeface="Courier New" panose="02070309020205020404" pitchFamily="49" charset="0"/>
              </a:rPr>
              <a:t>java.util.Scanner</a:t>
            </a:r>
            <a:r>
              <a:rPr lang="en-US" dirty="0"/>
              <a:t> picks up the Scanner class only</a:t>
            </a:r>
          </a:p>
          <a:p>
            <a:pPr lvl="2"/>
            <a:r>
              <a:rPr lang="en-US" dirty="0"/>
              <a:t>Tradeoff: </a:t>
            </a:r>
            <a:r>
              <a:rPr lang="en-US" b="1" dirty="0">
                <a:solidFill>
                  <a:srgbClr val="0000FF"/>
                </a:solidFill>
                <a:latin typeface="Courier New" panose="02070309020205020404" pitchFamily="49" charset="0"/>
                <a:cs typeface="Courier New" panose="02070309020205020404" pitchFamily="49" charset="0"/>
              </a:rPr>
              <a:t>import java.util.*</a:t>
            </a:r>
            <a:r>
              <a:rPr lang="en-US" dirty="0"/>
              <a:t> is easy, </a:t>
            </a:r>
            <a:br>
              <a:rPr lang="en-US" dirty="0"/>
            </a:br>
            <a:r>
              <a:rPr lang="en-US" dirty="0"/>
              <a:t>but </a:t>
            </a:r>
            <a:r>
              <a:rPr lang="en-US" b="1" dirty="0">
                <a:solidFill>
                  <a:srgbClr val="0000FF"/>
                </a:solidFill>
                <a:latin typeface="Courier New" panose="02070309020205020404" pitchFamily="49" charset="0"/>
                <a:cs typeface="Courier New" panose="02070309020205020404" pitchFamily="49" charset="0"/>
              </a:rPr>
              <a:t>import </a:t>
            </a:r>
            <a:r>
              <a:rPr lang="en-US" b="1" dirty="0" err="1">
                <a:solidFill>
                  <a:srgbClr val="0000FF"/>
                </a:solidFill>
                <a:latin typeface="Courier New" panose="02070309020205020404" pitchFamily="49" charset="0"/>
                <a:cs typeface="Courier New" panose="02070309020205020404" pitchFamily="49" charset="0"/>
              </a:rPr>
              <a:t>java.util.Scanner</a:t>
            </a:r>
            <a:r>
              <a:rPr lang="en-US" dirty="0"/>
              <a:t> communicates useful information</a:t>
            </a:r>
          </a:p>
        </p:txBody>
      </p:sp>
      <p:sp>
        <p:nvSpPr>
          <p:cNvPr id="4" name="TextBox 3">
            <a:extLst>
              <a:ext uri="{FF2B5EF4-FFF2-40B4-BE49-F238E27FC236}">
                <a16:creationId xmlns:a16="http://schemas.microsoft.com/office/drawing/2014/main" id="{65F20CC6-0CB0-44FA-AFB4-45BC8EFB4354}"/>
              </a:ext>
            </a:extLst>
          </p:cNvPr>
          <p:cNvSpPr txBox="1"/>
          <p:nvPr/>
        </p:nvSpPr>
        <p:spPr>
          <a:xfrm>
            <a:off x="76200" y="6317532"/>
            <a:ext cx="6362832" cy="369332"/>
          </a:xfrm>
          <a:prstGeom prst="rect">
            <a:avLst/>
          </a:prstGeom>
          <a:noFill/>
        </p:spPr>
        <p:txBody>
          <a:bodyPr wrap="none" rtlCol="0">
            <a:spAutoFit/>
          </a:bodyPr>
          <a:lstStyle/>
          <a:p>
            <a:r>
              <a:rPr lang="en-US" dirty="0"/>
              <a:t>https://docs.oracle.com/javase/8/docs/api/java/util/Scanner.html</a:t>
            </a:r>
          </a:p>
        </p:txBody>
      </p:sp>
    </p:spTree>
    <p:extLst>
      <p:ext uri="{BB962C8B-B14F-4D97-AF65-F5344CB8AC3E}">
        <p14:creationId xmlns:p14="http://schemas.microsoft.com/office/powerpoint/2010/main" val="1664112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4B81-BE86-4A08-9FA2-16E5DB23BCAD}"/>
              </a:ext>
            </a:extLst>
          </p:cNvPr>
          <p:cNvSpPr>
            <a:spLocks noGrp="1"/>
          </p:cNvSpPr>
          <p:nvPr>
            <p:ph type="title"/>
          </p:nvPr>
        </p:nvSpPr>
        <p:spPr/>
        <p:txBody>
          <a:bodyPr/>
          <a:lstStyle/>
          <a:p>
            <a:r>
              <a:rPr lang="en-US" dirty="0"/>
              <a:t>Scanner class (getting keyboard input)</a:t>
            </a:r>
          </a:p>
        </p:txBody>
      </p:sp>
      <p:sp>
        <p:nvSpPr>
          <p:cNvPr id="3" name="Content Placeholder 2">
            <a:extLst>
              <a:ext uri="{FF2B5EF4-FFF2-40B4-BE49-F238E27FC236}">
                <a16:creationId xmlns:a16="http://schemas.microsoft.com/office/drawing/2014/main" id="{F7A881FB-C178-45AA-96F9-6F167741B5DF}"/>
              </a:ext>
            </a:extLst>
          </p:cNvPr>
          <p:cNvSpPr>
            <a:spLocks noGrp="1"/>
          </p:cNvSpPr>
          <p:nvPr>
            <p:ph idx="1"/>
          </p:nvPr>
        </p:nvSpPr>
        <p:spPr/>
        <p:txBody>
          <a:bodyPr/>
          <a:lstStyle/>
          <a:p>
            <a:r>
              <a:rPr lang="en-US" dirty="0"/>
              <a:t>A Scanner instance manages a buffer</a:t>
            </a:r>
          </a:p>
          <a:p>
            <a:pPr lvl="1"/>
            <a:r>
              <a:rPr lang="en-US" dirty="0"/>
              <a:t>User types on the keyboard</a:t>
            </a:r>
          </a:p>
          <a:p>
            <a:pPr lvl="1"/>
            <a:r>
              <a:rPr lang="en-US" dirty="0"/>
              <a:t>When user presses enter key, the line is stored in the buffer</a:t>
            </a:r>
          </a:p>
          <a:p>
            <a:pPr lvl="1"/>
            <a:r>
              <a:rPr lang="en-US" dirty="0"/>
              <a:t>The line "</a:t>
            </a:r>
            <a:r>
              <a:rPr lang="en-US" sz="2000" b="1" dirty="0">
                <a:solidFill>
                  <a:srgbClr val="0000FF"/>
                </a:solidFill>
                <a:latin typeface="Courier New" panose="02070309020205020404" pitchFamily="49" charset="0"/>
                <a:cs typeface="Courier New" panose="02070309020205020404" pitchFamily="49" charset="0"/>
              </a:rPr>
              <a:t>foo bar 77</a:t>
            </a:r>
            <a:r>
              <a:rPr lang="en-US" dirty="0"/>
              <a:t>" contains whitespace-delimited tokens "</a:t>
            </a:r>
            <a:r>
              <a:rPr lang="en-US" sz="2000" b="1" dirty="0">
                <a:solidFill>
                  <a:srgbClr val="0000FF"/>
                </a:solidFill>
                <a:latin typeface="Courier New" panose="02070309020205020404" pitchFamily="49" charset="0"/>
                <a:cs typeface="Courier New" panose="02070309020205020404" pitchFamily="49" charset="0"/>
              </a:rPr>
              <a:t>foo</a:t>
            </a:r>
            <a:r>
              <a:rPr lang="en-US" dirty="0"/>
              <a:t>", "</a:t>
            </a:r>
            <a:r>
              <a:rPr lang="en-US" sz="2000" b="1" dirty="0">
                <a:solidFill>
                  <a:srgbClr val="0000FF"/>
                </a:solidFill>
                <a:latin typeface="Courier New" panose="02070309020205020404" pitchFamily="49" charset="0"/>
                <a:cs typeface="Courier New" panose="02070309020205020404" pitchFamily="49" charset="0"/>
              </a:rPr>
              <a:t>bar</a:t>
            </a:r>
            <a:r>
              <a:rPr lang="en-US" dirty="0"/>
              <a:t>" and "</a:t>
            </a:r>
            <a:r>
              <a:rPr lang="en-US" sz="2000" b="1" dirty="0">
                <a:solidFill>
                  <a:srgbClr val="0000FF"/>
                </a:solidFill>
                <a:latin typeface="Courier New" panose="02070309020205020404" pitchFamily="49" charset="0"/>
                <a:cs typeface="Courier New" panose="02070309020205020404" pitchFamily="49" charset="0"/>
              </a:rPr>
              <a:t>77</a:t>
            </a:r>
            <a:r>
              <a:rPr lang="en-US" dirty="0"/>
              <a:t>"</a:t>
            </a:r>
          </a:p>
          <a:p>
            <a:pPr lvl="1"/>
            <a:r>
              <a:rPr lang="en-US" sz="2000" b="1" dirty="0">
                <a:solidFill>
                  <a:srgbClr val="0000FF"/>
                </a:solidFill>
                <a:latin typeface="Courier New" panose="02070309020205020404" pitchFamily="49" charset="0"/>
                <a:cs typeface="Courier New" panose="02070309020205020404" pitchFamily="49" charset="0"/>
              </a:rPr>
              <a:t>Scanner</a:t>
            </a:r>
            <a:r>
              <a:rPr lang="en-US" dirty="0"/>
              <a:t> methods remove tokens (or lines) from the buffer, (optionally) convert </a:t>
            </a:r>
            <a:br>
              <a:rPr lang="en-US" dirty="0"/>
            </a:br>
            <a:r>
              <a:rPr lang="en-US" dirty="0"/>
              <a:t>them to some data type and return them to the caller</a:t>
            </a:r>
          </a:p>
          <a:p>
            <a:pPr lvl="1"/>
            <a:r>
              <a:rPr lang="en-US" dirty="0"/>
              <a:t>User can type ahead, to put stuff in the buffer before the program asks for it</a:t>
            </a:r>
          </a:p>
        </p:txBody>
      </p:sp>
      <p:sp>
        <p:nvSpPr>
          <p:cNvPr id="4" name="TextBox 3">
            <a:extLst>
              <a:ext uri="{FF2B5EF4-FFF2-40B4-BE49-F238E27FC236}">
                <a16:creationId xmlns:a16="http://schemas.microsoft.com/office/drawing/2014/main" id="{2C521B60-593E-4558-8091-413A8D4A7778}"/>
              </a:ext>
            </a:extLst>
          </p:cNvPr>
          <p:cNvSpPr txBox="1"/>
          <p:nvPr/>
        </p:nvSpPr>
        <p:spPr>
          <a:xfrm>
            <a:off x="76200" y="6317532"/>
            <a:ext cx="6437724" cy="369332"/>
          </a:xfrm>
          <a:prstGeom prst="rect">
            <a:avLst/>
          </a:prstGeom>
          <a:noFill/>
        </p:spPr>
        <p:txBody>
          <a:bodyPr wrap="none" rtlCol="0">
            <a:spAutoFit/>
          </a:bodyPr>
          <a:lstStyle/>
          <a:p>
            <a:r>
              <a:rPr lang="en-US" dirty="0">
                <a:cs typeface="Courier New" panose="02070309020205020404" pitchFamily="49" charset="0"/>
              </a:rPr>
              <a:t>See ScannerDemo1.java, ScannerDemo2.java , ScannerDemo3.java</a:t>
            </a:r>
            <a:endParaRPr lang="en-US" dirty="0"/>
          </a:p>
        </p:txBody>
      </p:sp>
    </p:spTree>
    <p:extLst>
      <p:ext uri="{BB962C8B-B14F-4D97-AF65-F5344CB8AC3E}">
        <p14:creationId xmlns:p14="http://schemas.microsoft.com/office/powerpoint/2010/main" val="181463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1773-1DF4-47A7-A9AB-B0BE50E69783}"/>
              </a:ext>
            </a:extLst>
          </p:cNvPr>
          <p:cNvSpPr>
            <a:spLocks noGrp="1"/>
          </p:cNvSpPr>
          <p:nvPr>
            <p:ph type="title"/>
          </p:nvPr>
        </p:nvSpPr>
        <p:spPr/>
        <p:txBody>
          <a:bodyPr/>
          <a:lstStyle/>
          <a:p>
            <a:r>
              <a:rPr lang="en-US" dirty="0"/>
              <a:t>About This Course</a:t>
            </a:r>
          </a:p>
        </p:txBody>
      </p:sp>
      <p:sp>
        <p:nvSpPr>
          <p:cNvPr id="3" name="Content Placeholder 2">
            <a:extLst>
              <a:ext uri="{FF2B5EF4-FFF2-40B4-BE49-F238E27FC236}">
                <a16:creationId xmlns:a16="http://schemas.microsoft.com/office/drawing/2014/main" id="{0D450B23-74AD-43E7-AC8D-EC30833CF639}"/>
              </a:ext>
            </a:extLst>
          </p:cNvPr>
          <p:cNvSpPr>
            <a:spLocks noGrp="1"/>
          </p:cNvSpPr>
          <p:nvPr>
            <p:ph idx="1"/>
          </p:nvPr>
        </p:nvSpPr>
        <p:spPr/>
        <p:txBody>
          <a:bodyPr/>
          <a:lstStyle/>
          <a:p>
            <a:r>
              <a:rPr lang="en-US" dirty="0"/>
              <a:t>Target audience: people with zero-to-minimal programming experience prior to 10A</a:t>
            </a:r>
          </a:p>
          <a:p>
            <a:r>
              <a:rPr lang="en-US" dirty="0"/>
              <a:t>Six assignments, two or three weeks per assignment</a:t>
            </a:r>
          </a:p>
          <a:p>
            <a:pPr lvl="1"/>
            <a:r>
              <a:rPr lang="en-US" dirty="0"/>
              <a:t>Precisely follow hints’ and </a:t>
            </a:r>
            <a:r>
              <a:rPr lang="en-US" dirty="0" err="1"/>
              <a:t>psets</a:t>
            </a:r>
            <a:r>
              <a:rPr lang="en-US" dirty="0"/>
              <a:t>’ specifications</a:t>
            </a:r>
          </a:p>
          <a:p>
            <a:r>
              <a:rPr lang="en-US" dirty="0"/>
              <a:t>Open book (e-textbook &amp; anything on paper) midterm and final</a:t>
            </a:r>
          </a:p>
          <a:p>
            <a:r>
              <a:rPr lang="en-US" dirty="0"/>
              <a:t>Universal feedback from target audience: the course is challenging, </a:t>
            </a:r>
            <a:br>
              <a:rPr lang="en-US" dirty="0"/>
            </a:br>
            <a:r>
              <a:rPr lang="en-US" dirty="0"/>
              <a:t>the course is satisfying, and </a:t>
            </a:r>
            <a:r>
              <a:rPr lang="en-US" u="sng" dirty="0"/>
              <a:t>the course takes lots of time</a:t>
            </a:r>
            <a:r>
              <a:rPr lang="en-US" dirty="0"/>
              <a:t>, so ...</a:t>
            </a:r>
          </a:p>
          <a:p>
            <a:r>
              <a:rPr lang="en-US" dirty="0"/>
              <a:t>DON’T PROCRASTINATE</a:t>
            </a:r>
            <a:endParaRPr lang="en-US" u="sng" dirty="0"/>
          </a:p>
          <a:p>
            <a:r>
              <a:rPr lang="en-US" dirty="0"/>
              <a:t>Ask questions, attend sections, read emails, be active on Ed</a:t>
            </a:r>
          </a:p>
        </p:txBody>
      </p:sp>
    </p:spTree>
    <p:extLst>
      <p:ext uri="{BB962C8B-B14F-4D97-AF65-F5344CB8AC3E}">
        <p14:creationId xmlns:p14="http://schemas.microsoft.com/office/powerpoint/2010/main" val="3623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4EF4-4419-4B57-B077-D748B5601D48}"/>
              </a:ext>
            </a:extLst>
          </p:cNvPr>
          <p:cNvSpPr>
            <a:spLocks noGrp="1"/>
          </p:cNvSpPr>
          <p:nvPr>
            <p:ph type="title"/>
          </p:nvPr>
        </p:nvSpPr>
        <p:spPr/>
        <p:txBody>
          <a:bodyPr/>
          <a:lstStyle/>
          <a:p>
            <a:r>
              <a:rPr lang="en-US" dirty="0"/>
              <a:t>Tic Tac Toe</a:t>
            </a:r>
          </a:p>
        </p:txBody>
      </p:sp>
      <p:sp>
        <p:nvSpPr>
          <p:cNvPr id="3" name="Content Placeholder 2">
            <a:extLst>
              <a:ext uri="{FF2B5EF4-FFF2-40B4-BE49-F238E27FC236}">
                <a16:creationId xmlns:a16="http://schemas.microsoft.com/office/drawing/2014/main" id="{12CA3144-768C-4A3C-8479-D315FE3BE0A7}"/>
              </a:ext>
            </a:extLst>
          </p:cNvPr>
          <p:cNvSpPr>
            <a:spLocks noGrp="1"/>
          </p:cNvSpPr>
          <p:nvPr>
            <p:ph idx="1"/>
          </p:nvPr>
        </p:nvSpPr>
        <p:spPr/>
        <p:txBody>
          <a:bodyPr/>
          <a:lstStyle/>
          <a:p>
            <a:r>
              <a:rPr lang="en-US" dirty="0"/>
              <a:t>From 10A’s final </a:t>
            </a:r>
            <a:r>
              <a:rPr lang="en-US" dirty="0" err="1"/>
              <a:t>pset</a:t>
            </a:r>
            <a:r>
              <a:rPr lang="en-US" dirty="0"/>
              <a:t>: write a Tic Tac Toe program</a:t>
            </a:r>
          </a:p>
          <a:p>
            <a:pPr lvl="1">
              <a:tabLst>
                <a:tab pos="4341813" algn="l"/>
              </a:tabLst>
            </a:pPr>
            <a:r>
              <a:rPr lang="en-US" b="1" dirty="0">
                <a:solidFill>
                  <a:sysClr val="windowText" lastClr="000000"/>
                </a:solidFill>
                <a:latin typeface="Courier New" panose="02070309020205020404" pitchFamily="49" charset="0"/>
                <a:cs typeface="Courier New" panose="02070309020205020404" pitchFamily="49" charset="0"/>
              </a:rPr>
              <a:t>TicTacToe.java</a:t>
            </a:r>
            <a:r>
              <a:rPr lang="en-US" dirty="0"/>
              <a:t>	program class that plays the game</a:t>
            </a:r>
          </a:p>
          <a:p>
            <a:pPr lvl="1">
              <a:tabLst>
                <a:tab pos="4341813" algn="l"/>
              </a:tabLst>
            </a:pPr>
            <a:r>
              <a:rPr lang="en-US" b="1" dirty="0">
                <a:solidFill>
                  <a:sysClr val="windowText" lastClr="000000"/>
                </a:solidFill>
                <a:latin typeface="Courier New" panose="02070309020205020404" pitchFamily="49" charset="0"/>
                <a:cs typeface="Courier New" panose="02070309020205020404" pitchFamily="49" charset="0"/>
              </a:rPr>
              <a:t>TicTacToeBoard.java</a:t>
            </a:r>
            <a:r>
              <a:rPr lang="en-US" dirty="0"/>
              <a:t>	template class that models the Tic Tac Toe board</a:t>
            </a:r>
          </a:p>
          <a:p>
            <a:pPr>
              <a:tabLst>
                <a:tab pos="4341813" algn="l"/>
              </a:tabLst>
            </a:pPr>
            <a:r>
              <a:rPr lang="en-US" dirty="0"/>
              <a:t>Good example to differentiate program classes from template classes</a:t>
            </a:r>
          </a:p>
          <a:p>
            <a:pPr>
              <a:tabLst>
                <a:tab pos="4341813" algn="l"/>
              </a:tabLst>
            </a:pPr>
            <a:r>
              <a:rPr lang="en-US" sz="2400" b="1" dirty="0">
                <a:solidFill>
                  <a:sysClr val="windowText" lastClr="000000"/>
                </a:solidFill>
                <a:latin typeface="Courier New" panose="02070309020205020404" pitchFamily="49" charset="0"/>
                <a:cs typeface="Courier New" panose="02070309020205020404" pitchFamily="49" charset="0"/>
              </a:rPr>
              <a:t>TicTacToe.java</a:t>
            </a:r>
          </a:p>
          <a:p>
            <a:pPr lvl="1">
              <a:tabLst>
                <a:tab pos="4341813" algn="l"/>
              </a:tabLst>
            </a:pPr>
            <a:r>
              <a:rPr lang="en-US" dirty="0"/>
              <a:t>Hosts all interaction with the user</a:t>
            </a:r>
          </a:p>
          <a:p>
            <a:pPr lvl="1">
              <a:tabLst>
                <a:tab pos="4341813" algn="l"/>
              </a:tabLst>
            </a:pPr>
            <a:r>
              <a:rPr lang="en-US" dirty="0"/>
              <a:t>Knows nothing about how the board is implemented</a:t>
            </a:r>
          </a:p>
          <a:p>
            <a:pPr>
              <a:tabLst>
                <a:tab pos="4341813" algn="l"/>
              </a:tabLst>
            </a:pPr>
            <a:r>
              <a:rPr lang="en-US" sz="2400" b="1" dirty="0">
                <a:solidFill>
                  <a:sysClr val="windowText" lastClr="000000"/>
                </a:solidFill>
                <a:latin typeface="Courier New" panose="02070309020205020404" pitchFamily="49" charset="0"/>
                <a:cs typeface="Courier New" panose="02070309020205020404" pitchFamily="49" charset="0"/>
              </a:rPr>
              <a:t>TicTacToeBoard.java</a:t>
            </a:r>
          </a:p>
          <a:p>
            <a:pPr lvl="1">
              <a:tabLst>
                <a:tab pos="4341813" algn="l"/>
              </a:tabLst>
            </a:pPr>
            <a:r>
              <a:rPr lang="en-US" dirty="0"/>
              <a:t>Hosts all board implementation details</a:t>
            </a:r>
          </a:p>
          <a:p>
            <a:pPr lvl="1">
              <a:tabLst>
                <a:tab pos="4341813" algn="l"/>
              </a:tabLst>
            </a:pPr>
            <a:r>
              <a:rPr lang="en-US" dirty="0"/>
              <a:t>No interaction with the user</a:t>
            </a:r>
          </a:p>
          <a:p>
            <a:pPr lvl="1">
              <a:tabLst>
                <a:tab pos="4341813" algn="l"/>
              </a:tabLst>
            </a:pPr>
            <a:r>
              <a:rPr lang="en-US" dirty="0"/>
              <a:t>Exposes capabilities needed by program class</a:t>
            </a:r>
          </a:p>
          <a:p>
            <a:pPr>
              <a:tabLst>
                <a:tab pos="4341813" algn="l"/>
              </a:tabLst>
            </a:pPr>
            <a:endParaRPr lang="en-US" dirty="0"/>
          </a:p>
        </p:txBody>
      </p:sp>
      <p:sp>
        <p:nvSpPr>
          <p:cNvPr id="4" name="TextBox 3">
            <a:extLst>
              <a:ext uri="{FF2B5EF4-FFF2-40B4-BE49-F238E27FC236}">
                <a16:creationId xmlns:a16="http://schemas.microsoft.com/office/drawing/2014/main" id="{A5BAFD55-561C-47A6-A865-C57EC0D0BE13}"/>
              </a:ext>
            </a:extLst>
          </p:cNvPr>
          <p:cNvSpPr txBox="1"/>
          <p:nvPr/>
        </p:nvSpPr>
        <p:spPr>
          <a:xfrm>
            <a:off x="76200" y="6317532"/>
            <a:ext cx="9624238" cy="369332"/>
          </a:xfrm>
          <a:prstGeom prst="rect">
            <a:avLst/>
          </a:prstGeom>
        </p:spPr>
        <p:txBody>
          <a:bodyPr wrap="none">
            <a:spAutoFit/>
          </a:bodyPr>
          <a:lstStyle>
            <a:defPPr>
              <a:defRPr lang="en-US"/>
            </a:defPPr>
          </a:lstStyle>
          <a:p>
            <a:r>
              <a:rPr lang="en-US" dirty="0"/>
              <a:t>See TicTacToe.pdf, TicTacToe.java, TicTacToeBoard.java (we’ll discuss these in section if we have time)</a:t>
            </a:r>
          </a:p>
        </p:txBody>
      </p:sp>
    </p:spTree>
    <p:extLst>
      <p:ext uri="{BB962C8B-B14F-4D97-AF65-F5344CB8AC3E}">
        <p14:creationId xmlns:p14="http://schemas.microsoft.com/office/powerpoint/2010/main" val="544925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Subsequent slides Identify Basic Java Concepts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normAutofit/>
          </a:bodyPr>
          <a:lstStyle/>
          <a:p>
            <a:r>
              <a:rPr lang="en-US" dirty="0"/>
              <a:t>Per the syllabus ...</a:t>
            </a:r>
          </a:p>
          <a:p>
            <a:pPr marL="914400" lvl="2" indent="0">
              <a:buNone/>
            </a:pPr>
            <a:endParaRPr lang="en-US" sz="2400" dirty="0"/>
          </a:p>
          <a:p>
            <a:pPr marL="914400" lvl="2" indent="0">
              <a:buNone/>
            </a:pPr>
            <a:r>
              <a:rPr lang="en-US" sz="2400" dirty="0"/>
              <a:t>"... the official prerequisite for this course is Computer Science E-10a, which covers the fundamental principles of object-oriented programming using Java; however, students who are experienced in other languages (e.g., C#, C++ or even C) may be able to succeed in this course if they master elementary Java during the first week or two. This means that by mid-February all registered students are expected to be comfortable with designing, coding and debugging programs of modest complexity while employing good programming style in the Java language. In particular, we presume that enrolled students are already competent at writing Java code that contains iterative and conditional control structures, parameter passing, elementary class declarations/object creation, and single-dimensioned array manipulation."</a:t>
            </a:r>
          </a:p>
        </p:txBody>
      </p:sp>
    </p:spTree>
    <p:extLst>
      <p:ext uri="{BB962C8B-B14F-4D97-AF65-F5344CB8AC3E}">
        <p14:creationId xmlns:p14="http://schemas.microsoft.com/office/powerpoint/2010/main" val="124192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Data lives in variables</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&lt;public | private&gt; &lt;static&gt; </a:t>
            </a:r>
            <a:r>
              <a:rPr lang="en-US" sz="2200" b="1" dirty="0" err="1">
                <a:solidFill>
                  <a:srgbClr val="0000FF"/>
                </a:solidFill>
                <a:latin typeface="Courier New" panose="02070309020205020404" pitchFamily="49" charset="0"/>
                <a:cs typeface="Courier New" panose="02070309020205020404" pitchFamily="49" charset="0"/>
              </a:rPr>
              <a:t>dataType</a:t>
            </a:r>
            <a:r>
              <a:rPr lang="en-US" sz="2200" b="1" dirty="0">
                <a:solidFill>
                  <a:srgbClr val="0000FF"/>
                </a:solidFill>
                <a:latin typeface="Courier New" panose="02070309020205020404" pitchFamily="49" charset="0"/>
                <a:cs typeface="Courier New" panose="02070309020205020404" pitchFamily="49" charset="0"/>
              </a:rPr>
              <a:t> name</a:t>
            </a:r>
          </a:p>
          <a:p>
            <a:r>
              <a:rPr lang="en-US" dirty="0"/>
              <a:t>Primitive data types: </a:t>
            </a:r>
            <a:r>
              <a:rPr lang="en-US" sz="2200" b="1" dirty="0">
                <a:solidFill>
                  <a:srgbClr val="0000FF"/>
                </a:solidFill>
                <a:latin typeface="Courier New" panose="02070309020205020404" pitchFamily="49" charset="0"/>
                <a:cs typeface="Courier New" panose="02070309020205020404" pitchFamily="49" charset="0"/>
              </a:rPr>
              <a:t>int</a:t>
            </a:r>
            <a:r>
              <a:rPr lang="en-US" dirty="0"/>
              <a:t>, </a:t>
            </a:r>
            <a:r>
              <a:rPr lang="en-US" sz="2200" b="1" dirty="0">
                <a:solidFill>
                  <a:srgbClr val="0000FF"/>
                </a:solidFill>
                <a:latin typeface="Courier New" panose="02070309020205020404" pitchFamily="49" charset="0"/>
                <a:cs typeface="Courier New" panose="02070309020205020404" pitchFamily="49" charset="0"/>
              </a:rPr>
              <a:t>double</a:t>
            </a:r>
            <a:r>
              <a:rPr lang="en-US" dirty="0"/>
              <a:t>, </a:t>
            </a:r>
            <a:r>
              <a:rPr lang="en-US" sz="2200" b="1" dirty="0" err="1">
                <a:solidFill>
                  <a:srgbClr val="0000FF"/>
                </a:solidFill>
                <a:latin typeface="Courier New" panose="02070309020205020404" pitchFamily="49" charset="0"/>
                <a:cs typeface="Courier New" panose="02070309020205020404" pitchFamily="49" charset="0"/>
              </a:rPr>
              <a:t>boolean</a:t>
            </a:r>
            <a:r>
              <a:rPr lang="en-US" dirty="0"/>
              <a:t>, </a:t>
            </a:r>
            <a:r>
              <a:rPr lang="en-US" sz="2200" b="1" dirty="0">
                <a:solidFill>
                  <a:srgbClr val="0000FF"/>
                </a:solidFill>
                <a:latin typeface="Courier New" panose="02070309020205020404" pitchFamily="49" charset="0"/>
                <a:cs typeface="Courier New" panose="02070309020205020404" pitchFamily="49" charset="0"/>
              </a:rPr>
              <a:t>byte</a:t>
            </a:r>
            <a:r>
              <a:rPr lang="en-US" dirty="0"/>
              <a:t>, ...</a:t>
            </a:r>
          </a:p>
          <a:p>
            <a:r>
              <a:rPr lang="en-US" dirty="0"/>
              <a:t>Non-primitive data types: </a:t>
            </a:r>
            <a:r>
              <a:rPr lang="en-US" sz="2200" b="1" dirty="0">
                <a:solidFill>
                  <a:srgbClr val="0000FF"/>
                </a:solidFill>
                <a:latin typeface="Courier New" panose="02070309020205020404" pitchFamily="49" charset="0"/>
                <a:cs typeface="Courier New" panose="02070309020205020404" pitchFamily="49" charset="0"/>
              </a:rPr>
              <a:t>String</a:t>
            </a:r>
            <a:r>
              <a:rPr lang="en-US" dirty="0"/>
              <a:t>, </a:t>
            </a:r>
            <a:r>
              <a:rPr lang="en-US" sz="2200" b="1" dirty="0" err="1">
                <a:solidFill>
                  <a:srgbClr val="0000FF"/>
                </a:solidFill>
                <a:latin typeface="Courier New" panose="02070309020205020404" pitchFamily="49" charset="0"/>
                <a:cs typeface="Courier New" panose="02070309020205020404" pitchFamily="49" charset="0"/>
              </a:rPr>
              <a:t>BankAccount</a:t>
            </a:r>
            <a:r>
              <a:rPr lang="en-US" dirty="0"/>
              <a:t>, ...</a:t>
            </a:r>
          </a:p>
        </p:txBody>
      </p:sp>
    </p:spTree>
    <p:extLst>
      <p:ext uri="{BB962C8B-B14F-4D97-AF65-F5344CB8AC3E}">
        <p14:creationId xmlns:p14="http://schemas.microsoft.com/office/powerpoint/2010/main" val="3099239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Assignment statements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sz="2200" b="1" dirty="0" err="1">
                <a:solidFill>
                  <a:srgbClr val="0000FF"/>
                </a:solidFill>
                <a:latin typeface="Courier New" panose="02070309020205020404" pitchFamily="49" charset="0"/>
                <a:cs typeface="Courier New" panose="02070309020205020404" pitchFamily="49" charset="0"/>
              </a:rPr>
              <a:t>varname</a:t>
            </a:r>
            <a:r>
              <a:rPr lang="en-US" sz="2200" b="1" dirty="0">
                <a:solidFill>
                  <a:srgbClr val="0000FF"/>
                </a:solidFill>
                <a:latin typeface="Courier New" panose="02070309020205020404" pitchFamily="49" charset="0"/>
                <a:cs typeface="Courier New" panose="02070309020205020404" pitchFamily="49" charset="0"/>
              </a:rPr>
              <a:t> = expression</a:t>
            </a:r>
          </a:p>
          <a:p>
            <a:r>
              <a:rPr lang="en-US" sz="2200" b="1" dirty="0">
                <a:solidFill>
                  <a:srgbClr val="0000FF"/>
                </a:solidFill>
                <a:latin typeface="Courier New" panose="02070309020205020404" pitchFamily="49" charset="0"/>
                <a:cs typeface="Courier New" panose="02070309020205020404" pitchFamily="49" charset="0"/>
              </a:rPr>
              <a:t>expression</a:t>
            </a:r>
            <a:r>
              <a:rPr lang="en-US" dirty="0"/>
              <a:t> is evaluated first, without considering </a:t>
            </a:r>
            <a:r>
              <a:rPr lang="en-US" sz="2200" b="1" dirty="0" err="1">
                <a:solidFill>
                  <a:srgbClr val="0000FF"/>
                </a:solidFill>
                <a:latin typeface="Courier New" panose="02070309020205020404" pitchFamily="49" charset="0"/>
                <a:cs typeface="Courier New" panose="02070309020205020404" pitchFamily="49" charset="0"/>
              </a:rPr>
              <a:t>varname</a:t>
            </a:r>
            <a:endParaRPr lang="en-US" dirty="0"/>
          </a:p>
          <a:p>
            <a:r>
              <a:rPr lang="en-US" sz="2200" b="1" dirty="0">
                <a:solidFill>
                  <a:srgbClr val="0000FF"/>
                </a:solidFill>
                <a:latin typeface="Courier New" panose="02070309020205020404" pitchFamily="49" charset="0"/>
                <a:cs typeface="Courier New" panose="02070309020205020404" pitchFamily="49" charset="0"/>
              </a:rPr>
              <a:t>expression</a:t>
            </a:r>
            <a:r>
              <a:rPr lang="en-US" dirty="0"/>
              <a:t>'s value converted to </a:t>
            </a:r>
            <a:r>
              <a:rPr lang="en-US" sz="2200" b="1" dirty="0" err="1">
                <a:solidFill>
                  <a:srgbClr val="0000FF"/>
                </a:solidFill>
                <a:latin typeface="Courier New" panose="02070309020205020404" pitchFamily="49" charset="0"/>
                <a:cs typeface="Courier New" panose="02070309020205020404" pitchFamily="49" charset="0"/>
              </a:rPr>
              <a:t>varname</a:t>
            </a:r>
            <a:r>
              <a:rPr lang="en-US" dirty="0" err="1"/>
              <a:t>’s</a:t>
            </a:r>
            <a:r>
              <a:rPr lang="en-US" dirty="0"/>
              <a:t> data type and stored in </a:t>
            </a:r>
            <a:r>
              <a:rPr lang="en-US" sz="2200" b="1" dirty="0" err="1">
                <a:solidFill>
                  <a:srgbClr val="0000FF"/>
                </a:solidFill>
                <a:latin typeface="Courier New" panose="02070309020205020404" pitchFamily="49" charset="0"/>
                <a:cs typeface="Courier New" panose="02070309020205020404" pitchFamily="49" charset="0"/>
              </a:rPr>
              <a:t>varname</a:t>
            </a:r>
            <a:endParaRPr lang="en-US" dirty="0"/>
          </a:p>
        </p:txBody>
      </p:sp>
    </p:spTree>
    <p:extLst>
      <p:ext uri="{BB962C8B-B14F-4D97-AF65-F5344CB8AC3E}">
        <p14:creationId xmlns:p14="http://schemas.microsoft.com/office/powerpoint/2010/main" val="523824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Arithmetic expressions and precedence</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Arithmetic operators: </a:t>
            </a:r>
            <a:r>
              <a:rPr lang="en-US" sz="2200" b="1" dirty="0">
                <a:solidFill>
                  <a:srgbClr val="0000FF"/>
                </a:solidFill>
                <a:latin typeface="Courier New" panose="02070309020205020404" pitchFamily="49" charset="0"/>
                <a:cs typeface="Courier New" panose="02070309020205020404" pitchFamily="49" charset="0"/>
              </a:rPr>
              <a:t>+ - * / %</a:t>
            </a:r>
          </a:p>
          <a:p>
            <a:r>
              <a:rPr lang="en-US" sz="2200" b="1" dirty="0">
                <a:solidFill>
                  <a:srgbClr val="0000FF"/>
                </a:solidFill>
                <a:latin typeface="Courier New" panose="02070309020205020404" pitchFamily="49" charset="0"/>
                <a:cs typeface="Courier New" panose="02070309020205020404" pitchFamily="49" charset="0"/>
              </a:rPr>
              <a:t>* / % </a:t>
            </a:r>
            <a:r>
              <a:rPr lang="en-US" dirty="0"/>
              <a:t>have higher precedence than </a:t>
            </a:r>
            <a:r>
              <a:rPr lang="en-US" sz="2200" b="1" dirty="0">
                <a:solidFill>
                  <a:srgbClr val="0000FF"/>
                </a:solidFill>
                <a:latin typeface="Courier New" panose="02070309020205020404" pitchFamily="49" charset="0"/>
                <a:cs typeface="Courier New" panose="02070309020205020404" pitchFamily="49" charset="0"/>
              </a:rPr>
              <a:t>+ -</a:t>
            </a:r>
          </a:p>
          <a:p>
            <a:pPr lvl="1"/>
            <a:r>
              <a:rPr lang="en-US" sz="2200" b="1" dirty="0">
                <a:solidFill>
                  <a:srgbClr val="0000FF"/>
                </a:solidFill>
                <a:latin typeface="Courier New" panose="02070309020205020404" pitchFamily="49" charset="0"/>
                <a:cs typeface="Courier New" panose="02070309020205020404" pitchFamily="49" charset="0"/>
              </a:rPr>
              <a:t>2 + 3 * 4</a:t>
            </a:r>
            <a:r>
              <a:rPr lang="en-US" dirty="0"/>
              <a:t> is the same as </a:t>
            </a:r>
            <a:r>
              <a:rPr lang="en-US" sz="2200" b="1" dirty="0">
                <a:solidFill>
                  <a:srgbClr val="0000FF"/>
                </a:solidFill>
                <a:latin typeface="Courier New" panose="02070309020205020404" pitchFamily="49" charset="0"/>
                <a:cs typeface="Courier New" panose="02070309020205020404" pitchFamily="49" charset="0"/>
              </a:rPr>
              <a:t>2 + 12</a:t>
            </a:r>
            <a:r>
              <a:rPr lang="en-US" dirty="0"/>
              <a:t>, because </a:t>
            </a:r>
            <a:r>
              <a:rPr lang="en-US" sz="2200" b="1" dirty="0">
                <a:solidFill>
                  <a:srgbClr val="0000FF"/>
                </a:solidFill>
                <a:latin typeface="Courier New" panose="02070309020205020404" pitchFamily="49" charset="0"/>
                <a:cs typeface="Courier New" panose="02070309020205020404" pitchFamily="49" charset="0"/>
              </a:rPr>
              <a:t>*</a:t>
            </a:r>
            <a:r>
              <a:rPr lang="en-US" dirty="0"/>
              <a:t> is done before </a:t>
            </a:r>
            <a:r>
              <a:rPr lang="en-US" sz="2200" b="1" dirty="0">
                <a:solidFill>
                  <a:srgbClr val="0000FF"/>
                </a:solidFill>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a:t>
            </a:r>
            <a:r>
              <a:rPr lang="en-US" dirty="0"/>
              <a:t> override precedence rules</a:t>
            </a:r>
          </a:p>
          <a:p>
            <a:pPr lvl="1"/>
            <a:r>
              <a:rPr lang="en-US" sz="2200" b="1" dirty="0">
                <a:solidFill>
                  <a:srgbClr val="0000FF"/>
                </a:solidFill>
                <a:latin typeface="Courier New" panose="02070309020205020404" pitchFamily="49" charset="0"/>
                <a:cs typeface="Courier New" panose="02070309020205020404" pitchFamily="49" charset="0"/>
              </a:rPr>
              <a:t>(2 + 3) * 4 </a:t>
            </a:r>
            <a:r>
              <a:rPr lang="en-US" dirty="0"/>
              <a:t>is the same as </a:t>
            </a:r>
            <a:r>
              <a:rPr lang="en-US" sz="2200" b="1" dirty="0">
                <a:solidFill>
                  <a:srgbClr val="0000FF"/>
                </a:solidFill>
                <a:latin typeface="Courier New" panose="02070309020205020404" pitchFamily="49" charset="0"/>
                <a:cs typeface="Courier New" panose="02070309020205020404" pitchFamily="49" charset="0"/>
              </a:rPr>
              <a:t>5 * 4</a:t>
            </a:r>
          </a:p>
          <a:p>
            <a:r>
              <a:rPr lang="en-US" sz="2200" b="1" dirty="0">
                <a:solidFill>
                  <a:srgbClr val="0000FF"/>
                </a:solidFill>
                <a:latin typeface="Courier New" panose="02070309020205020404" pitchFamily="49" charset="0"/>
                <a:cs typeface="Courier New" panose="02070309020205020404" pitchFamily="49" charset="0"/>
              </a:rPr>
              <a:t>int/int </a:t>
            </a:r>
            <a:r>
              <a:rPr lang="en-US" dirty="0"/>
              <a:t>does integer division </a:t>
            </a:r>
          </a:p>
          <a:p>
            <a:pPr lvl="1"/>
            <a:r>
              <a:rPr lang="en-US" sz="2200" b="1" dirty="0">
                <a:solidFill>
                  <a:srgbClr val="0000FF"/>
                </a:solidFill>
                <a:latin typeface="Courier New" panose="02070309020205020404" pitchFamily="49" charset="0"/>
                <a:cs typeface="Courier New" panose="02070309020205020404" pitchFamily="49" charset="0"/>
              </a:rPr>
              <a:t>7 / 4 </a:t>
            </a:r>
            <a:r>
              <a:rPr lang="en-US" dirty="0"/>
              <a:t>evaluates to </a:t>
            </a:r>
            <a:r>
              <a:rPr lang="en-US" sz="2200" b="1" dirty="0">
                <a:solidFill>
                  <a:srgbClr val="0000FF"/>
                </a:solidFill>
                <a:latin typeface="Courier New" panose="02070309020205020404" pitchFamily="49" charset="0"/>
                <a:cs typeface="Courier New" panose="02070309020205020404" pitchFamily="49" charset="0"/>
              </a:rPr>
              <a:t>1</a:t>
            </a:r>
          </a:p>
          <a:p>
            <a:r>
              <a:rPr lang="en-US" sz="2200" b="1" dirty="0">
                <a:solidFill>
                  <a:srgbClr val="0000FF"/>
                </a:solidFill>
                <a:latin typeface="Courier New" panose="02070309020205020404" pitchFamily="49" charset="0"/>
                <a:cs typeface="Courier New" panose="02070309020205020404" pitchFamily="49" charset="0"/>
              </a:rPr>
              <a:t>a = b = c = d = 17; // goes right to left</a:t>
            </a:r>
          </a:p>
        </p:txBody>
      </p:sp>
    </p:spTree>
    <p:extLst>
      <p:ext uri="{BB962C8B-B14F-4D97-AF65-F5344CB8AC3E}">
        <p14:creationId xmlns:p14="http://schemas.microsoft.com/office/powerpoint/2010/main" val="1670011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Java variables and methods live in classes</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class Foo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920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Executable code lives in methods</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&lt;public&gt; &lt;static&gt; </a:t>
            </a:r>
            <a:r>
              <a:rPr lang="en-US" sz="2200" b="1" dirty="0" err="1">
                <a:solidFill>
                  <a:srgbClr val="0000FF"/>
                </a:solidFill>
                <a:latin typeface="Courier New" panose="02070309020205020404" pitchFamily="49" charset="0"/>
                <a:cs typeface="Courier New" panose="02070309020205020404" pitchFamily="49" charset="0"/>
              </a:rPr>
              <a:t>dataType</a:t>
            </a:r>
            <a:r>
              <a:rPr lang="en-US" sz="2200" b="1" dirty="0">
                <a:solidFill>
                  <a:srgbClr val="0000FF"/>
                </a:solidFill>
                <a:latin typeface="Courier New" panose="02070309020205020404" pitchFamily="49" charset="0"/>
                <a:cs typeface="Courier New" panose="02070309020205020404" pitchFamily="49" charset="0"/>
              </a:rPr>
              <a:t> name( &lt;</a:t>
            </a:r>
            <a:r>
              <a:rPr lang="en-US" sz="2200" b="1" dirty="0" err="1">
                <a:solidFill>
                  <a:srgbClr val="0000FF"/>
                </a:solidFill>
                <a:latin typeface="Courier New" panose="02070309020205020404" pitchFamily="49" charset="0"/>
                <a:cs typeface="Courier New" panose="02070309020205020404" pitchFamily="49" charset="0"/>
              </a:rPr>
              <a:t>arg</a:t>
            </a:r>
            <a:r>
              <a:rPr lang="en-US" sz="2200" b="1" dirty="0">
                <a:solidFill>
                  <a:srgbClr val="0000FF"/>
                </a:solidFill>
                <a:latin typeface="Courier New" panose="02070309020205020404" pitchFamily="49" charset="0"/>
                <a:cs typeface="Courier New" panose="02070309020205020404" pitchFamily="49" charset="0"/>
              </a:rPr>
              <a:t>&lt;, </a:t>
            </a:r>
            <a:r>
              <a:rPr lang="en-US" sz="2200" b="1" dirty="0" err="1">
                <a:solidFill>
                  <a:srgbClr val="0000FF"/>
                </a:solidFill>
                <a:latin typeface="Courier New" panose="02070309020205020404" pitchFamily="49" charset="0"/>
                <a:cs typeface="Courier New" panose="02070309020205020404" pitchFamily="49" charset="0"/>
              </a:rPr>
              <a:t>arg</a:t>
            </a:r>
            <a:r>
              <a:rPr lang="en-US" sz="2200" b="1" dirty="0">
                <a:solidFill>
                  <a:srgbClr val="0000FF"/>
                </a:solidFill>
                <a:latin typeface="Courier New" panose="02070309020205020404" pitchFamily="49" charset="0"/>
                <a:cs typeface="Courier New" panose="02070309020205020404" pitchFamily="49" charset="0"/>
              </a:rPr>
              <a:t>&lt;, ...&gt;&gt;&gt;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&lt;return &lt;value&gt;;&gt;</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r>
              <a:rPr lang="en-US" dirty="0"/>
              <a:t>A reference to a method that returns a value, evaluates to that value</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int foo = </a:t>
            </a:r>
            <a:r>
              <a:rPr lang="en-US" sz="2200" b="1" dirty="0" err="1">
                <a:solidFill>
                  <a:srgbClr val="0000FF"/>
                </a:solidFill>
                <a:latin typeface="Courier New" panose="02070309020205020404" pitchFamily="49" charset="0"/>
                <a:cs typeface="Courier New" panose="02070309020205020404" pitchFamily="49" charset="0"/>
              </a:rPr>
              <a:t>addOne</a:t>
            </a:r>
            <a:r>
              <a:rPr lang="en-US" sz="2200" b="1" dirty="0">
                <a:solidFill>
                  <a:srgbClr val="0000FF"/>
                </a:solidFill>
                <a:latin typeface="Courier New" panose="02070309020205020404" pitchFamily="49" charset="0"/>
                <a:cs typeface="Courier New" panose="02070309020205020404" pitchFamily="49" charset="0"/>
              </a:rPr>
              <a:t>( 5 ); // foo receives value 6</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public static int </a:t>
            </a:r>
            <a:r>
              <a:rPr lang="en-US" sz="2200" b="1" dirty="0" err="1">
                <a:solidFill>
                  <a:srgbClr val="0000FF"/>
                </a:solidFill>
                <a:latin typeface="Courier New" panose="02070309020205020404" pitchFamily="49" charset="0"/>
                <a:cs typeface="Courier New" panose="02070309020205020404" pitchFamily="49" charset="0"/>
              </a:rPr>
              <a:t>addOne</a:t>
            </a:r>
            <a:r>
              <a:rPr lang="en-US" sz="2200" b="1" dirty="0">
                <a:solidFill>
                  <a:srgbClr val="0000FF"/>
                </a:solidFill>
                <a:latin typeface="Courier New" panose="02070309020205020404" pitchFamily="49" charset="0"/>
                <a:cs typeface="Courier New" panose="02070309020205020404" pitchFamily="49" charset="0"/>
              </a:rPr>
              <a:t>( int value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return value+1;</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51396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A void method does not return a value </a:t>
            </a:r>
          </a:p>
          <a:p>
            <a:r>
              <a:rPr lang="en-US" dirty="0"/>
              <a:t>A reference to a void method executes the method’s instructions and returns to the instruction after the reference</a:t>
            </a:r>
          </a:p>
          <a:p>
            <a:pPr marL="914400" lvl="2" indent="0">
              <a:buNone/>
            </a:pPr>
            <a:r>
              <a:rPr lang="en-US" sz="2200" b="1" dirty="0" err="1">
                <a:solidFill>
                  <a:srgbClr val="0000FF"/>
                </a:solidFill>
                <a:latin typeface="Courier New" panose="02070309020205020404" pitchFamily="49" charset="0"/>
                <a:cs typeface="Courier New" panose="02070309020205020404" pitchFamily="49" charset="0"/>
              </a:rPr>
              <a:t>printMe</a:t>
            </a:r>
            <a:r>
              <a:rPr lang="en-US" sz="2200" b="1" dirty="0">
                <a:solidFill>
                  <a:srgbClr val="0000FF"/>
                </a:solidFill>
                <a:latin typeface="Courier New" panose="02070309020205020404" pitchFamily="49" charset="0"/>
                <a:cs typeface="Courier New" panose="02070309020205020404" pitchFamily="49" charset="0"/>
              </a:rPr>
              <a:t>( "Some string" ); // Prints "Some string"</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public static void </a:t>
            </a:r>
            <a:r>
              <a:rPr lang="en-US" sz="2200" b="1" dirty="0" err="1">
                <a:solidFill>
                  <a:srgbClr val="0000FF"/>
                </a:solidFill>
                <a:latin typeface="Courier New" panose="02070309020205020404" pitchFamily="49" charset="0"/>
                <a:cs typeface="Courier New" panose="02070309020205020404" pitchFamily="49" charset="0"/>
              </a:rPr>
              <a:t>printMe</a:t>
            </a:r>
            <a:r>
              <a:rPr lang="en-US" sz="2200" b="1" dirty="0">
                <a:solidFill>
                  <a:srgbClr val="0000FF"/>
                </a:solidFill>
                <a:latin typeface="Courier New" panose="02070309020205020404" pitchFamily="49" charset="0"/>
                <a:cs typeface="Courier New" panose="02070309020205020404" pitchFamily="49" charset="0"/>
              </a:rPr>
              <a:t>( String str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System.out.println</a:t>
            </a:r>
            <a:r>
              <a:rPr lang="en-US" sz="2200" b="1" dirty="0">
                <a:solidFill>
                  <a:srgbClr val="0000FF"/>
                </a:solidFill>
                <a:latin typeface="Courier New" panose="02070309020205020404" pitchFamily="49" charset="0"/>
                <a:cs typeface="Courier New" panose="02070309020205020404" pitchFamily="49" charset="0"/>
              </a:rPr>
              <a:t>( str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246993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Conditional Execution</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sz="2200" b="1" dirty="0">
                <a:solidFill>
                  <a:srgbClr val="0000FF"/>
                </a:solidFill>
                <a:latin typeface="Courier New" panose="02070309020205020404" pitchFamily="49" charset="0"/>
                <a:cs typeface="Courier New" panose="02070309020205020404" pitchFamily="49" charset="0"/>
              </a:rPr>
              <a:t>if ( </a:t>
            </a:r>
            <a:r>
              <a:rPr lang="en-US" sz="2200" b="1" i="1" dirty="0">
                <a:solidFill>
                  <a:srgbClr val="0000FF"/>
                </a:solidFill>
                <a:latin typeface="Courier New" panose="02070309020205020404" pitchFamily="49" charset="0"/>
                <a:cs typeface="Courier New" panose="02070309020205020404" pitchFamily="49" charset="0"/>
              </a:rPr>
              <a:t>condition</a:t>
            </a:r>
            <a:r>
              <a:rPr lang="en-US" sz="2200" b="1" dirty="0">
                <a:solidFill>
                  <a:srgbClr val="0000FF"/>
                </a:solidFill>
                <a:latin typeface="Courier New" panose="02070309020205020404" pitchFamily="49" charset="0"/>
                <a:cs typeface="Courier New" panose="02070309020205020404" pitchFamily="49" charset="0"/>
              </a:rPr>
              <a:t>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 code to execute if condition evaluates to true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if ( </a:t>
            </a:r>
            <a:r>
              <a:rPr lang="en-US" sz="2200" b="1" i="1" dirty="0">
                <a:solidFill>
                  <a:srgbClr val="0000FF"/>
                </a:solidFill>
                <a:latin typeface="Courier New" panose="02070309020205020404" pitchFamily="49" charset="0"/>
                <a:cs typeface="Courier New" panose="02070309020205020404" pitchFamily="49" charset="0"/>
              </a:rPr>
              <a:t>condition</a:t>
            </a:r>
            <a:r>
              <a:rPr lang="en-US" sz="2200" b="1" dirty="0">
                <a:solidFill>
                  <a:srgbClr val="0000FF"/>
                </a:solidFill>
                <a:latin typeface="Courier New" panose="02070309020205020404" pitchFamily="49" charset="0"/>
                <a:cs typeface="Courier New" panose="02070309020205020404" pitchFamily="49" charset="0"/>
              </a:rPr>
              <a:t>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 code to execute if condition evaluates to true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else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 code to execute if condition evaluates to false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r>
              <a:rPr lang="en-US" sz="2200" b="1" i="1" dirty="0">
                <a:solidFill>
                  <a:srgbClr val="0000FF"/>
                </a:solidFill>
                <a:latin typeface="Courier New" panose="02070309020205020404" pitchFamily="49" charset="0"/>
                <a:cs typeface="Courier New" panose="02070309020205020404" pitchFamily="49" charset="0"/>
              </a:rPr>
              <a:t>condition</a:t>
            </a:r>
            <a:r>
              <a:rPr lang="en-US" dirty="0"/>
              <a:t> is a </a:t>
            </a:r>
            <a:r>
              <a:rPr lang="en-US" dirty="0" err="1"/>
              <a:t>boolean</a:t>
            </a:r>
            <a:r>
              <a:rPr lang="en-US" dirty="0"/>
              <a:t> expression</a:t>
            </a:r>
          </a:p>
        </p:txBody>
      </p:sp>
    </p:spTree>
    <p:extLst>
      <p:ext uri="{BB962C8B-B14F-4D97-AF65-F5344CB8AC3E}">
        <p14:creationId xmlns:p14="http://schemas.microsoft.com/office/powerpoint/2010/main" val="3986499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Conditional Execution</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A </a:t>
            </a:r>
            <a:r>
              <a:rPr lang="en-US" dirty="0" err="1"/>
              <a:t>boolean</a:t>
            </a:r>
            <a:r>
              <a:rPr lang="en-US" dirty="0"/>
              <a:t> expression is:</a:t>
            </a:r>
          </a:p>
          <a:p>
            <a:pPr lvl="1"/>
            <a:r>
              <a:rPr lang="en-US" dirty="0"/>
              <a:t>A </a:t>
            </a:r>
            <a:r>
              <a:rPr lang="en-US" dirty="0" err="1"/>
              <a:t>boolean</a:t>
            </a:r>
            <a:r>
              <a:rPr lang="en-US" dirty="0"/>
              <a:t> constant (</a:t>
            </a:r>
            <a:r>
              <a:rPr lang="en-US" sz="2200" b="1" dirty="0">
                <a:solidFill>
                  <a:srgbClr val="0000FF"/>
                </a:solidFill>
                <a:latin typeface="Courier New" panose="02070309020205020404" pitchFamily="49" charset="0"/>
                <a:cs typeface="Courier New" panose="02070309020205020404" pitchFamily="49" charset="0"/>
              </a:rPr>
              <a:t>true</a:t>
            </a:r>
            <a:r>
              <a:rPr lang="en-US" dirty="0"/>
              <a:t> or </a:t>
            </a:r>
            <a:r>
              <a:rPr lang="en-US" sz="2200" b="1" dirty="0">
                <a:solidFill>
                  <a:srgbClr val="0000FF"/>
                </a:solidFill>
                <a:latin typeface="Courier New" panose="02070309020205020404" pitchFamily="49" charset="0"/>
                <a:cs typeface="Courier New" panose="02070309020205020404" pitchFamily="49" charset="0"/>
              </a:rPr>
              <a:t>false</a:t>
            </a:r>
            <a:r>
              <a:rPr lang="en-US" dirty="0"/>
              <a:t>), or</a:t>
            </a:r>
          </a:p>
          <a:p>
            <a:pPr lvl="1"/>
            <a:r>
              <a:rPr lang="en-US" dirty="0"/>
              <a:t>A </a:t>
            </a:r>
            <a:r>
              <a:rPr lang="en-US" dirty="0" err="1"/>
              <a:t>boolean</a:t>
            </a:r>
            <a:r>
              <a:rPr lang="en-US" dirty="0"/>
              <a:t> variable, or </a:t>
            </a:r>
          </a:p>
          <a:p>
            <a:pPr lvl="1"/>
            <a:r>
              <a:rPr lang="en-US" dirty="0"/>
              <a:t>A </a:t>
            </a:r>
            <a:r>
              <a:rPr lang="en-US" dirty="0" err="1"/>
              <a:t>boolean</a:t>
            </a:r>
            <a:r>
              <a:rPr lang="en-US" dirty="0"/>
              <a:t> method reference, or</a:t>
            </a:r>
          </a:p>
          <a:p>
            <a:pPr lvl="1"/>
            <a:r>
              <a:rPr lang="en-US" dirty="0"/>
              <a:t>Numeric values joined with relational operators</a:t>
            </a:r>
          </a:p>
          <a:p>
            <a:pPr lvl="2"/>
            <a:r>
              <a:rPr lang="en-US" dirty="0"/>
              <a:t>Relational operators: </a:t>
            </a:r>
            <a:r>
              <a:rPr lang="en-US" b="1" dirty="0">
                <a:solidFill>
                  <a:srgbClr val="0000FF"/>
                </a:solidFill>
                <a:latin typeface="Courier New" panose="02070309020205020404" pitchFamily="49" charset="0"/>
                <a:cs typeface="Courier New" panose="02070309020205020404" pitchFamily="49" charset="0"/>
              </a:rPr>
              <a:t>&lt;</a:t>
            </a:r>
            <a:r>
              <a:rPr lang="en-US" dirty="0"/>
              <a:t>, </a:t>
            </a:r>
            <a:r>
              <a:rPr lang="en-US" b="1" dirty="0">
                <a:solidFill>
                  <a:srgbClr val="0000FF"/>
                </a:solidFill>
                <a:latin typeface="Courier New" panose="02070309020205020404" pitchFamily="49" charset="0"/>
                <a:cs typeface="Courier New" panose="02070309020205020404" pitchFamily="49" charset="0"/>
              </a:rPr>
              <a:t>&lt;=</a:t>
            </a:r>
            <a:r>
              <a:rPr lang="en-US" dirty="0"/>
              <a:t>, </a:t>
            </a:r>
            <a:r>
              <a:rPr lang="en-US" b="1" dirty="0">
                <a:solidFill>
                  <a:srgbClr val="0000FF"/>
                </a:solidFill>
                <a:latin typeface="Courier New" panose="02070309020205020404" pitchFamily="49" charset="0"/>
                <a:cs typeface="Courier New" panose="02070309020205020404" pitchFamily="49" charset="0"/>
              </a:rPr>
              <a:t>==</a:t>
            </a:r>
            <a:r>
              <a:rPr lang="en-US" dirty="0"/>
              <a:t>, </a:t>
            </a:r>
            <a:r>
              <a:rPr lang="en-US" b="1" dirty="0">
                <a:solidFill>
                  <a:srgbClr val="0000FF"/>
                </a:solidFill>
                <a:latin typeface="Courier New" panose="02070309020205020404" pitchFamily="49" charset="0"/>
                <a:cs typeface="Courier New" panose="02070309020205020404" pitchFamily="49" charset="0"/>
              </a:rPr>
              <a:t>&gt;=</a:t>
            </a:r>
            <a:r>
              <a:rPr lang="en-US" dirty="0"/>
              <a:t>, </a:t>
            </a:r>
            <a:r>
              <a:rPr lang="en-US" b="1" dirty="0">
                <a:solidFill>
                  <a:srgbClr val="0000FF"/>
                </a:solidFill>
                <a:latin typeface="Courier New" panose="02070309020205020404" pitchFamily="49" charset="0"/>
                <a:cs typeface="Courier New" panose="02070309020205020404" pitchFamily="49" charset="0"/>
              </a:rPr>
              <a:t>&gt;</a:t>
            </a:r>
            <a:endParaRPr lang="en-US" dirty="0"/>
          </a:p>
          <a:p>
            <a:pPr lvl="1"/>
            <a:r>
              <a:rPr lang="en-US" dirty="0"/>
              <a:t>Boolean expressions joined with logical operators</a:t>
            </a:r>
          </a:p>
          <a:p>
            <a:pPr lvl="2"/>
            <a:r>
              <a:rPr lang="en-US" dirty="0"/>
              <a:t>Logical operators: </a:t>
            </a:r>
            <a:r>
              <a:rPr lang="en-US" b="1" dirty="0">
                <a:solidFill>
                  <a:srgbClr val="0000FF"/>
                </a:solidFill>
                <a:latin typeface="Courier New" panose="02070309020205020404" pitchFamily="49" charset="0"/>
                <a:cs typeface="Courier New" panose="02070309020205020404" pitchFamily="49" charset="0"/>
              </a:rPr>
              <a:t>&amp;&amp;</a:t>
            </a:r>
            <a:r>
              <a:rPr lang="en-US" dirty="0"/>
              <a:t> (logical and), </a:t>
            </a:r>
            <a:r>
              <a:rPr lang="en-US" b="1" dirty="0">
                <a:solidFill>
                  <a:srgbClr val="0000FF"/>
                </a:solidFill>
                <a:latin typeface="Courier New" panose="02070309020205020404" pitchFamily="49" charset="0"/>
                <a:cs typeface="Courier New" panose="02070309020205020404" pitchFamily="49" charset="0"/>
              </a:rPr>
              <a:t>||</a:t>
            </a:r>
            <a:r>
              <a:rPr lang="en-US" dirty="0"/>
              <a:t> (logical or), </a:t>
            </a:r>
            <a:r>
              <a:rPr lang="en-US" b="1" dirty="0">
                <a:solidFill>
                  <a:srgbClr val="0000FF"/>
                </a:solidFill>
                <a:latin typeface="Courier New" panose="02070309020205020404" pitchFamily="49" charset="0"/>
                <a:cs typeface="Courier New" panose="02070309020205020404" pitchFamily="49" charset="0"/>
              </a:rPr>
              <a:t>!</a:t>
            </a:r>
            <a:r>
              <a:rPr lang="en-US" dirty="0"/>
              <a:t> (logical negation)</a:t>
            </a:r>
          </a:p>
          <a:p>
            <a:pPr lvl="1"/>
            <a:endParaRPr lang="en-US" sz="2600"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525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1773-1DF4-47A7-A9AB-B0BE50E69783}"/>
              </a:ext>
            </a:extLst>
          </p:cNvPr>
          <p:cNvSpPr>
            <a:spLocks noGrp="1"/>
          </p:cNvSpPr>
          <p:nvPr>
            <p:ph type="title"/>
          </p:nvPr>
        </p:nvSpPr>
        <p:spPr>
          <a:xfrm>
            <a:off x="838200" y="365125"/>
            <a:ext cx="10515600" cy="731520"/>
          </a:xfrm>
        </p:spPr>
        <p:txBody>
          <a:bodyPr/>
          <a:lstStyle/>
          <a:p>
            <a:r>
              <a:rPr lang="en-US" dirty="0"/>
              <a:t>Course Calendar</a:t>
            </a:r>
          </a:p>
        </p:txBody>
      </p:sp>
      <p:graphicFrame>
        <p:nvGraphicFramePr>
          <p:cNvPr id="4" name="Table 3">
            <a:extLst>
              <a:ext uri="{FF2B5EF4-FFF2-40B4-BE49-F238E27FC236}">
                <a16:creationId xmlns:a16="http://schemas.microsoft.com/office/drawing/2014/main" id="{96DF99C8-769C-3743-CB6C-6FFD685DDCCE}"/>
              </a:ext>
            </a:extLst>
          </p:cNvPr>
          <p:cNvGraphicFramePr>
            <a:graphicFrameLocks noGrp="1"/>
          </p:cNvGraphicFramePr>
          <p:nvPr>
            <p:extLst>
              <p:ext uri="{D42A27DB-BD31-4B8C-83A1-F6EECF244321}">
                <p14:modId xmlns:p14="http://schemas.microsoft.com/office/powerpoint/2010/main" val="3705840224"/>
              </p:ext>
            </p:extLst>
          </p:nvPr>
        </p:nvGraphicFramePr>
        <p:xfrm>
          <a:off x="838200" y="1280160"/>
          <a:ext cx="10972803" cy="5059680"/>
        </p:xfrm>
        <a:graphic>
          <a:graphicData uri="http://schemas.openxmlformats.org/drawingml/2006/table">
            <a:tbl>
              <a:tblPr/>
              <a:tblGrid>
                <a:gridCol w="1111998">
                  <a:extLst>
                    <a:ext uri="{9D8B030D-6E8A-4147-A177-3AD203B41FA5}">
                      <a16:colId xmlns:a16="http://schemas.microsoft.com/office/drawing/2014/main" val="3118935486"/>
                    </a:ext>
                  </a:extLst>
                </a:gridCol>
                <a:gridCol w="3842933">
                  <a:extLst>
                    <a:ext uri="{9D8B030D-6E8A-4147-A177-3AD203B41FA5}">
                      <a16:colId xmlns:a16="http://schemas.microsoft.com/office/drawing/2014/main" val="128480648"/>
                    </a:ext>
                  </a:extLst>
                </a:gridCol>
                <a:gridCol w="752234">
                  <a:extLst>
                    <a:ext uri="{9D8B030D-6E8A-4147-A177-3AD203B41FA5}">
                      <a16:colId xmlns:a16="http://schemas.microsoft.com/office/drawing/2014/main" val="1507489743"/>
                    </a:ext>
                  </a:extLst>
                </a:gridCol>
                <a:gridCol w="752234">
                  <a:extLst>
                    <a:ext uri="{9D8B030D-6E8A-4147-A177-3AD203B41FA5}">
                      <a16:colId xmlns:a16="http://schemas.microsoft.com/office/drawing/2014/main" val="3289885421"/>
                    </a:ext>
                  </a:extLst>
                </a:gridCol>
                <a:gridCol w="752234">
                  <a:extLst>
                    <a:ext uri="{9D8B030D-6E8A-4147-A177-3AD203B41FA5}">
                      <a16:colId xmlns:a16="http://schemas.microsoft.com/office/drawing/2014/main" val="2792632254"/>
                    </a:ext>
                  </a:extLst>
                </a:gridCol>
                <a:gridCol w="752234">
                  <a:extLst>
                    <a:ext uri="{9D8B030D-6E8A-4147-A177-3AD203B41FA5}">
                      <a16:colId xmlns:a16="http://schemas.microsoft.com/office/drawing/2014/main" val="1488468306"/>
                    </a:ext>
                  </a:extLst>
                </a:gridCol>
                <a:gridCol w="752234">
                  <a:extLst>
                    <a:ext uri="{9D8B030D-6E8A-4147-A177-3AD203B41FA5}">
                      <a16:colId xmlns:a16="http://schemas.microsoft.com/office/drawing/2014/main" val="4031964158"/>
                    </a:ext>
                  </a:extLst>
                </a:gridCol>
                <a:gridCol w="752234">
                  <a:extLst>
                    <a:ext uri="{9D8B030D-6E8A-4147-A177-3AD203B41FA5}">
                      <a16:colId xmlns:a16="http://schemas.microsoft.com/office/drawing/2014/main" val="831730490"/>
                    </a:ext>
                  </a:extLst>
                </a:gridCol>
                <a:gridCol w="752234">
                  <a:extLst>
                    <a:ext uri="{9D8B030D-6E8A-4147-A177-3AD203B41FA5}">
                      <a16:colId xmlns:a16="http://schemas.microsoft.com/office/drawing/2014/main" val="2929882"/>
                    </a:ext>
                  </a:extLst>
                </a:gridCol>
                <a:gridCol w="752234">
                  <a:extLst>
                    <a:ext uri="{9D8B030D-6E8A-4147-A177-3AD203B41FA5}">
                      <a16:colId xmlns:a16="http://schemas.microsoft.com/office/drawing/2014/main" val="1051933395"/>
                    </a:ext>
                  </a:extLst>
                </a:gridCol>
              </a:tblGrid>
              <a:tr h="236299">
                <a:tc>
                  <a:txBody>
                    <a:bodyPr/>
                    <a:lstStyle/>
                    <a:p>
                      <a:pPr algn="l" fontAlgn="t"/>
                      <a:r>
                        <a:rPr lang="en-US" sz="1400" b="0" i="0" u="none" strike="noStrike" dirty="0">
                          <a:solidFill>
                            <a:srgbClr val="000000"/>
                          </a:solidFill>
                          <a:effectLst/>
                          <a:latin typeface="Calibri" panose="020F0502020204030204" pitchFamily="34" charset="0"/>
                        </a:rPr>
                        <a:t>Tue, Sep-05</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01, 10A Review</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222670"/>
                  </a:ext>
                </a:extLst>
              </a:tr>
              <a:tr h="236299">
                <a:tc>
                  <a:txBody>
                    <a:bodyPr/>
                    <a:lstStyle/>
                    <a:p>
                      <a:pPr algn="l" fontAlgn="t"/>
                      <a:r>
                        <a:rPr lang="en-US" sz="1400" b="0" i="0" u="none" strike="noStrike" dirty="0">
                          <a:solidFill>
                            <a:srgbClr val="000000"/>
                          </a:solidFill>
                          <a:effectLst/>
                          <a:latin typeface="Calibri" panose="020F0502020204030204" pitchFamily="34" charset="0"/>
                        </a:rPr>
                        <a:t>Mon, Sep-11</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Lecture 02</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pset1</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06603787"/>
                  </a:ext>
                </a:extLst>
              </a:tr>
              <a:tr h="234664">
                <a:tc>
                  <a:txBody>
                    <a:bodyPr/>
                    <a:lstStyle/>
                    <a:p>
                      <a:pPr algn="l" fontAlgn="t"/>
                      <a:r>
                        <a:rPr lang="en-US" sz="1400" b="0" i="0" u="none" strike="noStrike">
                          <a:solidFill>
                            <a:srgbClr val="000000"/>
                          </a:solidFill>
                          <a:effectLst/>
                          <a:latin typeface="Calibri" panose="020F0502020204030204" pitchFamily="34" charset="0"/>
                        </a:rPr>
                        <a:t>Mon, Sep-18</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Lecture 03</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a:txBody>
                    <a:bodyPr/>
                    <a:lstStyle/>
                    <a:p>
                      <a:pPr algn="l" fontAlgn="t"/>
                      <a:endParaRPr lang="en-US" sz="1400" b="0" i="0" u="none" strike="noStrike">
                        <a:solidFill>
                          <a:srgbClr val="000000"/>
                        </a:solidFill>
                        <a:effectLst/>
                        <a:latin typeface="Calibri" panose="020F0502020204030204" pitchFamily="34" charset="0"/>
                      </a:endParaRP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75112779"/>
                  </a:ext>
                </a:extLst>
              </a:tr>
              <a:tr h="234664">
                <a:tc>
                  <a:txBody>
                    <a:bodyPr/>
                    <a:lstStyle/>
                    <a:p>
                      <a:pPr algn="l" fontAlgn="t"/>
                      <a:r>
                        <a:rPr lang="en-US" sz="1400" b="0" i="0" u="none" strike="noStrike">
                          <a:solidFill>
                            <a:srgbClr val="000000"/>
                          </a:solidFill>
                          <a:effectLst/>
                          <a:latin typeface="Calibri" panose="020F0502020204030204" pitchFamily="34" charset="0"/>
                        </a:rPr>
                        <a:t>Mon, Sep-25</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Lecture 04</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pset2</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61483796"/>
                  </a:ext>
                </a:extLst>
              </a:tr>
              <a:tr h="234664">
                <a:tc>
                  <a:txBody>
                    <a:bodyPr/>
                    <a:lstStyle/>
                    <a:p>
                      <a:pPr algn="l" fontAlgn="t"/>
                      <a:r>
                        <a:rPr lang="en-US" sz="1400" b="0" i="0" u="none" strike="noStrike">
                          <a:solidFill>
                            <a:srgbClr val="000000"/>
                          </a:solidFill>
                          <a:effectLst/>
                          <a:latin typeface="Calibri" panose="020F0502020204030204" pitchFamily="34" charset="0"/>
                        </a:rPr>
                        <a:t>Mon, Oct-02</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05</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69449149"/>
                  </a:ext>
                </a:extLst>
              </a:tr>
              <a:tr h="234664">
                <a:tc>
                  <a:txBody>
                    <a:bodyPr/>
                    <a:lstStyle/>
                    <a:p>
                      <a:pPr algn="l" fontAlgn="t"/>
                      <a:r>
                        <a:rPr lang="en-US" sz="1400" b="0" i="0" u="none" strike="noStrike">
                          <a:solidFill>
                            <a:srgbClr val="000000"/>
                          </a:solidFill>
                          <a:effectLst/>
                          <a:latin typeface="Calibri" panose="020F0502020204030204" pitchFamily="34" charset="0"/>
                        </a:rPr>
                        <a:t>Mon, Oct-09</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Lecture 06</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pset3</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951049544"/>
                  </a:ext>
                </a:extLst>
              </a:tr>
              <a:tr h="236299">
                <a:tc>
                  <a:txBody>
                    <a:bodyPr/>
                    <a:lstStyle/>
                    <a:p>
                      <a:pPr algn="l" fontAlgn="t"/>
                      <a:r>
                        <a:rPr lang="en-US" sz="1400" b="0" i="0" u="none" strike="noStrike">
                          <a:solidFill>
                            <a:srgbClr val="000000"/>
                          </a:solidFill>
                          <a:effectLst/>
                          <a:latin typeface="Calibri" panose="020F0502020204030204" pitchFamily="34" charset="0"/>
                        </a:rPr>
                        <a:t>Mon, Oct-16</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Lecture 07</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081992"/>
                  </a:ext>
                </a:extLst>
              </a:tr>
              <a:tr h="467693">
                <a:tc>
                  <a:txBody>
                    <a:bodyPr/>
                    <a:lstStyle/>
                    <a:p>
                      <a:pPr algn="l" fontAlgn="t"/>
                      <a:r>
                        <a:rPr lang="en-US" sz="1400" b="0" i="0" u="none" strike="noStrike">
                          <a:solidFill>
                            <a:srgbClr val="000000"/>
                          </a:solidFill>
                          <a:effectLst/>
                          <a:latin typeface="Calibri" panose="020F0502020204030204" pitchFamily="34" charset="0"/>
                        </a:rPr>
                        <a:t>Mon, Oct-23</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1" u="none" strike="noStrike">
                          <a:solidFill>
                            <a:srgbClr val="000000"/>
                          </a:solidFill>
                          <a:effectLst/>
                          <a:latin typeface="Calibri" panose="020F0502020204030204" pitchFamily="34" charset="0"/>
                        </a:rPr>
                        <a:t>Review, Lecture 8, </a:t>
                      </a:r>
                      <a:r>
                        <a:rPr lang="en-US" sz="1400" b="1" i="1" u="none" strike="noStrike">
                          <a:solidFill>
                            <a:srgbClr val="C00000"/>
                          </a:solidFill>
                          <a:effectLst/>
                          <a:latin typeface="Calibri" panose="020F0502020204030204" pitchFamily="34" charset="0"/>
                        </a:rPr>
                        <a:t>Midterm quiz</a:t>
                      </a:r>
                      <a:r>
                        <a:rPr lang="en-US" sz="1400" b="0" i="1" u="none" strike="noStrike">
                          <a:solidFill>
                            <a:srgbClr val="000000"/>
                          </a:solidFill>
                          <a:effectLst/>
                          <a:latin typeface="Calibri" panose="020F0502020204030204" pitchFamily="34" charset="0"/>
                        </a:rPr>
                        <a:t> 24-hr window </a:t>
                      </a:r>
                      <a:br>
                        <a:rPr lang="en-US" sz="1400" b="0" i="1" u="none" strike="noStrike">
                          <a:solidFill>
                            <a:srgbClr val="000000"/>
                          </a:solidFill>
                          <a:effectLst/>
                          <a:latin typeface="Calibri" panose="020F0502020204030204" pitchFamily="34" charset="0"/>
                        </a:rPr>
                      </a:br>
                      <a:r>
                        <a:rPr lang="en-US" sz="1400" b="0" i="1" u="none" strike="noStrike">
                          <a:solidFill>
                            <a:srgbClr val="000000"/>
                          </a:solidFill>
                          <a:effectLst/>
                          <a:latin typeface="Calibri" panose="020F0502020204030204" pitchFamily="34" charset="0"/>
                        </a:rPr>
                        <a:t>starts </a:t>
                      </a:r>
                      <a:r>
                        <a:rPr lang="en-US" sz="1400" b="1" i="1" u="none" strike="noStrike">
                          <a:solidFill>
                            <a:srgbClr val="C00000"/>
                          </a:solidFill>
                          <a:effectLst/>
                          <a:latin typeface="Calibri" panose="020F0502020204030204" pitchFamily="34" charset="0"/>
                        </a:rPr>
                        <a:t>Thu, Oct 26</a:t>
                      </a:r>
                      <a:r>
                        <a:rPr lang="en-US" sz="1400" b="0" i="1" u="none" strike="noStrike">
                          <a:solidFill>
                            <a:srgbClr val="000000"/>
                          </a:solidFill>
                          <a:effectLst/>
                          <a:latin typeface="Calibri" panose="020F0502020204030204" pitchFamily="34" charset="0"/>
                        </a:rPr>
                        <a:t> at 12:00 noon Eastern Time</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pset4</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0B4"/>
                    </a:solidFill>
                  </a:tcPr>
                </a:tc>
                <a:tc rowSpan="3">
                  <a:txBody>
                    <a:bodyPr/>
                    <a:lstStyle/>
                    <a:p>
                      <a:pPr algn="l" fontAlgn="t"/>
                      <a:r>
                        <a:rPr lang="en-US" sz="1400" b="0" i="0" u="none" strike="noStrike">
                          <a:solidFill>
                            <a:srgbClr val="000000"/>
                          </a:solidFill>
                          <a:effectLst/>
                          <a:latin typeface="Calibri" panose="020F0502020204030204" pitchFamily="34" charset="0"/>
                        </a:rPr>
                        <a:t>term</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project</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proposal</a:t>
                      </a:r>
                    </a:p>
                  </a:txBody>
                  <a:tcPr marL="50800" marR="117741"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28132654"/>
                  </a:ext>
                </a:extLst>
              </a:tr>
              <a:tr h="234664">
                <a:tc>
                  <a:txBody>
                    <a:bodyPr/>
                    <a:lstStyle/>
                    <a:p>
                      <a:pPr algn="l" fontAlgn="t"/>
                      <a:r>
                        <a:rPr lang="en-US" sz="1400" b="0" i="0" u="none" strike="noStrike">
                          <a:solidFill>
                            <a:srgbClr val="000000"/>
                          </a:solidFill>
                          <a:effectLst/>
                          <a:latin typeface="Calibri" panose="020F0502020204030204" pitchFamily="34" charset="0"/>
                        </a:rPr>
                        <a:t>Mon, Oct-30</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09</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0B4"/>
                    </a:solidFill>
                  </a:tcPr>
                </a:tc>
                <a:tc vMerge="1">
                  <a:txBody>
                    <a:bodyPr/>
                    <a:lstStyle/>
                    <a:p>
                      <a:endParaRPr lang="en-US"/>
                    </a:p>
                  </a:txBody>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98815660"/>
                  </a:ext>
                </a:extLst>
              </a:tr>
              <a:tr h="234664">
                <a:tc>
                  <a:txBody>
                    <a:bodyPr/>
                    <a:lstStyle/>
                    <a:p>
                      <a:pPr algn="l" fontAlgn="t"/>
                      <a:r>
                        <a:rPr lang="en-US" sz="1400" b="0" i="0" u="none" strike="noStrike">
                          <a:solidFill>
                            <a:srgbClr val="000000"/>
                          </a:solidFill>
                          <a:effectLst/>
                          <a:latin typeface="Calibri" panose="020F0502020204030204" pitchFamily="34" charset="0"/>
                        </a:rPr>
                        <a:t>Mon, Nov-06</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10</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vMerge="1">
                  <a:txBody>
                    <a:bodyPr/>
                    <a:lstStyle/>
                    <a:p>
                      <a:endParaRPr lang="en-US"/>
                    </a:p>
                  </a:txBody>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314734"/>
                  </a:ext>
                </a:extLst>
              </a:tr>
              <a:tr h="234664">
                <a:tc>
                  <a:txBody>
                    <a:bodyPr/>
                    <a:lstStyle/>
                    <a:p>
                      <a:pPr algn="l" fontAlgn="t"/>
                      <a:r>
                        <a:rPr lang="en-US" sz="1400" b="0" i="0" u="none" strike="noStrike">
                          <a:solidFill>
                            <a:srgbClr val="000000"/>
                          </a:solidFill>
                          <a:effectLst/>
                          <a:latin typeface="Calibri" panose="020F0502020204030204" pitchFamily="34" charset="0"/>
                        </a:rPr>
                        <a:t>Mon, Nov-13</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11</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pset5</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C6E0B4"/>
                    </a:solidFill>
                  </a:tcPr>
                </a:tc>
                <a:tc rowSpan="2">
                  <a:txBody>
                    <a:bodyPr/>
                    <a:lstStyle/>
                    <a:p>
                      <a:pPr algn="l" fontAlgn="t"/>
                      <a:r>
                        <a:rPr lang="en-US" sz="1400" b="0" i="0" u="none" strike="noStrike">
                          <a:solidFill>
                            <a:srgbClr val="000000"/>
                          </a:solidFill>
                          <a:effectLst/>
                          <a:latin typeface="Calibri" panose="020F0502020204030204" pitchFamily="34" charset="0"/>
                        </a:rPr>
                        <a:t>term</a:t>
                      </a:r>
                      <a:br>
                        <a:rPr lang="en-US" sz="1400" b="0" i="0" u="none" strike="noStrike">
                          <a:solidFill>
                            <a:srgbClr val="000000"/>
                          </a:solidFill>
                          <a:effectLst/>
                          <a:latin typeface="Calibri" panose="020F0502020204030204" pitchFamily="34" charset="0"/>
                        </a:rPr>
                      </a:br>
                      <a:r>
                        <a:rPr lang="en-US" sz="1400" b="0" i="0" u="none" strike="noStrike">
                          <a:solidFill>
                            <a:srgbClr val="000000"/>
                          </a:solidFill>
                          <a:effectLst/>
                          <a:latin typeface="Calibri" panose="020F0502020204030204" pitchFamily="34" charset="0"/>
                        </a:rPr>
                        <a:t>project</a:t>
                      </a:r>
                    </a:p>
                  </a:txBody>
                  <a:tcPr marL="50800" marR="117741"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162334455"/>
                  </a:ext>
                </a:extLst>
              </a:tr>
              <a:tr h="234664">
                <a:tc>
                  <a:txBody>
                    <a:bodyPr/>
                    <a:lstStyle/>
                    <a:p>
                      <a:pPr algn="l" fontAlgn="t"/>
                      <a:r>
                        <a:rPr lang="en-US" sz="1400" b="0" i="0" u="none" strike="noStrike">
                          <a:solidFill>
                            <a:srgbClr val="000000"/>
                          </a:solidFill>
                          <a:effectLst/>
                          <a:latin typeface="Calibri" panose="020F0502020204030204" pitchFamily="34" charset="0"/>
                        </a:rPr>
                        <a:t>Mon, Nov-20</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1" u="none" strike="noStrike">
                          <a:solidFill>
                            <a:srgbClr val="000000"/>
                          </a:solidFill>
                          <a:effectLst/>
                          <a:latin typeface="Calibri" panose="020F0502020204030204" pitchFamily="34" charset="0"/>
                        </a:rPr>
                        <a:t>Fall Break, No Lecture</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6E0B4"/>
                    </a:solidFill>
                  </a:tcPr>
                </a:tc>
                <a:tc vMerge="1">
                  <a:txBody>
                    <a:bodyPr/>
                    <a:lstStyle/>
                    <a:p>
                      <a:endParaRPr lang="en-US"/>
                    </a:p>
                  </a:txBody>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29257499"/>
                  </a:ext>
                </a:extLst>
              </a:tr>
              <a:tr h="234664">
                <a:tc>
                  <a:txBody>
                    <a:bodyPr/>
                    <a:lstStyle/>
                    <a:p>
                      <a:pPr algn="l" fontAlgn="t"/>
                      <a:r>
                        <a:rPr lang="en-US" sz="1400" b="0" i="0" u="none" strike="noStrike">
                          <a:solidFill>
                            <a:srgbClr val="000000"/>
                          </a:solidFill>
                          <a:effectLst/>
                          <a:latin typeface="Calibri" panose="020F0502020204030204" pitchFamily="34" charset="0"/>
                        </a:rPr>
                        <a:t>Mon, Nov-27</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12</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9696561"/>
                  </a:ext>
                </a:extLst>
              </a:tr>
              <a:tr h="234664">
                <a:tc>
                  <a:txBody>
                    <a:bodyPr/>
                    <a:lstStyle/>
                    <a:p>
                      <a:pPr algn="l" fontAlgn="t"/>
                      <a:r>
                        <a:rPr lang="en-US" sz="1400" b="0" i="0" u="none" strike="noStrike">
                          <a:solidFill>
                            <a:srgbClr val="000000"/>
                          </a:solidFill>
                          <a:effectLst/>
                          <a:latin typeface="Calibri" panose="020F0502020204030204" pitchFamily="34" charset="0"/>
                        </a:rPr>
                        <a:t>Mon, Dec-04</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13</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pset6</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C6E0B4"/>
                    </a:solidFill>
                  </a:tcPr>
                </a:tc>
                <a:extLst>
                  <a:ext uri="{0D108BD9-81ED-4DB2-BD59-A6C34878D82A}">
                    <a16:rowId xmlns:a16="http://schemas.microsoft.com/office/drawing/2014/main" val="1334492373"/>
                  </a:ext>
                </a:extLst>
              </a:tr>
              <a:tr h="234664">
                <a:tc>
                  <a:txBody>
                    <a:bodyPr/>
                    <a:lstStyle/>
                    <a:p>
                      <a:pPr algn="l" fontAlgn="t"/>
                      <a:r>
                        <a:rPr lang="en-US" sz="1400" b="0" i="0" u="none" strike="noStrike">
                          <a:solidFill>
                            <a:srgbClr val="000000"/>
                          </a:solidFill>
                          <a:effectLst/>
                          <a:latin typeface="Calibri" panose="020F0502020204030204" pitchFamily="34" charset="0"/>
                        </a:rPr>
                        <a:t>Mon, Dec-11</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Lecture 14</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9050" cap="flat" cmpd="sng" algn="ctr">
                      <a:solidFill>
                        <a:srgbClr val="C00000"/>
                      </a:solidFill>
                      <a:prstDash val="solid"/>
                      <a:round/>
                      <a:headEnd type="none" w="med" len="med"/>
                      <a:tailEnd type="none" w="med" len="med"/>
                    </a:lnB>
                    <a:solidFill>
                      <a:srgbClr val="C6E0B4"/>
                    </a:solidFill>
                  </a:tcPr>
                </a:tc>
                <a:extLst>
                  <a:ext uri="{0D108BD9-81ED-4DB2-BD59-A6C34878D82A}">
                    <a16:rowId xmlns:a16="http://schemas.microsoft.com/office/drawing/2014/main" val="3618309600"/>
                  </a:ext>
                </a:extLst>
              </a:tr>
              <a:tr h="467693">
                <a:tc>
                  <a:txBody>
                    <a:bodyPr/>
                    <a:lstStyle/>
                    <a:p>
                      <a:pPr algn="l" fontAlgn="t"/>
                      <a:r>
                        <a:rPr lang="en-US" sz="1400" b="0" i="0" u="none" strike="noStrike">
                          <a:solidFill>
                            <a:srgbClr val="000000"/>
                          </a:solidFill>
                          <a:effectLst/>
                          <a:latin typeface="Calibri" panose="020F0502020204030204" pitchFamily="34" charset="0"/>
                        </a:rPr>
                        <a:t>Mon, Dec-18</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1" u="none" strike="noStrike" dirty="0">
                          <a:solidFill>
                            <a:srgbClr val="000000"/>
                          </a:solidFill>
                          <a:effectLst/>
                          <a:latin typeface="Calibri" panose="020F0502020204030204" pitchFamily="34" charset="0"/>
                        </a:rPr>
                        <a:t>Review, No Lecture, </a:t>
                      </a:r>
                      <a:r>
                        <a:rPr lang="en-US" sz="1400" b="1" i="1" u="none" strike="noStrike" dirty="0">
                          <a:solidFill>
                            <a:srgbClr val="C00000"/>
                          </a:solidFill>
                          <a:effectLst/>
                          <a:latin typeface="Calibri" panose="020F0502020204030204" pitchFamily="34" charset="0"/>
                        </a:rPr>
                        <a:t>Final exam</a:t>
                      </a:r>
                      <a:r>
                        <a:rPr lang="en-US" sz="1400" b="0" i="1" u="none" strike="noStrike" dirty="0">
                          <a:solidFill>
                            <a:srgbClr val="000000"/>
                          </a:solidFill>
                          <a:effectLst/>
                          <a:latin typeface="Calibri" panose="020F0502020204030204" pitchFamily="34" charset="0"/>
                        </a:rPr>
                        <a:t> 24-hr window </a:t>
                      </a:r>
                      <a:br>
                        <a:rPr lang="en-US" sz="1400" b="0" i="1" u="none" strike="noStrike" dirty="0">
                          <a:solidFill>
                            <a:srgbClr val="000000"/>
                          </a:solidFill>
                          <a:effectLst/>
                          <a:latin typeface="Calibri" panose="020F0502020204030204" pitchFamily="34" charset="0"/>
                        </a:rPr>
                      </a:br>
                      <a:r>
                        <a:rPr lang="en-US" sz="1400" b="0" i="1" u="none" strike="noStrike" dirty="0">
                          <a:solidFill>
                            <a:srgbClr val="000000"/>
                          </a:solidFill>
                          <a:effectLst/>
                          <a:latin typeface="Calibri" panose="020F0502020204030204" pitchFamily="34" charset="0"/>
                        </a:rPr>
                        <a:t>starts </a:t>
                      </a:r>
                      <a:r>
                        <a:rPr lang="en-US" sz="1400" b="1" i="1" u="none" strike="noStrike" dirty="0">
                          <a:solidFill>
                            <a:srgbClr val="C00000"/>
                          </a:solidFill>
                          <a:effectLst/>
                          <a:latin typeface="Calibri" panose="020F0502020204030204" pitchFamily="34" charset="0"/>
                        </a:rPr>
                        <a:t>Wed, Dec 20</a:t>
                      </a:r>
                      <a:r>
                        <a:rPr lang="en-US" sz="1400" b="0" i="1" u="none" strike="noStrike" dirty="0">
                          <a:solidFill>
                            <a:srgbClr val="000000"/>
                          </a:solidFill>
                          <a:effectLst/>
                          <a:latin typeface="Calibri" panose="020F0502020204030204" pitchFamily="34" charset="0"/>
                        </a:rPr>
                        <a:t> at 12:00 noon Eastern Time</a:t>
                      </a:r>
                    </a:p>
                  </a:txBody>
                  <a:tcPr marL="50800" marR="6133" marT="38100" marB="38100">
                    <a:lnL w="635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panose="020F0502020204030204" pitchFamily="34" charset="0"/>
                        </a:rPr>
                        <a:t> </a:t>
                      </a:r>
                    </a:p>
                  </a:txBody>
                  <a:tcPr marL="50800" marR="6133" marT="38100" marB="38100">
                    <a:lnL w="1270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a:t>
                      </a:r>
                    </a:p>
                  </a:txBody>
                  <a:tcPr marL="50800" marR="6133" marT="38100" marB="3810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4706877"/>
                  </a:ext>
                </a:extLst>
              </a:tr>
            </a:tbl>
          </a:graphicData>
        </a:graphic>
      </p:graphicFrame>
    </p:spTree>
    <p:extLst>
      <p:ext uri="{BB962C8B-B14F-4D97-AF65-F5344CB8AC3E}">
        <p14:creationId xmlns:p14="http://schemas.microsoft.com/office/powerpoint/2010/main" val="4060485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Conditional Execution</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&amp;&amp; (logical and) truth table		• || (logical or) truth table</a:t>
            </a:r>
          </a:p>
          <a:p>
            <a:pPr marL="914400" lvl="2" indent="0">
              <a:buNone/>
            </a:pPr>
            <a:r>
              <a:rPr lang="en-US" sz="2200" b="1" u="sng" dirty="0">
                <a:solidFill>
                  <a:srgbClr val="0000FF"/>
                </a:solidFill>
                <a:latin typeface="Courier New" panose="02070309020205020404" pitchFamily="49" charset="0"/>
                <a:cs typeface="Courier New" panose="02070309020205020404" pitchFamily="49" charset="0"/>
              </a:rPr>
              <a:t>p    </a:t>
            </a:r>
            <a:r>
              <a:rPr lang="en-US" sz="2200" b="1" dirty="0">
                <a:solidFill>
                  <a:srgbClr val="0000FF"/>
                </a:solidFill>
                <a:latin typeface="Courier New" panose="02070309020205020404" pitchFamily="49" charset="0"/>
                <a:cs typeface="Courier New" panose="02070309020205020404" pitchFamily="49" charset="0"/>
              </a:rPr>
              <a:t>   </a:t>
            </a:r>
            <a:r>
              <a:rPr lang="en-US" sz="2200" b="1" u="sng" dirty="0">
                <a:solidFill>
                  <a:srgbClr val="0000FF"/>
                </a:solidFill>
                <a:latin typeface="Courier New" panose="02070309020205020404" pitchFamily="49" charset="0"/>
                <a:cs typeface="Courier New" panose="02070309020205020404" pitchFamily="49" charset="0"/>
              </a:rPr>
              <a:t>q    </a:t>
            </a:r>
            <a:r>
              <a:rPr lang="en-US" sz="2200" b="1" dirty="0">
                <a:solidFill>
                  <a:srgbClr val="0000FF"/>
                </a:solidFill>
                <a:latin typeface="Courier New" panose="02070309020205020404" pitchFamily="49" charset="0"/>
                <a:cs typeface="Courier New" panose="02070309020205020404" pitchFamily="49" charset="0"/>
              </a:rPr>
              <a:t>   </a:t>
            </a:r>
            <a:r>
              <a:rPr lang="en-US" sz="2200" b="1" u="sng" dirty="0">
                <a:solidFill>
                  <a:srgbClr val="0000FF"/>
                </a:solidFill>
                <a:latin typeface="Courier New" panose="02070309020205020404" pitchFamily="49" charset="0"/>
                <a:cs typeface="Courier New" panose="02070309020205020404" pitchFamily="49" charset="0"/>
              </a:rPr>
              <a:t>p&amp;&amp;q </a:t>
            </a:r>
            <a:r>
              <a:rPr lang="en-US" sz="2200" b="1" dirty="0">
                <a:solidFill>
                  <a:srgbClr val="0000FF"/>
                </a:solidFill>
                <a:latin typeface="Courier New" panose="02070309020205020404" pitchFamily="49" charset="0"/>
                <a:cs typeface="Courier New" panose="02070309020205020404" pitchFamily="49" charset="0"/>
              </a:rPr>
              <a:t>          </a:t>
            </a:r>
            <a:r>
              <a:rPr lang="en-US" sz="2200" b="1" u="sng" dirty="0">
                <a:solidFill>
                  <a:srgbClr val="0000FF"/>
                </a:solidFill>
                <a:latin typeface="Courier New" panose="02070309020205020404" pitchFamily="49" charset="0"/>
                <a:cs typeface="Courier New" panose="02070309020205020404" pitchFamily="49" charset="0"/>
              </a:rPr>
              <a:t>p    </a:t>
            </a:r>
            <a:r>
              <a:rPr lang="en-US" sz="2200" b="1" dirty="0">
                <a:solidFill>
                  <a:srgbClr val="0000FF"/>
                </a:solidFill>
                <a:latin typeface="Courier New" panose="02070309020205020404" pitchFamily="49" charset="0"/>
                <a:cs typeface="Courier New" panose="02070309020205020404" pitchFamily="49" charset="0"/>
              </a:rPr>
              <a:t>   </a:t>
            </a:r>
            <a:r>
              <a:rPr lang="en-US" sz="2200" b="1" u="sng" dirty="0">
                <a:solidFill>
                  <a:srgbClr val="0000FF"/>
                </a:solidFill>
                <a:latin typeface="Courier New" panose="02070309020205020404" pitchFamily="49" charset="0"/>
                <a:cs typeface="Courier New" panose="02070309020205020404" pitchFamily="49" charset="0"/>
              </a:rPr>
              <a:t>q    </a:t>
            </a:r>
            <a:r>
              <a:rPr lang="en-US" sz="2200" b="1" dirty="0">
                <a:solidFill>
                  <a:srgbClr val="0000FF"/>
                </a:solidFill>
                <a:latin typeface="Courier New" panose="02070309020205020404" pitchFamily="49" charset="0"/>
                <a:cs typeface="Courier New" panose="02070309020205020404" pitchFamily="49" charset="0"/>
              </a:rPr>
              <a:t>   </a:t>
            </a:r>
            <a:r>
              <a:rPr lang="en-US" sz="2200" b="1" u="sng" dirty="0">
                <a:solidFill>
                  <a:srgbClr val="0000FF"/>
                </a:solidFill>
                <a:latin typeface="Courier New" panose="02070309020205020404" pitchFamily="49" charset="0"/>
                <a:cs typeface="Courier New" panose="02070309020205020404" pitchFamily="49" charset="0"/>
              </a:rPr>
              <a:t>p&amp;&amp;q </a:t>
            </a:r>
            <a:br>
              <a:rPr lang="en-US" sz="2200" b="1" u="sng"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true    </a:t>
            </a:r>
            <a:r>
              <a:rPr lang="en-US" sz="2200" b="1" dirty="0" err="1">
                <a:solidFill>
                  <a:srgbClr val="0000FF"/>
                </a:solidFill>
                <a:latin typeface="Courier New" panose="02070309020205020404" pitchFamily="49" charset="0"/>
                <a:cs typeface="Courier New" panose="02070309020205020404" pitchFamily="49" charset="0"/>
              </a:rPr>
              <a:t>true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true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true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true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true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true    false   </a:t>
            </a: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true    false   true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false   true    false          </a:t>
            </a: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true    </a:t>
            </a:r>
            <a:r>
              <a:rPr lang="en-US" sz="2200" b="1" dirty="0" err="1">
                <a:solidFill>
                  <a:srgbClr val="0000FF"/>
                </a:solidFill>
                <a:latin typeface="Courier New" panose="02070309020205020404" pitchFamily="49" charset="0"/>
                <a:cs typeface="Courier New" panose="02070309020205020404" pitchFamily="49" charset="0"/>
              </a:rPr>
              <a:t>true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false   </a:t>
            </a: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false</a:t>
            </a:r>
            <a:endParaRPr lang="en-US" sz="2200" b="1" dirty="0">
              <a:solidFill>
                <a:srgbClr val="0000FF"/>
              </a:solidFill>
              <a:latin typeface="Courier New" panose="02070309020205020404" pitchFamily="49" charset="0"/>
              <a:cs typeface="Courier New" panose="02070309020205020404" pitchFamily="49" charset="0"/>
            </a:endParaRPr>
          </a:p>
          <a:p>
            <a:r>
              <a:rPr lang="en-US" dirty="0"/>
              <a:t>! (logical negation) truth table</a:t>
            </a:r>
          </a:p>
          <a:p>
            <a:pPr marL="914400" lvl="2" indent="0">
              <a:buNone/>
            </a:pPr>
            <a:r>
              <a:rPr lang="en-US" sz="2200" b="1" u="sng" dirty="0">
                <a:solidFill>
                  <a:srgbClr val="0000FF"/>
                </a:solidFill>
                <a:latin typeface="Courier New" panose="02070309020205020404" pitchFamily="49" charset="0"/>
                <a:cs typeface="Courier New" panose="02070309020205020404" pitchFamily="49" charset="0"/>
              </a:rPr>
              <a:t>p    </a:t>
            </a:r>
            <a:r>
              <a:rPr lang="en-US" sz="2200" b="1" dirty="0">
                <a:solidFill>
                  <a:srgbClr val="0000FF"/>
                </a:solidFill>
                <a:latin typeface="Courier New" panose="02070309020205020404" pitchFamily="49" charset="0"/>
                <a:cs typeface="Courier New" panose="02070309020205020404" pitchFamily="49" charset="0"/>
              </a:rPr>
              <a:t>   </a:t>
            </a:r>
            <a:r>
              <a:rPr lang="en-US" sz="2200" b="1" u="sng" dirty="0">
                <a:solidFill>
                  <a:srgbClr val="0000FF"/>
                </a:solidFill>
                <a:latin typeface="Courier New" panose="02070309020205020404" pitchFamily="49" charset="0"/>
                <a:cs typeface="Courier New" panose="02070309020205020404" pitchFamily="49" charset="0"/>
              </a:rPr>
              <a:t>!p</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true    false</a:t>
            </a:r>
            <a:br>
              <a:rPr lang="en-US" sz="2200" b="1" dirty="0">
                <a:solidFill>
                  <a:srgbClr val="0000FF"/>
                </a:solidFill>
                <a:latin typeface="Courier New" panose="02070309020205020404" pitchFamily="49" charset="0"/>
                <a:cs typeface="Courier New" panose="02070309020205020404" pitchFamily="49" charset="0"/>
              </a:rPr>
            </a:br>
            <a:r>
              <a:rPr lang="en-US" sz="2200" b="1" dirty="0" err="1">
                <a:solidFill>
                  <a:srgbClr val="0000FF"/>
                </a:solidFill>
                <a:latin typeface="Courier New" panose="02070309020205020404" pitchFamily="49" charset="0"/>
                <a:cs typeface="Courier New" panose="02070309020205020404" pitchFamily="49" charset="0"/>
              </a:rPr>
              <a:t>false</a:t>
            </a:r>
            <a:r>
              <a:rPr lang="en-US" sz="2200" b="1" dirty="0">
                <a:solidFill>
                  <a:srgbClr val="0000FF"/>
                </a:solidFill>
                <a:latin typeface="Courier New" panose="02070309020205020404" pitchFamily="49" charset="0"/>
                <a:cs typeface="Courier New" panose="02070309020205020404" pitchFamily="49" charset="0"/>
              </a:rPr>
              <a:t>   true</a:t>
            </a:r>
            <a:br>
              <a:rPr lang="en-US" sz="2200" b="1" dirty="0">
                <a:solidFill>
                  <a:srgbClr val="0000FF"/>
                </a:solidFill>
                <a:latin typeface="Courier New" panose="02070309020205020404" pitchFamily="49" charset="0"/>
                <a:cs typeface="Courier New" panose="02070309020205020404" pitchFamily="49" charset="0"/>
              </a:rPr>
            </a:br>
            <a:endParaRPr lang="en-US" sz="2200" b="1" dirty="0">
              <a:solidFill>
                <a:srgbClr val="0000FF"/>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92356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Conditional Execution</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Say  </a:t>
            </a:r>
            <a:r>
              <a:rPr lang="en-US" sz="2200" b="1" dirty="0">
                <a:solidFill>
                  <a:srgbClr val="0000FF"/>
                </a:solidFill>
                <a:latin typeface="Courier New" panose="02070309020205020404" pitchFamily="49" charset="0"/>
                <a:cs typeface="Courier New" panose="02070309020205020404" pitchFamily="49" charset="0"/>
              </a:rPr>
              <a:t>if ( foo )</a:t>
            </a:r>
            <a:r>
              <a:rPr lang="en-US" b="1" dirty="0">
                <a:solidFill>
                  <a:srgbClr val="0000FF"/>
                </a:solidFill>
                <a:latin typeface="Courier New" panose="02070309020205020404" pitchFamily="49" charset="0"/>
                <a:cs typeface="Courier New" panose="02070309020205020404" pitchFamily="49" charset="0"/>
              </a:rPr>
              <a:t> </a:t>
            </a:r>
            <a:r>
              <a:rPr lang="en-US" dirty="0"/>
              <a:t>instead of  </a:t>
            </a:r>
            <a:r>
              <a:rPr lang="en-US" sz="2200" b="1" dirty="0">
                <a:solidFill>
                  <a:srgbClr val="0000FF"/>
                </a:solidFill>
                <a:latin typeface="Courier New" panose="02070309020205020404" pitchFamily="49" charset="0"/>
                <a:cs typeface="Courier New" panose="02070309020205020404" pitchFamily="49" charset="0"/>
              </a:rPr>
              <a:t>if ( foo == true )</a:t>
            </a:r>
          </a:p>
          <a:p>
            <a:r>
              <a:rPr lang="en-US" dirty="0"/>
              <a:t>Say  </a:t>
            </a:r>
            <a:r>
              <a:rPr lang="en-US" sz="2200" b="1" dirty="0">
                <a:solidFill>
                  <a:srgbClr val="0000FF"/>
                </a:solidFill>
                <a:latin typeface="Courier New" panose="02070309020205020404" pitchFamily="49" charset="0"/>
                <a:cs typeface="Courier New" panose="02070309020205020404" pitchFamily="49" charset="0"/>
              </a:rPr>
              <a:t>if ( !foo )</a:t>
            </a:r>
            <a:r>
              <a:rPr lang="en-US" b="1" dirty="0">
                <a:solidFill>
                  <a:srgbClr val="0000FF"/>
                </a:solidFill>
                <a:latin typeface="Courier New" panose="02070309020205020404" pitchFamily="49" charset="0"/>
                <a:cs typeface="Courier New" panose="02070309020205020404" pitchFamily="49" charset="0"/>
              </a:rPr>
              <a:t> </a:t>
            </a:r>
            <a:r>
              <a:rPr lang="en-US" dirty="0"/>
              <a:t>instead of  </a:t>
            </a:r>
            <a:r>
              <a:rPr lang="en-US" sz="2200" b="1" dirty="0">
                <a:solidFill>
                  <a:srgbClr val="0000FF"/>
                </a:solidFill>
                <a:latin typeface="Courier New" panose="02070309020205020404" pitchFamily="49" charset="0"/>
                <a:cs typeface="Courier New" panose="02070309020205020404" pitchFamily="49" charset="0"/>
              </a:rPr>
              <a:t>if ( foo == false )</a:t>
            </a:r>
          </a:p>
          <a:p>
            <a:r>
              <a:rPr lang="en-US" dirty="0"/>
              <a:t>Say  </a:t>
            </a:r>
            <a:r>
              <a:rPr lang="en-US" sz="2200" b="1" dirty="0">
                <a:solidFill>
                  <a:srgbClr val="0000FF"/>
                </a:solidFill>
                <a:latin typeface="Courier New" panose="02070309020205020404" pitchFamily="49" charset="0"/>
                <a:cs typeface="Courier New" panose="02070309020205020404" pitchFamily="49" charset="0"/>
              </a:rPr>
              <a:t>return foo; </a:t>
            </a:r>
            <a:r>
              <a:rPr lang="en-US" dirty="0"/>
              <a:t>instead of  </a:t>
            </a:r>
            <a:r>
              <a:rPr lang="en-US" sz="2200" b="1" dirty="0">
                <a:solidFill>
                  <a:srgbClr val="0000FF"/>
                </a:solidFill>
                <a:latin typeface="Courier New" panose="02070309020205020404" pitchFamily="49" charset="0"/>
                <a:cs typeface="Courier New" panose="02070309020205020404" pitchFamily="49" charset="0"/>
              </a:rPr>
              <a:t>if ( foo ) { return true;  }</a:t>
            </a:r>
            <a:br>
              <a:rPr lang="en-US" sz="2200" b="1" dirty="0">
                <a:solidFill>
                  <a:srgbClr val="0000FF"/>
                </a:solidFill>
                <a:latin typeface="Courier New" panose="02070309020205020404" pitchFamily="49" charset="0"/>
                <a:cs typeface="Courier New" panose="02070309020205020404" pitchFamily="49" charset="0"/>
              </a:rPr>
            </a:br>
            <a:r>
              <a:rPr lang="en-US" dirty="0">
                <a:solidFill>
                  <a:schemeClr val="bg1"/>
                </a:solidFill>
              </a:rPr>
              <a:t>Say  </a:t>
            </a:r>
            <a:r>
              <a:rPr lang="en-US" sz="2200" b="1" dirty="0">
                <a:solidFill>
                  <a:schemeClr val="bg1"/>
                </a:solidFill>
                <a:latin typeface="Courier New" panose="02070309020205020404" pitchFamily="49" charset="0"/>
                <a:cs typeface="Courier New" panose="02070309020205020404" pitchFamily="49" charset="0"/>
              </a:rPr>
              <a:t>return foo; </a:t>
            </a:r>
            <a:r>
              <a:rPr lang="en-US" dirty="0">
                <a:solidFill>
                  <a:schemeClr val="bg1"/>
                </a:solidFill>
              </a:rPr>
              <a:t>instead of</a:t>
            </a:r>
            <a:r>
              <a:rPr lang="en-US" dirty="0"/>
              <a:t>  </a:t>
            </a:r>
            <a:r>
              <a:rPr lang="en-US" sz="2200" b="1" dirty="0">
                <a:solidFill>
                  <a:srgbClr val="0000FF"/>
                </a:solidFill>
                <a:latin typeface="Courier New" panose="02070309020205020404" pitchFamily="49" charset="0"/>
                <a:cs typeface="Courier New" panose="02070309020205020404" pitchFamily="49" charset="0"/>
              </a:rPr>
              <a:t>else       { return false; }</a:t>
            </a:r>
            <a:br>
              <a:rPr lang="en-US" sz="2200" b="1" dirty="0">
                <a:solidFill>
                  <a:srgbClr val="0000FF"/>
                </a:solidFill>
                <a:latin typeface="Courier New" panose="02070309020205020404" pitchFamily="49" charset="0"/>
                <a:cs typeface="Courier New" panose="02070309020205020404" pitchFamily="49" charset="0"/>
              </a:rPr>
            </a:br>
            <a:endParaRPr lang="en-US" sz="2200" dirty="0"/>
          </a:p>
        </p:txBody>
      </p:sp>
    </p:spTree>
    <p:extLst>
      <p:ext uri="{BB962C8B-B14F-4D97-AF65-F5344CB8AC3E}">
        <p14:creationId xmlns:p14="http://schemas.microsoft.com/office/powerpoint/2010/main" val="225640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Determinate (counted) Loops</a:t>
            </a:r>
          </a:p>
          <a:p>
            <a:pPr marL="914400" lvl="2" indent="0">
              <a:buNone/>
            </a:pP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String[] foo = {"str1", "str2" };</a:t>
            </a:r>
            <a:br>
              <a:rPr lang="en-US" sz="2200" b="1" dirty="0">
                <a:solidFill>
                  <a:srgbClr val="0000FF"/>
                </a:solidFill>
                <a:latin typeface="Courier New" panose="02070309020205020404" pitchFamily="49" charset="0"/>
                <a:cs typeface="Courier New" panose="02070309020205020404" pitchFamily="49" charset="0"/>
              </a:rPr>
            </a:b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Both loops print "str1" in 1</a:t>
            </a:r>
            <a:r>
              <a:rPr lang="en-US" sz="2200" b="1" baseline="30000" dirty="0">
                <a:solidFill>
                  <a:srgbClr val="0000FF"/>
                </a:solidFill>
                <a:latin typeface="Courier New" panose="02070309020205020404" pitchFamily="49" charset="0"/>
                <a:cs typeface="Courier New" panose="02070309020205020404" pitchFamily="49" charset="0"/>
              </a:rPr>
              <a:t>st</a:t>
            </a:r>
            <a:r>
              <a:rPr lang="en-US" sz="2200" b="1" dirty="0">
                <a:solidFill>
                  <a:srgbClr val="0000FF"/>
                </a:solidFill>
                <a:latin typeface="Courier New" panose="02070309020205020404" pitchFamily="49" charset="0"/>
                <a:cs typeface="Courier New" panose="02070309020205020404" pitchFamily="49" charset="0"/>
              </a:rPr>
              <a:t> iteration</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and print "str2" in 2</a:t>
            </a:r>
            <a:r>
              <a:rPr lang="en-US" sz="2200" b="1" baseline="30000" dirty="0">
                <a:solidFill>
                  <a:srgbClr val="0000FF"/>
                </a:solidFill>
                <a:latin typeface="Courier New" panose="02070309020205020404" pitchFamily="49" charset="0"/>
                <a:cs typeface="Courier New" panose="02070309020205020404" pitchFamily="49" charset="0"/>
              </a:rPr>
              <a:t>nd</a:t>
            </a:r>
            <a:r>
              <a:rPr lang="en-US" sz="2200" b="1" dirty="0">
                <a:solidFill>
                  <a:srgbClr val="0000FF"/>
                </a:solidFill>
                <a:latin typeface="Courier New" panose="02070309020205020404" pitchFamily="49" charset="0"/>
                <a:cs typeface="Courier New" panose="02070309020205020404" pitchFamily="49" charset="0"/>
              </a:rPr>
              <a:t> iteration</a:t>
            </a:r>
            <a:br>
              <a:rPr lang="en-US" sz="2200" b="1" dirty="0">
                <a:solidFill>
                  <a:srgbClr val="0000FF"/>
                </a:solidFill>
                <a:latin typeface="Courier New" panose="02070309020205020404" pitchFamily="49" charset="0"/>
                <a:cs typeface="Courier New" panose="02070309020205020404" pitchFamily="49" charset="0"/>
              </a:rPr>
            </a:b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for (int </a:t>
            </a:r>
            <a:r>
              <a:rPr lang="en-US" sz="2200" b="1" dirty="0" err="1">
                <a:solidFill>
                  <a:srgbClr val="0000FF"/>
                </a:solidFill>
                <a:latin typeface="Courier New" panose="02070309020205020404" pitchFamily="49" charset="0"/>
                <a:cs typeface="Courier New" panose="02070309020205020404" pitchFamily="49" charset="0"/>
              </a:rPr>
              <a:t>i</a:t>
            </a:r>
            <a:r>
              <a:rPr lang="en-US" sz="2200" b="1" dirty="0">
                <a:solidFill>
                  <a:srgbClr val="0000FF"/>
                </a:solidFill>
                <a:latin typeface="Courier New" panose="02070309020205020404" pitchFamily="49" charset="0"/>
                <a:cs typeface="Courier New" panose="02070309020205020404" pitchFamily="49" charset="0"/>
              </a:rPr>
              <a:t>=0; </a:t>
            </a:r>
            <a:r>
              <a:rPr lang="en-US" sz="2200" b="1" dirty="0" err="1">
                <a:solidFill>
                  <a:srgbClr val="0000FF"/>
                </a:solidFill>
                <a:latin typeface="Courier New" panose="02070309020205020404" pitchFamily="49" charset="0"/>
                <a:cs typeface="Courier New" panose="02070309020205020404" pitchFamily="49" charset="0"/>
              </a:rPr>
              <a:t>i</a:t>
            </a:r>
            <a:r>
              <a:rPr lang="en-US" sz="2200" b="1" dirty="0">
                <a:solidFill>
                  <a:srgbClr val="0000FF"/>
                </a:solidFill>
                <a:latin typeface="Courier New" panose="02070309020205020404" pitchFamily="49" charset="0"/>
                <a:cs typeface="Courier New" panose="02070309020205020404" pitchFamily="49" charset="0"/>
              </a:rPr>
              <a:t>&lt;</a:t>
            </a:r>
            <a:r>
              <a:rPr lang="en-US" sz="2200" b="1" dirty="0" err="1">
                <a:solidFill>
                  <a:srgbClr val="0000FF"/>
                </a:solidFill>
                <a:latin typeface="Courier New" panose="02070309020205020404" pitchFamily="49" charset="0"/>
                <a:cs typeface="Courier New" panose="02070309020205020404" pitchFamily="49" charset="0"/>
              </a:rPr>
              <a:t>foo.length</a:t>
            </a: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i</a:t>
            </a:r>
            <a:r>
              <a:rPr lang="en-US" sz="2200" b="1" dirty="0">
                <a:solidFill>
                  <a:srgbClr val="0000FF"/>
                </a:solidFill>
                <a:latin typeface="Courier New" panose="02070309020205020404" pitchFamily="49" charset="0"/>
                <a:cs typeface="Courier New" panose="02070309020205020404" pitchFamily="49" charset="0"/>
              </a:rPr>
              <a:t>++)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System.out.println</a:t>
            </a:r>
            <a:r>
              <a:rPr lang="en-US" sz="2200" b="1" dirty="0">
                <a:solidFill>
                  <a:srgbClr val="0000FF"/>
                </a:solidFill>
                <a:latin typeface="Courier New" panose="02070309020205020404" pitchFamily="49" charset="0"/>
                <a:cs typeface="Courier New" panose="02070309020205020404" pitchFamily="49" charset="0"/>
              </a:rPr>
              <a:t>( foo[</a:t>
            </a:r>
            <a:r>
              <a:rPr lang="en-US" sz="2200" b="1" dirty="0" err="1">
                <a:solidFill>
                  <a:srgbClr val="0000FF"/>
                </a:solidFill>
                <a:latin typeface="Courier New" panose="02070309020205020404" pitchFamily="49" charset="0"/>
                <a:cs typeface="Courier New" panose="02070309020205020404" pitchFamily="49" charset="0"/>
              </a:rPr>
              <a:t>i</a:t>
            </a:r>
            <a:r>
              <a:rPr lang="en-US" sz="2200" b="1" dirty="0">
                <a:solidFill>
                  <a:srgbClr val="0000FF"/>
                </a:solidFill>
                <a:latin typeface="Courier New" panose="02070309020205020404" pitchFamily="49" charset="0"/>
                <a:cs typeface="Courier New" panose="02070309020205020404" pitchFamily="49" charset="0"/>
              </a:rPr>
              <a:t>]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br>
              <a:rPr lang="en-US" sz="2200" b="1" dirty="0">
                <a:solidFill>
                  <a:srgbClr val="0000FF"/>
                </a:solidFill>
                <a:latin typeface="Courier New" panose="02070309020205020404" pitchFamily="49" charset="0"/>
                <a:cs typeface="Courier New" panose="02070309020205020404" pitchFamily="49" charset="0"/>
              </a:rPr>
            </a:b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for ( String s : foo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t>
            </a:r>
            <a:r>
              <a:rPr lang="en-US" sz="2200" b="1" dirty="0" err="1">
                <a:solidFill>
                  <a:srgbClr val="0000FF"/>
                </a:solidFill>
                <a:latin typeface="Courier New" panose="02070309020205020404" pitchFamily="49" charset="0"/>
                <a:cs typeface="Courier New" panose="02070309020205020404" pitchFamily="49" charset="0"/>
              </a:rPr>
              <a:t>System.out.println</a:t>
            </a:r>
            <a:r>
              <a:rPr lang="en-US" sz="2200" b="1" dirty="0">
                <a:solidFill>
                  <a:srgbClr val="0000FF"/>
                </a:solidFill>
                <a:latin typeface="Courier New" panose="02070309020205020404" pitchFamily="49" charset="0"/>
                <a:cs typeface="Courier New" panose="02070309020205020404" pitchFamily="49" charset="0"/>
              </a:rPr>
              <a:t>( s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endParaRPr lang="en-US" sz="2200" b="1" dirty="0">
              <a:solidFill>
                <a:srgbClr val="0000FF"/>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043332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Indeterminate loops</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 Loop body always executes at least once</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do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 // Loop body</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while( </a:t>
            </a:r>
            <a:r>
              <a:rPr lang="en-US" sz="2200" b="1" i="1" dirty="0">
                <a:solidFill>
                  <a:srgbClr val="0000FF"/>
                </a:solidFill>
                <a:latin typeface="Courier New" panose="02070309020205020404" pitchFamily="49" charset="0"/>
                <a:cs typeface="Courier New" panose="02070309020205020404" pitchFamily="49" charset="0"/>
              </a:rPr>
              <a:t>condition</a:t>
            </a:r>
            <a:r>
              <a:rPr lang="en-US" sz="2200" b="1" dirty="0">
                <a:solidFill>
                  <a:srgbClr val="0000FF"/>
                </a:solidFill>
                <a:latin typeface="Courier New" panose="02070309020205020404" pitchFamily="49" charset="0"/>
                <a:cs typeface="Courier New" panose="02070309020205020404" pitchFamily="49" charset="0"/>
              </a:rPr>
              <a:t> );</a:t>
            </a:r>
          </a:p>
          <a:p>
            <a:pPr marL="914400" lvl="2" indent="0">
              <a:buNone/>
            </a:pPr>
            <a:endParaRPr lang="en-US" sz="2200" b="1" dirty="0">
              <a:solidFill>
                <a:srgbClr val="0000FF"/>
              </a:solidFill>
              <a:latin typeface="Courier New" panose="02070309020205020404" pitchFamily="49" charset="0"/>
              <a:cs typeface="Courier New" panose="02070309020205020404" pitchFamily="49" charset="0"/>
            </a:endParaRP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 Loop body might execute zero times</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while(</a:t>
            </a:r>
            <a:r>
              <a:rPr lang="en-US" sz="2200" b="1" i="1" dirty="0">
                <a:solidFill>
                  <a:srgbClr val="0000FF"/>
                </a:solidFill>
                <a:latin typeface="Courier New" panose="02070309020205020404" pitchFamily="49" charset="0"/>
                <a:cs typeface="Courier New" panose="02070309020205020404" pitchFamily="49" charset="0"/>
              </a:rPr>
              <a:t>condition</a:t>
            </a:r>
            <a:r>
              <a:rPr lang="en-US" sz="2200" b="1" dirty="0">
                <a:solidFill>
                  <a:srgbClr val="0000FF"/>
                </a:solidFill>
                <a:latin typeface="Courier New" panose="02070309020205020404" pitchFamily="49" charset="0"/>
                <a:cs typeface="Courier New" panose="02070309020205020404" pitchFamily="49" charset="0"/>
              </a:rPr>
              <a:t> )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 // Loop body</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a:t>
            </a:r>
          </a:p>
          <a:p>
            <a:endParaRPr lang="en-US" sz="2200" b="1" dirty="0">
              <a:solidFill>
                <a:srgbClr val="0000FF"/>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232326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E7F4-5464-4434-BCA9-782784840519}"/>
              </a:ext>
            </a:extLst>
          </p:cNvPr>
          <p:cNvSpPr>
            <a:spLocks noGrp="1"/>
          </p:cNvSpPr>
          <p:nvPr>
            <p:ph type="title"/>
          </p:nvPr>
        </p:nvSpPr>
        <p:spPr/>
        <p:txBody>
          <a:bodyPr/>
          <a:lstStyle/>
          <a:p>
            <a:r>
              <a:rPr lang="en-US" dirty="0"/>
              <a:t>Bubble Sort</a:t>
            </a:r>
          </a:p>
        </p:txBody>
      </p:sp>
      <p:grpSp>
        <p:nvGrpSpPr>
          <p:cNvPr id="107" name="Group 106">
            <a:extLst>
              <a:ext uri="{FF2B5EF4-FFF2-40B4-BE49-F238E27FC236}">
                <a16:creationId xmlns:a16="http://schemas.microsoft.com/office/drawing/2014/main" id="{68DEBF81-925C-41A4-896C-5C9B86DE6A29}"/>
              </a:ext>
            </a:extLst>
          </p:cNvPr>
          <p:cNvGrpSpPr/>
          <p:nvPr/>
        </p:nvGrpSpPr>
        <p:grpSpPr>
          <a:xfrm>
            <a:off x="2646929" y="1361499"/>
            <a:ext cx="4123243" cy="5038431"/>
            <a:chOff x="833369" y="1079559"/>
            <a:chExt cx="4123243" cy="5038431"/>
          </a:xfrm>
        </p:grpSpPr>
        <p:grpSp>
          <p:nvGrpSpPr>
            <p:cNvPr id="103" name="Group 102">
              <a:extLst>
                <a:ext uri="{FF2B5EF4-FFF2-40B4-BE49-F238E27FC236}">
                  <a16:creationId xmlns:a16="http://schemas.microsoft.com/office/drawing/2014/main" id="{1E2E5BF1-FFD5-41AA-A924-3D4EDAAF6CAE}"/>
                </a:ext>
              </a:extLst>
            </p:cNvPr>
            <p:cNvGrpSpPr/>
            <p:nvPr/>
          </p:nvGrpSpPr>
          <p:grpSpPr>
            <a:xfrm>
              <a:off x="838200" y="1079559"/>
              <a:ext cx="4118412" cy="369332"/>
              <a:chOff x="838200" y="1079559"/>
              <a:chExt cx="4118412" cy="369332"/>
            </a:xfrm>
          </p:grpSpPr>
          <p:grpSp>
            <p:nvGrpSpPr>
              <p:cNvPr id="88" name="Group 87">
                <a:extLst>
                  <a:ext uri="{FF2B5EF4-FFF2-40B4-BE49-F238E27FC236}">
                    <a16:creationId xmlns:a16="http://schemas.microsoft.com/office/drawing/2014/main" id="{736B3AAE-216F-4C63-BE15-9143B381F173}"/>
                  </a:ext>
                </a:extLst>
              </p:cNvPr>
              <p:cNvGrpSpPr/>
              <p:nvPr/>
            </p:nvGrpSpPr>
            <p:grpSpPr>
              <a:xfrm>
                <a:off x="838200" y="1079559"/>
                <a:ext cx="2399904" cy="369332"/>
                <a:chOff x="838200" y="1076042"/>
                <a:chExt cx="2399904" cy="369332"/>
              </a:xfrm>
            </p:grpSpPr>
            <p:grpSp>
              <p:nvGrpSpPr>
                <p:cNvPr id="58" name="Group 57">
                  <a:extLst>
                    <a:ext uri="{FF2B5EF4-FFF2-40B4-BE49-F238E27FC236}">
                      <a16:creationId xmlns:a16="http://schemas.microsoft.com/office/drawing/2014/main" id="{1B28FE06-7C4D-41AC-9DC9-DAAF8348D072}"/>
                    </a:ext>
                  </a:extLst>
                </p:cNvPr>
                <p:cNvGrpSpPr/>
                <p:nvPr/>
              </p:nvGrpSpPr>
              <p:grpSpPr>
                <a:xfrm>
                  <a:off x="838200" y="1076042"/>
                  <a:ext cx="1675011" cy="369332"/>
                  <a:chOff x="838200" y="1333500"/>
                  <a:chExt cx="1675011" cy="369332"/>
                </a:xfrm>
              </p:grpSpPr>
              <p:sp>
                <p:nvSpPr>
                  <p:cNvPr id="59" name="TextBox 58">
                    <a:extLst>
                      <a:ext uri="{FF2B5EF4-FFF2-40B4-BE49-F238E27FC236}">
                        <a16:creationId xmlns:a16="http://schemas.microsoft.com/office/drawing/2014/main" id="{CE1C7674-33BE-46C0-8C83-7DE3AF9F915E}"/>
                      </a:ext>
                    </a:extLst>
                  </p:cNvPr>
                  <p:cNvSpPr txBox="1"/>
                  <p:nvPr/>
                </p:nvSpPr>
                <p:spPr>
                  <a:xfrm>
                    <a:off x="838200" y="1333500"/>
                    <a:ext cx="418704" cy="369332"/>
                  </a:xfrm>
                  <a:prstGeom prst="rect">
                    <a:avLst/>
                  </a:prstGeom>
                  <a:noFill/>
                  <a:ln>
                    <a:solidFill>
                      <a:schemeClr val="tx1"/>
                    </a:solidFill>
                  </a:ln>
                </p:spPr>
                <p:txBody>
                  <a:bodyPr wrap="none" rtlCol="0">
                    <a:spAutoFit/>
                  </a:bodyPr>
                  <a:lstStyle/>
                  <a:p>
                    <a:r>
                      <a:rPr lang="en-US" dirty="0"/>
                      <a:t>40</a:t>
                    </a:r>
                  </a:p>
                </p:txBody>
              </p:sp>
              <p:sp>
                <p:nvSpPr>
                  <p:cNvPr id="60" name="TextBox 59">
                    <a:extLst>
                      <a:ext uri="{FF2B5EF4-FFF2-40B4-BE49-F238E27FC236}">
                        <a16:creationId xmlns:a16="http://schemas.microsoft.com/office/drawing/2014/main" id="{0CE60999-594A-49B8-B8AB-EA1D1600C251}"/>
                      </a:ext>
                    </a:extLst>
                  </p:cNvPr>
                  <p:cNvSpPr txBox="1"/>
                  <p:nvPr/>
                </p:nvSpPr>
                <p:spPr>
                  <a:xfrm>
                    <a:off x="1675912" y="1333500"/>
                    <a:ext cx="418704" cy="369332"/>
                  </a:xfrm>
                  <a:prstGeom prst="rect">
                    <a:avLst/>
                  </a:prstGeom>
                  <a:noFill/>
                  <a:ln>
                    <a:solidFill>
                      <a:schemeClr val="tx1"/>
                    </a:solidFill>
                  </a:ln>
                </p:spPr>
                <p:txBody>
                  <a:bodyPr wrap="none" rtlCol="0">
                    <a:spAutoFit/>
                  </a:bodyPr>
                  <a:lstStyle/>
                  <a:p>
                    <a:r>
                      <a:rPr lang="en-US" dirty="0"/>
                      <a:t>20</a:t>
                    </a:r>
                  </a:p>
                </p:txBody>
              </p:sp>
              <p:sp>
                <p:nvSpPr>
                  <p:cNvPr id="61" name="TextBox 60">
                    <a:extLst>
                      <a:ext uri="{FF2B5EF4-FFF2-40B4-BE49-F238E27FC236}">
                        <a16:creationId xmlns:a16="http://schemas.microsoft.com/office/drawing/2014/main" id="{FB76B351-8FED-4EE2-8C52-7C0F763A2747}"/>
                      </a:ext>
                    </a:extLst>
                  </p:cNvPr>
                  <p:cNvSpPr txBox="1"/>
                  <p:nvPr/>
                </p:nvSpPr>
                <p:spPr>
                  <a:xfrm>
                    <a:off x="1257780" y="1333500"/>
                    <a:ext cx="418704" cy="369332"/>
                  </a:xfrm>
                  <a:prstGeom prst="rect">
                    <a:avLst/>
                  </a:prstGeom>
                  <a:noFill/>
                  <a:ln>
                    <a:solidFill>
                      <a:schemeClr val="tx1"/>
                    </a:solidFill>
                  </a:ln>
                </p:spPr>
                <p:txBody>
                  <a:bodyPr wrap="none" rtlCol="0">
                    <a:spAutoFit/>
                  </a:bodyPr>
                  <a:lstStyle/>
                  <a:p>
                    <a:r>
                      <a:rPr lang="en-US" dirty="0"/>
                      <a:t>30</a:t>
                    </a:r>
                  </a:p>
                </p:txBody>
              </p:sp>
              <p:sp>
                <p:nvSpPr>
                  <p:cNvPr id="62" name="TextBox 61">
                    <a:extLst>
                      <a:ext uri="{FF2B5EF4-FFF2-40B4-BE49-F238E27FC236}">
                        <a16:creationId xmlns:a16="http://schemas.microsoft.com/office/drawing/2014/main" id="{9003F130-6797-44C2-895D-3CAC8D9E02AC}"/>
                      </a:ext>
                    </a:extLst>
                  </p:cNvPr>
                  <p:cNvSpPr txBox="1"/>
                  <p:nvPr/>
                </p:nvSpPr>
                <p:spPr>
                  <a:xfrm>
                    <a:off x="2094507" y="1333500"/>
                    <a:ext cx="418704" cy="369332"/>
                  </a:xfrm>
                  <a:prstGeom prst="rect">
                    <a:avLst/>
                  </a:prstGeom>
                  <a:noFill/>
                  <a:ln>
                    <a:solidFill>
                      <a:schemeClr val="tx1"/>
                    </a:solidFill>
                  </a:ln>
                </p:spPr>
                <p:txBody>
                  <a:bodyPr wrap="none" rtlCol="0">
                    <a:spAutoFit/>
                  </a:bodyPr>
                  <a:lstStyle/>
                  <a:p>
                    <a:r>
                      <a:rPr lang="en-US" dirty="0"/>
                      <a:t>10</a:t>
                    </a:r>
                  </a:p>
                </p:txBody>
              </p:sp>
            </p:grpSp>
            <p:sp>
              <p:nvSpPr>
                <p:cNvPr id="84" name="Right Brace 83">
                  <a:extLst>
                    <a:ext uri="{FF2B5EF4-FFF2-40B4-BE49-F238E27FC236}">
                      <a16:creationId xmlns:a16="http://schemas.microsoft.com/office/drawing/2014/main" id="{C5CB847B-3DCE-4747-AF69-F7CC084BC07D}"/>
                    </a:ext>
                  </a:extLst>
                </p:cNvPr>
                <p:cNvSpPr/>
                <p:nvPr/>
              </p:nvSpPr>
              <p:spPr>
                <a:xfrm>
                  <a:off x="2819400" y="1076042"/>
                  <a:ext cx="418704" cy="366168"/>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2" name="TextBox 91">
                <a:extLst>
                  <a:ext uri="{FF2B5EF4-FFF2-40B4-BE49-F238E27FC236}">
                    <a16:creationId xmlns:a16="http://schemas.microsoft.com/office/drawing/2014/main" id="{2FC01769-B47D-4F36-9B48-11BF6EB4BAB2}"/>
                  </a:ext>
                </a:extLst>
              </p:cNvPr>
              <p:cNvSpPr txBox="1"/>
              <p:nvPr/>
            </p:nvSpPr>
            <p:spPr>
              <a:xfrm>
                <a:off x="3509806" y="1079559"/>
                <a:ext cx="1446806" cy="369332"/>
              </a:xfrm>
              <a:prstGeom prst="rect">
                <a:avLst/>
              </a:prstGeom>
              <a:noFill/>
            </p:spPr>
            <p:txBody>
              <a:bodyPr wrap="none" rtlCol="0">
                <a:spAutoFit/>
              </a:bodyPr>
              <a:lstStyle/>
              <a:p>
                <a:r>
                  <a:rPr lang="en-US" dirty="0"/>
                  <a:t>Original array</a:t>
                </a:r>
              </a:p>
            </p:txBody>
          </p:sp>
        </p:grpSp>
        <p:grpSp>
          <p:nvGrpSpPr>
            <p:cNvPr id="104" name="Group 103">
              <a:extLst>
                <a:ext uri="{FF2B5EF4-FFF2-40B4-BE49-F238E27FC236}">
                  <a16:creationId xmlns:a16="http://schemas.microsoft.com/office/drawing/2014/main" id="{7F63B8FE-8866-4F49-B447-923F3F480011}"/>
                </a:ext>
              </a:extLst>
            </p:cNvPr>
            <p:cNvGrpSpPr/>
            <p:nvPr/>
          </p:nvGrpSpPr>
          <p:grpSpPr>
            <a:xfrm>
              <a:off x="833369" y="1897980"/>
              <a:ext cx="3724994" cy="1470306"/>
              <a:chOff x="833369" y="1717908"/>
              <a:chExt cx="3724994" cy="1470306"/>
            </a:xfrm>
          </p:grpSpPr>
          <p:grpSp>
            <p:nvGrpSpPr>
              <p:cNvPr id="89" name="Group 88">
                <a:extLst>
                  <a:ext uri="{FF2B5EF4-FFF2-40B4-BE49-F238E27FC236}">
                    <a16:creationId xmlns:a16="http://schemas.microsoft.com/office/drawing/2014/main" id="{93EB3E21-FC0A-48C4-A497-30E81BEDC7E4}"/>
                  </a:ext>
                </a:extLst>
              </p:cNvPr>
              <p:cNvGrpSpPr/>
              <p:nvPr/>
            </p:nvGrpSpPr>
            <p:grpSpPr>
              <a:xfrm>
                <a:off x="833369" y="1717908"/>
                <a:ext cx="2404735" cy="1470306"/>
                <a:chOff x="833369" y="1717908"/>
                <a:chExt cx="2404735" cy="1470306"/>
              </a:xfrm>
            </p:grpSpPr>
            <p:grpSp>
              <p:nvGrpSpPr>
                <p:cNvPr id="54" name="Group 53">
                  <a:extLst>
                    <a:ext uri="{FF2B5EF4-FFF2-40B4-BE49-F238E27FC236}">
                      <a16:creationId xmlns:a16="http://schemas.microsoft.com/office/drawing/2014/main" id="{258343B2-F9EE-4B0D-AB79-380E00607A8D}"/>
                    </a:ext>
                  </a:extLst>
                </p:cNvPr>
                <p:cNvGrpSpPr/>
                <p:nvPr/>
              </p:nvGrpSpPr>
              <p:grpSpPr>
                <a:xfrm>
                  <a:off x="838200" y="1722120"/>
                  <a:ext cx="1675011" cy="369332"/>
                  <a:chOff x="838200" y="1333500"/>
                  <a:chExt cx="1675011" cy="369332"/>
                </a:xfrm>
              </p:grpSpPr>
              <p:sp>
                <p:nvSpPr>
                  <p:cNvPr id="4" name="TextBox 3">
                    <a:extLst>
                      <a:ext uri="{FF2B5EF4-FFF2-40B4-BE49-F238E27FC236}">
                        <a16:creationId xmlns:a16="http://schemas.microsoft.com/office/drawing/2014/main" id="{7FD95831-3B92-460D-9EC0-CBBEC65FF741}"/>
                      </a:ext>
                    </a:extLst>
                  </p:cNvPr>
                  <p:cNvSpPr txBox="1"/>
                  <p:nvPr/>
                </p:nvSpPr>
                <p:spPr>
                  <a:xfrm>
                    <a:off x="838200" y="1333500"/>
                    <a:ext cx="418704" cy="369332"/>
                  </a:xfrm>
                  <a:prstGeom prst="rect">
                    <a:avLst/>
                  </a:prstGeom>
                  <a:noFill/>
                  <a:ln>
                    <a:solidFill>
                      <a:schemeClr val="tx1"/>
                    </a:solidFill>
                  </a:ln>
                </p:spPr>
                <p:txBody>
                  <a:bodyPr wrap="none" rtlCol="0">
                    <a:spAutoFit/>
                  </a:bodyPr>
                  <a:lstStyle/>
                  <a:p>
                    <a:r>
                      <a:rPr lang="en-US" dirty="0"/>
                      <a:t>40</a:t>
                    </a:r>
                  </a:p>
                </p:txBody>
              </p:sp>
              <p:sp>
                <p:nvSpPr>
                  <p:cNvPr id="5" name="TextBox 4">
                    <a:extLst>
                      <a:ext uri="{FF2B5EF4-FFF2-40B4-BE49-F238E27FC236}">
                        <a16:creationId xmlns:a16="http://schemas.microsoft.com/office/drawing/2014/main" id="{3F8BABF9-F95E-4F6B-827C-182C901F1DA1}"/>
                      </a:ext>
                    </a:extLst>
                  </p:cNvPr>
                  <p:cNvSpPr txBox="1"/>
                  <p:nvPr/>
                </p:nvSpPr>
                <p:spPr>
                  <a:xfrm>
                    <a:off x="1675912" y="1333500"/>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20</a:t>
                    </a:r>
                  </a:p>
                </p:txBody>
              </p:sp>
              <p:sp>
                <p:nvSpPr>
                  <p:cNvPr id="6" name="TextBox 5">
                    <a:extLst>
                      <a:ext uri="{FF2B5EF4-FFF2-40B4-BE49-F238E27FC236}">
                        <a16:creationId xmlns:a16="http://schemas.microsoft.com/office/drawing/2014/main" id="{B68C031B-6F1F-4985-B049-CE64F98AEE41}"/>
                      </a:ext>
                    </a:extLst>
                  </p:cNvPr>
                  <p:cNvSpPr txBox="1"/>
                  <p:nvPr/>
                </p:nvSpPr>
                <p:spPr>
                  <a:xfrm>
                    <a:off x="1257780" y="1333500"/>
                    <a:ext cx="418704" cy="369332"/>
                  </a:xfrm>
                  <a:prstGeom prst="rect">
                    <a:avLst/>
                  </a:prstGeom>
                  <a:noFill/>
                  <a:ln>
                    <a:solidFill>
                      <a:schemeClr val="tx1"/>
                    </a:solidFill>
                  </a:ln>
                </p:spPr>
                <p:txBody>
                  <a:bodyPr wrap="none" rtlCol="0">
                    <a:spAutoFit/>
                  </a:bodyPr>
                  <a:lstStyle/>
                  <a:p>
                    <a:r>
                      <a:rPr lang="en-US" dirty="0"/>
                      <a:t>30</a:t>
                    </a:r>
                  </a:p>
                </p:txBody>
              </p:sp>
              <p:sp>
                <p:nvSpPr>
                  <p:cNvPr id="7" name="TextBox 6">
                    <a:extLst>
                      <a:ext uri="{FF2B5EF4-FFF2-40B4-BE49-F238E27FC236}">
                        <a16:creationId xmlns:a16="http://schemas.microsoft.com/office/drawing/2014/main" id="{9DF227B9-ECA6-45C9-943B-D07681D24A35}"/>
                      </a:ext>
                    </a:extLst>
                  </p:cNvPr>
                  <p:cNvSpPr txBox="1"/>
                  <p:nvPr/>
                </p:nvSpPr>
                <p:spPr>
                  <a:xfrm>
                    <a:off x="2094507" y="1333500"/>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a:t>10</a:t>
                    </a:r>
                  </a:p>
                </p:txBody>
              </p:sp>
            </p:grpSp>
            <p:grpSp>
              <p:nvGrpSpPr>
                <p:cNvPr id="50" name="Group 49">
                  <a:extLst>
                    <a:ext uri="{FF2B5EF4-FFF2-40B4-BE49-F238E27FC236}">
                      <a16:creationId xmlns:a16="http://schemas.microsoft.com/office/drawing/2014/main" id="{870A2C7D-26CE-4AF9-B523-879FF545E7D2}"/>
                    </a:ext>
                  </a:extLst>
                </p:cNvPr>
                <p:cNvGrpSpPr/>
                <p:nvPr/>
              </p:nvGrpSpPr>
              <p:grpSpPr>
                <a:xfrm>
                  <a:off x="833369" y="2818882"/>
                  <a:ext cx="1675011" cy="369332"/>
                  <a:chOff x="833369" y="2818882"/>
                  <a:chExt cx="1675011" cy="369332"/>
                </a:xfrm>
              </p:grpSpPr>
              <p:sp>
                <p:nvSpPr>
                  <p:cNvPr id="12" name="TextBox 11">
                    <a:extLst>
                      <a:ext uri="{FF2B5EF4-FFF2-40B4-BE49-F238E27FC236}">
                        <a16:creationId xmlns:a16="http://schemas.microsoft.com/office/drawing/2014/main" id="{F9328885-9EFE-4DF4-BA4A-9B4DD450A80B}"/>
                      </a:ext>
                    </a:extLst>
                  </p:cNvPr>
                  <p:cNvSpPr txBox="1"/>
                  <p:nvPr/>
                </p:nvSpPr>
                <p:spPr>
                  <a:xfrm>
                    <a:off x="833369" y="2818882"/>
                    <a:ext cx="418704" cy="369332"/>
                  </a:xfrm>
                  <a:prstGeom prst="rect">
                    <a:avLst/>
                  </a:prstGeom>
                  <a:noFill/>
                  <a:ln>
                    <a:solidFill>
                      <a:schemeClr val="tx1"/>
                    </a:solidFill>
                  </a:ln>
                </p:spPr>
                <p:txBody>
                  <a:bodyPr wrap="none" rtlCol="0">
                    <a:spAutoFit/>
                  </a:bodyPr>
                  <a:lstStyle/>
                  <a:p>
                    <a:r>
                      <a:rPr lang="en-US" b="1" dirty="0"/>
                      <a:t>10</a:t>
                    </a:r>
                  </a:p>
                </p:txBody>
              </p:sp>
              <p:sp>
                <p:nvSpPr>
                  <p:cNvPr id="13" name="TextBox 12">
                    <a:extLst>
                      <a:ext uri="{FF2B5EF4-FFF2-40B4-BE49-F238E27FC236}">
                        <a16:creationId xmlns:a16="http://schemas.microsoft.com/office/drawing/2014/main" id="{69F48237-E8CC-413B-9C04-5665498C2BA1}"/>
                      </a:ext>
                    </a:extLst>
                  </p:cNvPr>
                  <p:cNvSpPr txBox="1"/>
                  <p:nvPr/>
                </p:nvSpPr>
                <p:spPr>
                  <a:xfrm>
                    <a:off x="1671081" y="2818882"/>
                    <a:ext cx="418704" cy="369332"/>
                  </a:xfrm>
                  <a:prstGeom prst="rect">
                    <a:avLst/>
                  </a:prstGeom>
                  <a:noFill/>
                  <a:ln>
                    <a:solidFill>
                      <a:schemeClr val="tx1"/>
                    </a:solidFill>
                  </a:ln>
                </p:spPr>
                <p:txBody>
                  <a:bodyPr wrap="none" rtlCol="0">
                    <a:spAutoFit/>
                  </a:bodyPr>
                  <a:lstStyle/>
                  <a:p>
                    <a:r>
                      <a:rPr lang="en-US" dirty="0"/>
                      <a:t>30</a:t>
                    </a:r>
                  </a:p>
                </p:txBody>
              </p:sp>
              <p:sp>
                <p:nvSpPr>
                  <p:cNvPr id="14" name="TextBox 13">
                    <a:extLst>
                      <a:ext uri="{FF2B5EF4-FFF2-40B4-BE49-F238E27FC236}">
                        <a16:creationId xmlns:a16="http://schemas.microsoft.com/office/drawing/2014/main" id="{77623854-043A-4A14-900F-06A03FCDC96C}"/>
                      </a:ext>
                    </a:extLst>
                  </p:cNvPr>
                  <p:cNvSpPr txBox="1"/>
                  <p:nvPr/>
                </p:nvSpPr>
                <p:spPr>
                  <a:xfrm>
                    <a:off x="1252949" y="2818882"/>
                    <a:ext cx="418704" cy="369332"/>
                  </a:xfrm>
                  <a:prstGeom prst="rect">
                    <a:avLst/>
                  </a:prstGeom>
                  <a:noFill/>
                  <a:ln>
                    <a:solidFill>
                      <a:schemeClr val="tx1"/>
                    </a:solidFill>
                  </a:ln>
                </p:spPr>
                <p:txBody>
                  <a:bodyPr wrap="none" rtlCol="0">
                    <a:spAutoFit/>
                  </a:bodyPr>
                  <a:lstStyle/>
                  <a:p>
                    <a:r>
                      <a:rPr lang="en-US" dirty="0"/>
                      <a:t>40</a:t>
                    </a:r>
                  </a:p>
                </p:txBody>
              </p:sp>
              <p:sp>
                <p:nvSpPr>
                  <p:cNvPr id="15" name="TextBox 14">
                    <a:extLst>
                      <a:ext uri="{FF2B5EF4-FFF2-40B4-BE49-F238E27FC236}">
                        <a16:creationId xmlns:a16="http://schemas.microsoft.com/office/drawing/2014/main" id="{7698BBBA-F772-4A1A-8085-65D187CFD5D3}"/>
                      </a:ext>
                    </a:extLst>
                  </p:cNvPr>
                  <p:cNvSpPr txBox="1"/>
                  <p:nvPr/>
                </p:nvSpPr>
                <p:spPr>
                  <a:xfrm>
                    <a:off x="2089676" y="2818882"/>
                    <a:ext cx="418704" cy="369332"/>
                  </a:xfrm>
                  <a:prstGeom prst="rect">
                    <a:avLst/>
                  </a:prstGeom>
                  <a:noFill/>
                  <a:ln>
                    <a:solidFill>
                      <a:schemeClr val="tx1"/>
                    </a:solidFill>
                  </a:ln>
                </p:spPr>
                <p:txBody>
                  <a:bodyPr wrap="none" rtlCol="0">
                    <a:spAutoFit/>
                  </a:bodyPr>
                  <a:lstStyle/>
                  <a:p>
                    <a:r>
                      <a:rPr lang="en-US" dirty="0"/>
                      <a:t>20</a:t>
                    </a:r>
                  </a:p>
                </p:txBody>
              </p:sp>
            </p:grpSp>
            <p:grpSp>
              <p:nvGrpSpPr>
                <p:cNvPr id="52" name="Group 51">
                  <a:extLst>
                    <a:ext uri="{FF2B5EF4-FFF2-40B4-BE49-F238E27FC236}">
                      <a16:creationId xmlns:a16="http://schemas.microsoft.com/office/drawing/2014/main" id="{72FF2E0F-C0C0-4352-A5AE-19CA299E6930}"/>
                    </a:ext>
                  </a:extLst>
                </p:cNvPr>
                <p:cNvGrpSpPr/>
                <p:nvPr/>
              </p:nvGrpSpPr>
              <p:grpSpPr>
                <a:xfrm>
                  <a:off x="833369" y="2084076"/>
                  <a:ext cx="1675011" cy="369332"/>
                  <a:chOff x="838200" y="2084076"/>
                  <a:chExt cx="1675011" cy="369332"/>
                </a:xfrm>
              </p:grpSpPr>
              <p:sp>
                <p:nvSpPr>
                  <p:cNvPr id="30" name="TextBox 29">
                    <a:extLst>
                      <a:ext uri="{FF2B5EF4-FFF2-40B4-BE49-F238E27FC236}">
                        <a16:creationId xmlns:a16="http://schemas.microsoft.com/office/drawing/2014/main" id="{5F93195A-3ADB-42AD-BCFB-C33D4F517752}"/>
                      </a:ext>
                    </a:extLst>
                  </p:cNvPr>
                  <p:cNvSpPr txBox="1"/>
                  <p:nvPr/>
                </p:nvSpPr>
                <p:spPr>
                  <a:xfrm>
                    <a:off x="838200" y="2084076"/>
                    <a:ext cx="418704" cy="369332"/>
                  </a:xfrm>
                  <a:prstGeom prst="rect">
                    <a:avLst/>
                  </a:prstGeom>
                  <a:noFill/>
                  <a:ln>
                    <a:solidFill>
                      <a:schemeClr val="tx1"/>
                    </a:solidFill>
                  </a:ln>
                </p:spPr>
                <p:txBody>
                  <a:bodyPr wrap="none" rtlCol="0">
                    <a:spAutoFit/>
                  </a:bodyPr>
                  <a:lstStyle/>
                  <a:p>
                    <a:r>
                      <a:rPr lang="en-US" dirty="0"/>
                      <a:t>40</a:t>
                    </a:r>
                  </a:p>
                </p:txBody>
              </p:sp>
              <p:sp>
                <p:nvSpPr>
                  <p:cNvPr id="31" name="TextBox 30">
                    <a:extLst>
                      <a:ext uri="{FF2B5EF4-FFF2-40B4-BE49-F238E27FC236}">
                        <a16:creationId xmlns:a16="http://schemas.microsoft.com/office/drawing/2014/main" id="{3EE55533-215C-47FD-A34E-4EB89F5FC020}"/>
                      </a:ext>
                    </a:extLst>
                  </p:cNvPr>
                  <p:cNvSpPr txBox="1"/>
                  <p:nvPr/>
                </p:nvSpPr>
                <p:spPr>
                  <a:xfrm>
                    <a:off x="1675912" y="2084076"/>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a:t>10</a:t>
                    </a:r>
                  </a:p>
                </p:txBody>
              </p:sp>
              <p:sp>
                <p:nvSpPr>
                  <p:cNvPr id="32" name="TextBox 31">
                    <a:extLst>
                      <a:ext uri="{FF2B5EF4-FFF2-40B4-BE49-F238E27FC236}">
                        <a16:creationId xmlns:a16="http://schemas.microsoft.com/office/drawing/2014/main" id="{A0962AA1-2EB4-465B-A58F-7B4517290356}"/>
                      </a:ext>
                    </a:extLst>
                  </p:cNvPr>
                  <p:cNvSpPr txBox="1"/>
                  <p:nvPr/>
                </p:nvSpPr>
                <p:spPr>
                  <a:xfrm>
                    <a:off x="1257780" y="2084076"/>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30</a:t>
                    </a:r>
                  </a:p>
                </p:txBody>
              </p:sp>
              <p:sp>
                <p:nvSpPr>
                  <p:cNvPr id="33" name="TextBox 32">
                    <a:extLst>
                      <a:ext uri="{FF2B5EF4-FFF2-40B4-BE49-F238E27FC236}">
                        <a16:creationId xmlns:a16="http://schemas.microsoft.com/office/drawing/2014/main" id="{B8CC147C-B02F-45B9-896C-4DABE07E8934}"/>
                      </a:ext>
                    </a:extLst>
                  </p:cNvPr>
                  <p:cNvSpPr txBox="1"/>
                  <p:nvPr/>
                </p:nvSpPr>
                <p:spPr>
                  <a:xfrm>
                    <a:off x="2094507" y="2084076"/>
                    <a:ext cx="418704" cy="369332"/>
                  </a:xfrm>
                  <a:prstGeom prst="rect">
                    <a:avLst/>
                  </a:prstGeom>
                  <a:noFill/>
                  <a:ln>
                    <a:solidFill>
                      <a:schemeClr val="tx1"/>
                    </a:solidFill>
                  </a:ln>
                </p:spPr>
                <p:txBody>
                  <a:bodyPr wrap="none" rtlCol="0">
                    <a:spAutoFit/>
                  </a:bodyPr>
                  <a:lstStyle/>
                  <a:p>
                    <a:r>
                      <a:rPr lang="en-US" dirty="0"/>
                      <a:t>20</a:t>
                    </a:r>
                  </a:p>
                </p:txBody>
              </p:sp>
            </p:grpSp>
            <p:grpSp>
              <p:nvGrpSpPr>
                <p:cNvPr id="51" name="Group 50">
                  <a:extLst>
                    <a:ext uri="{FF2B5EF4-FFF2-40B4-BE49-F238E27FC236}">
                      <a16:creationId xmlns:a16="http://schemas.microsoft.com/office/drawing/2014/main" id="{E1F0E547-875C-40CE-98DA-68C48D772683}"/>
                    </a:ext>
                  </a:extLst>
                </p:cNvPr>
                <p:cNvGrpSpPr/>
                <p:nvPr/>
              </p:nvGrpSpPr>
              <p:grpSpPr>
                <a:xfrm>
                  <a:off x="833369" y="2450586"/>
                  <a:ext cx="1675011" cy="369332"/>
                  <a:chOff x="838200" y="2450586"/>
                  <a:chExt cx="1675011" cy="369332"/>
                </a:xfrm>
              </p:grpSpPr>
              <p:sp>
                <p:nvSpPr>
                  <p:cNvPr id="36" name="TextBox 35">
                    <a:extLst>
                      <a:ext uri="{FF2B5EF4-FFF2-40B4-BE49-F238E27FC236}">
                        <a16:creationId xmlns:a16="http://schemas.microsoft.com/office/drawing/2014/main" id="{6F93482D-601C-4E90-BFCA-7FF780A6C2B9}"/>
                      </a:ext>
                    </a:extLst>
                  </p:cNvPr>
                  <p:cNvSpPr txBox="1"/>
                  <p:nvPr/>
                </p:nvSpPr>
                <p:spPr>
                  <a:xfrm>
                    <a:off x="838200" y="2450586"/>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40</a:t>
                    </a:r>
                  </a:p>
                </p:txBody>
              </p:sp>
              <p:sp>
                <p:nvSpPr>
                  <p:cNvPr id="37" name="TextBox 36">
                    <a:extLst>
                      <a:ext uri="{FF2B5EF4-FFF2-40B4-BE49-F238E27FC236}">
                        <a16:creationId xmlns:a16="http://schemas.microsoft.com/office/drawing/2014/main" id="{4E5A3B73-5D8C-4113-8D92-3AEB2581790C}"/>
                      </a:ext>
                    </a:extLst>
                  </p:cNvPr>
                  <p:cNvSpPr txBox="1"/>
                  <p:nvPr/>
                </p:nvSpPr>
                <p:spPr>
                  <a:xfrm>
                    <a:off x="1675912" y="2450586"/>
                    <a:ext cx="418704" cy="369332"/>
                  </a:xfrm>
                  <a:prstGeom prst="rect">
                    <a:avLst/>
                  </a:prstGeom>
                  <a:noFill/>
                  <a:ln>
                    <a:solidFill>
                      <a:schemeClr val="tx1"/>
                    </a:solidFill>
                  </a:ln>
                </p:spPr>
                <p:txBody>
                  <a:bodyPr wrap="none" rtlCol="0">
                    <a:spAutoFit/>
                  </a:bodyPr>
                  <a:lstStyle/>
                  <a:p>
                    <a:r>
                      <a:rPr lang="en-US" dirty="0"/>
                      <a:t>30</a:t>
                    </a:r>
                  </a:p>
                </p:txBody>
              </p:sp>
              <p:sp>
                <p:nvSpPr>
                  <p:cNvPr id="38" name="TextBox 37">
                    <a:extLst>
                      <a:ext uri="{FF2B5EF4-FFF2-40B4-BE49-F238E27FC236}">
                        <a16:creationId xmlns:a16="http://schemas.microsoft.com/office/drawing/2014/main" id="{9AD202E5-336E-4D69-8239-91D4F5975250}"/>
                      </a:ext>
                    </a:extLst>
                  </p:cNvPr>
                  <p:cNvSpPr txBox="1"/>
                  <p:nvPr/>
                </p:nvSpPr>
                <p:spPr>
                  <a:xfrm>
                    <a:off x="1257780" y="2450586"/>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a:t>10</a:t>
                    </a:r>
                  </a:p>
                </p:txBody>
              </p:sp>
              <p:sp>
                <p:nvSpPr>
                  <p:cNvPr id="39" name="TextBox 38">
                    <a:extLst>
                      <a:ext uri="{FF2B5EF4-FFF2-40B4-BE49-F238E27FC236}">
                        <a16:creationId xmlns:a16="http://schemas.microsoft.com/office/drawing/2014/main" id="{2348FA10-4992-45EA-99C7-6CBC3E92CF35}"/>
                      </a:ext>
                    </a:extLst>
                  </p:cNvPr>
                  <p:cNvSpPr txBox="1"/>
                  <p:nvPr/>
                </p:nvSpPr>
                <p:spPr>
                  <a:xfrm>
                    <a:off x="2094507" y="2450586"/>
                    <a:ext cx="418704" cy="369332"/>
                  </a:xfrm>
                  <a:prstGeom prst="rect">
                    <a:avLst/>
                  </a:prstGeom>
                  <a:noFill/>
                  <a:ln>
                    <a:solidFill>
                      <a:schemeClr val="tx1"/>
                    </a:solidFill>
                  </a:ln>
                </p:spPr>
                <p:txBody>
                  <a:bodyPr wrap="none" rtlCol="0">
                    <a:spAutoFit/>
                  </a:bodyPr>
                  <a:lstStyle/>
                  <a:p>
                    <a:r>
                      <a:rPr lang="en-US" dirty="0"/>
                      <a:t>20</a:t>
                    </a:r>
                  </a:p>
                </p:txBody>
              </p:sp>
            </p:grpSp>
            <p:sp>
              <p:nvSpPr>
                <p:cNvPr id="85" name="Right Brace 84">
                  <a:extLst>
                    <a:ext uri="{FF2B5EF4-FFF2-40B4-BE49-F238E27FC236}">
                      <a16:creationId xmlns:a16="http://schemas.microsoft.com/office/drawing/2014/main" id="{8C9FE81C-A5C5-4B9C-972B-D12DC176C5EE}"/>
                    </a:ext>
                  </a:extLst>
                </p:cNvPr>
                <p:cNvSpPr/>
                <p:nvPr/>
              </p:nvSpPr>
              <p:spPr>
                <a:xfrm>
                  <a:off x="2819400" y="1717908"/>
                  <a:ext cx="418704" cy="147030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0" name="TextBox 99">
                <a:extLst>
                  <a:ext uri="{FF2B5EF4-FFF2-40B4-BE49-F238E27FC236}">
                    <a16:creationId xmlns:a16="http://schemas.microsoft.com/office/drawing/2014/main" id="{47D281B0-EF50-409F-8006-A656643C3A68}"/>
                  </a:ext>
                </a:extLst>
              </p:cNvPr>
              <p:cNvSpPr txBox="1"/>
              <p:nvPr/>
            </p:nvSpPr>
            <p:spPr>
              <a:xfrm>
                <a:off x="3509806" y="2268395"/>
                <a:ext cx="1048557" cy="369332"/>
              </a:xfrm>
              <a:prstGeom prst="rect">
                <a:avLst/>
              </a:prstGeom>
              <a:noFill/>
            </p:spPr>
            <p:txBody>
              <a:bodyPr wrap="none" rtlCol="0">
                <a:spAutoFit/>
              </a:bodyPr>
              <a:lstStyle/>
              <a:p>
                <a:r>
                  <a:rPr lang="en-US" dirty="0"/>
                  <a:t>First pass</a:t>
                </a:r>
              </a:p>
            </p:txBody>
          </p:sp>
        </p:grpSp>
        <p:grpSp>
          <p:nvGrpSpPr>
            <p:cNvPr id="105" name="Group 104">
              <a:extLst>
                <a:ext uri="{FF2B5EF4-FFF2-40B4-BE49-F238E27FC236}">
                  <a16:creationId xmlns:a16="http://schemas.microsoft.com/office/drawing/2014/main" id="{C1C3F43E-04C2-4DC0-83F5-8D0B8C2C5BAB}"/>
                </a:ext>
              </a:extLst>
            </p:cNvPr>
            <p:cNvGrpSpPr/>
            <p:nvPr/>
          </p:nvGrpSpPr>
          <p:grpSpPr>
            <a:xfrm>
              <a:off x="833369" y="3817375"/>
              <a:ext cx="4008533" cy="1112309"/>
              <a:chOff x="833369" y="3710314"/>
              <a:chExt cx="4008533" cy="1112309"/>
            </a:xfrm>
          </p:grpSpPr>
          <p:grpSp>
            <p:nvGrpSpPr>
              <p:cNvPr id="90" name="Group 89">
                <a:extLst>
                  <a:ext uri="{FF2B5EF4-FFF2-40B4-BE49-F238E27FC236}">
                    <a16:creationId xmlns:a16="http://schemas.microsoft.com/office/drawing/2014/main" id="{F47854C3-2BB8-45D1-B143-DAF303AA17FF}"/>
                  </a:ext>
                </a:extLst>
              </p:cNvPr>
              <p:cNvGrpSpPr/>
              <p:nvPr/>
            </p:nvGrpSpPr>
            <p:grpSpPr>
              <a:xfrm>
                <a:off x="833369" y="3710314"/>
                <a:ext cx="2404735" cy="1112309"/>
                <a:chOff x="833369" y="3710314"/>
                <a:chExt cx="2404735" cy="1112309"/>
              </a:xfrm>
            </p:grpSpPr>
            <p:grpSp>
              <p:nvGrpSpPr>
                <p:cNvPr id="56" name="Group 55">
                  <a:extLst>
                    <a:ext uri="{FF2B5EF4-FFF2-40B4-BE49-F238E27FC236}">
                      <a16:creationId xmlns:a16="http://schemas.microsoft.com/office/drawing/2014/main" id="{860089D4-FEC7-46FB-846C-CF8DED900C78}"/>
                    </a:ext>
                  </a:extLst>
                </p:cNvPr>
                <p:cNvGrpSpPr/>
                <p:nvPr/>
              </p:nvGrpSpPr>
              <p:grpSpPr>
                <a:xfrm>
                  <a:off x="833575" y="4453291"/>
                  <a:ext cx="1675011" cy="369332"/>
                  <a:chOff x="833369" y="3926782"/>
                  <a:chExt cx="1675011" cy="369332"/>
                </a:xfrm>
                <a:noFill/>
              </p:grpSpPr>
              <p:sp>
                <p:nvSpPr>
                  <p:cNvPr id="18" name="TextBox 17">
                    <a:extLst>
                      <a:ext uri="{FF2B5EF4-FFF2-40B4-BE49-F238E27FC236}">
                        <a16:creationId xmlns:a16="http://schemas.microsoft.com/office/drawing/2014/main" id="{AE4144C5-C114-426F-A484-FDD10F421F28}"/>
                      </a:ext>
                    </a:extLst>
                  </p:cNvPr>
                  <p:cNvSpPr txBox="1"/>
                  <p:nvPr/>
                </p:nvSpPr>
                <p:spPr>
                  <a:xfrm>
                    <a:off x="833369" y="3926782"/>
                    <a:ext cx="418704" cy="369332"/>
                  </a:xfrm>
                  <a:prstGeom prst="rect">
                    <a:avLst/>
                  </a:prstGeom>
                  <a:grpFill/>
                  <a:ln>
                    <a:solidFill>
                      <a:schemeClr val="tx1"/>
                    </a:solidFill>
                  </a:ln>
                </p:spPr>
                <p:txBody>
                  <a:bodyPr wrap="none" rtlCol="0">
                    <a:spAutoFit/>
                  </a:bodyPr>
                  <a:lstStyle/>
                  <a:p>
                    <a:r>
                      <a:rPr lang="en-US" dirty="0"/>
                      <a:t>10</a:t>
                    </a:r>
                  </a:p>
                </p:txBody>
              </p:sp>
              <p:sp>
                <p:nvSpPr>
                  <p:cNvPr id="19" name="TextBox 18">
                    <a:extLst>
                      <a:ext uri="{FF2B5EF4-FFF2-40B4-BE49-F238E27FC236}">
                        <a16:creationId xmlns:a16="http://schemas.microsoft.com/office/drawing/2014/main" id="{0A1675E3-35D7-408B-904C-5C9FEF0ED37E}"/>
                      </a:ext>
                    </a:extLst>
                  </p:cNvPr>
                  <p:cNvSpPr txBox="1"/>
                  <p:nvPr/>
                </p:nvSpPr>
                <p:spPr>
                  <a:xfrm>
                    <a:off x="1671081" y="3926782"/>
                    <a:ext cx="418704" cy="369332"/>
                  </a:xfrm>
                  <a:prstGeom prst="rect">
                    <a:avLst/>
                  </a:prstGeom>
                  <a:grpFill/>
                  <a:ln>
                    <a:solidFill>
                      <a:schemeClr val="tx1"/>
                    </a:solidFill>
                  </a:ln>
                </p:spPr>
                <p:txBody>
                  <a:bodyPr wrap="none" rtlCol="0">
                    <a:spAutoFit/>
                  </a:bodyPr>
                  <a:lstStyle/>
                  <a:p>
                    <a:r>
                      <a:rPr lang="en-US" dirty="0"/>
                      <a:t>40</a:t>
                    </a:r>
                  </a:p>
                </p:txBody>
              </p:sp>
              <p:sp>
                <p:nvSpPr>
                  <p:cNvPr id="20" name="TextBox 19">
                    <a:extLst>
                      <a:ext uri="{FF2B5EF4-FFF2-40B4-BE49-F238E27FC236}">
                        <a16:creationId xmlns:a16="http://schemas.microsoft.com/office/drawing/2014/main" id="{A05A9BA4-D871-411C-940B-FF57DB72F1EA}"/>
                      </a:ext>
                    </a:extLst>
                  </p:cNvPr>
                  <p:cNvSpPr txBox="1"/>
                  <p:nvPr/>
                </p:nvSpPr>
                <p:spPr>
                  <a:xfrm>
                    <a:off x="1252949" y="3926782"/>
                    <a:ext cx="418704" cy="369332"/>
                  </a:xfrm>
                  <a:prstGeom prst="rect">
                    <a:avLst/>
                  </a:prstGeom>
                  <a:grpFill/>
                  <a:ln>
                    <a:solidFill>
                      <a:schemeClr val="tx1"/>
                    </a:solidFill>
                  </a:ln>
                </p:spPr>
                <p:txBody>
                  <a:bodyPr wrap="none" rtlCol="0">
                    <a:spAutoFit/>
                  </a:bodyPr>
                  <a:lstStyle/>
                  <a:p>
                    <a:r>
                      <a:rPr lang="en-US" b="1" dirty="0"/>
                      <a:t>20</a:t>
                    </a:r>
                  </a:p>
                </p:txBody>
              </p:sp>
              <p:sp>
                <p:nvSpPr>
                  <p:cNvPr id="21" name="TextBox 20">
                    <a:extLst>
                      <a:ext uri="{FF2B5EF4-FFF2-40B4-BE49-F238E27FC236}">
                        <a16:creationId xmlns:a16="http://schemas.microsoft.com/office/drawing/2014/main" id="{D3F309C3-EAE0-4985-A712-55AE7D51573F}"/>
                      </a:ext>
                    </a:extLst>
                  </p:cNvPr>
                  <p:cNvSpPr txBox="1"/>
                  <p:nvPr/>
                </p:nvSpPr>
                <p:spPr>
                  <a:xfrm>
                    <a:off x="2089676" y="3926782"/>
                    <a:ext cx="418704" cy="369332"/>
                  </a:xfrm>
                  <a:prstGeom prst="rect">
                    <a:avLst/>
                  </a:prstGeom>
                  <a:grpFill/>
                  <a:ln>
                    <a:solidFill>
                      <a:schemeClr val="tx1"/>
                    </a:solidFill>
                  </a:ln>
                </p:spPr>
                <p:txBody>
                  <a:bodyPr wrap="none" rtlCol="0">
                    <a:spAutoFit/>
                  </a:bodyPr>
                  <a:lstStyle/>
                  <a:p>
                    <a:r>
                      <a:rPr lang="en-US" dirty="0"/>
                      <a:t>30</a:t>
                    </a:r>
                  </a:p>
                </p:txBody>
              </p:sp>
            </p:grpSp>
            <p:grpSp>
              <p:nvGrpSpPr>
                <p:cNvPr id="55" name="Group 54">
                  <a:extLst>
                    <a:ext uri="{FF2B5EF4-FFF2-40B4-BE49-F238E27FC236}">
                      <a16:creationId xmlns:a16="http://schemas.microsoft.com/office/drawing/2014/main" id="{6ACF10F0-F750-4AEE-802D-B13DED16E4DE}"/>
                    </a:ext>
                  </a:extLst>
                </p:cNvPr>
                <p:cNvGrpSpPr/>
                <p:nvPr/>
              </p:nvGrpSpPr>
              <p:grpSpPr>
                <a:xfrm>
                  <a:off x="833575" y="4080197"/>
                  <a:ext cx="1675011" cy="369332"/>
                  <a:chOff x="833369" y="3553688"/>
                  <a:chExt cx="1675011" cy="369332"/>
                </a:xfrm>
              </p:grpSpPr>
              <p:sp>
                <p:nvSpPr>
                  <p:cNvPr id="42" name="TextBox 41">
                    <a:extLst>
                      <a:ext uri="{FF2B5EF4-FFF2-40B4-BE49-F238E27FC236}">
                        <a16:creationId xmlns:a16="http://schemas.microsoft.com/office/drawing/2014/main" id="{A43EB2B1-9A85-4B6F-BA68-4DE04DD59E5C}"/>
                      </a:ext>
                    </a:extLst>
                  </p:cNvPr>
                  <p:cNvSpPr txBox="1"/>
                  <p:nvPr/>
                </p:nvSpPr>
                <p:spPr>
                  <a:xfrm>
                    <a:off x="833369" y="3553688"/>
                    <a:ext cx="418704" cy="369332"/>
                  </a:xfrm>
                  <a:prstGeom prst="rect">
                    <a:avLst/>
                  </a:prstGeom>
                  <a:noFill/>
                  <a:ln>
                    <a:solidFill>
                      <a:schemeClr val="tx1"/>
                    </a:solidFill>
                  </a:ln>
                </p:spPr>
                <p:txBody>
                  <a:bodyPr wrap="none" rtlCol="0">
                    <a:spAutoFit/>
                  </a:bodyPr>
                  <a:lstStyle/>
                  <a:p>
                    <a:r>
                      <a:rPr lang="en-US" dirty="0"/>
                      <a:t>10</a:t>
                    </a:r>
                  </a:p>
                </p:txBody>
              </p:sp>
              <p:sp>
                <p:nvSpPr>
                  <p:cNvPr id="43" name="TextBox 42">
                    <a:extLst>
                      <a:ext uri="{FF2B5EF4-FFF2-40B4-BE49-F238E27FC236}">
                        <a16:creationId xmlns:a16="http://schemas.microsoft.com/office/drawing/2014/main" id="{39547B65-1486-44B5-AED6-0BBD0D513C43}"/>
                      </a:ext>
                    </a:extLst>
                  </p:cNvPr>
                  <p:cNvSpPr txBox="1"/>
                  <p:nvPr/>
                </p:nvSpPr>
                <p:spPr>
                  <a:xfrm>
                    <a:off x="1671081" y="355368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a:t>20</a:t>
                    </a:r>
                  </a:p>
                </p:txBody>
              </p:sp>
              <p:sp>
                <p:nvSpPr>
                  <p:cNvPr id="44" name="TextBox 43">
                    <a:extLst>
                      <a:ext uri="{FF2B5EF4-FFF2-40B4-BE49-F238E27FC236}">
                        <a16:creationId xmlns:a16="http://schemas.microsoft.com/office/drawing/2014/main" id="{9852756F-F26C-47BE-97B5-D1DC91AEE58F}"/>
                      </a:ext>
                    </a:extLst>
                  </p:cNvPr>
                  <p:cNvSpPr txBox="1"/>
                  <p:nvPr/>
                </p:nvSpPr>
                <p:spPr>
                  <a:xfrm>
                    <a:off x="1252949" y="355368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40</a:t>
                    </a:r>
                  </a:p>
                </p:txBody>
              </p:sp>
              <p:sp>
                <p:nvSpPr>
                  <p:cNvPr id="45" name="TextBox 44">
                    <a:extLst>
                      <a:ext uri="{FF2B5EF4-FFF2-40B4-BE49-F238E27FC236}">
                        <a16:creationId xmlns:a16="http://schemas.microsoft.com/office/drawing/2014/main" id="{1FDD774B-A810-445C-BA06-F793DC24A9D9}"/>
                      </a:ext>
                    </a:extLst>
                  </p:cNvPr>
                  <p:cNvSpPr txBox="1"/>
                  <p:nvPr/>
                </p:nvSpPr>
                <p:spPr>
                  <a:xfrm>
                    <a:off x="2089676" y="3553688"/>
                    <a:ext cx="418704" cy="369332"/>
                  </a:xfrm>
                  <a:prstGeom prst="rect">
                    <a:avLst/>
                  </a:prstGeom>
                  <a:noFill/>
                  <a:ln>
                    <a:solidFill>
                      <a:schemeClr val="tx1"/>
                    </a:solidFill>
                  </a:ln>
                </p:spPr>
                <p:txBody>
                  <a:bodyPr wrap="none" rtlCol="0">
                    <a:spAutoFit/>
                  </a:bodyPr>
                  <a:lstStyle/>
                  <a:p>
                    <a:r>
                      <a:rPr lang="en-US" dirty="0"/>
                      <a:t>30</a:t>
                    </a:r>
                  </a:p>
                </p:txBody>
              </p:sp>
            </p:grpSp>
            <p:grpSp>
              <p:nvGrpSpPr>
                <p:cNvPr id="69" name="Group 68">
                  <a:extLst>
                    <a:ext uri="{FF2B5EF4-FFF2-40B4-BE49-F238E27FC236}">
                      <a16:creationId xmlns:a16="http://schemas.microsoft.com/office/drawing/2014/main" id="{3E4A51B1-D650-4F18-97E3-5357F409C836}"/>
                    </a:ext>
                  </a:extLst>
                </p:cNvPr>
                <p:cNvGrpSpPr/>
                <p:nvPr/>
              </p:nvGrpSpPr>
              <p:grpSpPr>
                <a:xfrm>
                  <a:off x="833369" y="3710314"/>
                  <a:ext cx="1675011" cy="369332"/>
                  <a:chOff x="833369" y="2818882"/>
                  <a:chExt cx="1675011" cy="369332"/>
                </a:xfrm>
              </p:grpSpPr>
              <p:sp>
                <p:nvSpPr>
                  <p:cNvPr id="70" name="TextBox 69">
                    <a:extLst>
                      <a:ext uri="{FF2B5EF4-FFF2-40B4-BE49-F238E27FC236}">
                        <a16:creationId xmlns:a16="http://schemas.microsoft.com/office/drawing/2014/main" id="{E78AAB66-F447-4547-A452-74EBBA5BE182}"/>
                      </a:ext>
                    </a:extLst>
                  </p:cNvPr>
                  <p:cNvSpPr txBox="1"/>
                  <p:nvPr/>
                </p:nvSpPr>
                <p:spPr>
                  <a:xfrm>
                    <a:off x="833369" y="2818882"/>
                    <a:ext cx="418704" cy="369332"/>
                  </a:xfrm>
                  <a:prstGeom prst="rect">
                    <a:avLst/>
                  </a:prstGeom>
                  <a:noFill/>
                  <a:ln>
                    <a:solidFill>
                      <a:schemeClr val="tx1"/>
                    </a:solidFill>
                  </a:ln>
                </p:spPr>
                <p:txBody>
                  <a:bodyPr wrap="none" rtlCol="0">
                    <a:spAutoFit/>
                  </a:bodyPr>
                  <a:lstStyle/>
                  <a:p>
                    <a:r>
                      <a:rPr lang="en-US" dirty="0"/>
                      <a:t>10</a:t>
                    </a:r>
                  </a:p>
                </p:txBody>
              </p:sp>
              <p:sp>
                <p:nvSpPr>
                  <p:cNvPr id="71" name="TextBox 70">
                    <a:extLst>
                      <a:ext uri="{FF2B5EF4-FFF2-40B4-BE49-F238E27FC236}">
                        <a16:creationId xmlns:a16="http://schemas.microsoft.com/office/drawing/2014/main" id="{91797EC2-2693-43F9-82EB-84C16A2857F7}"/>
                      </a:ext>
                    </a:extLst>
                  </p:cNvPr>
                  <p:cNvSpPr txBox="1"/>
                  <p:nvPr/>
                </p:nvSpPr>
                <p:spPr>
                  <a:xfrm>
                    <a:off x="1671081" y="2818882"/>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30</a:t>
                    </a:r>
                  </a:p>
                </p:txBody>
              </p:sp>
              <p:sp>
                <p:nvSpPr>
                  <p:cNvPr id="72" name="TextBox 71">
                    <a:extLst>
                      <a:ext uri="{FF2B5EF4-FFF2-40B4-BE49-F238E27FC236}">
                        <a16:creationId xmlns:a16="http://schemas.microsoft.com/office/drawing/2014/main" id="{98066058-A4AC-4BE6-AA0B-F6FB2DF82A21}"/>
                      </a:ext>
                    </a:extLst>
                  </p:cNvPr>
                  <p:cNvSpPr txBox="1"/>
                  <p:nvPr/>
                </p:nvSpPr>
                <p:spPr>
                  <a:xfrm>
                    <a:off x="1252949" y="2818882"/>
                    <a:ext cx="418704" cy="369332"/>
                  </a:xfrm>
                  <a:prstGeom prst="rect">
                    <a:avLst/>
                  </a:prstGeom>
                  <a:noFill/>
                  <a:ln>
                    <a:solidFill>
                      <a:schemeClr val="tx1"/>
                    </a:solidFill>
                  </a:ln>
                </p:spPr>
                <p:txBody>
                  <a:bodyPr wrap="none" rtlCol="0">
                    <a:spAutoFit/>
                  </a:bodyPr>
                  <a:lstStyle/>
                  <a:p>
                    <a:r>
                      <a:rPr lang="en-US" dirty="0"/>
                      <a:t>40</a:t>
                    </a:r>
                  </a:p>
                </p:txBody>
              </p:sp>
              <p:sp>
                <p:nvSpPr>
                  <p:cNvPr id="73" name="TextBox 72">
                    <a:extLst>
                      <a:ext uri="{FF2B5EF4-FFF2-40B4-BE49-F238E27FC236}">
                        <a16:creationId xmlns:a16="http://schemas.microsoft.com/office/drawing/2014/main" id="{812A4808-4F63-45CC-BD22-629E15B7EDEE}"/>
                      </a:ext>
                    </a:extLst>
                  </p:cNvPr>
                  <p:cNvSpPr txBox="1"/>
                  <p:nvPr/>
                </p:nvSpPr>
                <p:spPr>
                  <a:xfrm>
                    <a:off x="2089676" y="2818882"/>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a:t>20</a:t>
                    </a:r>
                  </a:p>
                </p:txBody>
              </p:sp>
            </p:grpSp>
            <p:sp>
              <p:nvSpPr>
                <p:cNvPr id="86" name="Right Brace 85">
                  <a:extLst>
                    <a:ext uri="{FF2B5EF4-FFF2-40B4-BE49-F238E27FC236}">
                      <a16:creationId xmlns:a16="http://schemas.microsoft.com/office/drawing/2014/main" id="{E8E0CE47-87C5-4E0F-BDC2-0F13AE7027DD}"/>
                    </a:ext>
                  </a:extLst>
                </p:cNvPr>
                <p:cNvSpPr/>
                <p:nvPr/>
              </p:nvSpPr>
              <p:spPr>
                <a:xfrm>
                  <a:off x="2819400" y="3710314"/>
                  <a:ext cx="418704" cy="1112309"/>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660BF31E-3E32-40F0-8419-3FD988D521D3}"/>
                  </a:ext>
                </a:extLst>
              </p:cNvPr>
              <p:cNvSpPr txBox="1"/>
              <p:nvPr/>
            </p:nvSpPr>
            <p:spPr>
              <a:xfrm>
                <a:off x="3509806" y="4081802"/>
                <a:ext cx="1332096" cy="369332"/>
              </a:xfrm>
              <a:prstGeom prst="rect">
                <a:avLst/>
              </a:prstGeom>
              <a:noFill/>
            </p:spPr>
            <p:txBody>
              <a:bodyPr wrap="none" rtlCol="0">
                <a:spAutoFit/>
              </a:bodyPr>
              <a:lstStyle/>
              <a:p>
                <a:r>
                  <a:rPr lang="en-US" dirty="0"/>
                  <a:t>Second pass</a:t>
                </a:r>
              </a:p>
            </p:txBody>
          </p:sp>
        </p:grpSp>
        <p:grpSp>
          <p:nvGrpSpPr>
            <p:cNvPr id="106" name="Group 105">
              <a:extLst>
                <a:ext uri="{FF2B5EF4-FFF2-40B4-BE49-F238E27FC236}">
                  <a16:creationId xmlns:a16="http://schemas.microsoft.com/office/drawing/2014/main" id="{F196F4CF-C7BA-47D6-8C7F-DB300C4945BD}"/>
                </a:ext>
              </a:extLst>
            </p:cNvPr>
            <p:cNvGrpSpPr/>
            <p:nvPr/>
          </p:nvGrpSpPr>
          <p:grpSpPr>
            <a:xfrm>
              <a:off x="833369" y="5378774"/>
              <a:ext cx="3811748" cy="739216"/>
              <a:chOff x="833369" y="5622614"/>
              <a:chExt cx="3811748" cy="739216"/>
            </a:xfrm>
          </p:grpSpPr>
          <p:grpSp>
            <p:nvGrpSpPr>
              <p:cNvPr id="91" name="Group 90">
                <a:extLst>
                  <a:ext uri="{FF2B5EF4-FFF2-40B4-BE49-F238E27FC236}">
                    <a16:creationId xmlns:a16="http://schemas.microsoft.com/office/drawing/2014/main" id="{30387911-2437-41F2-826E-10997C9B92B5}"/>
                  </a:ext>
                </a:extLst>
              </p:cNvPr>
              <p:cNvGrpSpPr/>
              <p:nvPr/>
            </p:nvGrpSpPr>
            <p:grpSpPr>
              <a:xfrm>
                <a:off x="833369" y="5622614"/>
                <a:ext cx="2404735" cy="739216"/>
                <a:chOff x="833369" y="5622614"/>
                <a:chExt cx="2404735" cy="739216"/>
              </a:xfrm>
            </p:grpSpPr>
            <p:grpSp>
              <p:nvGrpSpPr>
                <p:cNvPr id="47" name="Group 46">
                  <a:extLst>
                    <a:ext uri="{FF2B5EF4-FFF2-40B4-BE49-F238E27FC236}">
                      <a16:creationId xmlns:a16="http://schemas.microsoft.com/office/drawing/2014/main" id="{74C7653E-F8DA-4067-A7CB-B3C0DF82A526}"/>
                    </a:ext>
                  </a:extLst>
                </p:cNvPr>
                <p:cNvGrpSpPr/>
                <p:nvPr/>
              </p:nvGrpSpPr>
              <p:grpSpPr>
                <a:xfrm>
                  <a:off x="833369" y="5992498"/>
                  <a:ext cx="1675011" cy="369332"/>
                  <a:chOff x="833369" y="4651378"/>
                  <a:chExt cx="1675011" cy="369332"/>
                </a:xfrm>
                <a:noFill/>
              </p:grpSpPr>
              <p:sp>
                <p:nvSpPr>
                  <p:cNvPr id="24" name="TextBox 23">
                    <a:extLst>
                      <a:ext uri="{FF2B5EF4-FFF2-40B4-BE49-F238E27FC236}">
                        <a16:creationId xmlns:a16="http://schemas.microsoft.com/office/drawing/2014/main" id="{FD6F2534-4FEE-420D-A7AB-69ECCF1B3B67}"/>
                      </a:ext>
                    </a:extLst>
                  </p:cNvPr>
                  <p:cNvSpPr txBox="1"/>
                  <p:nvPr/>
                </p:nvSpPr>
                <p:spPr>
                  <a:xfrm>
                    <a:off x="833369" y="4651378"/>
                    <a:ext cx="418704" cy="369332"/>
                  </a:xfrm>
                  <a:prstGeom prst="rect">
                    <a:avLst/>
                  </a:prstGeom>
                  <a:grpFill/>
                  <a:ln>
                    <a:solidFill>
                      <a:schemeClr val="tx1"/>
                    </a:solidFill>
                  </a:ln>
                </p:spPr>
                <p:txBody>
                  <a:bodyPr wrap="none" rtlCol="0">
                    <a:spAutoFit/>
                  </a:bodyPr>
                  <a:lstStyle/>
                  <a:p>
                    <a:r>
                      <a:rPr lang="en-US" dirty="0"/>
                      <a:t>10</a:t>
                    </a:r>
                  </a:p>
                </p:txBody>
              </p:sp>
              <p:sp>
                <p:nvSpPr>
                  <p:cNvPr id="25" name="TextBox 24">
                    <a:extLst>
                      <a:ext uri="{FF2B5EF4-FFF2-40B4-BE49-F238E27FC236}">
                        <a16:creationId xmlns:a16="http://schemas.microsoft.com/office/drawing/2014/main" id="{A51E5950-F1EE-4489-A2C6-815E673C388D}"/>
                      </a:ext>
                    </a:extLst>
                  </p:cNvPr>
                  <p:cNvSpPr txBox="1"/>
                  <p:nvPr/>
                </p:nvSpPr>
                <p:spPr>
                  <a:xfrm>
                    <a:off x="1671081" y="4651378"/>
                    <a:ext cx="418704" cy="369332"/>
                  </a:xfrm>
                  <a:prstGeom prst="rect">
                    <a:avLst/>
                  </a:prstGeom>
                  <a:grpFill/>
                  <a:ln>
                    <a:solidFill>
                      <a:schemeClr val="tx1"/>
                    </a:solidFill>
                  </a:ln>
                </p:spPr>
                <p:txBody>
                  <a:bodyPr wrap="none" rtlCol="0">
                    <a:spAutoFit/>
                  </a:bodyPr>
                  <a:lstStyle/>
                  <a:p>
                    <a:r>
                      <a:rPr lang="en-US" b="1" dirty="0"/>
                      <a:t>30</a:t>
                    </a:r>
                  </a:p>
                </p:txBody>
              </p:sp>
              <p:sp>
                <p:nvSpPr>
                  <p:cNvPr id="26" name="TextBox 25">
                    <a:extLst>
                      <a:ext uri="{FF2B5EF4-FFF2-40B4-BE49-F238E27FC236}">
                        <a16:creationId xmlns:a16="http://schemas.microsoft.com/office/drawing/2014/main" id="{B619805E-23CA-4778-AE38-7A38A5055105}"/>
                      </a:ext>
                    </a:extLst>
                  </p:cNvPr>
                  <p:cNvSpPr txBox="1"/>
                  <p:nvPr/>
                </p:nvSpPr>
                <p:spPr>
                  <a:xfrm>
                    <a:off x="1252949" y="4651378"/>
                    <a:ext cx="418704" cy="369332"/>
                  </a:xfrm>
                  <a:prstGeom prst="rect">
                    <a:avLst/>
                  </a:prstGeom>
                  <a:grpFill/>
                  <a:ln>
                    <a:solidFill>
                      <a:schemeClr val="tx1"/>
                    </a:solidFill>
                  </a:ln>
                </p:spPr>
                <p:txBody>
                  <a:bodyPr wrap="none" rtlCol="0">
                    <a:spAutoFit/>
                  </a:bodyPr>
                  <a:lstStyle/>
                  <a:p>
                    <a:r>
                      <a:rPr lang="en-US" dirty="0"/>
                      <a:t>20</a:t>
                    </a:r>
                  </a:p>
                </p:txBody>
              </p:sp>
              <p:sp>
                <p:nvSpPr>
                  <p:cNvPr id="27" name="TextBox 26">
                    <a:extLst>
                      <a:ext uri="{FF2B5EF4-FFF2-40B4-BE49-F238E27FC236}">
                        <a16:creationId xmlns:a16="http://schemas.microsoft.com/office/drawing/2014/main" id="{9A214246-F410-4A2B-8001-074BDEF57B96}"/>
                      </a:ext>
                    </a:extLst>
                  </p:cNvPr>
                  <p:cNvSpPr txBox="1"/>
                  <p:nvPr/>
                </p:nvSpPr>
                <p:spPr>
                  <a:xfrm>
                    <a:off x="2089676" y="4651378"/>
                    <a:ext cx="418704" cy="369332"/>
                  </a:xfrm>
                  <a:prstGeom prst="rect">
                    <a:avLst/>
                  </a:prstGeom>
                  <a:grpFill/>
                  <a:ln>
                    <a:solidFill>
                      <a:schemeClr val="tx1"/>
                    </a:solidFill>
                  </a:ln>
                </p:spPr>
                <p:txBody>
                  <a:bodyPr wrap="none" rtlCol="0">
                    <a:spAutoFit/>
                  </a:bodyPr>
                  <a:lstStyle/>
                  <a:p>
                    <a:r>
                      <a:rPr lang="en-US" dirty="0"/>
                      <a:t>40</a:t>
                    </a:r>
                  </a:p>
                </p:txBody>
              </p:sp>
            </p:grpSp>
            <p:grpSp>
              <p:nvGrpSpPr>
                <p:cNvPr id="74" name="Group 73">
                  <a:extLst>
                    <a:ext uri="{FF2B5EF4-FFF2-40B4-BE49-F238E27FC236}">
                      <a16:creationId xmlns:a16="http://schemas.microsoft.com/office/drawing/2014/main" id="{AE5EF3E4-754D-4F2A-B680-4BD30B9B1914}"/>
                    </a:ext>
                  </a:extLst>
                </p:cNvPr>
                <p:cNvGrpSpPr/>
                <p:nvPr/>
              </p:nvGrpSpPr>
              <p:grpSpPr>
                <a:xfrm>
                  <a:off x="833575" y="5622615"/>
                  <a:ext cx="1675011" cy="369332"/>
                  <a:chOff x="833369" y="3926782"/>
                  <a:chExt cx="1675011" cy="369332"/>
                </a:xfrm>
                <a:noFill/>
              </p:grpSpPr>
              <p:sp>
                <p:nvSpPr>
                  <p:cNvPr id="75" name="TextBox 74">
                    <a:extLst>
                      <a:ext uri="{FF2B5EF4-FFF2-40B4-BE49-F238E27FC236}">
                        <a16:creationId xmlns:a16="http://schemas.microsoft.com/office/drawing/2014/main" id="{FF808275-30A3-46C0-B446-CCC4C9736C7B}"/>
                      </a:ext>
                    </a:extLst>
                  </p:cNvPr>
                  <p:cNvSpPr txBox="1"/>
                  <p:nvPr/>
                </p:nvSpPr>
                <p:spPr>
                  <a:xfrm>
                    <a:off x="833369" y="3926782"/>
                    <a:ext cx="418704" cy="369332"/>
                  </a:xfrm>
                  <a:prstGeom prst="rect">
                    <a:avLst/>
                  </a:prstGeom>
                  <a:grpFill/>
                  <a:ln>
                    <a:solidFill>
                      <a:schemeClr val="tx1"/>
                    </a:solidFill>
                  </a:ln>
                </p:spPr>
                <p:txBody>
                  <a:bodyPr wrap="none" rtlCol="0">
                    <a:spAutoFit/>
                  </a:bodyPr>
                  <a:lstStyle/>
                  <a:p>
                    <a:r>
                      <a:rPr lang="en-US" dirty="0"/>
                      <a:t>10</a:t>
                    </a:r>
                  </a:p>
                </p:txBody>
              </p:sp>
              <p:sp>
                <p:nvSpPr>
                  <p:cNvPr id="76" name="TextBox 75">
                    <a:extLst>
                      <a:ext uri="{FF2B5EF4-FFF2-40B4-BE49-F238E27FC236}">
                        <a16:creationId xmlns:a16="http://schemas.microsoft.com/office/drawing/2014/main" id="{E183C0FA-FAA2-4B0F-96C3-B37291615763}"/>
                      </a:ext>
                    </a:extLst>
                  </p:cNvPr>
                  <p:cNvSpPr txBox="1"/>
                  <p:nvPr/>
                </p:nvSpPr>
                <p:spPr>
                  <a:xfrm>
                    <a:off x="1671081" y="3926782"/>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40</a:t>
                    </a:r>
                  </a:p>
                </p:txBody>
              </p:sp>
              <p:sp>
                <p:nvSpPr>
                  <p:cNvPr id="77" name="TextBox 76">
                    <a:extLst>
                      <a:ext uri="{FF2B5EF4-FFF2-40B4-BE49-F238E27FC236}">
                        <a16:creationId xmlns:a16="http://schemas.microsoft.com/office/drawing/2014/main" id="{1ADEF55E-E5A6-42F1-92CE-ECD5B6C5B463}"/>
                      </a:ext>
                    </a:extLst>
                  </p:cNvPr>
                  <p:cNvSpPr txBox="1"/>
                  <p:nvPr/>
                </p:nvSpPr>
                <p:spPr>
                  <a:xfrm>
                    <a:off x="1252949" y="3926782"/>
                    <a:ext cx="418704" cy="369332"/>
                  </a:xfrm>
                  <a:prstGeom prst="rect">
                    <a:avLst/>
                  </a:prstGeom>
                  <a:grpFill/>
                  <a:ln>
                    <a:solidFill>
                      <a:schemeClr val="tx1"/>
                    </a:solidFill>
                  </a:ln>
                </p:spPr>
                <p:txBody>
                  <a:bodyPr wrap="none" rtlCol="0">
                    <a:spAutoFit/>
                  </a:bodyPr>
                  <a:lstStyle/>
                  <a:p>
                    <a:r>
                      <a:rPr lang="en-US" dirty="0"/>
                      <a:t>20</a:t>
                    </a:r>
                  </a:p>
                </p:txBody>
              </p:sp>
              <p:sp>
                <p:nvSpPr>
                  <p:cNvPr id="78" name="TextBox 77">
                    <a:extLst>
                      <a:ext uri="{FF2B5EF4-FFF2-40B4-BE49-F238E27FC236}">
                        <a16:creationId xmlns:a16="http://schemas.microsoft.com/office/drawing/2014/main" id="{8B692574-5D9E-44FF-A546-073DABB37336}"/>
                      </a:ext>
                    </a:extLst>
                  </p:cNvPr>
                  <p:cNvSpPr txBox="1"/>
                  <p:nvPr/>
                </p:nvSpPr>
                <p:spPr>
                  <a:xfrm>
                    <a:off x="2089676" y="3926782"/>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a:t>30</a:t>
                    </a:r>
                  </a:p>
                </p:txBody>
              </p:sp>
            </p:grpSp>
            <p:sp>
              <p:nvSpPr>
                <p:cNvPr id="87" name="Right Brace 86">
                  <a:extLst>
                    <a:ext uri="{FF2B5EF4-FFF2-40B4-BE49-F238E27FC236}">
                      <a16:creationId xmlns:a16="http://schemas.microsoft.com/office/drawing/2014/main" id="{5DF624B9-078F-49A3-9616-A844EDDDD0BD}"/>
                    </a:ext>
                  </a:extLst>
                </p:cNvPr>
                <p:cNvSpPr/>
                <p:nvPr/>
              </p:nvSpPr>
              <p:spPr>
                <a:xfrm>
                  <a:off x="2819400" y="5622614"/>
                  <a:ext cx="418704" cy="73921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2" name="TextBox 101">
                <a:extLst>
                  <a:ext uri="{FF2B5EF4-FFF2-40B4-BE49-F238E27FC236}">
                    <a16:creationId xmlns:a16="http://schemas.microsoft.com/office/drawing/2014/main" id="{1FBAAC7C-9661-4529-BA6C-602FE81AC672}"/>
                  </a:ext>
                </a:extLst>
              </p:cNvPr>
              <p:cNvSpPr txBox="1"/>
              <p:nvPr/>
            </p:nvSpPr>
            <p:spPr>
              <a:xfrm>
                <a:off x="3509806" y="5807556"/>
                <a:ext cx="1135311" cy="369332"/>
              </a:xfrm>
              <a:prstGeom prst="rect">
                <a:avLst/>
              </a:prstGeom>
              <a:noFill/>
            </p:spPr>
            <p:txBody>
              <a:bodyPr wrap="none" rtlCol="0">
                <a:spAutoFit/>
              </a:bodyPr>
              <a:lstStyle/>
              <a:p>
                <a:r>
                  <a:rPr lang="en-US" dirty="0"/>
                  <a:t>Third pass</a:t>
                </a:r>
              </a:p>
            </p:txBody>
          </p:sp>
        </p:grpSp>
      </p:grpSp>
    </p:spTree>
    <p:extLst>
      <p:ext uri="{BB962C8B-B14F-4D97-AF65-F5344CB8AC3E}">
        <p14:creationId xmlns:p14="http://schemas.microsoft.com/office/powerpoint/2010/main" val="660661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515A-9694-47F4-8C5A-35AD02C1B6AA}"/>
              </a:ext>
            </a:extLst>
          </p:cNvPr>
          <p:cNvSpPr>
            <a:spLocks noGrp="1"/>
          </p:cNvSpPr>
          <p:nvPr>
            <p:ph type="title"/>
          </p:nvPr>
        </p:nvSpPr>
        <p:spPr/>
        <p:txBody>
          <a:bodyPr/>
          <a:lstStyle/>
          <a:p>
            <a:r>
              <a:rPr lang="en-US" dirty="0"/>
              <a:t>Bubble Sort</a:t>
            </a:r>
          </a:p>
        </p:txBody>
      </p:sp>
      <p:sp>
        <p:nvSpPr>
          <p:cNvPr id="3" name="Content Placeholder 2">
            <a:extLst>
              <a:ext uri="{FF2B5EF4-FFF2-40B4-BE49-F238E27FC236}">
                <a16:creationId xmlns:a16="http://schemas.microsoft.com/office/drawing/2014/main" id="{866E8D85-BBB4-44F5-B385-C45CE8BD8581}"/>
              </a:ext>
            </a:extLst>
          </p:cNvPr>
          <p:cNvSpPr>
            <a:spLocks noGrp="1"/>
          </p:cNvSpPr>
          <p:nvPr>
            <p:ph idx="1"/>
          </p:nvPr>
        </p:nvSpPr>
        <p:spPr/>
        <p:txBody>
          <a:bodyPr/>
          <a:lstStyle/>
          <a:p>
            <a:r>
              <a:rPr lang="en-US" dirty="0"/>
              <a:t>&lt;n&gt;-element array </a:t>
            </a:r>
            <a:r>
              <a:rPr lang="en-US" dirty="0">
                <a:sym typeface="Wingdings" panose="05000000000000000000" pitchFamily="2" charset="2"/>
              </a:rPr>
              <a:t> at most &lt;n-1&gt; exchange passes thru array</a:t>
            </a:r>
          </a:p>
          <a:p>
            <a:pPr lvl="1"/>
            <a:r>
              <a:rPr lang="en-US" dirty="0">
                <a:sym typeface="Wingdings" panose="05000000000000000000" pitchFamily="2" charset="2"/>
              </a:rPr>
              <a:t>I illustrated the passes so that they scan from right-to-left</a:t>
            </a:r>
          </a:p>
          <a:p>
            <a:pPr lvl="2"/>
            <a:r>
              <a:rPr lang="en-US" dirty="0">
                <a:sym typeface="Wingdings" panose="05000000000000000000" pitchFamily="2" charset="2"/>
              </a:rPr>
              <a:t>Each pass "bubbles" lowest element to top, top-1, …</a:t>
            </a:r>
          </a:p>
          <a:p>
            <a:pPr lvl="1"/>
            <a:r>
              <a:rPr lang="en-US" dirty="0">
                <a:sym typeface="Wingdings" panose="05000000000000000000" pitchFamily="2" charset="2"/>
              </a:rPr>
              <a:t>Other possibility: the passes scan from left-to-right</a:t>
            </a:r>
          </a:p>
          <a:p>
            <a:pPr lvl="2"/>
            <a:r>
              <a:rPr lang="en-US" dirty="0">
                <a:sym typeface="Wingdings" panose="05000000000000000000" pitchFamily="2" charset="2"/>
              </a:rPr>
              <a:t>Each pass "sinks" highest element to bottom, bottom-1, …</a:t>
            </a:r>
          </a:p>
          <a:p>
            <a:pPr lvl="1"/>
            <a:r>
              <a:rPr lang="en-US" dirty="0" err="1">
                <a:sym typeface="Wingdings" panose="05000000000000000000" pitchFamily="2" charset="2"/>
              </a:rPr>
              <a:t>bubbleSort</a:t>
            </a:r>
            <a:r>
              <a:rPr lang="en-US" dirty="0">
                <a:sym typeface="Wingdings" panose="05000000000000000000" pitchFamily="2" charset="2"/>
              </a:rPr>
              <a:t>( array, n ); // n is </a:t>
            </a:r>
            <a:r>
              <a:rPr lang="en-US" dirty="0" err="1">
                <a:sym typeface="Wingdings" panose="05000000000000000000" pitchFamily="2" charset="2"/>
              </a:rPr>
              <a:t>bkz</a:t>
            </a:r>
            <a:r>
              <a:rPr lang="en-US" dirty="0">
                <a:sym typeface="Wingdings" panose="05000000000000000000" pitchFamily="2" charset="2"/>
              </a:rPr>
              <a:t> arrays might be "oversized"</a:t>
            </a:r>
          </a:p>
          <a:p>
            <a:pPr lvl="1"/>
            <a:endParaRPr lang="en-US" dirty="0"/>
          </a:p>
        </p:txBody>
      </p:sp>
    </p:spTree>
    <p:extLst>
      <p:ext uri="{BB962C8B-B14F-4D97-AF65-F5344CB8AC3E}">
        <p14:creationId xmlns:p14="http://schemas.microsoft.com/office/powerpoint/2010/main" val="1865222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E7F4-5464-4434-BCA9-782784840519}"/>
              </a:ext>
            </a:extLst>
          </p:cNvPr>
          <p:cNvSpPr>
            <a:spLocks noGrp="1"/>
          </p:cNvSpPr>
          <p:nvPr>
            <p:ph type="title"/>
          </p:nvPr>
        </p:nvSpPr>
        <p:spPr/>
        <p:txBody>
          <a:bodyPr/>
          <a:lstStyle/>
          <a:p>
            <a:r>
              <a:rPr lang="en-US" dirty="0"/>
              <a:t>Binary Search</a:t>
            </a:r>
          </a:p>
        </p:txBody>
      </p:sp>
      <p:grpSp>
        <p:nvGrpSpPr>
          <p:cNvPr id="40" name="Group 39">
            <a:extLst>
              <a:ext uri="{FF2B5EF4-FFF2-40B4-BE49-F238E27FC236}">
                <a16:creationId xmlns:a16="http://schemas.microsoft.com/office/drawing/2014/main" id="{DDC80567-B5B4-430A-9236-C4DECAF07A16}"/>
              </a:ext>
            </a:extLst>
          </p:cNvPr>
          <p:cNvGrpSpPr/>
          <p:nvPr/>
        </p:nvGrpSpPr>
        <p:grpSpPr>
          <a:xfrm>
            <a:off x="640417" y="1361499"/>
            <a:ext cx="10926139" cy="4717671"/>
            <a:chOff x="640417" y="1361499"/>
            <a:chExt cx="10926139" cy="4717671"/>
          </a:xfrm>
        </p:grpSpPr>
        <p:grpSp>
          <p:nvGrpSpPr>
            <p:cNvPr id="23" name="Group 22">
              <a:extLst>
                <a:ext uri="{FF2B5EF4-FFF2-40B4-BE49-F238E27FC236}">
                  <a16:creationId xmlns:a16="http://schemas.microsoft.com/office/drawing/2014/main" id="{A2E34407-B3CC-42AB-AF13-25C0D06792B3}"/>
                </a:ext>
              </a:extLst>
            </p:cNvPr>
            <p:cNvGrpSpPr/>
            <p:nvPr/>
          </p:nvGrpSpPr>
          <p:grpSpPr>
            <a:xfrm>
              <a:off x="5910564" y="1361499"/>
              <a:ext cx="5655992" cy="369332"/>
              <a:chOff x="5910564" y="1361499"/>
              <a:chExt cx="5655992" cy="369332"/>
            </a:xfrm>
          </p:grpSpPr>
          <p:sp>
            <p:nvSpPr>
              <p:cNvPr id="3" name="TextBox 2">
                <a:extLst>
                  <a:ext uri="{FF2B5EF4-FFF2-40B4-BE49-F238E27FC236}">
                    <a16:creationId xmlns:a16="http://schemas.microsoft.com/office/drawing/2014/main" id="{BF632490-1F61-40E2-B495-8DBA96AE66D3}"/>
                  </a:ext>
                </a:extLst>
              </p:cNvPr>
              <p:cNvSpPr txBox="1"/>
              <p:nvPr/>
            </p:nvSpPr>
            <p:spPr>
              <a:xfrm>
                <a:off x="7002679" y="1361499"/>
                <a:ext cx="736099"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left</a:t>
                </a:r>
              </a:p>
            </p:txBody>
          </p:sp>
          <p:sp>
            <p:nvSpPr>
              <p:cNvPr id="168" name="TextBox 167">
                <a:extLst>
                  <a:ext uri="{FF2B5EF4-FFF2-40B4-BE49-F238E27FC236}">
                    <a16:creationId xmlns:a16="http://schemas.microsoft.com/office/drawing/2014/main" id="{ACBFADB8-FC75-4DC4-BAD1-821B29C4D6E2}"/>
                  </a:ext>
                </a:extLst>
              </p:cNvPr>
              <p:cNvSpPr txBox="1"/>
              <p:nvPr/>
            </p:nvSpPr>
            <p:spPr>
              <a:xfrm>
                <a:off x="7819078" y="1361499"/>
                <a:ext cx="873957"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right</a:t>
                </a:r>
              </a:p>
            </p:txBody>
          </p:sp>
          <p:sp>
            <p:nvSpPr>
              <p:cNvPr id="169" name="TextBox 168">
                <a:extLst>
                  <a:ext uri="{FF2B5EF4-FFF2-40B4-BE49-F238E27FC236}">
                    <a16:creationId xmlns:a16="http://schemas.microsoft.com/office/drawing/2014/main" id="{3A28F6EE-E5DA-4E50-A71A-FD42166D5580}"/>
                  </a:ext>
                </a:extLst>
              </p:cNvPr>
              <p:cNvSpPr txBox="1"/>
              <p:nvPr/>
            </p:nvSpPr>
            <p:spPr>
              <a:xfrm>
                <a:off x="8773335" y="1361499"/>
                <a:ext cx="873957"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index</a:t>
                </a:r>
              </a:p>
            </p:txBody>
          </p:sp>
          <p:sp>
            <p:nvSpPr>
              <p:cNvPr id="170" name="TextBox 169">
                <a:extLst>
                  <a:ext uri="{FF2B5EF4-FFF2-40B4-BE49-F238E27FC236}">
                    <a16:creationId xmlns:a16="http://schemas.microsoft.com/office/drawing/2014/main" id="{3FD9D8ED-EE96-429B-894A-0C99694DA99A}"/>
                  </a:ext>
                </a:extLst>
              </p:cNvPr>
              <p:cNvSpPr txBox="1"/>
              <p:nvPr/>
            </p:nvSpPr>
            <p:spPr>
              <a:xfrm>
                <a:off x="9727591" y="1361499"/>
                <a:ext cx="1838965"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array[index]</a:t>
                </a:r>
              </a:p>
            </p:txBody>
          </p:sp>
          <p:sp>
            <p:nvSpPr>
              <p:cNvPr id="181" name="TextBox 180">
                <a:extLst>
                  <a:ext uri="{FF2B5EF4-FFF2-40B4-BE49-F238E27FC236}">
                    <a16:creationId xmlns:a16="http://schemas.microsoft.com/office/drawing/2014/main" id="{8AD6B263-4FF8-49C3-B413-8CC06E85DAA3}"/>
                  </a:ext>
                </a:extLst>
              </p:cNvPr>
              <p:cNvSpPr txBox="1"/>
              <p:nvPr/>
            </p:nvSpPr>
            <p:spPr>
              <a:xfrm>
                <a:off x="5910564" y="1361499"/>
                <a:ext cx="1011815"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target</a:t>
                </a:r>
              </a:p>
            </p:txBody>
          </p:sp>
        </p:grpSp>
        <p:grpSp>
          <p:nvGrpSpPr>
            <p:cNvPr id="22" name="Group 21">
              <a:extLst>
                <a:ext uri="{FF2B5EF4-FFF2-40B4-BE49-F238E27FC236}">
                  <a16:creationId xmlns:a16="http://schemas.microsoft.com/office/drawing/2014/main" id="{F726AE27-EEF8-42CB-BF54-4ED0415053EC}"/>
                </a:ext>
              </a:extLst>
            </p:cNvPr>
            <p:cNvGrpSpPr/>
            <p:nvPr/>
          </p:nvGrpSpPr>
          <p:grpSpPr>
            <a:xfrm>
              <a:off x="6205535" y="1733148"/>
              <a:ext cx="4651401" cy="369332"/>
              <a:chOff x="6205535" y="1733148"/>
              <a:chExt cx="4651401" cy="369332"/>
            </a:xfrm>
          </p:grpSpPr>
          <p:sp>
            <p:nvSpPr>
              <p:cNvPr id="183" name="TextBox 182">
                <a:extLst>
                  <a:ext uri="{FF2B5EF4-FFF2-40B4-BE49-F238E27FC236}">
                    <a16:creationId xmlns:a16="http://schemas.microsoft.com/office/drawing/2014/main" id="{FEEF63DD-250C-4B55-AFA4-3A4D1AA4D6C5}"/>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19</a:t>
                </a:r>
              </a:p>
            </p:txBody>
          </p:sp>
          <p:sp>
            <p:nvSpPr>
              <p:cNvPr id="184" name="TextBox 183">
                <a:extLst>
                  <a:ext uri="{FF2B5EF4-FFF2-40B4-BE49-F238E27FC236}">
                    <a16:creationId xmlns:a16="http://schemas.microsoft.com/office/drawing/2014/main" id="{82A848B8-FE9B-4C8C-B4F2-A183FC58FFAA}"/>
                  </a:ext>
                </a:extLst>
              </p:cNvPr>
              <p:cNvSpPr txBox="1"/>
              <p:nvPr/>
            </p:nvSpPr>
            <p:spPr>
              <a:xfrm>
                <a:off x="8044771" y="1733148"/>
                <a:ext cx="418704" cy="369332"/>
              </a:xfrm>
              <a:prstGeom prst="rect">
                <a:avLst/>
              </a:prstGeom>
              <a:noFill/>
              <a:ln>
                <a:noFill/>
              </a:ln>
            </p:spPr>
            <p:txBody>
              <a:bodyPr wrap="none" rtlCol="0">
                <a:spAutoFit/>
              </a:bodyPr>
              <a:lstStyle/>
              <a:p>
                <a:pPr algn="ctr"/>
                <a:r>
                  <a:rPr lang="en-US" dirty="0"/>
                  <a:t>11</a:t>
                </a:r>
              </a:p>
            </p:txBody>
          </p:sp>
          <p:sp>
            <p:nvSpPr>
              <p:cNvPr id="185" name="TextBox 184">
                <a:extLst>
                  <a:ext uri="{FF2B5EF4-FFF2-40B4-BE49-F238E27FC236}">
                    <a16:creationId xmlns:a16="http://schemas.microsoft.com/office/drawing/2014/main" id="{7C11CFF8-5497-4D1F-ACDD-4D5AEA779823}"/>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0</a:t>
                </a:r>
              </a:p>
            </p:txBody>
          </p:sp>
          <p:sp>
            <p:nvSpPr>
              <p:cNvPr id="186" name="TextBox 185">
                <a:extLst>
                  <a:ext uri="{FF2B5EF4-FFF2-40B4-BE49-F238E27FC236}">
                    <a16:creationId xmlns:a16="http://schemas.microsoft.com/office/drawing/2014/main" id="{C7024F84-D8DD-493E-92E1-5C07ABBF1BBD}"/>
                  </a:ext>
                </a:extLst>
              </p:cNvPr>
              <p:cNvSpPr txBox="1"/>
              <p:nvPr/>
            </p:nvSpPr>
            <p:spPr>
              <a:xfrm>
                <a:off x="9057537" y="1733148"/>
                <a:ext cx="301686" cy="369332"/>
              </a:xfrm>
              <a:prstGeom prst="rect">
                <a:avLst/>
              </a:prstGeom>
              <a:noFill/>
              <a:ln>
                <a:noFill/>
              </a:ln>
            </p:spPr>
            <p:txBody>
              <a:bodyPr wrap="none" rtlCol="0">
                <a:spAutoFit/>
              </a:bodyPr>
              <a:lstStyle/>
              <a:p>
                <a:pPr algn="ctr"/>
                <a:r>
                  <a:rPr lang="en-US" dirty="0"/>
                  <a:t>5</a:t>
                </a:r>
              </a:p>
            </p:txBody>
          </p:sp>
          <p:sp>
            <p:nvSpPr>
              <p:cNvPr id="187" name="TextBox 186">
                <a:extLst>
                  <a:ext uri="{FF2B5EF4-FFF2-40B4-BE49-F238E27FC236}">
                    <a16:creationId xmlns:a16="http://schemas.microsoft.com/office/drawing/2014/main" id="{A7F34066-4306-439E-8043-5A8C3724ADFE}"/>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15</a:t>
                </a:r>
              </a:p>
            </p:txBody>
          </p:sp>
        </p:grpSp>
        <p:grpSp>
          <p:nvGrpSpPr>
            <p:cNvPr id="202" name="Group 201">
              <a:extLst>
                <a:ext uri="{FF2B5EF4-FFF2-40B4-BE49-F238E27FC236}">
                  <a16:creationId xmlns:a16="http://schemas.microsoft.com/office/drawing/2014/main" id="{A94BADC0-93A9-40E9-9EB3-A7E43ABC5527}"/>
                </a:ext>
              </a:extLst>
            </p:cNvPr>
            <p:cNvGrpSpPr/>
            <p:nvPr/>
          </p:nvGrpSpPr>
          <p:grpSpPr>
            <a:xfrm>
              <a:off x="6205535" y="2106528"/>
              <a:ext cx="4651401" cy="369332"/>
              <a:chOff x="6205535" y="1733148"/>
              <a:chExt cx="4651401" cy="369332"/>
            </a:xfrm>
          </p:grpSpPr>
          <p:sp>
            <p:nvSpPr>
              <p:cNvPr id="203" name="TextBox 202">
                <a:extLst>
                  <a:ext uri="{FF2B5EF4-FFF2-40B4-BE49-F238E27FC236}">
                    <a16:creationId xmlns:a16="http://schemas.microsoft.com/office/drawing/2014/main" id="{A702D878-04E1-46D4-8A8B-A171DB7959FD}"/>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19</a:t>
                </a:r>
              </a:p>
            </p:txBody>
          </p:sp>
          <p:sp>
            <p:nvSpPr>
              <p:cNvPr id="204" name="TextBox 203">
                <a:extLst>
                  <a:ext uri="{FF2B5EF4-FFF2-40B4-BE49-F238E27FC236}">
                    <a16:creationId xmlns:a16="http://schemas.microsoft.com/office/drawing/2014/main" id="{86C6E5B0-DE3E-4053-971A-CAAA8EDFE2AF}"/>
                  </a:ext>
                </a:extLst>
              </p:cNvPr>
              <p:cNvSpPr txBox="1"/>
              <p:nvPr/>
            </p:nvSpPr>
            <p:spPr>
              <a:xfrm>
                <a:off x="8044771" y="1733148"/>
                <a:ext cx="418704" cy="369332"/>
              </a:xfrm>
              <a:prstGeom prst="rect">
                <a:avLst/>
              </a:prstGeom>
              <a:noFill/>
              <a:ln>
                <a:noFill/>
              </a:ln>
            </p:spPr>
            <p:txBody>
              <a:bodyPr wrap="none" rtlCol="0">
                <a:spAutoFit/>
              </a:bodyPr>
              <a:lstStyle/>
              <a:p>
                <a:pPr algn="ctr"/>
                <a:r>
                  <a:rPr lang="en-US" dirty="0"/>
                  <a:t>11</a:t>
                </a:r>
              </a:p>
            </p:txBody>
          </p:sp>
          <p:sp>
            <p:nvSpPr>
              <p:cNvPr id="205" name="TextBox 204">
                <a:extLst>
                  <a:ext uri="{FF2B5EF4-FFF2-40B4-BE49-F238E27FC236}">
                    <a16:creationId xmlns:a16="http://schemas.microsoft.com/office/drawing/2014/main" id="{6CC58E92-F9B3-4CB6-9A34-CE66929CC70F}"/>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6</a:t>
                </a:r>
              </a:p>
            </p:txBody>
          </p:sp>
          <p:sp>
            <p:nvSpPr>
              <p:cNvPr id="206" name="TextBox 205">
                <a:extLst>
                  <a:ext uri="{FF2B5EF4-FFF2-40B4-BE49-F238E27FC236}">
                    <a16:creationId xmlns:a16="http://schemas.microsoft.com/office/drawing/2014/main" id="{FD26A92E-1F5B-41C7-921E-8F1A6737B4DC}"/>
                  </a:ext>
                </a:extLst>
              </p:cNvPr>
              <p:cNvSpPr txBox="1"/>
              <p:nvPr/>
            </p:nvSpPr>
            <p:spPr>
              <a:xfrm>
                <a:off x="9057537" y="1733148"/>
                <a:ext cx="301686" cy="369332"/>
              </a:xfrm>
              <a:prstGeom prst="rect">
                <a:avLst/>
              </a:prstGeom>
              <a:noFill/>
              <a:ln>
                <a:noFill/>
              </a:ln>
            </p:spPr>
            <p:txBody>
              <a:bodyPr wrap="none" rtlCol="0">
                <a:spAutoFit/>
              </a:bodyPr>
              <a:lstStyle/>
              <a:p>
                <a:pPr algn="ctr"/>
                <a:r>
                  <a:rPr lang="en-US" dirty="0"/>
                  <a:t>8</a:t>
                </a:r>
              </a:p>
            </p:txBody>
          </p:sp>
          <p:sp>
            <p:nvSpPr>
              <p:cNvPr id="207" name="TextBox 206">
                <a:extLst>
                  <a:ext uri="{FF2B5EF4-FFF2-40B4-BE49-F238E27FC236}">
                    <a16:creationId xmlns:a16="http://schemas.microsoft.com/office/drawing/2014/main" id="{07CEE243-4202-4D6D-B9D0-1CEA71F80391}"/>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18</a:t>
                </a:r>
              </a:p>
            </p:txBody>
          </p:sp>
        </p:grpSp>
        <p:grpSp>
          <p:nvGrpSpPr>
            <p:cNvPr id="218" name="Group 217">
              <a:extLst>
                <a:ext uri="{FF2B5EF4-FFF2-40B4-BE49-F238E27FC236}">
                  <a16:creationId xmlns:a16="http://schemas.microsoft.com/office/drawing/2014/main" id="{67035763-7109-4A33-9962-97CFA3CDCABA}"/>
                </a:ext>
              </a:extLst>
            </p:cNvPr>
            <p:cNvGrpSpPr/>
            <p:nvPr/>
          </p:nvGrpSpPr>
          <p:grpSpPr>
            <a:xfrm>
              <a:off x="6205535" y="2479908"/>
              <a:ext cx="4651401" cy="369332"/>
              <a:chOff x="6205535" y="1733148"/>
              <a:chExt cx="4651401" cy="369332"/>
            </a:xfrm>
          </p:grpSpPr>
          <p:sp>
            <p:nvSpPr>
              <p:cNvPr id="219" name="TextBox 218">
                <a:extLst>
                  <a:ext uri="{FF2B5EF4-FFF2-40B4-BE49-F238E27FC236}">
                    <a16:creationId xmlns:a16="http://schemas.microsoft.com/office/drawing/2014/main" id="{03A3F9B6-A2D1-4AE5-981D-D46CAEE73A86}"/>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19</a:t>
                </a:r>
              </a:p>
            </p:txBody>
          </p:sp>
          <p:sp>
            <p:nvSpPr>
              <p:cNvPr id="220" name="TextBox 219">
                <a:extLst>
                  <a:ext uri="{FF2B5EF4-FFF2-40B4-BE49-F238E27FC236}">
                    <a16:creationId xmlns:a16="http://schemas.microsoft.com/office/drawing/2014/main" id="{B6DA8067-A8CD-44A5-BCCF-21015EC0232A}"/>
                  </a:ext>
                </a:extLst>
              </p:cNvPr>
              <p:cNvSpPr txBox="1"/>
              <p:nvPr/>
            </p:nvSpPr>
            <p:spPr>
              <a:xfrm>
                <a:off x="8044771" y="1733148"/>
                <a:ext cx="418704" cy="369332"/>
              </a:xfrm>
              <a:prstGeom prst="rect">
                <a:avLst/>
              </a:prstGeom>
              <a:noFill/>
              <a:ln>
                <a:noFill/>
              </a:ln>
            </p:spPr>
            <p:txBody>
              <a:bodyPr wrap="none" rtlCol="0">
                <a:spAutoFit/>
              </a:bodyPr>
              <a:lstStyle/>
              <a:p>
                <a:pPr algn="ctr"/>
                <a:r>
                  <a:rPr lang="en-US" dirty="0"/>
                  <a:t>11</a:t>
                </a:r>
              </a:p>
            </p:txBody>
          </p:sp>
          <p:sp>
            <p:nvSpPr>
              <p:cNvPr id="221" name="TextBox 220">
                <a:extLst>
                  <a:ext uri="{FF2B5EF4-FFF2-40B4-BE49-F238E27FC236}">
                    <a16:creationId xmlns:a16="http://schemas.microsoft.com/office/drawing/2014/main" id="{55988BDB-7B02-4B7C-A134-049AE89CA71C}"/>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9</a:t>
                </a:r>
              </a:p>
            </p:txBody>
          </p:sp>
          <p:sp>
            <p:nvSpPr>
              <p:cNvPr id="222" name="TextBox 221">
                <a:extLst>
                  <a:ext uri="{FF2B5EF4-FFF2-40B4-BE49-F238E27FC236}">
                    <a16:creationId xmlns:a16="http://schemas.microsoft.com/office/drawing/2014/main" id="{881E1103-096A-4630-BDC5-973178DEE616}"/>
                  </a:ext>
                </a:extLst>
              </p:cNvPr>
              <p:cNvSpPr txBox="1"/>
              <p:nvPr/>
            </p:nvSpPr>
            <p:spPr>
              <a:xfrm>
                <a:off x="8999027" y="1733148"/>
                <a:ext cx="418704" cy="369332"/>
              </a:xfrm>
              <a:prstGeom prst="rect">
                <a:avLst/>
              </a:prstGeom>
              <a:noFill/>
              <a:ln>
                <a:noFill/>
              </a:ln>
            </p:spPr>
            <p:txBody>
              <a:bodyPr wrap="none" rtlCol="0">
                <a:spAutoFit/>
              </a:bodyPr>
              <a:lstStyle/>
              <a:p>
                <a:pPr algn="ctr"/>
                <a:r>
                  <a:rPr lang="en-US" dirty="0"/>
                  <a:t>10</a:t>
                </a:r>
              </a:p>
            </p:txBody>
          </p:sp>
          <p:sp>
            <p:nvSpPr>
              <p:cNvPr id="223" name="TextBox 222">
                <a:extLst>
                  <a:ext uri="{FF2B5EF4-FFF2-40B4-BE49-F238E27FC236}">
                    <a16:creationId xmlns:a16="http://schemas.microsoft.com/office/drawing/2014/main" id="{B9393CDF-3F58-4238-B538-F4FECC22FEBB}"/>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21</a:t>
                </a:r>
              </a:p>
            </p:txBody>
          </p:sp>
        </p:grpSp>
        <p:grpSp>
          <p:nvGrpSpPr>
            <p:cNvPr id="236" name="Group 235">
              <a:extLst>
                <a:ext uri="{FF2B5EF4-FFF2-40B4-BE49-F238E27FC236}">
                  <a16:creationId xmlns:a16="http://schemas.microsoft.com/office/drawing/2014/main" id="{5ED3022F-386F-41A3-A166-DAAD9CA3BB07}"/>
                </a:ext>
              </a:extLst>
            </p:cNvPr>
            <p:cNvGrpSpPr/>
            <p:nvPr/>
          </p:nvGrpSpPr>
          <p:grpSpPr>
            <a:xfrm>
              <a:off x="640417" y="1361499"/>
              <a:ext cx="5020966" cy="369332"/>
              <a:chOff x="640417" y="1361499"/>
              <a:chExt cx="5020966" cy="369332"/>
            </a:xfrm>
          </p:grpSpPr>
          <p:sp>
            <p:nvSpPr>
              <p:cNvPr id="24" name="TextBox 23">
                <a:extLst>
                  <a:ext uri="{FF2B5EF4-FFF2-40B4-BE49-F238E27FC236}">
                    <a16:creationId xmlns:a16="http://schemas.microsoft.com/office/drawing/2014/main" id="{FD6F2534-4FEE-420D-A7AB-69ECCF1B3B67}"/>
                  </a:ext>
                </a:extLst>
              </p:cNvPr>
              <p:cNvSpPr txBox="1"/>
              <p:nvPr/>
            </p:nvSpPr>
            <p:spPr>
              <a:xfrm>
                <a:off x="640417" y="1361499"/>
                <a:ext cx="420624" cy="369332"/>
              </a:xfrm>
              <a:prstGeom prst="rect">
                <a:avLst/>
              </a:prstGeom>
              <a:noFill/>
              <a:ln>
                <a:noFill/>
              </a:ln>
            </p:spPr>
            <p:txBody>
              <a:bodyPr wrap="none" rtlCol="0">
                <a:spAutoFit/>
              </a:bodyPr>
              <a:lstStyle/>
              <a:p>
                <a:pPr algn="ctr"/>
                <a:r>
                  <a:rPr lang="en-US" dirty="0"/>
                  <a:t>0</a:t>
                </a:r>
              </a:p>
            </p:txBody>
          </p:sp>
          <p:sp>
            <p:nvSpPr>
              <p:cNvPr id="25" name="TextBox 24">
                <a:extLst>
                  <a:ext uri="{FF2B5EF4-FFF2-40B4-BE49-F238E27FC236}">
                    <a16:creationId xmlns:a16="http://schemas.microsoft.com/office/drawing/2014/main" id="{A51E5950-F1EE-4489-A2C6-815E673C388D}"/>
                  </a:ext>
                </a:extLst>
              </p:cNvPr>
              <p:cNvSpPr txBox="1"/>
              <p:nvPr/>
            </p:nvSpPr>
            <p:spPr>
              <a:xfrm>
                <a:off x="1478129" y="1361499"/>
                <a:ext cx="420624" cy="369332"/>
              </a:xfrm>
              <a:prstGeom prst="rect">
                <a:avLst/>
              </a:prstGeom>
              <a:noFill/>
              <a:ln>
                <a:noFill/>
              </a:ln>
            </p:spPr>
            <p:txBody>
              <a:bodyPr wrap="none" rtlCol="0">
                <a:spAutoFit/>
              </a:bodyPr>
              <a:lstStyle/>
              <a:p>
                <a:pPr algn="ctr"/>
                <a:r>
                  <a:rPr lang="en-US" dirty="0"/>
                  <a:t>2</a:t>
                </a:r>
              </a:p>
            </p:txBody>
          </p:sp>
          <p:sp>
            <p:nvSpPr>
              <p:cNvPr id="26" name="TextBox 25">
                <a:extLst>
                  <a:ext uri="{FF2B5EF4-FFF2-40B4-BE49-F238E27FC236}">
                    <a16:creationId xmlns:a16="http://schemas.microsoft.com/office/drawing/2014/main" id="{B619805E-23CA-4778-AE38-7A38A5055105}"/>
                  </a:ext>
                </a:extLst>
              </p:cNvPr>
              <p:cNvSpPr txBox="1"/>
              <p:nvPr/>
            </p:nvSpPr>
            <p:spPr>
              <a:xfrm>
                <a:off x="1059997" y="1361499"/>
                <a:ext cx="420624" cy="369332"/>
              </a:xfrm>
              <a:prstGeom prst="rect">
                <a:avLst/>
              </a:prstGeom>
              <a:noFill/>
              <a:ln>
                <a:noFill/>
              </a:ln>
            </p:spPr>
            <p:txBody>
              <a:bodyPr wrap="none" rtlCol="0">
                <a:spAutoFit/>
              </a:bodyPr>
              <a:lstStyle/>
              <a:p>
                <a:pPr algn="ctr"/>
                <a:r>
                  <a:rPr lang="en-US" dirty="0"/>
                  <a:t>1</a:t>
                </a:r>
              </a:p>
            </p:txBody>
          </p:sp>
          <p:sp>
            <p:nvSpPr>
              <p:cNvPr id="27" name="TextBox 26">
                <a:extLst>
                  <a:ext uri="{FF2B5EF4-FFF2-40B4-BE49-F238E27FC236}">
                    <a16:creationId xmlns:a16="http://schemas.microsoft.com/office/drawing/2014/main" id="{9A214246-F410-4A2B-8001-074BDEF57B96}"/>
                  </a:ext>
                </a:extLst>
              </p:cNvPr>
              <p:cNvSpPr txBox="1"/>
              <p:nvPr/>
            </p:nvSpPr>
            <p:spPr>
              <a:xfrm>
                <a:off x="1896724" y="1361499"/>
                <a:ext cx="420624" cy="369332"/>
              </a:xfrm>
              <a:prstGeom prst="rect">
                <a:avLst/>
              </a:prstGeom>
              <a:noFill/>
              <a:ln>
                <a:noFill/>
              </a:ln>
            </p:spPr>
            <p:txBody>
              <a:bodyPr wrap="none" rtlCol="0">
                <a:spAutoFit/>
              </a:bodyPr>
              <a:lstStyle/>
              <a:p>
                <a:pPr algn="ctr"/>
                <a:r>
                  <a:rPr lang="en-US" dirty="0"/>
                  <a:t>3</a:t>
                </a:r>
              </a:p>
            </p:txBody>
          </p:sp>
          <p:sp>
            <p:nvSpPr>
              <p:cNvPr id="163" name="TextBox 162">
                <a:extLst>
                  <a:ext uri="{FF2B5EF4-FFF2-40B4-BE49-F238E27FC236}">
                    <a16:creationId xmlns:a16="http://schemas.microsoft.com/office/drawing/2014/main" id="{D042ADFB-67D1-4029-AE1B-E308288867F8}"/>
                  </a:ext>
                </a:extLst>
              </p:cNvPr>
              <p:cNvSpPr txBox="1"/>
              <p:nvPr/>
            </p:nvSpPr>
            <p:spPr>
              <a:xfrm>
                <a:off x="2316817" y="1361499"/>
                <a:ext cx="420624" cy="369332"/>
              </a:xfrm>
              <a:prstGeom prst="rect">
                <a:avLst/>
              </a:prstGeom>
              <a:noFill/>
              <a:ln>
                <a:noFill/>
              </a:ln>
            </p:spPr>
            <p:txBody>
              <a:bodyPr wrap="none" rtlCol="0">
                <a:spAutoFit/>
              </a:bodyPr>
              <a:lstStyle/>
              <a:p>
                <a:pPr algn="ctr"/>
                <a:r>
                  <a:rPr lang="en-US" dirty="0"/>
                  <a:t>4</a:t>
                </a:r>
              </a:p>
            </p:txBody>
          </p:sp>
          <p:sp>
            <p:nvSpPr>
              <p:cNvPr id="164" name="TextBox 163">
                <a:extLst>
                  <a:ext uri="{FF2B5EF4-FFF2-40B4-BE49-F238E27FC236}">
                    <a16:creationId xmlns:a16="http://schemas.microsoft.com/office/drawing/2014/main" id="{9A0E5822-BC28-4704-B118-FBE1D18B0B1C}"/>
                  </a:ext>
                </a:extLst>
              </p:cNvPr>
              <p:cNvSpPr txBox="1"/>
              <p:nvPr/>
            </p:nvSpPr>
            <p:spPr>
              <a:xfrm>
                <a:off x="3154529" y="1361499"/>
                <a:ext cx="420624" cy="369332"/>
              </a:xfrm>
              <a:prstGeom prst="rect">
                <a:avLst/>
              </a:prstGeom>
              <a:noFill/>
              <a:ln>
                <a:noFill/>
              </a:ln>
            </p:spPr>
            <p:txBody>
              <a:bodyPr wrap="none" rtlCol="0">
                <a:spAutoFit/>
              </a:bodyPr>
              <a:lstStyle/>
              <a:p>
                <a:pPr algn="ctr"/>
                <a:r>
                  <a:rPr lang="en-US" dirty="0"/>
                  <a:t>6</a:t>
                </a:r>
              </a:p>
            </p:txBody>
          </p:sp>
          <p:sp>
            <p:nvSpPr>
              <p:cNvPr id="165" name="TextBox 164">
                <a:extLst>
                  <a:ext uri="{FF2B5EF4-FFF2-40B4-BE49-F238E27FC236}">
                    <a16:creationId xmlns:a16="http://schemas.microsoft.com/office/drawing/2014/main" id="{984851EB-877D-4A4B-A500-6A7192199788}"/>
                  </a:ext>
                </a:extLst>
              </p:cNvPr>
              <p:cNvSpPr txBox="1"/>
              <p:nvPr/>
            </p:nvSpPr>
            <p:spPr>
              <a:xfrm>
                <a:off x="2736397" y="1361499"/>
                <a:ext cx="420624" cy="369332"/>
              </a:xfrm>
              <a:prstGeom prst="rect">
                <a:avLst/>
              </a:prstGeom>
              <a:noFill/>
              <a:ln>
                <a:noFill/>
              </a:ln>
            </p:spPr>
            <p:txBody>
              <a:bodyPr wrap="none" rtlCol="0">
                <a:spAutoFit/>
              </a:bodyPr>
              <a:lstStyle/>
              <a:p>
                <a:pPr algn="ctr"/>
                <a:r>
                  <a:rPr lang="en-US" dirty="0"/>
                  <a:t>5</a:t>
                </a:r>
              </a:p>
            </p:txBody>
          </p:sp>
          <p:sp>
            <p:nvSpPr>
              <p:cNvPr id="166" name="TextBox 165">
                <a:extLst>
                  <a:ext uri="{FF2B5EF4-FFF2-40B4-BE49-F238E27FC236}">
                    <a16:creationId xmlns:a16="http://schemas.microsoft.com/office/drawing/2014/main" id="{CB9D9572-BB73-46A5-BEC8-5172B6B9ECD6}"/>
                  </a:ext>
                </a:extLst>
              </p:cNvPr>
              <p:cNvSpPr txBox="1"/>
              <p:nvPr/>
            </p:nvSpPr>
            <p:spPr>
              <a:xfrm>
                <a:off x="3573124" y="1361499"/>
                <a:ext cx="420624" cy="369332"/>
              </a:xfrm>
              <a:prstGeom prst="rect">
                <a:avLst/>
              </a:prstGeom>
              <a:noFill/>
              <a:ln>
                <a:noFill/>
              </a:ln>
            </p:spPr>
            <p:txBody>
              <a:bodyPr wrap="none" rtlCol="0">
                <a:spAutoFit/>
              </a:bodyPr>
              <a:lstStyle/>
              <a:p>
                <a:pPr algn="ctr"/>
                <a:r>
                  <a:rPr lang="en-US" dirty="0"/>
                  <a:t>7</a:t>
                </a:r>
              </a:p>
            </p:txBody>
          </p:sp>
          <p:sp>
            <p:nvSpPr>
              <p:cNvPr id="167" name="TextBox 166">
                <a:extLst>
                  <a:ext uri="{FF2B5EF4-FFF2-40B4-BE49-F238E27FC236}">
                    <a16:creationId xmlns:a16="http://schemas.microsoft.com/office/drawing/2014/main" id="{1CD798EC-4B12-4D89-8794-994EBDE44AEE}"/>
                  </a:ext>
                </a:extLst>
              </p:cNvPr>
              <p:cNvSpPr txBox="1"/>
              <p:nvPr/>
            </p:nvSpPr>
            <p:spPr>
              <a:xfrm>
                <a:off x="3991147" y="1361499"/>
                <a:ext cx="420624" cy="369332"/>
              </a:xfrm>
              <a:prstGeom prst="rect">
                <a:avLst/>
              </a:prstGeom>
              <a:noFill/>
              <a:ln>
                <a:noFill/>
              </a:ln>
            </p:spPr>
            <p:txBody>
              <a:bodyPr wrap="none" rtlCol="0">
                <a:spAutoFit/>
              </a:bodyPr>
              <a:lstStyle/>
              <a:p>
                <a:pPr algn="ctr"/>
                <a:r>
                  <a:rPr lang="en-US" dirty="0"/>
                  <a:t>8</a:t>
                </a:r>
              </a:p>
            </p:txBody>
          </p:sp>
          <p:sp>
            <p:nvSpPr>
              <p:cNvPr id="224" name="TextBox 223">
                <a:extLst>
                  <a:ext uri="{FF2B5EF4-FFF2-40B4-BE49-F238E27FC236}">
                    <a16:creationId xmlns:a16="http://schemas.microsoft.com/office/drawing/2014/main" id="{47204FDF-75EA-46D1-B447-290088EF8051}"/>
                  </a:ext>
                </a:extLst>
              </p:cNvPr>
              <p:cNvSpPr txBox="1"/>
              <p:nvPr/>
            </p:nvSpPr>
            <p:spPr>
              <a:xfrm>
                <a:off x="4464570" y="1361499"/>
                <a:ext cx="301686" cy="369332"/>
              </a:xfrm>
              <a:prstGeom prst="rect">
                <a:avLst/>
              </a:prstGeom>
              <a:noFill/>
              <a:ln>
                <a:noFill/>
              </a:ln>
            </p:spPr>
            <p:txBody>
              <a:bodyPr wrap="none" rtlCol="0">
                <a:spAutoFit/>
              </a:bodyPr>
              <a:lstStyle/>
              <a:p>
                <a:pPr algn="ctr"/>
                <a:r>
                  <a:rPr lang="en-US" dirty="0"/>
                  <a:t>9</a:t>
                </a:r>
              </a:p>
            </p:txBody>
          </p:sp>
          <p:sp>
            <p:nvSpPr>
              <p:cNvPr id="225" name="TextBox 224">
                <a:extLst>
                  <a:ext uri="{FF2B5EF4-FFF2-40B4-BE49-F238E27FC236}">
                    <a16:creationId xmlns:a16="http://schemas.microsoft.com/office/drawing/2014/main" id="{9996A5B4-5127-44A2-89D1-50CB81AA6BC4}"/>
                  </a:ext>
                </a:extLst>
              </p:cNvPr>
              <p:cNvSpPr txBox="1"/>
              <p:nvPr/>
            </p:nvSpPr>
            <p:spPr>
              <a:xfrm>
                <a:off x="4824656" y="1361499"/>
                <a:ext cx="418704" cy="369332"/>
              </a:xfrm>
              <a:prstGeom prst="rect">
                <a:avLst/>
              </a:prstGeom>
              <a:noFill/>
              <a:ln>
                <a:noFill/>
              </a:ln>
            </p:spPr>
            <p:txBody>
              <a:bodyPr wrap="none" rtlCol="0">
                <a:spAutoFit/>
              </a:bodyPr>
              <a:lstStyle/>
              <a:p>
                <a:pPr algn="ctr"/>
                <a:r>
                  <a:rPr lang="en-US" dirty="0"/>
                  <a:t>10</a:t>
                </a:r>
              </a:p>
            </p:txBody>
          </p:sp>
          <p:sp>
            <p:nvSpPr>
              <p:cNvPr id="226" name="TextBox 225">
                <a:extLst>
                  <a:ext uri="{FF2B5EF4-FFF2-40B4-BE49-F238E27FC236}">
                    <a16:creationId xmlns:a16="http://schemas.microsoft.com/office/drawing/2014/main" id="{61E9EC64-C432-4104-9AB6-E0C716EE8680}"/>
                  </a:ext>
                </a:extLst>
              </p:cNvPr>
              <p:cNvSpPr txBox="1"/>
              <p:nvPr/>
            </p:nvSpPr>
            <p:spPr>
              <a:xfrm>
                <a:off x="5242679" y="1361499"/>
                <a:ext cx="418704" cy="369332"/>
              </a:xfrm>
              <a:prstGeom prst="rect">
                <a:avLst/>
              </a:prstGeom>
              <a:noFill/>
              <a:ln>
                <a:noFill/>
              </a:ln>
            </p:spPr>
            <p:txBody>
              <a:bodyPr wrap="none" rtlCol="0">
                <a:spAutoFit/>
              </a:bodyPr>
              <a:lstStyle/>
              <a:p>
                <a:pPr algn="ctr"/>
                <a:r>
                  <a:rPr lang="en-US" dirty="0"/>
                  <a:t>11</a:t>
                </a:r>
              </a:p>
            </p:txBody>
          </p:sp>
        </p:grpSp>
        <p:grpSp>
          <p:nvGrpSpPr>
            <p:cNvPr id="29" name="Group 28">
              <a:extLst>
                <a:ext uri="{FF2B5EF4-FFF2-40B4-BE49-F238E27FC236}">
                  <a16:creationId xmlns:a16="http://schemas.microsoft.com/office/drawing/2014/main" id="{65D19125-613E-45EB-AB0E-85D23415E77A}"/>
                </a:ext>
              </a:extLst>
            </p:cNvPr>
            <p:cNvGrpSpPr/>
            <p:nvPr/>
          </p:nvGrpSpPr>
          <p:grpSpPr>
            <a:xfrm>
              <a:off x="643904" y="1733148"/>
              <a:ext cx="5020006" cy="369332"/>
              <a:chOff x="643904" y="1733148"/>
              <a:chExt cx="5020006" cy="369332"/>
            </a:xfrm>
          </p:grpSpPr>
          <p:sp>
            <p:nvSpPr>
              <p:cNvPr id="172" name="TextBox 171">
                <a:extLst>
                  <a:ext uri="{FF2B5EF4-FFF2-40B4-BE49-F238E27FC236}">
                    <a16:creationId xmlns:a16="http://schemas.microsoft.com/office/drawing/2014/main" id="{19668284-153F-4688-B353-DFE642A9322B}"/>
                  </a:ext>
                </a:extLst>
              </p:cNvPr>
              <p:cNvSpPr txBox="1"/>
              <p:nvPr/>
            </p:nvSpPr>
            <p:spPr>
              <a:xfrm>
                <a:off x="64390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10</a:t>
                </a:r>
              </a:p>
            </p:txBody>
          </p:sp>
          <p:sp>
            <p:nvSpPr>
              <p:cNvPr id="173" name="TextBox 172">
                <a:extLst>
                  <a:ext uri="{FF2B5EF4-FFF2-40B4-BE49-F238E27FC236}">
                    <a16:creationId xmlns:a16="http://schemas.microsoft.com/office/drawing/2014/main" id="{6F2D651C-9BD9-41E5-B06F-FFB1D144FA0E}"/>
                  </a:ext>
                </a:extLst>
              </p:cNvPr>
              <p:cNvSpPr txBox="1"/>
              <p:nvPr/>
            </p:nvSpPr>
            <p:spPr>
              <a:xfrm>
                <a:off x="1481616"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12</a:t>
                </a:r>
              </a:p>
            </p:txBody>
          </p:sp>
          <p:sp>
            <p:nvSpPr>
              <p:cNvPr id="174" name="TextBox 173">
                <a:extLst>
                  <a:ext uri="{FF2B5EF4-FFF2-40B4-BE49-F238E27FC236}">
                    <a16:creationId xmlns:a16="http://schemas.microsoft.com/office/drawing/2014/main" id="{1617F4D6-0481-41A6-96B7-B161A5A94246}"/>
                  </a:ext>
                </a:extLst>
              </p:cNvPr>
              <p:cNvSpPr txBox="1"/>
              <p:nvPr/>
            </p:nvSpPr>
            <p:spPr>
              <a:xfrm>
                <a:off x="106348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11</a:t>
                </a:r>
              </a:p>
            </p:txBody>
          </p:sp>
          <p:sp>
            <p:nvSpPr>
              <p:cNvPr id="175" name="TextBox 174">
                <a:extLst>
                  <a:ext uri="{FF2B5EF4-FFF2-40B4-BE49-F238E27FC236}">
                    <a16:creationId xmlns:a16="http://schemas.microsoft.com/office/drawing/2014/main" id="{CDFA5152-B061-4959-B464-2F044D1DA502}"/>
                  </a:ext>
                </a:extLst>
              </p:cNvPr>
              <p:cNvSpPr txBox="1"/>
              <p:nvPr/>
            </p:nvSpPr>
            <p:spPr>
              <a:xfrm>
                <a:off x="1900211"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13</a:t>
                </a:r>
              </a:p>
            </p:txBody>
          </p:sp>
          <p:sp>
            <p:nvSpPr>
              <p:cNvPr id="176" name="TextBox 175">
                <a:extLst>
                  <a:ext uri="{FF2B5EF4-FFF2-40B4-BE49-F238E27FC236}">
                    <a16:creationId xmlns:a16="http://schemas.microsoft.com/office/drawing/2014/main" id="{D089A3C3-9C32-4C08-9B11-06FF37ACC6E1}"/>
                  </a:ext>
                </a:extLst>
              </p:cNvPr>
              <p:cNvSpPr txBox="1"/>
              <p:nvPr/>
            </p:nvSpPr>
            <p:spPr>
              <a:xfrm>
                <a:off x="232030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14</a:t>
                </a:r>
              </a:p>
            </p:txBody>
          </p:sp>
          <p:sp>
            <p:nvSpPr>
              <p:cNvPr id="177" name="TextBox 176">
                <a:extLst>
                  <a:ext uri="{FF2B5EF4-FFF2-40B4-BE49-F238E27FC236}">
                    <a16:creationId xmlns:a16="http://schemas.microsoft.com/office/drawing/2014/main" id="{D8A68329-A190-4795-820C-0D2294C21C8C}"/>
                  </a:ext>
                </a:extLst>
              </p:cNvPr>
              <p:cNvSpPr txBox="1"/>
              <p:nvPr/>
            </p:nvSpPr>
            <p:spPr>
              <a:xfrm>
                <a:off x="3158016"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16</a:t>
                </a:r>
              </a:p>
            </p:txBody>
          </p:sp>
          <p:sp>
            <p:nvSpPr>
              <p:cNvPr id="178" name="TextBox 177">
                <a:extLst>
                  <a:ext uri="{FF2B5EF4-FFF2-40B4-BE49-F238E27FC236}">
                    <a16:creationId xmlns:a16="http://schemas.microsoft.com/office/drawing/2014/main" id="{160588DA-DB12-4AC6-8F19-EB5ED5CB0D79}"/>
                  </a:ext>
                </a:extLst>
              </p:cNvPr>
              <p:cNvSpPr txBox="1"/>
              <p:nvPr/>
            </p:nvSpPr>
            <p:spPr>
              <a:xfrm>
                <a:off x="273988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15</a:t>
                </a:r>
              </a:p>
            </p:txBody>
          </p:sp>
          <p:sp>
            <p:nvSpPr>
              <p:cNvPr id="179" name="TextBox 178">
                <a:extLst>
                  <a:ext uri="{FF2B5EF4-FFF2-40B4-BE49-F238E27FC236}">
                    <a16:creationId xmlns:a16="http://schemas.microsoft.com/office/drawing/2014/main" id="{50BC7D2D-3B65-4A30-8F30-4AC6BE8D4273}"/>
                  </a:ext>
                </a:extLst>
              </p:cNvPr>
              <p:cNvSpPr txBox="1"/>
              <p:nvPr/>
            </p:nvSpPr>
            <p:spPr>
              <a:xfrm>
                <a:off x="3576611"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17</a:t>
                </a:r>
              </a:p>
            </p:txBody>
          </p:sp>
          <p:sp>
            <p:nvSpPr>
              <p:cNvPr id="180" name="TextBox 179">
                <a:extLst>
                  <a:ext uri="{FF2B5EF4-FFF2-40B4-BE49-F238E27FC236}">
                    <a16:creationId xmlns:a16="http://schemas.microsoft.com/office/drawing/2014/main" id="{575E87F0-483A-4C07-A333-830590793829}"/>
                  </a:ext>
                </a:extLst>
              </p:cNvPr>
              <p:cNvSpPr txBox="1"/>
              <p:nvPr/>
            </p:nvSpPr>
            <p:spPr>
              <a:xfrm>
                <a:off x="399463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18</a:t>
                </a:r>
              </a:p>
            </p:txBody>
          </p:sp>
          <p:sp>
            <p:nvSpPr>
              <p:cNvPr id="227" name="TextBox 226">
                <a:extLst>
                  <a:ext uri="{FF2B5EF4-FFF2-40B4-BE49-F238E27FC236}">
                    <a16:creationId xmlns:a16="http://schemas.microsoft.com/office/drawing/2014/main" id="{4ED44D8F-14F0-4E0F-8FF4-E05111B9B47E}"/>
                  </a:ext>
                </a:extLst>
              </p:cNvPr>
              <p:cNvSpPr txBox="1"/>
              <p:nvPr/>
            </p:nvSpPr>
            <p:spPr>
              <a:xfrm>
                <a:off x="4408588"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228" name="TextBox 227">
                <a:extLst>
                  <a:ext uri="{FF2B5EF4-FFF2-40B4-BE49-F238E27FC236}">
                    <a16:creationId xmlns:a16="http://schemas.microsoft.com/office/drawing/2014/main" id="{10EDC99D-E7D6-4BA9-91FE-663D1B2D96D3}"/>
                  </a:ext>
                </a:extLst>
              </p:cNvPr>
              <p:cNvSpPr txBox="1"/>
              <p:nvPr/>
            </p:nvSpPr>
            <p:spPr>
              <a:xfrm>
                <a:off x="4827183"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21</a:t>
                </a:r>
              </a:p>
            </p:txBody>
          </p:sp>
          <p:sp>
            <p:nvSpPr>
              <p:cNvPr id="229" name="TextBox 228">
                <a:extLst>
                  <a:ext uri="{FF2B5EF4-FFF2-40B4-BE49-F238E27FC236}">
                    <a16:creationId xmlns:a16="http://schemas.microsoft.com/office/drawing/2014/main" id="{CC0A1BFA-4D04-410F-97E6-1BD846EB6CCC}"/>
                  </a:ext>
                </a:extLst>
              </p:cNvPr>
              <p:cNvSpPr txBox="1"/>
              <p:nvPr/>
            </p:nvSpPr>
            <p:spPr>
              <a:xfrm>
                <a:off x="5245206"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22</a:t>
                </a:r>
              </a:p>
            </p:txBody>
          </p:sp>
        </p:grpSp>
        <p:sp>
          <p:nvSpPr>
            <p:cNvPr id="238" name="TextBox 237">
              <a:extLst>
                <a:ext uri="{FF2B5EF4-FFF2-40B4-BE49-F238E27FC236}">
                  <a16:creationId xmlns:a16="http://schemas.microsoft.com/office/drawing/2014/main" id="{E58956B1-98FA-4E02-80B7-0AE2CD8005DD}"/>
                </a:ext>
              </a:extLst>
            </p:cNvPr>
            <p:cNvSpPr txBox="1"/>
            <p:nvPr/>
          </p:nvSpPr>
          <p:spPr>
            <a:xfrm>
              <a:off x="643904" y="2106528"/>
              <a:ext cx="418704" cy="369332"/>
            </a:xfrm>
            <a:prstGeom prst="rect">
              <a:avLst/>
            </a:prstGeom>
            <a:noFill/>
            <a:ln>
              <a:solidFill>
                <a:schemeClr val="tx1"/>
              </a:solidFill>
            </a:ln>
          </p:spPr>
          <p:txBody>
            <a:bodyPr wrap="none" rtlCol="0">
              <a:spAutoFit/>
            </a:bodyPr>
            <a:lstStyle/>
            <a:p>
              <a:r>
                <a:rPr lang="en-US" dirty="0"/>
                <a:t>10</a:t>
              </a:r>
            </a:p>
          </p:txBody>
        </p:sp>
        <p:sp>
          <p:nvSpPr>
            <p:cNvPr id="239" name="TextBox 238">
              <a:extLst>
                <a:ext uri="{FF2B5EF4-FFF2-40B4-BE49-F238E27FC236}">
                  <a16:creationId xmlns:a16="http://schemas.microsoft.com/office/drawing/2014/main" id="{ED94CC4D-40FC-45B9-BEB3-6C641072EDD1}"/>
                </a:ext>
              </a:extLst>
            </p:cNvPr>
            <p:cNvSpPr txBox="1"/>
            <p:nvPr/>
          </p:nvSpPr>
          <p:spPr>
            <a:xfrm>
              <a:off x="1481616" y="2106528"/>
              <a:ext cx="418704" cy="369332"/>
            </a:xfrm>
            <a:prstGeom prst="rect">
              <a:avLst/>
            </a:prstGeom>
            <a:noFill/>
            <a:ln>
              <a:solidFill>
                <a:schemeClr val="tx1"/>
              </a:solidFill>
            </a:ln>
          </p:spPr>
          <p:txBody>
            <a:bodyPr wrap="none" rtlCol="0">
              <a:spAutoFit/>
            </a:bodyPr>
            <a:lstStyle/>
            <a:p>
              <a:r>
                <a:rPr lang="en-US" dirty="0"/>
                <a:t>12</a:t>
              </a:r>
            </a:p>
          </p:txBody>
        </p:sp>
        <p:sp>
          <p:nvSpPr>
            <p:cNvPr id="240" name="TextBox 239">
              <a:extLst>
                <a:ext uri="{FF2B5EF4-FFF2-40B4-BE49-F238E27FC236}">
                  <a16:creationId xmlns:a16="http://schemas.microsoft.com/office/drawing/2014/main" id="{83D5C9FD-EDD7-47BC-8DEB-8D107CAC8716}"/>
                </a:ext>
              </a:extLst>
            </p:cNvPr>
            <p:cNvSpPr txBox="1"/>
            <p:nvPr/>
          </p:nvSpPr>
          <p:spPr>
            <a:xfrm>
              <a:off x="1063484" y="2106528"/>
              <a:ext cx="418704" cy="369332"/>
            </a:xfrm>
            <a:prstGeom prst="rect">
              <a:avLst/>
            </a:prstGeom>
            <a:noFill/>
            <a:ln>
              <a:solidFill>
                <a:schemeClr val="tx1"/>
              </a:solidFill>
            </a:ln>
          </p:spPr>
          <p:txBody>
            <a:bodyPr wrap="none" rtlCol="0">
              <a:spAutoFit/>
            </a:bodyPr>
            <a:lstStyle/>
            <a:p>
              <a:r>
                <a:rPr lang="en-US" dirty="0"/>
                <a:t>11</a:t>
              </a:r>
            </a:p>
          </p:txBody>
        </p:sp>
        <p:sp>
          <p:nvSpPr>
            <p:cNvPr id="241" name="TextBox 240">
              <a:extLst>
                <a:ext uri="{FF2B5EF4-FFF2-40B4-BE49-F238E27FC236}">
                  <a16:creationId xmlns:a16="http://schemas.microsoft.com/office/drawing/2014/main" id="{46111CF3-9D48-4D21-8EC2-9AC557D25C1E}"/>
                </a:ext>
              </a:extLst>
            </p:cNvPr>
            <p:cNvSpPr txBox="1"/>
            <p:nvPr/>
          </p:nvSpPr>
          <p:spPr>
            <a:xfrm>
              <a:off x="1900211" y="2106528"/>
              <a:ext cx="418704" cy="369332"/>
            </a:xfrm>
            <a:prstGeom prst="rect">
              <a:avLst/>
            </a:prstGeom>
            <a:noFill/>
            <a:ln>
              <a:solidFill>
                <a:schemeClr val="tx1"/>
              </a:solidFill>
            </a:ln>
          </p:spPr>
          <p:txBody>
            <a:bodyPr wrap="none" rtlCol="0">
              <a:spAutoFit/>
            </a:bodyPr>
            <a:lstStyle/>
            <a:p>
              <a:r>
                <a:rPr lang="en-US" dirty="0"/>
                <a:t>13</a:t>
              </a:r>
            </a:p>
          </p:txBody>
        </p:sp>
        <p:sp>
          <p:nvSpPr>
            <p:cNvPr id="242" name="TextBox 241">
              <a:extLst>
                <a:ext uri="{FF2B5EF4-FFF2-40B4-BE49-F238E27FC236}">
                  <a16:creationId xmlns:a16="http://schemas.microsoft.com/office/drawing/2014/main" id="{0AEE1907-6C46-404E-98B5-698E31C58E84}"/>
                </a:ext>
              </a:extLst>
            </p:cNvPr>
            <p:cNvSpPr txBox="1"/>
            <p:nvPr/>
          </p:nvSpPr>
          <p:spPr>
            <a:xfrm>
              <a:off x="2320304" y="2106528"/>
              <a:ext cx="418704" cy="369332"/>
            </a:xfrm>
            <a:prstGeom prst="rect">
              <a:avLst/>
            </a:prstGeom>
            <a:noFill/>
            <a:ln>
              <a:solidFill>
                <a:schemeClr val="tx1"/>
              </a:solidFill>
            </a:ln>
          </p:spPr>
          <p:txBody>
            <a:bodyPr wrap="none" rtlCol="0">
              <a:spAutoFit/>
            </a:bodyPr>
            <a:lstStyle/>
            <a:p>
              <a:r>
                <a:rPr lang="en-US" dirty="0"/>
                <a:t>14</a:t>
              </a:r>
            </a:p>
          </p:txBody>
        </p:sp>
        <p:sp>
          <p:nvSpPr>
            <p:cNvPr id="243" name="TextBox 242">
              <a:extLst>
                <a:ext uri="{FF2B5EF4-FFF2-40B4-BE49-F238E27FC236}">
                  <a16:creationId xmlns:a16="http://schemas.microsoft.com/office/drawing/2014/main" id="{D3BC16B0-1433-4CC5-A314-E97366BF8241}"/>
                </a:ext>
              </a:extLst>
            </p:cNvPr>
            <p:cNvSpPr txBox="1"/>
            <p:nvPr/>
          </p:nvSpPr>
          <p:spPr>
            <a:xfrm>
              <a:off x="3158016" y="210652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16</a:t>
              </a:r>
            </a:p>
          </p:txBody>
        </p:sp>
        <p:sp>
          <p:nvSpPr>
            <p:cNvPr id="244" name="TextBox 243">
              <a:extLst>
                <a:ext uri="{FF2B5EF4-FFF2-40B4-BE49-F238E27FC236}">
                  <a16:creationId xmlns:a16="http://schemas.microsoft.com/office/drawing/2014/main" id="{4BF7F5E2-F4AD-4764-BF48-092C6F725BE5}"/>
                </a:ext>
              </a:extLst>
            </p:cNvPr>
            <p:cNvSpPr txBox="1"/>
            <p:nvPr/>
          </p:nvSpPr>
          <p:spPr>
            <a:xfrm>
              <a:off x="2739884" y="2106528"/>
              <a:ext cx="418704" cy="369332"/>
            </a:xfrm>
            <a:prstGeom prst="rect">
              <a:avLst/>
            </a:prstGeom>
            <a:noFill/>
            <a:ln>
              <a:solidFill>
                <a:schemeClr val="tx1"/>
              </a:solidFill>
            </a:ln>
          </p:spPr>
          <p:txBody>
            <a:bodyPr wrap="none" rtlCol="0">
              <a:spAutoFit/>
            </a:bodyPr>
            <a:lstStyle/>
            <a:p>
              <a:r>
                <a:rPr lang="en-US" dirty="0"/>
                <a:t>15</a:t>
              </a:r>
            </a:p>
          </p:txBody>
        </p:sp>
        <p:sp>
          <p:nvSpPr>
            <p:cNvPr id="245" name="TextBox 244">
              <a:extLst>
                <a:ext uri="{FF2B5EF4-FFF2-40B4-BE49-F238E27FC236}">
                  <a16:creationId xmlns:a16="http://schemas.microsoft.com/office/drawing/2014/main" id="{35A6C205-A082-45AA-8862-45009EB6AC36}"/>
                </a:ext>
              </a:extLst>
            </p:cNvPr>
            <p:cNvSpPr txBox="1"/>
            <p:nvPr/>
          </p:nvSpPr>
          <p:spPr>
            <a:xfrm>
              <a:off x="3576611" y="210652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17</a:t>
              </a:r>
            </a:p>
          </p:txBody>
        </p:sp>
        <p:sp>
          <p:nvSpPr>
            <p:cNvPr id="246" name="TextBox 245">
              <a:extLst>
                <a:ext uri="{FF2B5EF4-FFF2-40B4-BE49-F238E27FC236}">
                  <a16:creationId xmlns:a16="http://schemas.microsoft.com/office/drawing/2014/main" id="{E185ECA8-A8EA-46E4-8260-42DB581FBB2D}"/>
                </a:ext>
              </a:extLst>
            </p:cNvPr>
            <p:cNvSpPr txBox="1"/>
            <p:nvPr/>
          </p:nvSpPr>
          <p:spPr>
            <a:xfrm>
              <a:off x="3994634" y="210652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18</a:t>
              </a:r>
            </a:p>
          </p:txBody>
        </p:sp>
        <p:sp>
          <p:nvSpPr>
            <p:cNvPr id="247" name="TextBox 246">
              <a:extLst>
                <a:ext uri="{FF2B5EF4-FFF2-40B4-BE49-F238E27FC236}">
                  <a16:creationId xmlns:a16="http://schemas.microsoft.com/office/drawing/2014/main" id="{5CCEF9BC-373F-472D-8D00-EB937B34E52A}"/>
                </a:ext>
              </a:extLst>
            </p:cNvPr>
            <p:cNvSpPr txBox="1"/>
            <p:nvPr/>
          </p:nvSpPr>
          <p:spPr>
            <a:xfrm>
              <a:off x="4408588" y="210652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248" name="TextBox 247">
              <a:extLst>
                <a:ext uri="{FF2B5EF4-FFF2-40B4-BE49-F238E27FC236}">
                  <a16:creationId xmlns:a16="http://schemas.microsoft.com/office/drawing/2014/main" id="{6D28AABA-4803-47B1-AA15-55A025405D18}"/>
                </a:ext>
              </a:extLst>
            </p:cNvPr>
            <p:cNvSpPr txBox="1"/>
            <p:nvPr/>
          </p:nvSpPr>
          <p:spPr>
            <a:xfrm>
              <a:off x="4827183" y="210652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21</a:t>
              </a:r>
            </a:p>
          </p:txBody>
        </p:sp>
        <p:sp>
          <p:nvSpPr>
            <p:cNvPr id="249" name="TextBox 248">
              <a:extLst>
                <a:ext uri="{FF2B5EF4-FFF2-40B4-BE49-F238E27FC236}">
                  <a16:creationId xmlns:a16="http://schemas.microsoft.com/office/drawing/2014/main" id="{C02A0CDB-0505-4A4C-8DDA-F53416FD8D31}"/>
                </a:ext>
              </a:extLst>
            </p:cNvPr>
            <p:cNvSpPr txBox="1"/>
            <p:nvPr/>
          </p:nvSpPr>
          <p:spPr>
            <a:xfrm>
              <a:off x="5245206" y="210652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22</a:t>
              </a:r>
            </a:p>
          </p:txBody>
        </p:sp>
        <p:sp>
          <p:nvSpPr>
            <p:cNvPr id="250" name="TextBox 249">
              <a:extLst>
                <a:ext uri="{FF2B5EF4-FFF2-40B4-BE49-F238E27FC236}">
                  <a16:creationId xmlns:a16="http://schemas.microsoft.com/office/drawing/2014/main" id="{3B31F8C1-4985-4536-98AE-4E4B170B58FD}"/>
                </a:ext>
              </a:extLst>
            </p:cNvPr>
            <p:cNvSpPr txBox="1"/>
            <p:nvPr/>
          </p:nvSpPr>
          <p:spPr>
            <a:xfrm>
              <a:off x="643904" y="2479908"/>
              <a:ext cx="418704" cy="369332"/>
            </a:xfrm>
            <a:prstGeom prst="rect">
              <a:avLst/>
            </a:prstGeom>
            <a:noFill/>
            <a:ln>
              <a:solidFill>
                <a:schemeClr val="tx1"/>
              </a:solidFill>
            </a:ln>
          </p:spPr>
          <p:txBody>
            <a:bodyPr wrap="none" rtlCol="0">
              <a:spAutoFit/>
            </a:bodyPr>
            <a:lstStyle/>
            <a:p>
              <a:r>
                <a:rPr lang="en-US" dirty="0"/>
                <a:t>10</a:t>
              </a:r>
            </a:p>
          </p:txBody>
        </p:sp>
        <p:sp>
          <p:nvSpPr>
            <p:cNvPr id="251" name="TextBox 250">
              <a:extLst>
                <a:ext uri="{FF2B5EF4-FFF2-40B4-BE49-F238E27FC236}">
                  <a16:creationId xmlns:a16="http://schemas.microsoft.com/office/drawing/2014/main" id="{E50E5D09-E6E0-4542-93FC-0FFF700FC0A4}"/>
                </a:ext>
              </a:extLst>
            </p:cNvPr>
            <p:cNvSpPr txBox="1"/>
            <p:nvPr/>
          </p:nvSpPr>
          <p:spPr>
            <a:xfrm>
              <a:off x="1481616" y="2479908"/>
              <a:ext cx="418704" cy="369332"/>
            </a:xfrm>
            <a:prstGeom prst="rect">
              <a:avLst/>
            </a:prstGeom>
            <a:noFill/>
            <a:ln>
              <a:solidFill>
                <a:schemeClr val="tx1"/>
              </a:solidFill>
            </a:ln>
          </p:spPr>
          <p:txBody>
            <a:bodyPr wrap="none" rtlCol="0">
              <a:spAutoFit/>
            </a:bodyPr>
            <a:lstStyle/>
            <a:p>
              <a:r>
                <a:rPr lang="en-US" dirty="0"/>
                <a:t>12</a:t>
              </a:r>
            </a:p>
          </p:txBody>
        </p:sp>
        <p:sp>
          <p:nvSpPr>
            <p:cNvPr id="252" name="TextBox 251">
              <a:extLst>
                <a:ext uri="{FF2B5EF4-FFF2-40B4-BE49-F238E27FC236}">
                  <a16:creationId xmlns:a16="http://schemas.microsoft.com/office/drawing/2014/main" id="{7C8A65B8-88E4-4206-9C15-2814660751AF}"/>
                </a:ext>
              </a:extLst>
            </p:cNvPr>
            <p:cNvSpPr txBox="1"/>
            <p:nvPr/>
          </p:nvSpPr>
          <p:spPr>
            <a:xfrm>
              <a:off x="1063484" y="2479908"/>
              <a:ext cx="418704" cy="369332"/>
            </a:xfrm>
            <a:prstGeom prst="rect">
              <a:avLst/>
            </a:prstGeom>
            <a:noFill/>
            <a:ln>
              <a:solidFill>
                <a:schemeClr val="tx1"/>
              </a:solidFill>
            </a:ln>
          </p:spPr>
          <p:txBody>
            <a:bodyPr wrap="none" rtlCol="0">
              <a:spAutoFit/>
            </a:bodyPr>
            <a:lstStyle/>
            <a:p>
              <a:r>
                <a:rPr lang="en-US" dirty="0"/>
                <a:t>11</a:t>
              </a:r>
            </a:p>
          </p:txBody>
        </p:sp>
        <p:sp>
          <p:nvSpPr>
            <p:cNvPr id="253" name="TextBox 252">
              <a:extLst>
                <a:ext uri="{FF2B5EF4-FFF2-40B4-BE49-F238E27FC236}">
                  <a16:creationId xmlns:a16="http://schemas.microsoft.com/office/drawing/2014/main" id="{FBCE3E7F-592C-4F9D-8D66-53BC253B3BB4}"/>
                </a:ext>
              </a:extLst>
            </p:cNvPr>
            <p:cNvSpPr txBox="1"/>
            <p:nvPr/>
          </p:nvSpPr>
          <p:spPr>
            <a:xfrm>
              <a:off x="1900211" y="2479908"/>
              <a:ext cx="418704" cy="369332"/>
            </a:xfrm>
            <a:prstGeom prst="rect">
              <a:avLst/>
            </a:prstGeom>
            <a:noFill/>
            <a:ln>
              <a:solidFill>
                <a:schemeClr val="tx1"/>
              </a:solidFill>
            </a:ln>
          </p:spPr>
          <p:txBody>
            <a:bodyPr wrap="none" rtlCol="0">
              <a:spAutoFit/>
            </a:bodyPr>
            <a:lstStyle/>
            <a:p>
              <a:r>
                <a:rPr lang="en-US" dirty="0"/>
                <a:t>13</a:t>
              </a:r>
            </a:p>
          </p:txBody>
        </p:sp>
        <p:sp>
          <p:nvSpPr>
            <p:cNvPr id="254" name="TextBox 253">
              <a:extLst>
                <a:ext uri="{FF2B5EF4-FFF2-40B4-BE49-F238E27FC236}">
                  <a16:creationId xmlns:a16="http://schemas.microsoft.com/office/drawing/2014/main" id="{2CC3B0A8-DC1C-42D4-BB27-5D417FD1D333}"/>
                </a:ext>
              </a:extLst>
            </p:cNvPr>
            <p:cNvSpPr txBox="1"/>
            <p:nvPr/>
          </p:nvSpPr>
          <p:spPr>
            <a:xfrm>
              <a:off x="2320304" y="2479908"/>
              <a:ext cx="418704" cy="369332"/>
            </a:xfrm>
            <a:prstGeom prst="rect">
              <a:avLst/>
            </a:prstGeom>
            <a:noFill/>
            <a:ln>
              <a:solidFill>
                <a:schemeClr val="tx1"/>
              </a:solidFill>
            </a:ln>
          </p:spPr>
          <p:txBody>
            <a:bodyPr wrap="none" rtlCol="0">
              <a:spAutoFit/>
            </a:bodyPr>
            <a:lstStyle/>
            <a:p>
              <a:r>
                <a:rPr lang="en-US" dirty="0"/>
                <a:t>14</a:t>
              </a:r>
            </a:p>
          </p:txBody>
        </p:sp>
        <p:sp>
          <p:nvSpPr>
            <p:cNvPr id="255" name="TextBox 254">
              <a:extLst>
                <a:ext uri="{FF2B5EF4-FFF2-40B4-BE49-F238E27FC236}">
                  <a16:creationId xmlns:a16="http://schemas.microsoft.com/office/drawing/2014/main" id="{D9A55BB7-FAD1-443E-867B-D23F423FE457}"/>
                </a:ext>
              </a:extLst>
            </p:cNvPr>
            <p:cNvSpPr txBox="1"/>
            <p:nvPr/>
          </p:nvSpPr>
          <p:spPr>
            <a:xfrm>
              <a:off x="3158016" y="2479908"/>
              <a:ext cx="418704" cy="369332"/>
            </a:xfrm>
            <a:prstGeom prst="rect">
              <a:avLst/>
            </a:prstGeom>
            <a:noFill/>
            <a:ln>
              <a:solidFill>
                <a:schemeClr val="tx1"/>
              </a:solidFill>
            </a:ln>
          </p:spPr>
          <p:txBody>
            <a:bodyPr wrap="none" rtlCol="0">
              <a:spAutoFit/>
            </a:bodyPr>
            <a:lstStyle/>
            <a:p>
              <a:r>
                <a:rPr lang="en-US" dirty="0"/>
                <a:t>16</a:t>
              </a:r>
            </a:p>
          </p:txBody>
        </p:sp>
        <p:sp>
          <p:nvSpPr>
            <p:cNvPr id="256" name="TextBox 255">
              <a:extLst>
                <a:ext uri="{FF2B5EF4-FFF2-40B4-BE49-F238E27FC236}">
                  <a16:creationId xmlns:a16="http://schemas.microsoft.com/office/drawing/2014/main" id="{EF84AC57-42B4-411E-99D9-FE8E338FB539}"/>
                </a:ext>
              </a:extLst>
            </p:cNvPr>
            <p:cNvSpPr txBox="1"/>
            <p:nvPr/>
          </p:nvSpPr>
          <p:spPr>
            <a:xfrm>
              <a:off x="2739884" y="2479908"/>
              <a:ext cx="418704" cy="369332"/>
            </a:xfrm>
            <a:prstGeom prst="rect">
              <a:avLst/>
            </a:prstGeom>
            <a:noFill/>
            <a:ln>
              <a:solidFill>
                <a:schemeClr val="tx1"/>
              </a:solidFill>
            </a:ln>
          </p:spPr>
          <p:txBody>
            <a:bodyPr wrap="none" rtlCol="0">
              <a:spAutoFit/>
            </a:bodyPr>
            <a:lstStyle/>
            <a:p>
              <a:r>
                <a:rPr lang="en-US" dirty="0"/>
                <a:t>15</a:t>
              </a:r>
            </a:p>
          </p:txBody>
        </p:sp>
        <p:sp>
          <p:nvSpPr>
            <p:cNvPr id="257" name="TextBox 256">
              <a:extLst>
                <a:ext uri="{FF2B5EF4-FFF2-40B4-BE49-F238E27FC236}">
                  <a16:creationId xmlns:a16="http://schemas.microsoft.com/office/drawing/2014/main" id="{F4DD12B1-45E6-4245-859B-3A7881CA6201}"/>
                </a:ext>
              </a:extLst>
            </p:cNvPr>
            <p:cNvSpPr txBox="1"/>
            <p:nvPr/>
          </p:nvSpPr>
          <p:spPr>
            <a:xfrm>
              <a:off x="3576611" y="2479908"/>
              <a:ext cx="418704" cy="369332"/>
            </a:xfrm>
            <a:prstGeom prst="rect">
              <a:avLst/>
            </a:prstGeom>
            <a:noFill/>
            <a:ln>
              <a:solidFill>
                <a:schemeClr val="tx1"/>
              </a:solidFill>
            </a:ln>
          </p:spPr>
          <p:txBody>
            <a:bodyPr wrap="none" rtlCol="0">
              <a:spAutoFit/>
            </a:bodyPr>
            <a:lstStyle/>
            <a:p>
              <a:r>
                <a:rPr lang="en-US" dirty="0"/>
                <a:t>17</a:t>
              </a:r>
            </a:p>
          </p:txBody>
        </p:sp>
        <p:sp>
          <p:nvSpPr>
            <p:cNvPr id="258" name="TextBox 257">
              <a:extLst>
                <a:ext uri="{FF2B5EF4-FFF2-40B4-BE49-F238E27FC236}">
                  <a16:creationId xmlns:a16="http://schemas.microsoft.com/office/drawing/2014/main" id="{F3C6C670-14F2-4376-9714-AC5AF0885D22}"/>
                </a:ext>
              </a:extLst>
            </p:cNvPr>
            <p:cNvSpPr txBox="1"/>
            <p:nvPr/>
          </p:nvSpPr>
          <p:spPr>
            <a:xfrm>
              <a:off x="3994634" y="2479908"/>
              <a:ext cx="418704" cy="369332"/>
            </a:xfrm>
            <a:prstGeom prst="rect">
              <a:avLst/>
            </a:prstGeom>
            <a:noFill/>
            <a:ln>
              <a:solidFill>
                <a:schemeClr val="tx1"/>
              </a:solidFill>
            </a:ln>
          </p:spPr>
          <p:txBody>
            <a:bodyPr wrap="none" rtlCol="0">
              <a:spAutoFit/>
            </a:bodyPr>
            <a:lstStyle/>
            <a:p>
              <a:r>
                <a:rPr lang="en-US" dirty="0"/>
                <a:t>18</a:t>
              </a:r>
            </a:p>
          </p:txBody>
        </p:sp>
        <p:sp>
          <p:nvSpPr>
            <p:cNvPr id="259" name="TextBox 258">
              <a:extLst>
                <a:ext uri="{FF2B5EF4-FFF2-40B4-BE49-F238E27FC236}">
                  <a16:creationId xmlns:a16="http://schemas.microsoft.com/office/drawing/2014/main" id="{CF8FF39E-2397-4620-B9EE-7AA75326F6E7}"/>
                </a:ext>
              </a:extLst>
            </p:cNvPr>
            <p:cNvSpPr txBox="1"/>
            <p:nvPr/>
          </p:nvSpPr>
          <p:spPr>
            <a:xfrm>
              <a:off x="4408588" y="247990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260" name="TextBox 259">
              <a:extLst>
                <a:ext uri="{FF2B5EF4-FFF2-40B4-BE49-F238E27FC236}">
                  <a16:creationId xmlns:a16="http://schemas.microsoft.com/office/drawing/2014/main" id="{AEBFF5AC-EF75-44EE-A9CA-74B7C9243316}"/>
                </a:ext>
              </a:extLst>
            </p:cNvPr>
            <p:cNvSpPr txBox="1"/>
            <p:nvPr/>
          </p:nvSpPr>
          <p:spPr>
            <a:xfrm>
              <a:off x="4827183" y="247990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21</a:t>
              </a:r>
            </a:p>
          </p:txBody>
        </p:sp>
        <p:sp>
          <p:nvSpPr>
            <p:cNvPr id="261" name="TextBox 260">
              <a:extLst>
                <a:ext uri="{FF2B5EF4-FFF2-40B4-BE49-F238E27FC236}">
                  <a16:creationId xmlns:a16="http://schemas.microsoft.com/office/drawing/2014/main" id="{CCACA96A-4571-4822-A208-ABFF4DBA516C}"/>
                </a:ext>
              </a:extLst>
            </p:cNvPr>
            <p:cNvSpPr txBox="1"/>
            <p:nvPr/>
          </p:nvSpPr>
          <p:spPr>
            <a:xfrm>
              <a:off x="5245206" y="247990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22</a:t>
              </a:r>
            </a:p>
          </p:txBody>
        </p:sp>
        <p:sp>
          <p:nvSpPr>
            <p:cNvPr id="262" name="TextBox 261">
              <a:extLst>
                <a:ext uri="{FF2B5EF4-FFF2-40B4-BE49-F238E27FC236}">
                  <a16:creationId xmlns:a16="http://schemas.microsoft.com/office/drawing/2014/main" id="{1CFFA35A-F3C7-477B-9CBA-8F1B2ED81A0E}"/>
                </a:ext>
              </a:extLst>
            </p:cNvPr>
            <p:cNvSpPr txBox="1"/>
            <p:nvPr/>
          </p:nvSpPr>
          <p:spPr>
            <a:xfrm>
              <a:off x="643904" y="2849240"/>
              <a:ext cx="418704" cy="369332"/>
            </a:xfrm>
            <a:prstGeom prst="rect">
              <a:avLst/>
            </a:prstGeom>
            <a:noFill/>
            <a:ln>
              <a:solidFill>
                <a:schemeClr val="tx1"/>
              </a:solidFill>
            </a:ln>
          </p:spPr>
          <p:txBody>
            <a:bodyPr wrap="none" rtlCol="0">
              <a:spAutoFit/>
            </a:bodyPr>
            <a:lstStyle/>
            <a:p>
              <a:r>
                <a:rPr lang="en-US" dirty="0"/>
                <a:t>10</a:t>
              </a:r>
            </a:p>
          </p:txBody>
        </p:sp>
        <p:sp>
          <p:nvSpPr>
            <p:cNvPr id="263" name="TextBox 262">
              <a:extLst>
                <a:ext uri="{FF2B5EF4-FFF2-40B4-BE49-F238E27FC236}">
                  <a16:creationId xmlns:a16="http://schemas.microsoft.com/office/drawing/2014/main" id="{E2C0F5AF-F468-40D3-BFAF-2E2161817C94}"/>
                </a:ext>
              </a:extLst>
            </p:cNvPr>
            <p:cNvSpPr txBox="1"/>
            <p:nvPr/>
          </p:nvSpPr>
          <p:spPr>
            <a:xfrm>
              <a:off x="1481616" y="2849240"/>
              <a:ext cx="418704" cy="369332"/>
            </a:xfrm>
            <a:prstGeom prst="rect">
              <a:avLst/>
            </a:prstGeom>
            <a:noFill/>
            <a:ln>
              <a:solidFill>
                <a:schemeClr val="tx1"/>
              </a:solidFill>
            </a:ln>
          </p:spPr>
          <p:txBody>
            <a:bodyPr wrap="none" rtlCol="0">
              <a:spAutoFit/>
            </a:bodyPr>
            <a:lstStyle/>
            <a:p>
              <a:r>
                <a:rPr lang="en-US" dirty="0"/>
                <a:t>12</a:t>
              </a:r>
            </a:p>
          </p:txBody>
        </p:sp>
        <p:sp>
          <p:nvSpPr>
            <p:cNvPr id="264" name="TextBox 263">
              <a:extLst>
                <a:ext uri="{FF2B5EF4-FFF2-40B4-BE49-F238E27FC236}">
                  <a16:creationId xmlns:a16="http://schemas.microsoft.com/office/drawing/2014/main" id="{4EABFEE1-0DBD-4C8A-B965-614C9795478B}"/>
                </a:ext>
              </a:extLst>
            </p:cNvPr>
            <p:cNvSpPr txBox="1"/>
            <p:nvPr/>
          </p:nvSpPr>
          <p:spPr>
            <a:xfrm>
              <a:off x="1063484" y="2849240"/>
              <a:ext cx="418704" cy="369332"/>
            </a:xfrm>
            <a:prstGeom prst="rect">
              <a:avLst/>
            </a:prstGeom>
            <a:noFill/>
            <a:ln>
              <a:solidFill>
                <a:schemeClr val="tx1"/>
              </a:solidFill>
            </a:ln>
          </p:spPr>
          <p:txBody>
            <a:bodyPr wrap="none" rtlCol="0">
              <a:spAutoFit/>
            </a:bodyPr>
            <a:lstStyle/>
            <a:p>
              <a:r>
                <a:rPr lang="en-US" dirty="0"/>
                <a:t>11</a:t>
              </a:r>
            </a:p>
          </p:txBody>
        </p:sp>
        <p:sp>
          <p:nvSpPr>
            <p:cNvPr id="265" name="TextBox 264">
              <a:extLst>
                <a:ext uri="{FF2B5EF4-FFF2-40B4-BE49-F238E27FC236}">
                  <a16:creationId xmlns:a16="http://schemas.microsoft.com/office/drawing/2014/main" id="{F096FD64-C770-4860-8900-BC4B28752E40}"/>
                </a:ext>
              </a:extLst>
            </p:cNvPr>
            <p:cNvSpPr txBox="1"/>
            <p:nvPr/>
          </p:nvSpPr>
          <p:spPr>
            <a:xfrm>
              <a:off x="1900211" y="2849240"/>
              <a:ext cx="418704" cy="369332"/>
            </a:xfrm>
            <a:prstGeom prst="rect">
              <a:avLst/>
            </a:prstGeom>
            <a:noFill/>
            <a:ln>
              <a:solidFill>
                <a:schemeClr val="tx1"/>
              </a:solidFill>
            </a:ln>
          </p:spPr>
          <p:txBody>
            <a:bodyPr wrap="none" rtlCol="0">
              <a:spAutoFit/>
            </a:bodyPr>
            <a:lstStyle/>
            <a:p>
              <a:r>
                <a:rPr lang="en-US" dirty="0"/>
                <a:t>13</a:t>
              </a:r>
            </a:p>
          </p:txBody>
        </p:sp>
        <p:sp>
          <p:nvSpPr>
            <p:cNvPr id="266" name="TextBox 265">
              <a:extLst>
                <a:ext uri="{FF2B5EF4-FFF2-40B4-BE49-F238E27FC236}">
                  <a16:creationId xmlns:a16="http://schemas.microsoft.com/office/drawing/2014/main" id="{3BABEBA3-3C17-4053-A272-DC737B37CEED}"/>
                </a:ext>
              </a:extLst>
            </p:cNvPr>
            <p:cNvSpPr txBox="1"/>
            <p:nvPr/>
          </p:nvSpPr>
          <p:spPr>
            <a:xfrm>
              <a:off x="2320304" y="2849240"/>
              <a:ext cx="418704" cy="369332"/>
            </a:xfrm>
            <a:prstGeom prst="rect">
              <a:avLst/>
            </a:prstGeom>
            <a:noFill/>
            <a:ln>
              <a:solidFill>
                <a:schemeClr val="tx1"/>
              </a:solidFill>
            </a:ln>
          </p:spPr>
          <p:txBody>
            <a:bodyPr wrap="none" rtlCol="0">
              <a:spAutoFit/>
            </a:bodyPr>
            <a:lstStyle/>
            <a:p>
              <a:r>
                <a:rPr lang="en-US" dirty="0"/>
                <a:t>14</a:t>
              </a:r>
            </a:p>
          </p:txBody>
        </p:sp>
        <p:sp>
          <p:nvSpPr>
            <p:cNvPr id="267" name="TextBox 266">
              <a:extLst>
                <a:ext uri="{FF2B5EF4-FFF2-40B4-BE49-F238E27FC236}">
                  <a16:creationId xmlns:a16="http://schemas.microsoft.com/office/drawing/2014/main" id="{98462594-D033-499B-889A-B09735D7EC5E}"/>
                </a:ext>
              </a:extLst>
            </p:cNvPr>
            <p:cNvSpPr txBox="1"/>
            <p:nvPr/>
          </p:nvSpPr>
          <p:spPr>
            <a:xfrm>
              <a:off x="3158016" y="2849240"/>
              <a:ext cx="418704" cy="369332"/>
            </a:xfrm>
            <a:prstGeom prst="rect">
              <a:avLst/>
            </a:prstGeom>
            <a:noFill/>
            <a:ln>
              <a:solidFill>
                <a:schemeClr val="tx1"/>
              </a:solidFill>
            </a:ln>
          </p:spPr>
          <p:txBody>
            <a:bodyPr wrap="none" rtlCol="0">
              <a:spAutoFit/>
            </a:bodyPr>
            <a:lstStyle/>
            <a:p>
              <a:r>
                <a:rPr lang="en-US" dirty="0"/>
                <a:t>16</a:t>
              </a:r>
            </a:p>
          </p:txBody>
        </p:sp>
        <p:sp>
          <p:nvSpPr>
            <p:cNvPr id="268" name="TextBox 267">
              <a:extLst>
                <a:ext uri="{FF2B5EF4-FFF2-40B4-BE49-F238E27FC236}">
                  <a16:creationId xmlns:a16="http://schemas.microsoft.com/office/drawing/2014/main" id="{67E3EB9C-4F8C-43D9-A789-1E3AA37F05CE}"/>
                </a:ext>
              </a:extLst>
            </p:cNvPr>
            <p:cNvSpPr txBox="1"/>
            <p:nvPr/>
          </p:nvSpPr>
          <p:spPr>
            <a:xfrm>
              <a:off x="2739884" y="2849240"/>
              <a:ext cx="418704" cy="369332"/>
            </a:xfrm>
            <a:prstGeom prst="rect">
              <a:avLst/>
            </a:prstGeom>
            <a:noFill/>
            <a:ln>
              <a:solidFill>
                <a:schemeClr val="tx1"/>
              </a:solidFill>
            </a:ln>
          </p:spPr>
          <p:txBody>
            <a:bodyPr wrap="none" rtlCol="0">
              <a:spAutoFit/>
            </a:bodyPr>
            <a:lstStyle/>
            <a:p>
              <a:r>
                <a:rPr lang="en-US" dirty="0"/>
                <a:t>15</a:t>
              </a:r>
            </a:p>
          </p:txBody>
        </p:sp>
        <p:sp>
          <p:nvSpPr>
            <p:cNvPr id="269" name="TextBox 268">
              <a:extLst>
                <a:ext uri="{FF2B5EF4-FFF2-40B4-BE49-F238E27FC236}">
                  <a16:creationId xmlns:a16="http://schemas.microsoft.com/office/drawing/2014/main" id="{98FA32F7-C88C-4B80-A2F2-36A74BA65EA0}"/>
                </a:ext>
              </a:extLst>
            </p:cNvPr>
            <p:cNvSpPr txBox="1"/>
            <p:nvPr/>
          </p:nvSpPr>
          <p:spPr>
            <a:xfrm>
              <a:off x="3576611" y="2849240"/>
              <a:ext cx="418704" cy="369332"/>
            </a:xfrm>
            <a:prstGeom prst="rect">
              <a:avLst/>
            </a:prstGeom>
            <a:noFill/>
            <a:ln>
              <a:solidFill>
                <a:schemeClr val="tx1"/>
              </a:solidFill>
            </a:ln>
          </p:spPr>
          <p:txBody>
            <a:bodyPr wrap="none" rtlCol="0">
              <a:spAutoFit/>
            </a:bodyPr>
            <a:lstStyle/>
            <a:p>
              <a:r>
                <a:rPr lang="en-US" dirty="0"/>
                <a:t>17</a:t>
              </a:r>
            </a:p>
          </p:txBody>
        </p:sp>
        <p:sp>
          <p:nvSpPr>
            <p:cNvPr id="270" name="TextBox 269">
              <a:extLst>
                <a:ext uri="{FF2B5EF4-FFF2-40B4-BE49-F238E27FC236}">
                  <a16:creationId xmlns:a16="http://schemas.microsoft.com/office/drawing/2014/main" id="{A022DF16-451F-4A73-A9AE-CA76E354A876}"/>
                </a:ext>
              </a:extLst>
            </p:cNvPr>
            <p:cNvSpPr txBox="1"/>
            <p:nvPr/>
          </p:nvSpPr>
          <p:spPr>
            <a:xfrm>
              <a:off x="3994634" y="2849240"/>
              <a:ext cx="418704" cy="369332"/>
            </a:xfrm>
            <a:prstGeom prst="rect">
              <a:avLst/>
            </a:prstGeom>
            <a:noFill/>
            <a:ln>
              <a:solidFill>
                <a:schemeClr val="tx1"/>
              </a:solidFill>
            </a:ln>
          </p:spPr>
          <p:txBody>
            <a:bodyPr wrap="none" rtlCol="0">
              <a:spAutoFit/>
            </a:bodyPr>
            <a:lstStyle/>
            <a:p>
              <a:r>
                <a:rPr lang="en-US" dirty="0"/>
                <a:t>18</a:t>
              </a:r>
            </a:p>
          </p:txBody>
        </p:sp>
        <p:sp>
          <p:nvSpPr>
            <p:cNvPr id="271" name="TextBox 270">
              <a:extLst>
                <a:ext uri="{FF2B5EF4-FFF2-40B4-BE49-F238E27FC236}">
                  <a16:creationId xmlns:a16="http://schemas.microsoft.com/office/drawing/2014/main" id="{A42698B2-3682-46B4-A207-201AB9DDC2FD}"/>
                </a:ext>
              </a:extLst>
            </p:cNvPr>
            <p:cNvSpPr txBox="1"/>
            <p:nvPr/>
          </p:nvSpPr>
          <p:spPr>
            <a:xfrm>
              <a:off x="4408588" y="2849240"/>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272" name="TextBox 271">
              <a:extLst>
                <a:ext uri="{FF2B5EF4-FFF2-40B4-BE49-F238E27FC236}">
                  <a16:creationId xmlns:a16="http://schemas.microsoft.com/office/drawing/2014/main" id="{EA933685-464D-4B61-853E-EC2EBD29047E}"/>
                </a:ext>
              </a:extLst>
            </p:cNvPr>
            <p:cNvSpPr txBox="1"/>
            <p:nvPr/>
          </p:nvSpPr>
          <p:spPr>
            <a:xfrm>
              <a:off x="4827183" y="2849240"/>
              <a:ext cx="418704" cy="369332"/>
            </a:xfrm>
            <a:prstGeom prst="rect">
              <a:avLst/>
            </a:prstGeom>
            <a:noFill/>
            <a:ln>
              <a:solidFill>
                <a:schemeClr val="tx1"/>
              </a:solidFill>
            </a:ln>
          </p:spPr>
          <p:txBody>
            <a:bodyPr wrap="none" rtlCol="0">
              <a:spAutoFit/>
            </a:bodyPr>
            <a:lstStyle/>
            <a:p>
              <a:r>
                <a:rPr lang="en-US" dirty="0"/>
                <a:t>21</a:t>
              </a:r>
            </a:p>
          </p:txBody>
        </p:sp>
        <p:sp>
          <p:nvSpPr>
            <p:cNvPr id="273" name="TextBox 272">
              <a:extLst>
                <a:ext uri="{FF2B5EF4-FFF2-40B4-BE49-F238E27FC236}">
                  <a16:creationId xmlns:a16="http://schemas.microsoft.com/office/drawing/2014/main" id="{02603E54-A3A5-4E41-B172-97C0F01CB3FA}"/>
                </a:ext>
              </a:extLst>
            </p:cNvPr>
            <p:cNvSpPr txBox="1"/>
            <p:nvPr/>
          </p:nvSpPr>
          <p:spPr>
            <a:xfrm>
              <a:off x="5245206" y="2849240"/>
              <a:ext cx="418704" cy="369332"/>
            </a:xfrm>
            <a:prstGeom prst="rect">
              <a:avLst/>
            </a:prstGeom>
            <a:noFill/>
            <a:ln>
              <a:solidFill>
                <a:schemeClr val="tx1"/>
              </a:solidFill>
            </a:ln>
          </p:spPr>
          <p:txBody>
            <a:bodyPr wrap="none" rtlCol="0">
              <a:spAutoFit/>
            </a:bodyPr>
            <a:lstStyle/>
            <a:p>
              <a:r>
                <a:rPr lang="en-US" dirty="0"/>
                <a:t>22</a:t>
              </a:r>
            </a:p>
          </p:txBody>
        </p:sp>
        <p:grpSp>
          <p:nvGrpSpPr>
            <p:cNvPr id="274" name="Group 273">
              <a:extLst>
                <a:ext uri="{FF2B5EF4-FFF2-40B4-BE49-F238E27FC236}">
                  <a16:creationId xmlns:a16="http://schemas.microsoft.com/office/drawing/2014/main" id="{13FF67EC-3EFE-4E4F-B9D5-F5B0C8D99A79}"/>
                </a:ext>
              </a:extLst>
            </p:cNvPr>
            <p:cNvGrpSpPr/>
            <p:nvPr/>
          </p:nvGrpSpPr>
          <p:grpSpPr>
            <a:xfrm>
              <a:off x="6205535" y="2849240"/>
              <a:ext cx="4651401" cy="369332"/>
              <a:chOff x="6205535" y="1733148"/>
              <a:chExt cx="4651401" cy="369332"/>
            </a:xfrm>
          </p:grpSpPr>
          <p:sp>
            <p:nvSpPr>
              <p:cNvPr id="275" name="TextBox 274">
                <a:extLst>
                  <a:ext uri="{FF2B5EF4-FFF2-40B4-BE49-F238E27FC236}">
                    <a16:creationId xmlns:a16="http://schemas.microsoft.com/office/drawing/2014/main" id="{F46DE194-2D18-4E64-9F82-B7AEB43E242D}"/>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19</a:t>
                </a:r>
              </a:p>
            </p:txBody>
          </p:sp>
          <p:sp>
            <p:nvSpPr>
              <p:cNvPr id="276" name="TextBox 275">
                <a:extLst>
                  <a:ext uri="{FF2B5EF4-FFF2-40B4-BE49-F238E27FC236}">
                    <a16:creationId xmlns:a16="http://schemas.microsoft.com/office/drawing/2014/main" id="{9F6488EF-0353-4818-BA6C-0EA106643F4C}"/>
                  </a:ext>
                </a:extLst>
              </p:cNvPr>
              <p:cNvSpPr txBox="1"/>
              <p:nvPr/>
            </p:nvSpPr>
            <p:spPr>
              <a:xfrm>
                <a:off x="8103280" y="1733148"/>
                <a:ext cx="301685" cy="369332"/>
              </a:xfrm>
              <a:prstGeom prst="rect">
                <a:avLst/>
              </a:prstGeom>
              <a:noFill/>
              <a:ln>
                <a:noFill/>
              </a:ln>
            </p:spPr>
            <p:txBody>
              <a:bodyPr wrap="none" rtlCol="0">
                <a:spAutoFit/>
              </a:bodyPr>
              <a:lstStyle/>
              <a:p>
                <a:pPr algn="ctr"/>
                <a:r>
                  <a:rPr lang="en-US" dirty="0"/>
                  <a:t>9</a:t>
                </a:r>
              </a:p>
            </p:txBody>
          </p:sp>
          <p:sp>
            <p:nvSpPr>
              <p:cNvPr id="277" name="TextBox 276">
                <a:extLst>
                  <a:ext uri="{FF2B5EF4-FFF2-40B4-BE49-F238E27FC236}">
                    <a16:creationId xmlns:a16="http://schemas.microsoft.com/office/drawing/2014/main" id="{E467FDED-A49C-464D-BAE6-B1A8A950428E}"/>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9</a:t>
                </a:r>
              </a:p>
            </p:txBody>
          </p:sp>
          <p:sp>
            <p:nvSpPr>
              <p:cNvPr id="278" name="TextBox 277">
                <a:extLst>
                  <a:ext uri="{FF2B5EF4-FFF2-40B4-BE49-F238E27FC236}">
                    <a16:creationId xmlns:a16="http://schemas.microsoft.com/office/drawing/2014/main" id="{D590A526-7677-4CA2-9BB2-48C247FB5D1A}"/>
                  </a:ext>
                </a:extLst>
              </p:cNvPr>
              <p:cNvSpPr txBox="1"/>
              <p:nvPr/>
            </p:nvSpPr>
            <p:spPr>
              <a:xfrm>
                <a:off x="9057536" y="1733148"/>
                <a:ext cx="301685" cy="369332"/>
              </a:xfrm>
              <a:prstGeom prst="rect">
                <a:avLst/>
              </a:prstGeom>
              <a:noFill/>
              <a:ln>
                <a:noFill/>
              </a:ln>
            </p:spPr>
            <p:txBody>
              <a:bodyPr wrap="none" rtlCol="0">
                <a:spAutoFit/>
              </a:bodyPr>
              <a:lstStyle/>
              <a:p>
                <a:pPr algn="ctr"/>
                <a:r>
                  <a:rPr lang="en-US" dirty="0"/>
                  <a:t>9</a:t>
                </a:r>
              </a:p>
            </p:txBody>
          </p:sp>
          <p:sp>
            <p:nvSpPr>
              <p:cNvPr id="279" name="TextBox 278">
                <a:extLst>
                  <a:ext uri="{FF2B5EF4-FFF2-40B4-BE49-F238E27FC236}">
                    <a16:creationId xmlns:a16="http://schemas.microsoft.com/office/drawing/2014/main" id="{334768B1-6F92-4A53-9D34-7F5FC167F602}"/>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19</a:t>
                </a:r>
              </a:p>
            </p:txBody>
          </p:sp>
        </p:grpSp>
        <p:grpSp>
          <p:nvGrpSpPr>
            <p:cNvPr id="280" name="Group 279">
              <a:extLst>
                <a:ext uri="{FF2B5EF4-FFF2-40B4-BE49-F238E27FC236}">
                  <a16:creationId xmlns:a16="http://schemas.microsoft.com/office/drawing/2014/main" id="{2E29B2E7-58BB-437D-AC1D-4ABC909EE55C}"/>
                </a:ext>
              </a:extLst>
            </p:cNvPr>
            <p:cNvGrpSpPr/>
            <p:nvPr/>
          </p:nvGrpSpPr>
          <p:grpSpPr>
            <a:xfrm>
              <a:off x="5910564" y="3852764"/>
              <a:ext cx="5655992" cy="369332"/>
              <a:chOff x="5910564" y="1361499"/>
              <a:chExt cx="5655992" cy="369332"/>
            </a:xfrm>
          </p:grpSpPr>
          <p:sp>
            <p:nvSpPr>
              <p:cNvPr id="281" name="TextBox 280">
                <a:extLst>
                  <a:ext uri="{FF2B5EF4-FFF2-40B4-BE49-F238E27FC236}">
                    <a16:creationId xmlns:a16="http://schemas.microsoft.com/office/drawing/2014/main" id="{2789ABA1-8ECC-47C2-9943-973DEEB93286}"/>
                  </a:ext>
                </a:extLst>
              </p:cNvPr>
              <p:cNvSpPr txBox="1"/>
              <p:nvPr/>
            </p:nvSpPr>
            <p:spPr>
              <a:xfrm>
                <a:off x="7002679" y="1361499"/>
                <a:ext cx="736099"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left</a:t>
                </a:r>
              </a:p>
            </p:txBody>
          </p:sp>
          <p:sp>
            <p:nvSpPr>
              <p:cNvPr id="282" name="TextBox 281">
                <a:extLst>
                  <a:ext uri="{FF2B5EF4-FFF2-40B4-BE49-F238E27FC236}">
                    <a16:creationId xmlns:a16="http://schemas.microsoft.com/office/drawing/2014/main" id="{E40A7038-4ABC-4F3B-BF45-00A48C1437DD}"/>
                  </a:ext>
                </a:extLst>
              </p:cNvPr>
              <p:cNvSpPr txBox="1"/>
              <p:nvPr/>
            </p:nvSpPr>
            <p:spPr>
              <a:xfrm>
                <a:off x="7819078" y="1361499"/>
                <a:ext cx="873957"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right</a:t>
                </a:r>
              </a:p>
            </p:txBody>
          </p:sp>
          <p:sp>
            <p:nvSpPr>
              <p:cNvPr id="283" name="TextBox 282">
                <a:extLst>
                  <a:ext uri="{FF2B5EF4-FFF2-40B4-BE49-F238E27FC236}">
                    <a16:creationId xmlns:a16="http://schemas.microsoft.com/office/drawing/2014/main" id="{B41663FA-DED4-455F-8724-FF26FB3D1189}"/>
                  </a:ext>
                </a:extLst>
              </p:cNvPr>
              <p:cNvSpPr txBox="1"/>
              <p:nvPr/>
            </p:nvSpPr>
            <p:spPr>
              <a:xfrm>
                <a:off x="8773335" y="1361499"/>
                <a:ext cx="873957"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index</a:t>
                </a:r>
              </a:p>
            </p:txBody>
          </p:sp>
          <p:sp>
            <p:nvSpPr>
              <p:cNvPr id="284" name="TextBox 283">
                <a:extLst>
                  <a:ext uri="{FF2B5EF4-FFF2-40B4-BE49-F238E27FC236}">
                    <a16:creationId xmlns:a16="http://schemas.microsoft.com/office/drawing/2014/main" id="{0D2530A7-FF7E-41F0-AB51-8E4E066C8210}"/>
                  </a:ext>
                </a:extLst>
              </p:cNvPr>
              <p:cNvSpPr txBox="1"/>
              <p:nvPr/>
            </p:nvSpPr>
            <p:spPr>
              <a:xfrm>
                <a:off x="9727591" y="1361499"/>
                <a:ext cx="1838965"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array[index]</a:t>
                </a:r>
              </a:p>
            </p:txBody>
          </p:sp>
          <p:sp>
            <p:nvSpPr>
              <p:cNvPr id="285" name="TextBox 284">
                <a:extLst>
                  <a:ext uri="{FF2B5EF4-FFF2-40B4-BE49-F238E27FC236}">
                    <a16:creationId xmlns:a16="http://schemas.microsoft.com/office/drawing/2014/main" id="{08861074-0F9D-4704-A35F-185C84AA19B8}"/>
                  </a:ext>
                </a:extLst>
              </p:cNvPr>
              <p:cNvSpPr txBox="1"/>
              <p:nvPr/>
            </p:nvSpPr>
            <p:spPr>
              <a:xfrm>
                <a:off x="5910564" y="1361499"/>
                <a:ext cx="1011815" cy="369332"/>
              </a:xfrm>
              <a:prstGeom prst="rect">
                <a:avLst/>
              </a:prstGeom>
              <a:noFill/>
            </p:spPr>
            <p:txBody>
              <a:bodyPr wrap="none" rtlCol="0">
                <a:spAutoFit/>
              </a:bodyPr>
              <a:lstStyle/>
              <a:p>
                <a:pPr algn="ctr"/>
                <a:r>
                  <a:rPr lang="en-US" b="1" dirty="0">
                    <a:latin typeface="Courier New" panose="02070309020205020404" pitchFamily="49" charset="0"/>
                    <a:cs typeface="Courier New" panose="02070309020205020404" pitchFamily="49" charset="0"/>
                  </a:rPr>
                  <a:t>target</a:t>
                </a:r>
              </a:p>
            </p:txBody>
          </p:sp>
        </p:grpSp>
        <p:grpSp>
          <p:nvGrpSpPr>
            <p:cNvPr id="286" name="Group 285">
              <a:extLst>
                <a:ext uri="{FF2B5EF4-FFF2-40B4-BE49-F238E27FC236}">
                  <a16:creationId xmlns:a16="http://schemas.microsoft.com/office/drawing/2014/main" id="{EFED0F2E-2EDC-4C2A-8854-6554140C85C7}"/>
                </a:ext>
              </a:extLst>
            </p:cNvPr>
            <p:cNvGrpSpPr/>
            <p:nvPr/>
          </p:nvGrpSpPr>
          <p:grpSpPr>
            <a:xfrm>
              <a:off x="6205535" y="4224413"/>
              <a:ext cx="4651401" cy="369332"/>
              <a:chOff x="6205535" y="1733148"/>
              <a:chExt cx="4651401" cy="369332"/>
            </a:xfrm>
          </p:grpSpPr>
          <p:sp>
            <p:nvSpPr>
              <p:cNvPr id="287" name="TextBox 286">
                <a:extLst>
                  <a:ext uri="{FF2B5EF4-FFF2-40B4-BE49-F238E27FC236}">
                    <a16:creationId xmlns:a16="http://schemas.microsoft.com/office/drawing/2014/main" id="{4D5EFC16-4275-4CE5-A91F-31F4C998874D}"/>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20</a:t>
                </a:r>
              </a:p>
            </p:txBody>
          </p:sp>
          <p:sp>
            <p:nvSpPr>
              <p:cNvPr id="288" name="TextBox 287">
                <a:extLst>
                  <a:ext uri="{FF2B5EF4-FFF2-40B4-BE49-F238E27FC236}">
                    <a16:creationId xmlns:a16="http://schemas.microsoft.com/office/drawing/2014/main" id="{4BFF236E-FA4B-4B62-B7D8-7F2A6CEF4951}"/>
                  </a:ext>
                </a:extLst>
              </p:cNvPr>
              <p:cNvSpPr txBox="1"/>
              <p:nvPr/>
            </p:nvSpPr>
            <p:spPr>
              <a:xfrm>
                <a:off x="8044771" y="1733148"/>
                <a:ext cx="418704" cy="369332"/>
              </a:xfrm>
              <a:prstGeom prst="rect">
                <a:avLst/>
              </a:prstGeom>
              <a:noFill/>
              <a:ln>
                <a:noFill/>
              </a:ln>
            </p:spPr>
            <p:txBody>
              <a:bodyPr wrap="none" rtlCol="0">
                <a:spAutoFit/>
              </a:bodyPr>
              <a:lstStyle/>
              <a:p>
                <a:pPr algn="ctr"/>
                <a:r>
                  <a:rPr lang="en-US" dirty="0"/>
                  <a:t>11</a:t>
                </a:r>
              </a:p>
            </p:txBody>
          </p:sp>
          <p:sp>
            <p:nvSpPr>
              <p:cNvPr id="289" name="TextBox 288">
                <a:extLst>
                  <a:ext uri="{FF2B5EF4-FFF2-40B4-BE49-F238E27FC236}">
                    <a16:creationId xmlns:a16="http://schemas.microsoft.com/office/drawing/2014/main" id="{DA0A91CB-5C54-4ECA-BB4B-15B928E4EBC6}"/>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0</a:t>
                </a:r>
              </a:p>
            </p:txBody>
          </p:sp>
          <p:sp>
            <p:nvSpPr>
              <p:cNvPr id="290" name="TextBox 289">
                <a:extLst>
                  <a:ext uri="{FF2B5EF4-FFF2-40B4-BE49-F238E27FC236}">
                    <a16:creationId xmlns:a16="http://schemas.microsoft.com/office/drawing/2014/main" id="{67E6F411-5A05-4E7A-B080-3487F81E2DEE}"/>
                  </a:ext>
                </a:extLst>
              </p:cNvPr>
              <p:cNvSpPr txBox="1"/>
              <p:nvPr/>
            </p:nvSpPr>
            <p:spPr>
              <a:xfrm>
                <a:off x="9057537" y="1733148"/>
                <a:ext cx="301686" cy="369332"/>
              </a:xfrm>
              <a:prstGeom prst="rect">
                <a:avLst/>
              </a:prstGeom>
              <a:noFill/>
              <a:ln>
                <a:noFill/>
              </a:ln>
            </p:spPr>
            <p:txBody>
              <a:bodyPr wrap="none" rtlCol="0">
                <a:spAutoFit/>
              </a:bodyPr>
              <a:lstStyle/>
              <a:p>
                <a:pPr algn="ctr"/>
                <a:r>
                  <a:rPr lang="en-US" dirty="0"/>
                  <a:t>5</a:t>
                </a:r>
              </a:p>
            </p:txBody>
          </p:sp>
          <p:sp>
            <p:nvSpPr>
              <p:cNvPr id="291" name="TextBox 290">
                <a:extLst>
                  <a:ext uri="{FF2B5EF4-FFF2-40B4-BE49-F238E27FC236}">
                    <a16:creationId xmlns:a16="http://schemas.microsoft.com/office/drawing/2014/main" id="{B4E1F10F-1275-470D-AAC5-BD2B72ED0534}"/>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15</a:t>
                </a:r>
              </a:p>
            </p:txBody>
          </p:sp>
        </p:grpSp>
        <p:grpSp>
          <p:nvGrpSpPr>
            <p:cNvPr id="292" name="Group 291">
              <a:extLst>
                <a:ext uri="{FF2B5EF4-FFF2-40B4-BE49-F238E27FC236}">
                  <a16:creationId xmlns:a16="http://schemas.microsoft.com/office/drawing/2014/main" id="{F08016E1-C6DB-44EE-A55C-C7BD03FBDFD8}"/>
                </a:ext>
              </a:extLst>
            </p:cNvPr>
            <p:cNvGrpSpPr/>
            <p:nvPr/>
          </p:nvGrpSpPr>
          <p:grpSpPr>
            <a:xfrm>
              <a:off x="6205535" y="4597793"/>
              <a:ext cx="4651401" cy="369332"/>
              <a:chOff x="6205535" y="1733148"/>
              <a:chExt cx="4651401" cy="369332"/>
            </a:xfrm>
          </p:grpSpPr>
          <p:sp>
            <p:nvSpPr>
              <p:cNvPr id="293" name="TextBox 292">
                <a:extLst>
                  <a:ext uri="{FF2B5EF4-FFF2-40B4-BE49-F238E27FC236}">
                    <a16:creationId xmlns:a16="http://schemas.microsoft.com/office/drawing/2014/main" id="{AC2CD005-972C-4E9C-80E7-354FE7437923}"/>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20</a:t>
                </a:r>
              </a:p>
            </p:txBody>
          </p:sp>
          <p:sp>
            <p:nvSpPr>
              <p:cNvPr id="294" name="TextBox 293">
                <a:extLst>
                  <a:ext uri="{FF2B5EF4-FFF2-40B4-BE49-F238E27FC236}">
                    <a16:creationId xmlns:a16="http://schemas.microsoft.com/office/drawing/2014/main" id="{B8287466-4221-4FA3-8B48-C43EB64929F3}"/>
                  </a:ext>
                </a:extLst>
              </p:cNvPr>
              <p:cNvSpPr txBox="1"/>
              <p:nvPr/>
            </p:nvSpPr>
            <p:spPr>
              <a:xfrm>
                <a:off x="8044771" y="1733148"/>
                <a:ext cx="418704" cy="369332"/>
              </a:xfrm>
              <a:prstGeom prst="rect">
                <a:avLst/>
              </a:prstGeom>
              <a:noFill/>
              <a:ln>
                <a:noFill/>
              </a:ln>
            </p:spPr>
            <p:txBody>
              <a:bodyPr wrap="none" rtlCol="0">
                <a:spAutoFit/>
              </a:bodyPr>
              <a:lstStyle/>
              <a:p>
                <a:pPr algn="ctr"/>
                <a:r>
                  <a:rPr lang="en-US" dirty="0"/>
                  <a:t>11</a:t>
                </a:r>
              </a:p>
            </p:txBody>
          </p:sp>
          <p:sp>
            <p:nvSpPr>
              <p:cNvPr id="295" name="TextBox 294">
                <a:extLst>
                  <a:ext uri="{FF2B5EF4-FFF2-40B4-BE49-F238E27FC236}">
                    <a16:creationId xmlns:a16="http://schemas.microsoft.com/office/drawing/2014/main" id="{CE128027-995A-4F39-8AEF-40087CC67A84}"/>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6</a:t>
                </a:r>
              </a:p>
            </p:txBody>
          </p:sp>
          <p:sp>
            <p:nvSpPr>
              <p:cNvPr id="296" name="TextBox 295">
                <a:extLst>
                  <a:ext uri="{FF2B5EF4-FFF2-40B4-BE49-F238E27FC236}">
                    <a16:creationId xmlns:a16="http://schemas.microsoft.com/office/drawing/2014/main" id="{A10DF7D7-7D74-44F8-8E15-3CA4A7869BA3}"/>
                  </a:ext>
                </a:extLst>
              </p:cNvPr>
              <p:cNvSpPr txBox="1"/>
              <p:nvPr/>
            </p:nvSpPr>
            <p:spPr>
              <a:xfrm>
                <a:off x="9057537" y="1733148"/>
                <a:ext cx="301686" cy="369332"/>
              </a:xfrm>
              <a:prstGeom prst="rect">
                <a:avLst/>
              </a:prstGeom>
              <a:noFill/>
              <a:ln>
                <a:noFill/>
              </a:ln>
            </p:spPr>
            <p:txBody>
              <a:bodyPr wrap="none" rtlCol="0">
                <a:spAutoFit/>
              </a:bodyPr>
              <a:lstStyle/>
              <a:p>
                <a:pPr algn="ctr"/>
                <a:r>
                  <a:rPr lang="en-US" dirty="0"/>
                  <a:t>8</a:t>
                </a:r>
              </a:p>
            </p:txBody>
          </p:sp>
          <p:sp>
            <p:nvSpPr>
              <p:cNvPr id="297" name="TextBox 296">
                <a:extLst>
                  <a:ext uri="{FF2B5EF4-FFF2-40B4-BE49-F238E27FC236}">
                    <a16:creationId xmlns:a16="http://schemas.microsoft.com/office/drawing/2014/main" id="{58B3A67B-A238-43D4-A41A-C9D2BD8D68B9}"/>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18</a:t>
                </a:r>
              </a:p>
            </p:txBody>
          </p:sp>
        </p:grpSp>
        <p:grpSp>
          <p:nvGrpSpPr>
            <p:cNvPr id="298" name="Group 297">
              <a:extLst>
                <a:ext uri="{FF2B5EF4-FFF2-40B4-BE49-F238E27FC236}">
                  <a16:creationId xmlns:a16="http://schemas.microsoft.com/office/drawing/2014/main" id="{71760443-7C4C-4B20-918D-6924D9B15B1F}"/>
                </a:ext>
              </a:extLst>
            </p:cNvPr>
            <p:cNvGrpSpPr/>
            <p:nvPr/>
          </p:nvGrpSpPr>
          <p:grpSpPr>
            <a:xfrm>
              <a:off x="6205535" y="4971173"/>
              <a:ext cx="4651401" cy="369332"/>
              <a:chOff x="6205535" y="1733148"/>
              <a:chExt cx="4651401" cy="369332"/>
            </a:xfrm>
          </p:grpSpPr>
          <p:sp>
            <p:nvSpPr>
              <p:cNvPr id="299" name="TextBox 298">
                <a:extLst>
                  <a:ext uri="{FF2B5EF4-FFF2-40B4-BE49-F238E27FC236}">
                    <a16:creationId xmlns:a16="http://schemas.microsoft.com/office/drawing/2014/main" id="{91FF3B6C-0D67-4A7D-A6BC-4EE3B91C24C6}"/>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20</a:t>
                </a:r>
              </a:p>
            </p:txBody>
          </p:sp>
          <p:sp>
            <p:nvSpPr>
              <p:cNvPr id="300" name="TextBox 299">
                <a:extLst>
                  <a:ext uri="{FF2B5EF4-FFF2-40B4-BE49-F238E27FC236}">
                    <a16:creationId xmlns:a16="http://schemas.microsoft.com/office/drawing/2014/main" id="{86A40F81-E359-4492-9D09-3A57438779F1}"/>
                  </a:ext>
                </a:extLst>
              </p:cNvPr>
              <p:cNvSpPr txBox="1"/>
              <p:nvPr/>
            </p:nvSpPr>
            <p:spPr>
              <a:xfrm>
                <a:off x="8044771" y="1733148"/>
                <a:ext cx="418704" cy="369332"/>
              </a:xfrm>
              <a:prstGeom prst="rect">
                <a:avLst/>
              </a:prstGeom>
              <a:noFill/>
              <a:ln>
                <a:noFill/>
              </a:ln>
            </p:spPr>
            <p:txBody>
              <a:bodyPr wrap="none" rtlCol="0">
                <a:spAutoFit/>
              </a:bodyPr>
              <a:lstStyle/>
              <a:p>
                <a:pPr algn="ctr"/>
                <a:r>
                  <a:rPr lang="en-US" dirty="0"/>
                  <a:t>11</a:t>
                </a:r>
              </a:p>
            </p:txBody>
          </p:sp>
          <p:sp>
            <p:nvSpPr>
              <p:cNvPr id="301" name="TextBox 300">
                <a:extLst>
                  <a:ext uri="{FF2B5EF4-FFF2-40B4-BE49-F238E27FC236}">
                    <a16:creationId xmlns:a16="http://schemas.microsoft.com/office/drawing/2014/main" id="{6B220D44-B60B-40E3-97AD-835210BE1AF9}"/>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9</a:t>
                </a:r>
              </a:p>
            </p:txBody>
          </p:sp>
          <p:sp>
            <p:nvSpPr>
              <p:cNvPr id="302" name="TextBox 301">
                <a:extLst>
                  <a:ext uri="{FF2B5EF4-FFF2-40B4-BE49-F238E27FC236}">
                    <a16:creationId xmlns:a16="http://schemas.microsoft.com/office/drawing/2014/main" id="{828A792F-D956-4582-8BF5-D8D50AF11741}"/>
                  </a:ext>
                </a:extLst>
              </p:cNvPr>
              <p:cNvSpPr txBox="1"/>
              <p:nvPr/>
            </p:nvSpPr>
            <p:spPr>
              <a:xfrm>
                <a:off x="8999027" y="1733148"/>
                <a:ext cx="418704" cy="369332"/>
              </a:xfrm>
              <a:prstGeom prst="rect">
                <a:avLst/>
              </a:prstGeom>
              <a:noFill/>
              <a:ln>
                <a:noFill/>
              </a:ln>
            </p:spPr>
            <p:txBody>
              <a:bodyPr wrap="none" rtlCol="0">
                <a:spAutoFit/>
              </a:bodyPr>
              <a:lstStyle/>
              <a:p>
                <a:pPr algn="ctr"/>
                <a:r>
                  <a:rPr lang="en-US" dirty="0"/>
                  <a:t>10</a:t>
                </a:r>
              </a:p>
            </p:txBody>
          </p:sp>
          <p:sp>
            <p:nvSpPr>
              <p:cNvPr id="303" name="TextBox 302">
                <a:extLst>
                  <a:ext uri="{FF2B5EF4-FFF2-40B4-BE49-F238E27FC236}">
                    <a16:creationId xmlns:a16="http://schemas.microsoft.com/office/drawing/2014/main" id="{05B7EB11-79CB-432A-BF8B-A757D3F2BAE6}"/>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21</a:t>
                </a:r>
              </a:p>
            </p:txBody>
          </p:sp>
        </p:grpSp>
        <p:grpSp>
          <p:nvGrpSpPr>
            <p:cNvPr id="304" name="Group 303">
              <a:extLst>
                <a:ext uri="{FF2B5EF4-FFF2-40B4-BE49-F238E27FC236}">
                  <a16:creationId xmlns:a16="http://schemas.microsoft.com/office/drawing/2014/main" id="{85C92B0B-6644-45BB-BD0F-D365976BEADB}"/>
                </a:ext>
              </a:extLst>
            </p:cNvPr>
            <p:cNvGrpSpPr/>
            <p:nvPr/>
          </p:nvGrpSpPr>
          <p:grpSpPr>
            <a:xfrm>
              <a:off x="640417" y="3852764"/>
              <a:ext cx="5020966" cy="369332"/>
              <a:chOff x="640417" y="1361499"/>
              <a:chExt cx="5020966" cy="369332"/>
            </a:xfrm>
          </p:grpSpPr>
          <p:sp>
            <p:nvSpPr>
              <p:cNvPr id="305" name="TextBox 304">
                <a:extLst>
                  <a:ext uri="{FF2B5EF4-FFF2-40B4-BE49-F238E27FC236}">
                    <a16:creationId xmlns:a16="http://schemas.microsoft.com/office/drawing/2014/main" id="{0B4B6E5C-BBB1-4A9A-A251-7EF3729CBBC8}"/>
                  </a:ext>
                </a:extLst>
              </p:cNvPr>
              <p:cNvSpPr txBox="1"/>
              <p:nvPr/>
            </p:nvSpPr>
            <p:spPr>
              <a:xfrm>
                <a:off x="640417" y="1361499"/>
                <a:ext cx="420624" cy="369332"/>
              </a:xfrm>
              <a:prstGeom prst="rect">
                <a:avLst/>
              </a:prstGeom>
              <a:noFill/>
              <a:ln>
                <a:noFill/>
              </a:ln>
            </p:spPr>
            <p:txBody>
              <a:bodyPr wrap="none" rtlCol="0">
                <a:spAutoFit/>
              </a:bodyPr>
              <a:lstStyle/>
              <a:p>
                <a:pPr algn="ctr"/>
                <a:r>
                  <a:rPr lang="en-US" dirty="0"/>
                  <a:t>0</a:t>
                </a:r>
              </a:p>
            </p:txBody>
          </p:sp>
          <p:sp>
            <p:nvSpPr>
              <p:cNvPr id="306" name="TextBox 305">
                <a:extLst>
                  <a:ext uri="{FF2B5EF4-FFF2-40B4-BE49-F238E27FC236}">
                    <a16:creationId xmlns:a16="http://schemas.microsoft.com/office/drawing/2014/main" id="{1D1DD8A6-99D8-45AD-9AB8-220C63B79147}"/>
                  </a:ext>
                </a:extLst>
              </p:cNvPr>
              <p:cNvSpPr txBox="1"/>
              <p:nvPr/>
            </p:nvSpPr>
            <p:spPr>
              <a:xfrm>
                <a:off x="1478129" y="1361499"/>
                <a:ext cx="420624" cy="369332"/>
              </a:xfrm>
              <a:prstGeom prst="rect">
                <a:avLst/>
              </a:prstGeom>
              <a:noFill/>
              <a:ln>
                <a:noFill/>
              </a:ln>
            </p:spPr>
            <p:txBody>
              <a:bodyPr wrap="none" rtlCol="0">
                <a:spAutoFit/>
              </a:bodyPr>
              <a:lstStyle/>
              <a:p>
                <a:pPr algn="ctr"/>
                <a:r>
                  <a:rPr lang="en-US" dirty="0"/>
                  <a:t>2</a:t>
                </a:r>
              </a:p>
            </p:txBody>
          </p:sp>
          <p:sp>
            <p:nvSpPr>
              <p:cNvPr id="307" name="TextBox 306">
                <a:extLst>
                  <a:ext uri="{FF2B5EF4-FFF2-40B4-BE49-F238E27FC236}">
                    <a16:creationId xmlns:a16="http://schemas.microsoft.com/office/drawing/2014/main" id="{7FBC0001-4B13-4F72-B276-E131B02FFCB0}"/>
                  </a:ext>
                </a:extLst>
              </p:cNvPr>
              <p:cNvSpPr txBox="1"/>
              <p:nvPr/>
            </p:nvSpPr>
            <p:spPr>
              <a:xfrm>
                <a:off x="1059997" y="1361499"/>
                <a:ext cx="420624" cy="369332"/>
              </a:xfrm>
              <a:prstGeom prst="rect">
                <a:avLst/>
              </a:prstGeom>
              <a:noFill/>
              <a:ln>
                <a:noFill/>
              </a:ln>
            </p:spPr>
            <p:txBody>
              <a:bodyPr wrap="none" rtlCol="0">
                <a:spAutoFit/>
              </a:bodyPr>
              <a:lstStyle/>
              <a:p>
                <a:pPr algn="ctr"/>
                <a:r>
                  <a:rPr lang="en-US" dirty="0"/>
                  <a:t>1</a:t>
                </a:r>
              </a:p>
            </p:txBody>
          </p:sp>
          <p:sp>
            <p:nvSpPr>
              <p:cNvPr id="308" name="TextBox 307">
                <a:extLst>
                  <a:ext uri="{FF2B5EF4-FFF2-40B4-BE49-F238E27FC236}">
                    <a16:creationId xmlns:a16="http://schemas.microsoft.com/office/drawing/2014/main" id="{2AE80617-EC03-4B9A-8417-577821AE70EE}"/>
                  </a:ext>
                </a:extLst>
              </p:cNvPr>
              <p:cNvSpPr txBox="1"/>
              <p:nvPr/>
            </p:nvSpPr>
            <p:spPr>
              <a:xfrm>
                <a:off x="1896724" y="1361499"/>
                <a:ext cx="420624" cy="369332"/>
              </a:xfrm>
              <a:prstGeom prst="rect">
                <a:avLst/>
              </a:prstGeom>
              <a:noFill/>
              <a:ln>
                <a:noFill/>
              </a:ln>
            </p:spPr>
            <p:txBody>
              <a:bodyPr wrap="none" rtlCol="0">
                <a:spAutoFit/>
              </a:bodyPr>
              <a:lstStyle/>
              <a:p>
                <a:pPr algn="ctr"/>
                <a:r>
                  <a:rPr lang="en-US" dirty="0"/>
                  <a:t>3</a:t>
                </a:r>
              </a:p>
            </p:txBody>
          </p:sp>
          <p:sp>
            <p:nvSpPr>
              <p:cNvPr id="309" name="TextBox 308">
                <a:extLst>
                  <a:ext uri="{FF2B5EF4-FFF2-40B4-BE49-F238E27FC236}">
                    <a16:creationId xmlns:a16="http://schemas.microsoft.com/office/drawing/2014/main" id="{BBC60014-DBFD-412E-9A5E-8C560A9BB877}"/>
                  </a:ext>
                </a:extLst>
              </p:cNvPr>
              <p:cNvSpPr txBox="1"/>
              <p:nvPr/>
            </p:nvSpPr>
            <p:spPr>
              <a:xfrm>
                <a:off x="2316817" y="1361499"/>
                <a:ext cx="420624" cy="369332"/>
              </a:xfrm>
              <a:prstGeom prst="rect">
                <a:avLst/>
              </a:prstGeom>
              <a:noFill/>
              <a:ln>
                <a:noFill/>
              </a:ln>
            </p:spPr>
            <p:txBody>
              <a:bodyPr wrap="none" rtlCol="0">
                <a:spAutoFit/>
              </a:bodyPr>
              <a:lstStyle/>
              <a:p>
                <a:pPr algn="ctr"/>
                <a:r>
                  <a:rPr lang="en-US" dirty="0"/>
                  <a:t>4</a:t>
                </a:r>
              </a:p>
            </p:txBody>
          </p:sp>
          <p:sp>
            <p:nvSpPr>
              <p:cNvPr id="310" name="TextBox 309">
                <a:extLst>
                  <a:ext uri="{FF2B5EF4-FFF2-40B4-BE49-F238E27FC236}">
                    <a16:creationId xmlns:a16="http://schemas.microsoft.com/office/drawing/2014/main" id="{DBCAEA58-C5D4-4BB0-9803-24E1378454BF}"/>
                  </a:ext>
                </a:extLst>
              </p:cNvPr>
              <p:cNvSpPr txBox="1"/>
              <p:nvPr/>
            </p:nvSpPr>
            <p:spPr>
              <a:xfrm>
                <a:off x="3154529" y="1361499"/>
                <a:ext cx="420624" cy="369332"/>
              </a:xfrm>
              <a:prstGeom prst="rect">
                <a:avLst/>
              </a:prstGeom>
              <a:noFill/>
              <a:ln>
                <a:noFill/>
              </a:ln>
            </p:spPr>
            <p:txBody>
              <a:bodyPr wrap="none" rtlCol="0">
                <a:spAutoFit/>
              </a:bodyPr>
              <a:lstStyle/>
              <a:p>
                <a:pPr algn="ctr"/>
                <a:r>
                  <a:rPr lang="en-US" dirty="0"/>
                  <a:t>6</a:t>
                </a:r>
              </a:p>
            </p:txBody>
          </p:sp>
          <p:sp>
            <p:nvSpPr>
              <p:cNvPr id="311" name="TextBox 310">
                <a:extLst>
                  <a:ext uri="{FF2B5EF4-FFF2-40B4-BE49-F238E27FC236}">
                    <a16:creationId xmlns:a16="http://schemas.microsoft.com/office/drawing/2014/main" id="{E872BA73-D3F6-41CF-8208-70D7BA904E46}"/>
                  </a:ext>
                </a:extLst>
              </p:cNvPr>
              <p:cNvSpPr txBox="1"/>
              <p:nvPr/>
            </p:nvSpPr>
            <p:spPr>
              <a:xfrm>
                <a:off x="2736397" y="1361499"/>
                <a:ext cx="420624" cy="369332"/>
              </a:xfrm>
              <a:prstGeom prst="rect">
                <a:avLst/>
              </a:prstGeom>
              <a:noFill/>
              <a:ln>
                <a:noFill/>
              </a:ln>
            </p:spPr>
            <p:txBody>
              <a:bodyPr wrap="none" rtlCol="0">
                <a:spAutoFit/>
              </a:bodyPr>
              <a:lstStyle/>
              <a:p>
                <a:pPr algn="ctr"/>
                <a:r>
                  <a:rPr lang="en-US" dirty="0"/>
                  <a:t>5</a:t>
                </a:r>
              </a:p>
            </p:txBody>
          </p:sp>
          <p:sp>
            <p:nvSpPr>
              <p:cNvPr id="312" name="TextBox 311">
                <a:extLst>
                  <a:ext uri="{FF2B5EF4-FFF2-40B4-BE49-F238E27FC236}">
                    <a16:creationId xmlns:a16="http://schemas.microsoft.com/office/drawing/2014/main" id="{DC02ADDA-0452-464E-AC7A-EC704F493D50}"/>
                  </a:ext>
                </a:extLst>
              </p:cNvPr>
              <p:cNvSpPr txBox="1"/>
              <p:nvPr/>
            </p:nvSpPr>
            <p:spPr>
              <a:xfrm>
                <a:off x="3573124" y="1361499"/>
                <a:ext cx="420624" cy="369332"/>
              </a:xfrm>
              <a:prstGeom prst="rect">
                <a:avLst/>
              </a:prstGeom>
              <a:noFill/>
              <a:ln>
                <a:noFill/>
              </a:ln>
            </p:spPr>
            <p:txBody>
              <a:bodyPr wrap="none" rtlCol="0">
                <a:spAutoFit/>
              </a:bodyPr>
              <a:lstStyle/>
              <a:p>
                <a:pPr algn="ctr"/>
                <a:r>
                  <a:rPr lang="en-US" dirty="0"/>
                  <a:t>7</a:t>
                </a:r>
              </a:p>
            </p:txBody>
          </p:sp>
          <p:sp>
            <p:nvSpPr>
              <p:cNvPr id="313" name="TextBox 312">
                <a:extLst>
                  <a:ext uri="{FF2B5EF4-FFF2-40B4-BE49-F238E27FC236}">
                    <a16:creationId xmlns:a16="http://schemas.microsoft.com/office/drawing/2014/main" id="{962B1E1C-DC90-487D-8BD0-3EC69E54F6D8}"/>
                  </a:ext>
                </a:extLst>
              </p:cNvPr>
              <p:cNvSpPr txBox="1"/>
              <p:nvPr/>
            </p:nvSpPr>
            <p:spPr>
              <a:xfrm>
                <a:off x="3991147" y="1361499"/>
                <a:ext cx="420624" cy="369332"/>
              </a:xfrm>
              <a:prstGeom prst="rect">
                <a:avLst/>
              </a:prstGeom>
              <a:noFill/>
              <a:ln>
                <a:noFill/>
              </a:ln>
            </p:spPr>
            <p:txBody>
              <a:bodyPr wrap="none" rtlCol="0">
                <a:spAutoFit/>
              </a:bodyPr>
              <a:lstStyle/>
              <a:p>
                <a:pPr algn="ctr"/>
                <a:r>
                  <a:rPr lang="en-US" dirty="0"/>
                  <a:t>8</a:t>
                </a:r>
              </a:p>
            </p:txBody>
          </p:sp>
          <p:sp>
            <p:nvSpPr>
              <p:cNvPr id="314" name="TextBox 313">
                <a:extLst>
                  <a:ext uri="{FF2B5EF4-FFF2-40B4-BE49-F238E27FC236}">
                    <a16:creationId xmlns:a16="http://schemas.microsoft.com/office/drawing/2014/main" id="{FAC457B0-7A00-44F8-BC83-40DE59DFD947}"/>
                  </a:ext>
                </a:extLst>
              </p:cNvPr>
              <p:cNvSpPr txBox="1"/>
              <p:nvPr/>
            </p:nvSpPr>
            <p:spPr>
              <a:xfrm>
                <a:off x="4464570" y="1361499"/>
                <a:ext cx="301686" cy="369332"/>
              </a:xfrm>
              <a:prstGeom prst="rect">
                <a:avLst/>
              </a:prstGeom>
              <a:noFill/>
              <a:ln>
                <a:noFill/>
              </a:ln>
            </p:spPr>
            <p:txBody>
              <a:bodyPr wrap="none" rtlCol="0">
                <a:spAutoFit/>
              </a:bodyPr>
              <a:lstStyle/>
              <a:p>
                <a:pPr algn="ctr"/>
                <a:r>
                  <a:rPr lang="en-US" dirty="0"/>
                  <a:t>9</a:t>
                </a:r>
              </a:p>
            </p:txBody>
          </p:sp>
          <p:sp>
            <p:nvSpPr>
              <p:cNvPr id="315" name="TextBox 314">
                <a:extLst>
                  <a:ext uri="{FF2B5EF4-FFF2-40B4-BE49-F238E27FC236}">
                    <a16:creationId xmlns:a16="http://schemas.microsoft.com/office/drawing/2014/main" id="{F5D00E9D-4DE5-4CD6-9FE0-8FC3DEE0C2AD}"/>
                  </a:ext>
                </a:extLst>
              </p:cNvPr>
              <p:cNvSpPr txBox="1"/>
              <p:nvPr/>
            </p:nvSpPr>
            <p:spPr>
              <a:xfrm>
                <a:off x="4824656" y="1361499"/>
                <a:ext cx="418704" cy="369332"/>
              </a:xfrm>
              <a:prstGeom prst="rect">
                <a:avLst/>
              </a:prstGeom>
              <a:noFill/>
              <a:ln>
                <a:noFill/>
              </a:ln>
            </p:spPr>
            <p:txBody>
              <a:bodyPr wrap="none" rtlCol="0">
                <a:spAutoFit/>
              </a:bodyPr>
              <a:lstStyle/>
              <a:p>
                <a:pPr algn="ctr"/>
                <a:r>
                  <a:rPr lang="en-US" dirty="0"/>
                  <a:t>10</a:t>
                </a:r>
              </a:p>
            </p:txBody>
          </p:sp>
          <p:sp>
            <p:nvSpPr>
              <p:cNvPr id="316" name="TextBox 315">
                <a:extLst>
                  <a:ext uri="{FF2B5EF4-FFF2-40B4-BE49-F238E27FC236}">
                    <a16:creationId xmlns:a16="http://schemas.microsoft.com/office/drawing/2014/main" id="{51DE4FC6-E792-4D9C-9A4E-57126E86B40F}"/>
                  </a:ext>
                </a:extLst>
              </p:cNvPr>
              <p:cNvSpPr txBox="1"/>
              <p:nvPr/>
            </p:nvSpPr>
            <p:spPr>
              <a:xfrm>
                <a:off x="5242679" y="1361499"/>
                <a:ext cx="418704" cy="369332"/>
              </a:xfrm>
              <a:prstGeom prst="rect">
                <a:avLst/>
              </a:prstGeom>
              <a:noFill/>
              <a:ln>
                <a:noFill/>
              </a:ln>
            </p:spPr>
            <p:txBody>
              <a:bodyPr wrap="none" rtlCol="0">
                <a:spAutoFit/>
              </a:bodyPr>
              <a:lstStyle/>
              <a:p>
                <a:pPr algn="ctr"/>
                <a:r>
                  <a:rPr lang="en-US" dirty="0"/>
                  <a:t>11</a:t>
                </a:r>
              </a:p>
            </p:txBody>
          </p:sp>
        </p:grpSp>
        <p:grpSp>
          <p:nvGrpSpPr>
            <p:cNvPr id="317" name="Group 316">
              <a:extLst>
                <a:ext uri="{FF2B5EF4-FFF2-40B4-BE49-F238E27FC236}">
                  <a16:creationId xmlns:a16="http://schemas.microsoft.com/office/drawing/2014/main" id="{55075800-44A5-474B-BAF8-3C7488C4D280}"/>
                </a:ext>
              </a:extLst>
            </p:cNvPr>
            <p:cNvGrpSpPr/>
            <p:nvPr/>
          </p:nvGrpSpPr>
          <p:grpSpPr>
            <a:xfrm>
              <a:off x="643904" y="4224413"/>
              <a:ext cx="5020006" cy="369332"/>
              <a:chOff x="643904" y="1733148"/>
              <a:chExt cx="5020006" cy="369332"/>
            </a:xfrm>
          </p:grpSpPr>
          <p:sp>
            <p:nvSpPr>
              <p:cNvPr id="318" name="TextBox 317">
                <a:extLst>
                  <a:ext uri="{FF2B5EF4-FFF2-40B4-BE49-F238E27FC236}">
                    <a16:creationId xmlns:a16="http://schemas.microsoft.com/office/drawing/2014/main" id="{094C1624-A99E-4E9E-8436-2FD6417E7909}"/>
                  </a:ext>
                </a:extLst>
              </p:cNvPr>
              <p:cNvSpPr txBox="1"/>
              <p:nvPr/>
            </p:nvSpPr>
            <p:spPr>
              <a:xfrm>
                <a:off x="64390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10</a:t>
                </a:r>
              </a:p>
            </p:txBody>
          </p:sp>
          <p:sp>
            <p:nvSpPr>
              <p:cNvPr id="319" name="TextBox 318">
                <a:extLst>
                  <a:ext uri="{FF2B5EF4-FFF2-40B4-BE49-F238E27FC236}">
                    <a16:creationId xmlns:a16="http://schemas.microsoft.com/office/drawing/2014/main" id="{A290D501-D17E-4690-96EA-68AEBBAF8BD3}"/>
                  </a:ext>
                </a:extLst>
              </p:cNvPr>
              <p:cNvSpPr txBox="1"/>
              <p:nvPr/>
            </p:nvSpPr>
            <p:spPr>
              <a:xfrm>
                <a:off x="1481616"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12</a:t>
                </a:r>
              </a:p>
            </p:txBody>
          </p:sp>
          <p:sp>
            <p:nvSpPr>
              <p:cNvPr id="320" name="TextBox 319">
                <a:extLst>
                  <a:ext uri="{FF2B5EF4-FFF2-40B4-BE49-F238E27FC236}">
                    <a16:creationId xmlns:a16="http://schemas.microsoft.com/office/drawing/2014/main" id="{A4A8FC90-526F-40CE-AA99-2A7863A58EEF}"/>
                  </a:ext>
                </a:extLst>
              </p:cNvPr>
              <p:cNvSpPr txBox="1"/>
              <p:nvPr/>
            </p:nvSpPr>
            <p:spPr>
              <a:xfrm>
                <a:off x="106348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11</a:t>
                </a:r>
              </a:p>
            </p:txBody>
          </p:sp>
          <p:sp>
            <p:nvSpPr>
              <p:cNvPr id="321" name="TextBox 320">
                <a:extLst>
                  <a:ext uri="{FF2B5EF4-FFF2-40B4-BE49-F238E27FC236}">
                    <a16:creationId xmlns:a16="http://schemas.microsoft.com/office/drawing/2014/main" id="{DC266152-3A36-457D-A294-1D96A6732D49}"/>
                  </a:ext>
                </a:extLst>
              </p:cNvPr>
              <p:cNvSpPr txBox="1"/>
              <p:nvPr/>
            </p:nvSpPr>
            <p:spPr>
              <a:xfrm>
                <a:off x="1900211"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13</a:t>
                </a:r>
              </a:p>
            </p:txBody>
          </p:sp>
          <p:sp>
            <p:nvSpPr>
              <p:cNvPr id="322" name="TextBox 321">
                <a:extLst>
                  <a:ext uri="{FF2B5EF4-FFF2-40B4-BE49-F238E27FC236}">
                    <a16:creationId xmlns:a16="http://schemas.microsoft.com/office/drawing/2014/main" id="{9C03059E-2314-499F-93B5-6A52BDDB18DB}"/>
                  </a:ext>
                </a:extLst>
              </p:cNvPr>
              <p:cNvSpPr txBox="1"/>
              <p:nvPr/>
            </p:nvSpPr>
            <p:spPr>
              <a:xfrm>
                <a:off x="232030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14</a:t>
                </a:r>
              </a:p>
            </p:txBody>
          </p:sp>
          <p:sp>
            <p:nvSpPr>
              <p:cNvPr id="323" name="TextBox 322">
                <a:extLst>
                  <a:ext uri="{FF2B5EF4-FFF2-40B4-BE49-F238E27FC236}">
                    <a16:creationId xmlns:a16="http://schemas.microsoft.com/office/drawing/2014/main" id="{4D70233C-F51F-46E8-8D64-F5D5E5C7E8DE}"/>
                  </a:ext>
                </a:extLst>
              </p:cNvPr>
              <p:cNvSpPr txBox="1"/>
              <p:nvPr/>
            </p:nvSpPr>
            <p:spPr>
              <a:xfrm>
                <a:off x="3158016"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16</a:t>
                </a:r>
              </a:p>
            </p:txBody>
          </p:sp>
          <p:sp>
            <p:nvSpPr>
              <p:cNvPr id="324" name="TextBox 323">
                <a:extLst>
                  <a:ext uri="{FF2B5EF4-FFF2-40B4-BE49-F238E27FC236}">
                    <a16:creationId xmlns:a16="http://schemas.microsoft.com/office/drawing/2014/main" id="{1AADF3F0-601B-499D-BE9D-D0AFB30DF7D2}"/>
                  </a:ext>
                </a:extLst>
              </p:cNvPr>
              <p:cNvSpPr txBox="1"/>
              <p:nvPr/>
            </p:nvSpPr>
            <p:spPr>
              <a:xfrm>
                <a:off x="273988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15</a:t>
                </a:r>
              </a:p>
            </p:txBody>
          </p:sp>
          <p:sp>
            <p:nvSpPr>
              <p:cNvPr id="325" name="TextBox 324">
                <a:extLst>
                  <a:ext uri="{FF2B5EF4-FFF2-40B4-BE49-F238E27FC236}">
                    <a16:creationId xmlns:a16="http://schemas.microsoft.com/office/drawing/2014/main" id="{E4EB0F23-CE79-44FB-BF42-37D8D8AD5BE1}"/>
                  </a:ext>
                </a:extLst>
              </p:cNvPr>
              <p:cNvSpPr txBox="1"/>
              <p:nvPr/>
            </p:nvSpPr>
            <p:spPr>
              <a:xfrm>
                <a:off x="3576611"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17</a:t>
                </a:r>
              </a:p>
            </p:txBody>
          </p:sp>
          <p:sp>
            <p:nvSpPr>
              <p:cNvPr id="326" name="TextBox 325">
                <a:extLst>
                  <a:ext uri="{FF2B5EF4-FFF2-40B4-BE49-F238E27FC236}">
                    <a16:creationId xmlns:a16="http://schemas.microsoft.com/office/drawing/2014/main" id="{A29C3565-9BE9-4679-ADA6-A8B0FC74BEEB}"/>
                  </a:ext>
                </a:extLst>
              </p:cNvPr>
              <p:cNvSpPr txBox="1"/>
              <p:nvPr/>
            </p:nvSpPr>
            <p:spPr>
              <a:xfrm>
                <a:off x="3994634"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18</a:t>
                </a:r>
              </a:p>
            </p:txBody>
          </p:sp>
          <p:sp>
            <p:nvSpPr>
              <p:cNvPr id="327" name="TextBox 326">
                <a:extLst>
                  <a:ext uri="{FF2B5EF4-FFF2-40B4-BE49-F238E27FC236}">
                    <a16:creationId xmlns:a16="http://schemas.microsoft.com/office/drawing/2014/main" id="{B88C723D-2529-40F0-B8C9-9FFB783DA4B3}"/>
                  </a:ext>
                </a:extLst>
              </p:cNvPr>
              <p:cNvSpPr txBox="1"/>
              <p:nvPr/>
            </p:nvSpPr>
            <p:spPr>
              <a:xfrm>
                <a:off x="4408588"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328" name="TextBox 327">
                <a:extLst>
                  <a:ext uri="{FF2B5EF4-FFF2-40B4-BE49-F238E27FC236}">
                    <a16:creationId xmlns:a16="http://schemas.microsoft.com/office/drawing/2014/main" id="{BBACB194-8F4C-47D5-A623-5F7B7BC95BB1}"/>
                  </a:ext>
                </a:extLst>
              </p:cNvPr>
              <p:cNvSpPr txBox="1"/>
              <p:nvPr/>
            </p:nvSpPr>
            <p:spPr>
              <a:xfrm>
                <a:off x="4827183"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21</a:t>
                </a:r>
              </a:p>
            </p:txBody>
          </p:sp>
          <p:sp>
            <p:nvSpPr>
              <p:cNvPr id="329" name="TextBox 328">
                <a:extLst>
                  <a:ext uri="{FF2B5EF4-FFF2-40B4-BE49-F238E27FC236}">
                    <a16:creationId xmlns:a16="http://schemas.microsoft.com/office/drawing/2014/main" id="{26D0B79E-C38F-4D65-ACC8-99B93453A576}"/>
                  </a:ext>
                </a:extLst>
              </p:cNvPr>
              <p:cNvSpPr txBox="1"/>
              <p:nvPr/>
            </p:nvSpPr>
            <p:spPr>
              <a:xfrm>
                <a:off x="5245206" y="1733148"/>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22</a:t>
                </a:r>
              </a:p>
            </p:txBody>
          </p:sp>
        </p:grpSp>
        <p:sp>
          <p:nvSpPr>
            <p:cNvPr id="330" name="TextBox 329">
              <a:extLst>
                <a:ext uri="{FF2B5EF4-FFF2-40B4-BE49-F238E27FC236}">
                  <a16:creationId xmlns:a16="http://schemas.microsoft.com/office/drawing/2014/main" id="{E9E82A28-946D-4584-B56A-50D60D6B76F8}"/>
                </a:ext>
              </a:extLst>
            </p:cNvPr>
            <p:cNvSpPr txBox="1"/>
            <p:nvPr/>
          </p:nvSpPr>
          <p:spPr>
            <a:xfrm>
              <a:off x="643904" y="4597793"/>
              <a:ext cx="418704" cy="369332"/>
            </a:xfrm>
            <a:prstGeom prst="rect">
              <a:avLst/>
            </a:prstGeom>
            <a:noFill/>
            <a:ln>
              <a:solidFill>
                <a:schemeClr val="tx1"/>
              </a:solidFill>
            </a:ln>
          </p:spPr>
          <p:txBody>
            <a:bodyPr wrap="none" rtlCol="0">
              <a:spAutoFit/>
            </a:bodyPr>
            <a:lstStyle/>
            <a:p>
              <a:r>
                <a:rPr lang="en-US" dirty="0"/>
                <a:t>10</a:t>
              </a:r>
            </a:p>
          </p:txBody>
        </p:sp>
        <p:sp>
          <p:nvSpPr>
            <p:cNvPr id="331" name="TextBox 330">
              <a:extLst>
                <a:ext uri="{FF2B5EF4-FFF2-40B4-BE49-F238E27FC236}">
                  <a16:creationId xmlns:a16="http://schemas.microsoft.com/office/drawing/2014/main" id="{5ED992F3-46F8-4C65-8296-30BF9E8EBE92}"/>
                </a:ext>
              </a:extLst>
            </p:cNvPr>
            <p:cNvSpPr txBox="1"/>
            <p:nvPr/>
          </p:nvSpPr>
          <p:spPr>
            <a:xfrm>
              <a:off x="1481616" y="4597793"/>
              <a:ext cx="418704" cy="369332"/>
            </a:xfrm>
            <a:prstGeom prst="rect">
              <a:avLst/>
            </a:prstGeom>
            <a:noFill/>
            <a:ln>
              <a:solidFill>
                <a:schemeClr val="tx1"/>
              </a:solidFill>
            </a:ln>
          </p:spPr>
          <p:txBody>
            <a:bodyPr wrap="none" rtlCol="0">
              <a:spAutoFit/>
            </a:bodyPr>
            <a:lstStyle/>
            <a:p>
              <a:r>
                <a:rPr lang="en-US" dirty="0"/>
                <a:t>12</a:t>
              </a:r>
            </a:p>
          </p:txBody>
        </p:sp>
        <p:sp>
          <p:nvSpPr>
            <p:cNvPr id="332" name="TextBox 331">
              <a:extLst>
                <a:ext uri="{FF2B5EF4-FFF2-40B4-BE49-F238E27FC236}">
                  <a16:creationId xmlns:a16="http://schemas.microsoft.com/office/drawing/2014/main" id="{7EA98516-201E-4AC3-80B1-AAA9FE339EE5}"/>
                </a:ext>
              </a:extLst>
            </p:cNvPr>
            <p:cNvSpPr txBox="1"/>
            <p:nvPr/>
          </p:nvSpPr>
          <p:spPr>
            <a:xfrm>
              <a:off x="1063484" y="4597793"/>
              <a:ext cx="418704" cy="369332"/>
            </a:xfrm>
            <a:prstGeom prst="rect">
              <a:avLst/>
            </a:prstGeom>
            <a:noFill/>
            <a:ln>
              <a:solidFill>
                <a:schemeClr val="tx1"/>
              </a:solidFill>
            </a:ln>
          </p:spPr>
          <p:txBody>
            <a:bodyPr wrap="none" rtlCol="0">
              <a:spAutoFit/>
            </a:bodyPr>
            <a:lstStyle/>
            <a:p>
              <a:r>
                <a:rPr lang="en-US" dirty="0"/>
                <a:t>11</a:t>
              </a:r>
            </a:p>
          </p:txBody>
        </p:sp>
        <p:sp>
          <p:nvSpPr>
            <p:cNvPr id="333" name="TextBox 332">
              <a:extLst>
                <a:ext uri="{FF2B5EF4-FFF2-40B4-BE49-F238E27FC236}">
                  <a16:creationId xmlns:a16="http://schemas.microsoft.com/office/drawing/2014/main" id="{4807DE76-F09B-44DB-8179-DBE27E987FDA}"/>
                </a:ext>
              </a:extLst>
            </p:cNvPr>
            <p:cNvSpPr txBox="1"/>
            <p:nvPr/>
          </p:nvSpPr>
          <p:spPr>
            <a:xfrm>
              <a:off x="1900211" y="4597793"/>
              <a:ext cx="418704" cy="369332"/>
            </a:xfrm>
            <a:prstGeom prst="rect">
              <a:avLst/>
            </a:prstGeom>
            <a:noFill/>
            <a:ln>
              <a:solidFill>
                <a:schemeClr val="tx1"/>
              </a:solidFill>
            </a:ln>
          </p:spPr>
          <p:txBody>
            <a:bodyPr wrap="none" rtlCol="0">
              <a:spAutoFit/>
            </a:bodyPr>
            <a:lstStyle/>
            <a:p>
              <a:r>
                <a:rPr lang="en-US" dirty="0"/>
                <a:t>13</a:t>
              </a:r>
            </a:p>
          </p:txBody>
        </p:sp>
        <p:sp>
          <p:nvSpPr>
            <p:cNvPr id="334" name="TextBox 333">
              <a:extLst>
                <a:ext uri="{FF2B5EF4-FFF2-40B4-BE49-F238E27FC236}">
                  <a16:creationId xmlns:a16="http://schemas.microsoft.com/office/drawing/2014/main" id="{2A183636-9CCF-4998-AF29-AF1CB895F3D7}"/>
                </a:ext>
              </a:extLst>
            </p:cNvPr>
            <p:cNvSpPr txBox="1"/>
            <p:nvPr/>
          </p:nvSpPr>
          <p:spPr>
            <a:xfrm>
              <a:off x="2320304" y="4597793"/>
              <a:ext cx="418704" cy="369332"/>
            </a:xfrm>
            <a:prstGeom prst="rect">
              <a:avLst/>
            </a:prstGeom>
            <a:noFill/>
            <a:ln>
              <a:solidFill>
                <a:schemeClr val="tx1"/>
              </a:solidFill>
            </a:ln>
          </p:spPr>
          <p:txBody>
            <a:bodyPr wrap="none" rtlCol="0">
              <a:spAutoFit/>
            </a:bodyPr>
            <a:lstStyle/>
            <a:p>
              <a:r>
                <a:rPr lang="en-US" dirty="0"/>
                <a:t>14</a:t>
              </a:r>
            </a:p>
          </p:txBody>
        </p:sp>
        <p:sp>
          <p:nvSpPr>
            <p:cNvPr id="335" name="TextBox 334">
              <a:extLst>
                <a:ext uri="{FF2B5EF4-FFF2-40B4-BE49-F238E27FC236}">
                  <a16:creationId xmlns:a16="http://schemas.microsoft.com/office/drawing/2014/main" id="{1A3B2799-CE32-4812-8595-39B699607BE8}"/>
                </a:ext>
              </a:extLst>
            </p:cNvPr>
            <p:cNvSpPr txBox="1"/>
            <p:nvPr/>
          </p:nvSpPr>
          <p:spPr>
            <a:xfrm>
              <a:off x="3158016" y="459779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16</a:t>
              </a:r>
            </a:p>
          </p:txBody>
        </p:sp>
        <p:sp>
          <p:nvSpPr>
            <p:cNvPr id="336" name="TextBox 335">
              <a:extLst>
                <a:ext uri="{FF2B5EF4-FFF2-40B4-BE49-F238E27FC236}">
                  <a16:creationId xmlns:a16="http://schemas.microsoft.com/office/drawing/2014/main" id="{CF25C85C-321F-4469-AE38-5D94DBB3D65A}"/>
                </a:ext>
              </a:extLst>
            </p:cNvPr>
            <p:cNvSpPr txBox="1"/>
            <p:nvPr/>
          </p:nvSpPr>
          <p:spPr>
            <a:xfrm>
              <a:off x="2739884" y="4597793"/>
              <a:ext cx="418704" cy="369332"/>
            </a:xfrm>
            <a:prstGeom prst="rect">
              <a:avLst/>
            </a:prstGeom>
            <a:noFill/>
            <a:ln>
              <a:solidFill>
                <a:schemeClr val="tx1"/>
              </a:solidFill>
            </a:ln>
          </p:spPr>
          <p:txBody>
            <a:bodyPr wrap="none" rtlCol="0">
              <a:spAutoFit/>
            </a:bodyPr>
            <a:lstStyle/>
            <a:p>
              <a:r>
                <a:rPr lang="en-US" dirty="0"/>
                <a:t>15</a:t>
              </a:r>
            </a:p>
          </p:txBody>
        </p:sp>
        <p:sp>
          <p:nvSpPr>
            <p:cNvPr id="337" name="TextBox 336">
              <a:extLst>
                <a:ext uri="{FF2B5EF4-FFF2-40B4-BE49-F238E27FC236}">
                  <a16:creationId xmlns:a16="http://schemas.microsoft.com/office/drawing/2014/main" id="{3064E5F8-0112-44D9-9866-1F0A49922402}"/>
                </a:ext>
              </a:extLst>
            </p:cNvPr>
            <p:cNvSpPr txBox="1"/>
            <p:nvPr/>
          </p:nvSpPr>
          <p:spPr>
            <a:xfrm>
              <a:off x="3576611" y="459779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17</a:t>
              </a:r>
            </a:p>
          </p:txBody>
        </p:sp>
        <p:sp>
          <p:nvSpPr>
            <p:cNvPr id="338" name="TextBox 337">
              <a:extLst>
                <a:ext uri="{FF2B5EF4-FFF2-40B4-BE49-F238E27FC236}">
                  <a16:creationId xmlns:a16="http://schemas.microsoft.com/office/drawing/2014/main" id="{3D2445F7-7CF7-4FD8-BEF2-96920BF3457A}"/>
                </a:ext>
              </a:extLst>
            </p:cNvPr>
            <p:cNvSpPr txBox="1"/>
            <p:nvPr/>
          </p:nvSpPr>
          <p:spPr>
            <a:xfrm>
              <a:off x="3994634" y="459779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18</a:t>
              </a:r>
            </a:p>
          </p:txBody>
        </p:sp>
        <p:sp>
          <p:nvSpPr>
            <p:cNvPr id="339" name="TextBox 338">
              <a:extLst>
                <a:ext uri="{FF2B5EF4-FFF2-40B4-BE49-F238E27FC236}">
                  <a16:creationId xmlns:a16="http://schemas.microsoft.com/office/drawing/2014/main" id="{CAEB772B-9C18-4DAB-895B-C943426F8B70}"/>
                </a:ext>
              </a:extLst>
            </p:cNvPr>
            <p:cNvSpPr txBox="1"/>
            <p:nvPr/>
          </p:nvSpPr>
          <p:spPr>
            <a:xfrm>
              <a:off x="4408588" y="459779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340" name="TextBox 339">
              <a:extLst>
                <a:ext uri="{FF2B5EF4-FFF2-40B4-BE49-F238E27FC236}">
                  <a16:creationId xmlns:a16="http://schemas.microsoft.com/office/drawing/2014/main" id="{3211A0F9-F74C-4C5F-943A-DAD7F5A3D2EF}"/>
                </a:ext>
              </a:extLst>
            </p:cNvPr>
            <p:cNvSpPr txBox="1"/>
            <p:nvPr/>
          </p:nvSpPr>
          <p:spPr>
            <a:xfrm>
              <a:off x="4827183" y="459779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21</a:t>
              </a:r>
            </a:p>
          </p:txBody>
        </p:sp>
        <p:sp>
          <p:nvSpPr>
            <p:cNvPr id="341" name="TextBox 340">
              <a:extLst>
                <a:ext uri="{FF2B5EF4-FFF2-40B4-BE49-F238E27FC236}">
                  <a16:creationId xmlns:a16="http://schemas.microsoft.com/office/drawing/2014/main" id="{DD4B0B4B-41F5-4B50-9D00-DED668983600}"/>
                </a:ext>
              </a:extLst>
            </p:cNvPr>
            <p:cNvSpPr txBox="1"/>
            <p:nvPr/>
          </p:nvSpPr>
          <p:spPr>
            <a:xfrm>
              <a:off x="5245206" y="459779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22</a:t>
              </a:r>
            </a:p>
          </p:txBody>
        </p:sp>
        <p:sp>
          <p:nvSpPr>
            <p:cNvPr id="342" name="TextBox 341">
              <a:extLst>
                <a:ext uri="{FF2B5EF4-FFF2-40B4-BE49-F238E27FC236}">
                  <a16:creationId xmlns:a16="http://schemas.microsoft.com/office/drawing/2014/main" id="{4C18B9A9-6D49-4EB0-B4B6-7AB876E3E52E}"/>
                </a:ext>
              </a:extLst>
            </p:cNvPr>
            <p:cNvSpPr txBox="1"/>
            <p:nvPr/>
          </p:nvSpPr>
          <p:spPr>
            <a:xfrm>
              <a:off x="643904" y="4971173"/>
              <a:ext cx="418704" cy="369332"/>
            </a:xfrm>
            <a:prstGeom prst="rect">
              <a:avLst/>
            </a:prstGeom>
            <a:noFill/>
            <a:ln>
              <a:solidFill>
                <a:schemeClr val="tx1"/>
              </a:solidFill>
            </a:ln>
          </p:spPr>
          <p:txBody>
            <a:bodyPr wrap="none" rtlCol="0">
              <a:spAutoFit/>
            </a:bodyPr>
            <a:lstStyle/>
            <a:p>
              <a:r>
                <a:rPr lang="en-US" dirty="0"/>
                <a:t>10</a:t>
              </a:r>
            </a:p>
          </p:txBody>
        </p:sp>
        <p:sp>
          <p:nvSpPr>
            <p:cNvPr id="343" name="TextBox 342">
              <a:extLst>
                <a:ext uri="{FF2B5EF4-FFF2-40B4-BE49-F238E27FC236}">
                  <a16:creationId xmlns:a16="http://schemas.microsoft.com/office/drawing/2014/main" id="{D3C00387-C143-47F8-A2A8-97C85C1CE3E1}"/>
                </a:ext>
              </a:extLst>
            </p:cNvPr>
            <p:cNvSpPr txBox="1"/>
            <p:nvPr/>
          </p:nvSpPr>
          <p:spPr>
            <a:xfrm>
              <a:off x="1481616" y="4971173"/>
              <a:ext cx="418704" cy="369332"/>
            </a:xfrm>
            <a:prstGeom prst="rect">
              <a:avLst/>
            </a:prstGeom>
            <a:noFill/>
            <a:ln>
              <a:solidFill>
                <a:schemeClr val="tx1"/>
              </a:solidFill>
            </a:ln>
          </p:spPr>
          <p:txBody>
            <a:bodyPr wrap="none" rtlCol="0">
              <a:spAutoFit/>
            </a:bodyPr>
            <a:lstStyle/>
            <a:p>
              <a:r>
                <a:rPr lang="en-US" dirty="0"/>
                <a:t>12</a:t>
              </a:r>
            </a:p>
          </p:txBody>
        </p:sp>
        <p:sp>
          <p:nvSpPr>
            <p:cNvPr id="344" name="TextBox 343">
              <a:extLst>
                <a:ext uri="{FF2B5EF4-FFF2-40B4-BE49-F238E27FC236}">
                  <a16:creationId xmlns:a16="http://schemas.microsoft.com/office/drawing/2014/main" id="{7D48E755-6AE9-4FF3-BBF1-116F3728C888}"/>
                </a:ext>
              </a:extLst>
            </p:cNvPr>
            <p:cNvSpPr txBox="1"/>
            <p:nvPr/>
          </p:nvSpPr>
          <p:spPr>
            <a:xfrm>
              <a:off x="1063484" y="4971173"/>
              <a:ext cx="418704" cy="369332"/>
            </a:xfrm>
            <a:prstGeom prst="rect">
              <a:avLst/>
            </a:prstGeom>
            <a:noFill/>
            <a:ln>
              <a:solidFill>
                <a:schemeClr val="tx1"/>
              </a:solidFill>
            </a:ln>
          </p:spPr>
          <p:txBody>
            <a:bodyPr wrap="none" rtlCol="0">
              <a:spAutoFit/>
            </a:bodyPr>
            <a:lstStyle/>
            <a:p>
              <a:r>
                <a:rPr lang="en-US" dirty="0"/>
                <a:t>11</a:t>
              </a:r>
            </a:p>
          </p:txBody>
        </p:sp>
        <p:sp>
          <p:nvSpPr>
            <p:cNvPr id="345" name="TextBox 344">
              <a:extLst>
                <a:ext uri="{FF2B5EF4-FFF2-40B4-BE49-F238E27FC236}">
                  <a16:creationId xmlns:a16="http://schemas.microsoft.com/office/drawing/2014/main" id="{81E89CCF-21CF-412D-8670-5018504E3C58}"/>
                </a:ext>
              </a:extLst>
            </p:cNvPr>
            <p:cNvSpPr txBox="1"/>
            <p:nvPr/>
          </p:nvSpPr>
          <p:spPr>
            <a:xfrm>
              <a:off x="1900211" y="4971173"/>
              <a:ext cx="418704" cy="369332"/>
            </a:xfrm>
            <a:prstGeom prst="rect">
              <a:avLst/>
            </a:prstGeom>
            <a:noFill/>
            <a:ln>
              <a:solidFill>
                <a:schemeClr val="tx1"/>
              </a:solidFill>
            </a:ln>
          </p:spPr>
          <p:txBody>
            <a:bodyPr wrap="none" rtlCol="0">
              <a:spAutoFit/>
            </a:bodyPr>
            <a:lstStyle/>
            <a:p>
              <a:r>
                <a:rPr lang="en-US" dirty="0"/>
                <a:t>13</a:t>
              </a:r>
            </a:p>
          </p:txBody>
        </p:sp>
        <p:sp>
          <p:nvSpPr>
            <p:cNvPr id="346" name="TextBox 345">
              <a:extLst>
                <a:ext uri="{FF2B5EF4-FFF2-40B4-BE49-F238E27FC236}">
                  <a16:creationId xmlns:a16="http://schemas.microsoft.com/office/drawing/2014/main" id="{76B6F8F2-0D7E-490B-BB96-308D5EF22B5B}"/>
                </a:ext>
              </a:extLst>
            </p:cNvPr>
            <p:cNvSpPr txBox="1"/>
            <p:nvPr/>
          </p:nvSpPr>
          <p:spPr>
            <a:xfrm>
              <a:off x="2320304" y="4971173"/>
              <a:ext cx="418704" cy="369332"/>
            </a:xfrm>
            <a:prstGeom prst="rect">
              <a:avLst/>
            </a:prstGeom>
            <a:noFill/>
            <a:ln>
              <a:solidFill>
                <a:schemeClr val="tx1"/>
              </a:solidFill>
            </a:ln>
          </p:spPr>
          <p:txBody>
            <a:bodyPr wrap="none" rtlCol="0">
              <a:spAutoFit/>
            </a:bodyPr>
            <a:lstStyle/>
            <a:p>
              <a:r>
                <a:rPr lang="en-US" dirty="0"/>
                <a:t>14</a:t>
              </a:r>
            </a:p>
          </p:txBody>
        </p:sp>
        <p:sp>
          <p:nvSpPr>
            <p:cNvPr id="347" name="TextBox 346">
              <a:extLst>
                <a:ext uri="{FF2B5EF4-FFF2-40B4-BE49-F238E27FC236}">
                  <a16:creationId xmlns:a16="http://schemas.microsoft.com/office/drawing/2014/main" id="{B694B2C2-A240-4A1F-BEA8-2D6AEA6FB969}"/>
                </a:ext>
              </a:extLst>
            </p:cNvPr>
            <p:cNvSpPr txBox="1"/>
            <p:nvPr/>
          </p:nvSpPr>
          <p:spPr>
            <a:xfrm>
              <a:off x="3158016" y="4971173"/>
              <a:ext cx="418704" cy="369332"/>
            </a:xfrm>
            <a:prstGeom prst="rect">
              <a:avLst/>
            </a:prstGeom>
            <a:noFill/>
            <a:ln>
              <a:solidFill>
                <a:schemeClr val="tx1"/>
              </a:solidFill>
            </a:ln>
          </p:spPr>
          <p:txBody>
            <a:bodyPr wrap="none" rtlCol="0">
              <a:spAutoFit/>
            </a:bodyPr>
            <a:lstStyle/>
            <a:p>
              <a:r>
                <a:rPr lang="en-US" dirty="0"/>
                <a:t>16</a:t>
              </a:r>
            </a:p>
          </p:txBody>
        </p:sp>
        <p:sp>
          <p:nvSpPr>
            <p:cNvPr id="348" name="TextBox 347">
              <a:extLst>
                <a:ext uri="{FF2B5EF4-FFF2-40B4-BE49-F238E27FC236}">
                  <a16:creationId xmlns:a16="http://schemas.microsoft.com/office/drawing/2014/main" id="{0829B230-E2A9-42F1-AB8A-871BF8B31146}"/>
                </a:ext>
              </a:extLst>
            </p:cNvPr>
            <p:cNvSpPr txBox="1"/>
            <p:nvPr/>
          </p:nvSpPr>
          <p:spPr>
            <a:xfrm>
              <a:off x="2739884" y="4971173"/>
              <a:ext cx="418704" cy="369332"/>
            </a:xfrm>
            <a:prstGeom prst="rect">
              <a:avLst/>
            </a:prstGeom>
            <a:noFill/>
            <a:ln>
              <a:solidFill>
                <a:schemeClr val="tx1"/>
              </a:solidFill>
            </a:ln>
          </p:spPr>
          <p:txBody>
            <a:bodyPr wrap="none" rtlCol="0">
              <a:spAutoFit/>
            </a:bodyPr>
            <a:lstStyle/>
            <a:p>
              <a:r>
                <a:rPr lang="en-US" dirty="0"/>
                <a:t>15</a:t>
              </a:r>
            </a:p>
          </p:txBody>
        </p:sp>
        <p:sp>
          <p:nvSpPr>
            <p:cNvPr id="349" name="TextBox 348">
              <a:extLst>
                <a:ext uri="{FF2B5EF4-FFF2-40B4-BE49-F238E27FC236}">
                  <a16:creationId xmlns:a16="http://schemas.microsoft.com/office/drawing/2014/main" id="{370A2529-27B2-432F-BEE6-2762324A49E3}"/>
                </a:ext>
              </a:extLst>
            </p:cNvPr>
            <p:cNvSpPr txBox="1"/>
            <p:nvPr/>
          </p:nvSpPr>
          <p:spPr>
            <a:xfrm>
              <a:off x="3576611" y="4971173"/>
              <a:ext cx="418704" cy="369332"/>
            </a:xfrm>
            <a:prstGeom prst="rect">
              <a:avLst/>
            </a:prstGeom>
            <a:noFill/>
            <a:ln>
              <a:solidFill>
                <a:schemeClr val="tx1"/>
              </a:solidFill>
            </a:ln>
          </p:spPr>
          <p:txBody>
            <a:bodyPr wrap="none" rtlCol="0">
              <a:spAutoFit/>
            </a:bodyPr>
            <a:lstStyle/>
            <a:p>
              <a:r>
                <a:rPr lang="en-US" dirty="0"/>
                <a:t>17</a:t>
              </a:r>
            </a:p>
          </p:txBody>
        </p:sp>
        <p:sp>
          <p:nvSpPr>
            <p:cNvPr id="350" name="TextBox 349">
              <a:extLst>
                <a:ext uri="{FF2B5EF4-FFF2-40B4-BE49-F238E27FC236}">
                  <a16:creationId xmlns:a16="http://schemas.microsoft.com/office/drawing/2014/main" id="{A7E7329E-DFDE-4778-AF4E-61BEF9CA1282}"/>
                </a:ext>
              </a:extLst>
            </p:cNvPr>
            <p:cNvSpPr txBox="1"/>
            <p:nvPr/>
          </p:nvSpPr>
          <p:spPr>
            <a:xfrm>
              <a:off x="3994634" y="4971173"/>
              <a:ext cx="418704" cy="369332"/>
            </a:xfrm>
            <a:prstGeom prst="rect">
              <a:avLst/>
            </a:prstGeom>
            <a:noFill/>
            <a:ln>
              <a:solidFill>
                <a:schemeClr val="tx1"/>
              </a:solidFill>
            </a:ln>
          </p:spPr>
          <p:txBody>
            <a:bodyPr wrap="none" rtlCol="0">
              <a:spAutoFit/>
            </a:bodyPr>
            <a:lstStyle/>
            <a:p>
              <a:r>
                <a:rPr lang="en-US" dirty="0"/>
                <a:t>18</a:t>
              </a:r>
            </a:p>
          </p:txBody>
        </p:sp>
        <p:sp>
          <p:nvSpPr>
            <p:cNvPr id="351" name="TextBox 350">
              <a:extLst>
                <a:ext uri="{FF2B5EF4-FFF2-40B4-BE49-F238E27FC236}">
                  <a16:creationId xmlns:a16="http://schemas.microsoft.com/office/drawing/2014/main" id="{5F9EE9DB-3810-4CA1-A93F-343A2E919DCA}"/>
                </a:ext>
              </a:extLst>
            </p:cNvPr>
            <p:cNvSpPr txBox="1"/>
            <p:nvPr/>
          </p:nvSpPr>
          <p:spPr>
            <a:xfrm>
              <a:off x="4408588" y="497117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352" name="TextBox 351">
              <a:extLst>
                <a:ext uri="{FF2B5EF4-FFF2-40B4-BE49-F238E27FC236}">
                  <a16:creationId xmlns:a16="http://schemas.microsoft.com/office/drawing/2014/main" id="{1A081A69-E66B-4B75-AF89-DACE5DD68226}"/>
                </a:ext>
              </a:extLst>
            </p:cNvPr>
            <p:cNvSpPr txBox="1"/>
            <p:nvPr/>
          </p:nvSpPr>
          <p:spPr>
            <a:xfrm>
              <a:off x="4827183" y="497117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21</a:t>
              </a:r>
            </a:p>
          </p:txBody>
        </p:sp>
        <p:sp>
          <p:nvSpPr>
            <p:cNvPr id="353" name="TextBox 352">
              <a:extLst>
                <a:ext uri="{FF2B5EF4-FFF2-40B4-BE49-F238E27FC236}">
                  <a16:creationId xmlns:a16="http://schemas.microsoft.com/office/drawing/2014/main" id="{D12CA86B-A1D1-443F-B818-DE8A88A1ACAA}"/>
                </a:ext>
              </a:extLst>
            </p:cNvPr>
            <p:cNvSpPr txBox="1"/>
            <p:nvPr/>
          </p:nvSpPr>
          <p:spPr>
            <a:xfrm>
              <a:off x="5245206" y="4971173"/>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22</a:t>
              </a:r>
            </a:p>
          </p:txBody>
        </p:sp>
        <p:sp>
          <p:nvSpPr>
            <p:cNvPr id="354" name="TextBox 353">
              <a:extLst>
                <a:ext uri="{FF2B5EF4-FFF2-40B4-BE49-F238E27FC236}">
                  <a16:creationId xmlns:a16="http://schemas.microsoft.com/office/drawing/2014/main" id="{DF07874D-64AA-421F-9D48-4C9C1682A42A}"/>
                </a:ext>
              </a:extLst>
            </p:cNvPr>
            <p:cNvSpPr txBox="1"/>
            <p:nvPr/>
          </p:nvSpPr>
          <p:spPr>
            <a:xfrm>
              <a:off x="643904" y="5340505"/>
              <a:ext cx="418704" cy="369332"/>
            </a:xfrm>
            <a:prstGeom prst="rect">
              <a:avLst/>
            </a:prstGeom>
            <a:noFill/>
            <a:ln>
              <a:solidFill>
                <a:schemeClr val="tx1"/>
              </a:solidFill>
            </a:ln>
          </p:spPr>
          <p:txBody>
            <a:bodyPr wrap="none" rtlCol="0">
              <a:spAutoFit/>
            </a:bodyPr>
            <a:lstStyle/>
            <a:p>
              <a:r>
                <a:rPr lang="en-US" dirty="0"/>
                <a:t>10</a:t>
              </a:r>
            </a:p>
          </p:txBody>
        </p:sp>
        <p:sp>
          <p:nvSpPr>
            <p:cNvPr id="355" name="TextBox 354">
              <a:extLst>
                <a:ext uri="{FF2B5EF4-FFF2-40B4-BE49-F238E27FC236}">
                  <a16:creationId xmlns:a16="http://schemas.microsoft.com/office/drawing/2014/main" id="{A70E196D-6944-472D-A88A-23E11D279122}"/>
                </a:ext>
              </a:extLst>
            </p:cNvPr>
            <p:cNvSpPr txBox="1"/>
            <p:nvPr/>
          </p:nvSpPr>
          <p:spPr>
            <a:xfrm>
              <a:off x="1481616" y="5340505"/>
              <a:ext cx="418704" cy="369332"/>
            </a:xfrm>
            <a:prstGeom prst="rect">
              <a:avLst/>
            </a:prstGeom>
            <a:noFill/>
            <a:ln>
              <a:solidFill>
                <a:schemeClr val="tx1"/>
              </a:solidFill>
            </a:ln>
          </p:spPr>
          <p:txBody>
            <a:bodyPr wrap="none" rtlCol="0">
              <a:spAutoFit/>
            </a:bodyPr>
            <a:lstStyle/>
            <a:p>
              <a:r>
                <a:rPr lang="en-US" dirty="0"/>
                <a:t>12</a:t>
              </a:r>
            </a:p>
          </p:txBody>
        </p:sp>
        <p:sp>
          <p:nvSpPr>
            <p:cNvPr id="356" name="TextBox 355">
              <a:extLst>
                <a:ext uri="{FF2B5EF4-FFF2-40B4-BE49-F238E27FC236}">
                  <a16:creationId xmlns:a16="http://schemas.microsoft.com/office/drawing/2014/main" id="{B827F746-7046-40AD-A383-2D68A966B2F9}"/>
                </a:ext>
              </a:extLst>
            </p:cNvPr>
            <p:cNvSpPr txBox="1"/>
            <p:nvPr/>
          </p:nvSpPr>
          <p:spPr>
            <a:xfrm>
              <a:off x="1063484" y="5340505"/>
              <a:ext cx="418704" cy="369332"/>
            </a:xfrm>
            <a:prstGeom prst="rect">
              <a:avLst/>
            </a:prstGeom>
            <a:noFill/>
            <a:ln>
              <a:solidFill>
                <a:schemeClr val="tx1"/>
              </a:solidFill>
            </a:ln>
          </p:spPr>
          <p:txBody>
            <a:bodyPr wrap="none" rtlCol="0">
              <a:spAutoFit/>
            </a:bodyPr>
            <a:lstStyle/>
            <a:p>
              <a:r>
                <a:rPr lang="en-US" dirty="0"/>
                <a:t>11</a:t>
              </a:r>
            </a:p>
          </p:txBody>
        </p:sp>
        <p:sp>
          <p:nvSpPr>
            <p:cNvPr id="357" name="TextBox 356">
              <a:extLst>
                <a:ext uri="{FF2B5EF4-FFF2-40B4-BE49-F238E27FC236}">
                  <a16:creationId xmlns:a16="http://schemas.microsoft.com/office/drawing/2014/main" id="{AB36AD28-005D-433A-8A8A-D23CBF390E73}"/>
                </a:ext>
              </a:extLst>
            </p:cNvPr>
            <p:cNvSpPr txBox="1"/>
            <p:nvPr/>
          </p:nvSpPr>
          <p:spPr>
            <a:xfrm>
              <a:off x="1900211" y="5340505"/>
              <a:ext cx="418704" cy="369332"/>
            </a:xfrm>
            <a:prstGeom prst="rect">
              <a:avLst/>
            </a:prstGeom>
            <a:noFill/>
            <a:ln>
              <a:solidFill>
                <a:schemeClr val="tx1"/>
              </a:solidFill>
            </a:ln>
          </p:spPr>
          <p:txBody>
            <a:bodyPr wrap="none" rtlCol="0">
              <a:spAutoFit/>
            </a:bodyPr>
            <a:lstStyle/>
            <a:p>
              <a:r>
                <a:rPr lang="en-US" dirty="0"/>
                <a:t>13</a:t>
              </a:r>
            </a:p>
          </p:txBody>
        </p:sp>
        <p:sp>
          <p:nvSpPr>
            <p:cNvPr id="358" name="TextBox 357">
              <a:extLst>
                <a:ext uri="{FF2B5EF4-FFF2-40B4-BE49-F238E27FC236}">
                  <a16:creationId xmlns:a16="http://schemas.microsoft.com/office/drawing/2014/main" id="{C539FF6D-E0BD-4641-9726-1BC7C811146D}"/>
                </a:ext>
              </a:extLst>
            </p:cNvPr>
            <p:cNvSpPr txBox="1"/>
            <p:nvPr/>
          </p:nvSpPr>
          <p:spPr>
            <a:xfrm>
              <a:off x="2320304" y="5340505"/>
              <a:ext cx="418704" cy="369332"/>
            </a:xfrm>
            <a:prstGeom prst="rect">
              <a:avLst/>
            </a:prstGeom>
            <a:noFill/>
            <a:ln>
              <a:solidFill>
                <a:schemeClr val="tx1"/>
              </a:solidFill>
            </a:ln>
          </p:spPr>
          <p:txBody>
            <a:bodyPr wrap="none" rtlCol="0">
              <a:spAutoFit/>
            </a:bodyPr>
            <a:lstStyle/>
            <a:p>
              <a:r>
                <a:rPr lang="en-US" dirty="0"/>
                <a:t>14</a:t>
              </a:r>
            </a:p>
          </p:txBody>
        </p:sp>
        <p:sp>
          <p:nvSpPr>
            <p:cNvPr id="359" name="TextBox 358">
              <a:extLst>
                <a:ext uri="{FF2B5EF4-FFF2-40B4-BE49-F238E27FC236}">
                  <a16:creationId xmlns:a16="http://schemas.microsoft.com/office/drawing/2014/main" id="{AEBB36AC-20B5-4D22-BBE5-5A60F0C97618}"/>
                </a:ext>
              </a:extLst>
            </p:cNvPr>
            <p:cNvSpPr txBox="1"/>
            <p:nvPr/>
          </p:nvSpPr>
          <p:spPr>
            <a:xfrm>
              <a:off x="3158016" y="5340505"/>
              <a:ext cx="418704" cy="369332"/>
            </a:xfrm>
            <a:prstGeom prst="rect">
              <a:avLst/>
            </a:prstGeom>
            <a:noFill/>
            <a:ln>
              <a:solidFill>
                <a:schemeClr val="tx1"/>
              </a:solidFill>
            </a:ln>
          </p:spPr>
          <p:txBody>
            <a:bodyPr wrap="none" rtlCol="0">
              <a:spAutoFit/>
            </a:bodyPr>
            <a:lstStyle/>
            <a:p>
              <a:r>
                <a:rPr lang="en-US" dirty="0"/>
                <a:t>16</a:t>
              </a:r>
            </a:p>
          </p:txBody>
        </p:sp>
        <p:sp>
          <p:nvSpPr>
            <p:cNvPr id="360" name="TextBox 359">
              <a:extLst>
                <a:ext uri="{FF2B5EF4-FFF2-40B4-BE49-F238E27FC236}">
                  <a16:creationId xmlns:a16="http://schemas.microsoft.com/office/drawing/2014/main" id="{21FC3B26-01AB-4EE7-8249-93E8EC41F26E}"/>
                </a:ext>
              </a:extLst>
            </p:cNvPr>
            <p:cNvSpPr txBox="1"/>
            <p:nvPr/>
          </p:nvSpPr>
          <p:spPr>
            <a:xfrm>
              <a:off x="2739884" y="5340505"/>
              <a:ext cx="418704" cy="369332"/>
            </a:xfrm>
            <a:prstGeom prst="rect">
              <a:avLst/>
            </a:prstGeom>
            <a:noFill/>
            <a:ln>
              <a:solidFill>
                <a:schemeClr val="tx1"/>
              </a:solidFill>
            </a:ln>
          </p:spPr>
          <p:txBody>
            <a:bodyPr wrap="none" rtlCol="0">
              <a:spAutoFit/>
            </a:bodyPr>
            <a:lstStyle/>
            <a:p>
              <a:r>
                <a:rPr lang="en-US" dirty="0"/>
                <a:t>15</a:t>
              </a:r>
            </a:p>
          </p:txBody>
        </p:sp>
        <p:sp>
          <p:nvSpPr>
            <p:cNvPr id="361" name="TextBox 360">
              <a:extLst>
                <a:ext uri="{FF2B5EF4-FFF2-40B4-BE49-F238E27FC236}">
                  <a16:creationId xmlns:a16="http://schemas.microsoft.com/office/drawing/2014/main" id="{07AD3F1F-21C2-47EC-8B17-BCBF4498B8A8}"/>
                </a:ext>
              </a:extLst>
            </p:cNvPr>
            <p:cNvSpPr txBox="1"/>
            <p:nvPr/>
          </p:nvSpPr>
          <p:spPr>
            <a:xfrm>
              <a:off x="3576611" y="5340505"/>
              <a:ext cx="418704" cy="369332"/>
            </a:xfrm>
            <a:prstGeom prst="rect">
              <a:avLst/>
            </a:prstGeom>
            <a:noFill/>
            <a:ln>
              <a:solidFill>
                <a:schemeClr val="tx1"/>
              </a:solidFill>
            </a:ln>
          </p:spPr>
          <p:txBody>
            <a:bodyPr wrap="none" rtlCol="0">
              <a:spAutoFit/>
            </a:bodyPr>
            <a:lstStyle/>
            <a:p>
              <a:r>
                <a:rPr lang="en-US" dirty="0"/>
                <a:t>17</a:t>
              </a:r>
            </a:p>
          </p:txBody>
        </p:sp>
        <p:sp>
          <p:nvSpPr>
            <p:cNvPr id="362" name="TextBox 361">
              <a:extLst>
                <a:ext uri="{FF2B5EF4-FFF2-40B4-BE49-F238E27FC236}">
                  <a16:creationId xmlns:a16="http://schemas.microsoft.com/office/drawing/2014/main" id="{4095E5E3-F7DF-40CA-A9BD-639A267CD263}"/>
                </a:ext>
              </a:extLst>
            </p:cNvPr>
            <p:cNvSpPr txBox="1"/>
            <p:nvPr/>
          </p:nvSpPr>
          <p:spPr>
            <a:xfrm>
              <a:off x="3994634" y="5340505"/>
              <a:ext cx="418704" cy="369332"/>
            </a:xfrm>
            <a:prstGeom prst="rect">
              <a:avLst/>
            </a:prstGeom>
            <a:noFill/>
            <a:ln>
              <a:solidFill>
                <a:schemeClr val="tx1"/>
              </a:solidFill>
            </a:ln>
          </p:spPr>
          <p:txBody>
            <a:bodyPr wrap="none" rtlCol="0">
              <a:spAutoFit/>
            </a:bodyPr>
            <a:lstStyle/>
            <a:p>
              <a:r>
                <a:rPr lang="en-US" dirty="0"/>
                <a:t>18</a:t>
              </a:r>
            </a:p>
          </p:txBody>
        </p:sp>
        <p:sp>
          <p:nvSpPr>
            <p:cNvPr id="363" name="TextBox 362">
              <a:extLst>
                <a:ext uri="{FF2B5EF4-FFF2-40B4-BE49-F238E27FC236}">
                  <a16:creationId xmlns:a16="http://schemas.microsoft.com/office/drawing/2014/main" id="{CBDF662C-6499-4C51-AA5F-88562776096E}"/>
                </a:ext>
              </a:extLst>
            </p:cNvPr>
            <p:cNvSpPr txBox="1"/>
            <p:nvPr/>
          </p:nvSpPr>
          <p:spPr>
            <a:xfrm>
              <a:off x="4408588" y="5340505"/>
              <a:ext cx="418704" cy="369332"/>
            </a:xfrm>
            <a:prstGeom prst="rect">
              <a:avLst/>
            </a:prstGeom>
            <a:solidFill>
              <a:schemeClr val="accent6">
                <a:lumMod val="60000"/>
                <a:lumOff val="40000"/>
              </a:schemeClr>
            </a:solidFill>
            <a:ln>
              <a:solidFill>
                <a:schemeClr val="tx1"/>
              </a:solidFill>
            </a:ln>
          </p:spPr>
          <p:txBody>
            <a:bodyPr wrap="none" rtlCol="0">
              <a:spAutoFit/>
            </a:bodyPr>
            <a:lstStyle/>
            <a:p>
              <a:r>
                <a:rPr lang="en-US" dirty="0"/>
                <a:t>19</a:t>
              </a:r>
            </a:p>
          </p:txBody>
        </p:sp>
        <p:sp>
          <p:nvSpPr>
            <p:cNvPr id="364" name="TextBox 363">
              <a:extLst>
                <a:ext uri="{FF2B5EF4-FFF2-40B4-BE49-F238E27FC236}">
                  <a16:creationId xmlns:a16="http://schemas.microsoft.com/office/drawing/2014/main" id="{A95CC74B-4060-45E3-B873-220BD9B3561E}"/>
                </a:ext>
              </a:extLst>
            </p:cNvPr>
            <p:cNvSpPr txBox="1"/>
            <p:nvPr/>
          </p:nvSpPr>
          <p:spPr>
            <a:xfrm>
              <a:off x="4827183" y="5340505"/>
              <a:ext cx="418704" cy="369332"/>
            </a:xfrm>
            <a:prstGeom prst="rect">
              <a:avLst/>
            </a:prstGeom>
            <a:noFill/>
            <a:ln>
              <a:solidFill>
                <a:schemeClr val="tx1"/>
              </a:solidFill>
            </a:ln>
          </p:spPr>
          <p:txBody>
            <a:bodyPr wrap="none" rtlCol="0">
              <a:spAutoFit/>
            </a:bodyPr>
            <a:lstStyle/>
            <a:p>
              <a:r>
                <a:rPr lang="en-US" dirty="0"/>
                <a:t>21</a:t>
              </a:r>
            </a:p>
          </p:txBody>
        </p:sp>
        <p:sp>
          <p:nvSpPr>
            <p:cNvPr id="365" name="TextBox 364">
              <a:extLst>
                <a:ext uri="{FF2B5EF4-FFF2-40B4-BE49-F238E27FC236}">
                  <a16:creationId xmlns:a16="http://schemas.microsoft.com/office/drawing/2014/main" id="{010DC9F6-35F1-4DF0-A0A8-773286985AEA}"/>
                </a:ext>
              </a:extLst>
            </p:cNvPr>
            <p:cNvSpPr txBox="1"/>
            <p:nvPr/>
          </p:nvSpPr>
          <p:spPr>
            <a:xfrm>
              <a:off x="5245206" y="5340505"/>
              <a:ext cx="418704" cy="369332"/>
            </a:xfrm>
            <a:prstGeom prst="rect">
              <a:avLst/>
            </a:prstGeom>
            <a:noFill/>
            <a:ln>
              <a:solidFill>
                <a:schemeClr val="tx1"/>
              </a:solidFill>
            </a:ln>
          </p:spPr>
          <p:txBody>
            <a:bodyPr wrap="none" rtlCol="0">
              <a:spAutoFit/>
            </a:bodyPr>
            <a:lstStyle/>
            <a:p>
              <a:r>
                <a:rPr lang="en-US" dirty="0"/>
                <a:t>22</a:t>
              </a:r>
            </a:p>
          </p:txBody>
        </p:sp>
        <p:grpSp>
          <p:nvGrpSpPr>
            <p:cNvPr id="366" name="Group 365">
              <a:extLst>
                <a:ext uri="{FF2B5EF4-FFF2-40B4-BE49-F238E27FC236}">
                  <a16:creationId xmlns:a16="http://schemas.microsoft.com/office/drawing/2014/main" id="{6AF7B92D-81BF-4FB0-A22F-2FCAF70CAE8B}"/>
                </a:ext>
              </a:extLst>
            </p:cNvPr>
            <p:cNvGrpSpPr/>
            <p:nvPr/>
          </p:nvGrpSpPr>
          <p:grpSpPr>
            <a:xfrm>
              <a:off x="6205535" y="5340505"/>
              <a:ext cx="4651401" cy="369332"/>
              <a:chOff x="6205535" y="1733148"/>
              <a:chExt cx="4651401" cy="369332"/>
            </a:xfrm>
          </p:grpSpPr>
          <p:sp>
            <p:nvSpPr>
              <p:cNvPr id="367" name="TextBox 366">
                <a:extLst>
                  <a:ext uri="{FF2B5EF4-FFF2-40B4-BE49-F238E27FC236}">
                    <a16:creationId xmlns:a16="http://schemas.microsoft.com/office/drawing/2014/main" id="{6FF85751-FB82-45E0-9921-212C49BA7803}"/>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20</a:t>
                </a:r>
              </a:p>
            </p:txBody>
          </p:sp>
          <p:sp>
            <p:nvSpPr>
              <p:cNvPr id="368" name="TextBox 367">
                <a:extLst>
                  <a:ext uri="{FF2B5EF4-FFF2-40B4-BE49-F238E27FC236}">
                    <a16:creationId xmlns:a16="http://schemas.microsoft.com/office/drawing/2014/main" id="{EC8DC45C-F9E4-438D-89A0-3EF1BB51C5BF}"/>
                  </a:ext>
                </a:extLst>
              </p:cNvPr>
              <p:cNvSpPr txBox="1"/>
              <p:nvPr/>
            </p:nvSpPr>
            <p:spPr>
              <a:xfrm>
                <a:off x="8103280" y="1733148"/>
                <a:ext cx="301685" cy="369332"/>
              </a:xfrm>
              <a:prstGeom prst="rect">
                <a:avLst/>
              </a:prstGeom>
              <a:noFill/>
              <a:ln>
                <a:noFill/>
              </a:ln>
            </p:spPr>
            <p:txBody>
              <a:bodyPr wrap="none" rtlCol="0">
                <a:spAutoFit/>
              </a:bodyPr>
              <a:lstStyle/>
              <a:p>
                <a:pPr algn="ctr"/>
                <a:r>
                  <a:rPr lang="en-US" dirty="0"/>
                  <a:t>9</a:t>
                </a:r>
              </a:p>
            </p:txBody>
          </p:sp>
          <p:sp>
            <p:nvSpPr>
              <p:cNvPr id="369" name="TextBox 368">
                <a:extLst>
                  <a:ext uri="{FF2B5EF4-FFF2-40B4-BE49-F238E27FC236}">
                    <a16:creationId xmlns:a16="http://schemas.microsoft.com/office/drawing/2014/main" id="{B4929A14-3400-4B2C-8220-90B399B20057}"/>
                  </a:ext>
                </a:extLst>
              </p:cNvPr>
              <p:cNvSpPr txBox="1"/>
              <p:nvPr/>
            </p:nvSpPr>
            <p:spPr>
              <a:xfrm>
                <a:off x="7217603" y="1733148"/>
                <a:ext cx="301685" cy="369332"/>
              </a:xfrm>
              <a:prstGeom prst="rect">
                <a:avLst/>
              </a:prstGeom>
              <a:noFill/>
              <a:ln>
                <a:noFill/>
              </a:ln>
            </p:spPr>
            <p:txBody>
              <a:bodyPr wrap="none" rtlCol="0">
                <a:spAutoFit/>
              </a:bodyPr>
              <a:lstStyle/>
              <a:p>
                <a:pPr algn="ctr"/>
                <a:r>
                  <a:rPr lang="en-US" dirty="0"/>
                  <a:t>9</a:t>
                </a:r>
              </a:p>
            </p:txBody>
          </p:sp>
          <p:sp>
            <p:nvSpPr>
              <p:cNvPr id="370" name="TextBox 369">
                <a:extLst>
                  <a:ext uri="{FF2B5EF4-FFF2-40B4-BE49-F238E27FC236}">
                    <a16:creationId xmlns:a16="http://schemas.microsoft.com/office/drawing/2014/main" id="{C00DD325-E392-48B7-8A5C-58AA20245299}"/>
                  </a:ext>
                </a:extLst>
              </p:cNvPr>
              <p:cNvSpPr txBox="1"/>
              <p:nvPr/>
            </p:nvSpPr>
            <p:spPr>
              <a:xfrm>
                <a:off x="9057536" y="1733148"/>
                <a:ext cx="301685" cy="369332"/>
              </a:xfrm>
              <a:prstGeom prst="rect">
                <a:avLst/>
              </a:prstGeom>
              <a:noFill/>
              <a:ln>
                <a:noFill/>
              </a:ln>
            </p:spPr>
            <p:txBody>
              <a:bodyPr wrap="none" rtlCol="0">
                <a:spAutoFit/>
              </a:bodyPr>
              <a:lstStyle/>
              <a:p>
                <a:pPr algn="ctr"/>
                <a:r>
                  <a:rPr lang="en-US" dirty="0"/>
                  <a:t>9</a:t>
                </a:r>
              </a:p>
            </p:txBody>
          </p:sp>
          <p:sp>
            <p:nvSpPr>
              <p:cNvPr id="371" name="TextBox 370">
                <a:extLst>
                  <a:ext uri="{FF2B5EF4-FFF2-40B4-BE49-F238E27FC236}">
                    <a16:creationId xmlns:a16="http://schemas.microsoft.com/office/drawing/2014/main" id="{7070F60D-4A3E-4C9F-AE5D-51280486FCFE}"/>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19</a:t>
                </a:r>
              </a:p>
            </p:txBody>
          </p:sp>
        </p:grpSp>
        <p:sp>
          <p:nvSpPr>
            <p:cNvPr id="372" name="TextBox 371">
              <a:extLst>
                <a:ext uri="{FF2B5EF4-FFF2-40B4-BE49-F238E27FC236}">
                  <a16:creationId xmlns:a16="http://schemas.microsoft.com/office/drawing/2014/main" id="{31E873F9-2001-41BC-A458-E78968E44DEC}"/>
                </a:ext>
              </a:extLst>
            </p:cNvPr>
            <p:cNvSpPr txBox="1"/>
            <p:nvPr/>
          </p:nvSpPr>
          <p:spPr>
            <a:xfrm>
              <a:off x="643904" y="5709837"/>
              <a:ext cx="418704" cy="369332"/>
            </a:xfrm>
            <a:prstGeom prst="rect">
              <a:avLst/>
            </a:prstGeom>
            <a:noFill/>
            <a:ln>
              <a:solidFill>
                <a:schemeClr val="tx1"/>
              </a:solidFill>
            </a:ln>
          </p:spPr>
          <p:txBody>
            <a:bodyPr wrap="none" rtlCol="0">
              <a:spAutoFit/>
            </a:bodyPr>
            <a:lstStyle/>
            <a:p>
              <a:r>
                <a:rPr lang="en-US" dirty="0"/>
                <a:t>10</a:t>
              </a:r>
            </a:p>
          </p:txBody>
        </p:sp>
        <p:sp>
          <p:nvSpPr>
            <p:cNvPr id="373" name="TextBox 372">
              <a:extLst>
                <a:ext uri="{FF2B5EF4-FFF2-40B4-BE49-F238E27FC236}">
                  <a16:creationId xmlns:a16="http://schemas.microsoft.com/office/drawing/2014/main" id="{342A61D2-B71A-402D-A257-6A0A157EBCB0}"/>
                </a:ext>
              </a:extLst>
            </p:cNvPr>
            <p:cNvSpPr txBox="1"/>
            <p:nvPr/>
          </p:nvSpPr>
          <p:spPr>
            <a:xfrm>
              <a:off x="1481616" y="5709837"/>
              <a:ext cx="418704" cy="369332"/>
            </a:xfrm>
            <a:prstGeom prst="rect">
              <a:avLst/>
            </a:prstGeom>
            <a:noFill/>
            <a:ln>
              <a:solidFill>
                <a:schemeClr val="tx1"/>
              </a:solidFill>
            </a:ln>
          </p:spPr>
          <p:txBody>
            <a:bodyPr wrap="none" rtlCol="0">
              <a:spAutoFit/>
            </a:bodyPr>
            <a:lstStyle/>
            <a:p>
              <a:r>
                <a:rPr lang="en-US" dirty="0"/>
                <a:t>12</a:t>
              </a:r>
            </a:p>
          </p:txBody>
        </p:sp>
        <p:sp>
          <p:nvSpPr>
            <p:cNvPr id="374" name="TextBox 373">
              <a:extLst>
                <a:ext uri="{FF2B5EF4-FFF2-40B4-BE49-F238E27FC236}">
                  <a16:creationId xmlns:a16="http://schemas.microsoft.com/office/drawing/2014/main" id="{1E2C1511-5AB3-42E0-8F7C-1AF2EA7367E1}"/>
                </a:ext>
              </a:extLst>
            </p:cNvPr>
            <p:cNvSpPr txBox="1"/>
            <p:nvPr/>
          </p:nvSpPr>
          <p:spPr>
            <a:xfrm>
              <a:off x="1063484" y="5709837"/>
              <a:ext cx="418704" cy="369332"/>
            </a:xfrm>
            <a:prstGeom prst="rect">
              <a:avLst/>
            </a:prstGeom>
            <a:noFill/>
            <a:ln>
              <a:solidFill>
                <a:schemeClr val="tx1"/>
              </a:solidFill>
            </a:ln>
          </p:spPr>
          <p:txBody>
            <a:bodyPr wrap="none" rtlCol="0">
              <a:spAutoFit/>
            </a:bodyPr>
            <a:lstStyle/>
            <a:p>
              <a:r>
                <a:rPr lang="en-US" dirty="0"/>
                <a:t>11</a:t>
              </a:r>
            </a:p>
          </p:txBody>
        </p:sp>
        <p:sp>
          <p:nvSpPr>
            <p:cNvPr id="375" name="TextBox 374">
              <a:extLst>
                <a:ext uri="{FF2B5EF4-FFF2-40B4-BE49-F238E27FC236}">
                  <a16:creationId xmlns:a16="http://schemas.microsoft.com/office/drawing/2014/main" id="{29610EFC-88AC-4F31-8797-E1260D7398C2}"/>
                </a:ext>
              </a:extLst>
            </p:cNvPr>
            <p:cNvSpPr txBox="1"/>
            <p:nvPr/>
          </p:nvSpPr>
          <p:spPr>
            <a:xfrm>
              <a:off x="1900211" y="5709837"/>
              <a:ext cx="418704" cy="369332"/>
            </a:xfrm>
            <a:prstGeom prst="rect">
              <a:avLst/>
            </a:prstGeom>
            <a:noFill/>
            <a:ln>
              <a:solidFill>
                <a:schemeClr val="tx1"/>
              </a:solidFill>
            </a:ln>
          </p:spPr>
          <p:txBody>
            <a:bodyPr wrap="none" rtlCol="0">
              <a:spAutoFit/>
            </a:bodyPr>
            <a:lstStyle/>
            <a:p>
              <a:r>
                <a:rPr lang="en-US" dirty="0"/>
                <a:t>13</a:t>
              </a:r>
            </a:p>
          </p:txBody>
        </p:sp>
        <p:sp>
          <p:nvSpPr>
            <p:cNvPr id="376" name="TextBox 375">
              <a:extLst>
                <a:ext uri="{FF2B5EF4-FFF2-40B4-BE49-F238E27FC236}">
                  <a16:creationId xmlns:a16="http://schemas.microsoft.com/office/drawing/2014/main" id="{17B37B7C-B0E9-4F08-AC9B-FC4A9AEA2ECA}"/>
                </a:ext>
              </a:extLst>
            </p:cNvPr>
            <p:cNvSpPr txBox="1"/>
            <p:nvPr/>
          </p:nvSpPr>
          <p:spPr>
            <a:xfrm>
              <a:off x="2320304" y="5709837"/>
              <a:ext cx="418704" cy="369332"/>
            </a:xfrm>
            <a:prstGeom prst="rect">
              <a:avLst/>
            </a:prstGeom>
            <a:noFill/>
            <a:ln>
              <a:solidFill>
                <a:schemeClr val="tx1"/>
              </a:solidFill>
            </a:ln>
          </p:spPr>
          <p:txBody>
            <a:bodyPr wrap="none" rtlCol="0">
              <a:spAutoFit/>
            </a:bodyPr>
            <a:lstStyle/>
            <a:p>
              <a:r>
                <a:rPr lang="en-US" dirty="0"/>
                <a:t>14</a:t>
              </a:r>
            </a:p>
          </p:txBody>
        </p:sp>
        <p:sp>
          <p:nvSpPr>
            <p:cNvPr id="377" name="TextBox 376">
              <a:extLst>
                <a:ext uri="{FF2B5EF4-FFF2-40B4-BE49-F238E27FC236}">
                  <a16:creationId xmlns:a16="http://schemas.microsoft.com/office/drawing/2014/main" id="{A6EFE63F-6AE8-4589-A8F8-36C00F947E78}"/>
                </a:ext>
              </a:extLst>
            </p:cNvPr>
            <p:cNvSpPr txBox="1"/>
            <p:nvPr/>
          </p:nvSpPr>
          <p:spPr>
            <a:xfrm>
              <a:off x="3158016" y="5709837"/>
              <a:ext cx="418704" cy="369332"/>
            </a:xfrm>
            <a:prstGeom prst="rect">
              <a:avLst/>
            </a:prstGeom>
            <a:noFill/>
            <a:ln>
              <a:solidFill>
                <a:schemeClr val="tx1"/>
              </a:solidFill>
            </a:ln>
          </p:spPr>
          <p:txBody>
            <a:bodyPr wrap="none" rtlCol="0">
              <a:spAutoFit/>
            </a:bodyPr>
            <a:lstStyle/>
            <a:p>
              <a:r>
                <a:rPr lang="en-US" dirty="0"/>
                <a:t>16</a:t>
              </a:r>
            </a:p>
          </p:txBody>
        </p:sp>
        <p:sp>
          <p:nvSpPr>
            <p:cNvPr id="378" name="TextBox 377">
              <a:extLst>
                <a:ext uri="{FF2B5EF4-FFF2-40B4-BE49-F238E27FC236}">
                  <a16:creationId xmlns:a16="http://schemas.microsoft.com/office/drawing/2014/main" id="{E8A32FE0-F11F-46DA-B5A6-4596F805AC5C}"/>
                </a:ext>
              </a:extLst>
            </p:cNvPr>
            <p:cNvSpPr txBox="1"/>
            <p:nvPr/>
          </p:nvSpPr>
          <p:spPr>
            <a:xfrm>
              <a:off x="2739884" y="5709837"/>
              <a:ext cx="418704" cy="369332"/>
            </a:xfrm>
            <a:prstGeom prst="rect">
              <a:avLst/>
            </a:prstGeom>
            <a:noFill/>
            <a:ln>
              <a:solidFill>
                <a:schemeClr val="tx1"/>
              </a:solidFill>
            </a:ln>
          </p:spPr>
          <p:txBody>
            <a:bodyPr wrap="none" rtlCol="0">
              <a:spAutoFit/>
            </a:bodyPr>
            <a:lstStyle/>
            <a:p>
              <a:r>
                <a:rPr lang="en-US" dirty="0"/>
                <a:t>15</a:t>
              </a:r>
            </a:p>
          </p:txBody>
        </p:sp>
        <p:sp>
          <p:nvSpPr>
            <p:cNvPr id="379" name="TextBox 378">
              <a:extLst>
                <a:ext uri="{FF2B5EF4-FFF2-40B4-BE49-F238E27FC236}">
                  <a16:creationId xmlns:a16="http://schemas.microsoft.com/office/drawing/2014/main" id="{1D0024BB-D0B6-4D12-9703-1836C9C18AE9}"/>
                </a:ext>
              </a:extLst>
            </p:cNvPr>
            <p:cNvSpPr txBox="1"/>
            <p:nvPr/>
          </p:nvSpPr>
          <p:spPr>
            <a:xfrm>
              <a:off x="3576611" y="5709837"/>
              <a:ext cx="418704" cy="369332"/>
            </a:xfrm>
            <a:prstGeom prst="rect">
              <a:avLst/>
            </a:prstGeom>
            <a:noFill/>
            <a:ln>
              <a:solidFill>
                <a:schemeClr val="tx1"/>
              </a:solidFill>
            </a:ln>
          </p:spPr>
          <p:txBody>
            <a:bodyPr wrap="none" rtlCol="0">
              <a:spAutoFit/>
            </a:bodyPr>
            <a:lstStyle/>
            <a:p>
              <a:r>
                <a:rPr lang="en-US" dirty="0"/>
                <a:t>17</a:t>
              </a:r>
            </a:p>
          </p:txBody>
        </p:sp>
        <p:sp>
          <p:nvSpPr>
            <p:cNvPr id="380" name="TextBox 379">
              <a:extLst>
                <a:ext uri="{FF2B5EF4-FFF2-40B4-BE49-F238E27FC236}">
                  <a16:creationId xmlns:a16="http://schemas.microsoft.com/office/drawing/2014/main" id="{CF1ACCD3-44DF-4830-B7AF-913692DF9E28}"/>
                </a:ext>
              </a:extLst>
            </p:cNvPr>
            <p:cNvSpPr txBox="1"/>
            <p:nvPr/>
          </p:nvSpPr>
          <p:spPr>
            <a:xfrm>
              <a:off x="3994634" y="5709837"/>
              <a:ext cx="418704" cy="369332"/>
            </a:xfrm>
            <a:prstGeom prst="rect">
              <a:avLst/>
            </a:prstGeom>
            <a:noFill/>
            <a:ln>
              <a:solidFill>
                <a:schemeClr val="tx1"/>
              </a:solidFill>
            </a:ln>
          </p:spPr>
          <p:txBody>
            <a:bodyPr wrap="none" rtlCol="0">
              <a:spAutoFit/>
            </a:bodyPr>
            <a:lstStyle/>
            <a:p>
              <a:r>
                <a:rPr lang="en-US" dirty="0"/>
                <a:t>18</a:t>
              </a:r>
            </a:p>
          </p:txBody>
        </p:sp>
        <p:sp>
          <p:nvSpPr>
            <p:cNvPr id="381" name="TextBox 380">
              <a:extLst>
                <a:ext uri="{FF2B5EF4-FFF2-40B4-BE49-F238E27FC236}">
                  <a16:creationId xmlns:a16="http://schemas.microsoft.com/office/drawing/2014/main" id="{C3594423-C0A8-46E3-8B66-694754E501F7}"/>
                </a:ext>
              </a:extLst>
            </p:cNvPr>
            <p:cNvSpPr txBox="1"/>
            <p:nvPr/>
          </p:nvSpPr>
          <p:spPr>
            <a:xfrm>
              <a:off x="4408588" y="5709837"/>
              <a:ext cx="418704" cy="369332"/>
            </a:xfrm>
            <a:prstGeom prst="rect">
              <a:avLst/>
            </a:prstGeom>
            <a:noFill/>
            <a:ln>
              <a:solidFill>
                <a:schemeClr val="tx1"/>
              </a:solidFill>
            </a:ln>
          </p:spPr>
          <p:txBody>
            <a:bodyPr wrap="none" rtlCol="0">
              <a:spAutoFit/>
            </a:bodyPr>
            <a:lstStyle/>
            <a:p>
              <a:r>
                <a:rPr lang="en-US" dirty="0"/>
                <a:t>19</a:t>
              </a:r>
            </a:p>
          </p:txBody>
        </p:sp>
        <p:sp>
          <p:nvSpPr>
            <p:cNvPr id="382" name="TextBox 381">
              <a:extLst>
                <a:ext uri="{FF2B5EF4-FFF2-40B4-BE49-F238E27FC236}">
                  <a16:creationId xmlns:a16="http://schemas.microsoft.com/office/drawing/2014/main" id="{B30F6D8B-F33D-4F94-BDFA-E7F3CDC5264A}"/>
                </a:ext>
              </a:extLst>
            </p:cNvPr>
            <p:cNvSpPr txBox="1"/>
            <p:nvPr/>
          </p:nvSpPr>
          <p:spPr>
            <a:xfrm>
              <a:off x="4827183" y="5709837"/>
              <a:ext cx="418704" cy="369332"/>
            </a:xfrm>
            <a:prstGeom prst="rect">
              <a:avLst/>
            </a:prstGeom>
            <a:noFill/>
            <a:ln>
              <a:solidFill>
                <a:schemeClr val="tx1"/>
              </a:solidFill>
            </a:ln>
          </p:spPr>
          <p:txBody>
            <a:bodyPr wrap="none" rtlCol="0">
              <a:spAutoFit/>
            </a:bodyPr>
            <a:lstStyle/>
            <a:p>
              <a:r>
                <a:rPr lang="en-US" dirty="0"/>
                <a:t>21</a:t>
              </a:r>
            </a:p>
          </p:txBody>
        </p:sp>
        <p:sp>
          <p:nvSpPr>
            <p:cNvPr id="383" name="TextBox 382">
              <a:extLst>
                <a:ext uri="{FF2B5EF4-FFF2-40B4-BE49-F238E27FC236}">
                  <a16:creationId xmlns:a16="http://schemas.microsoft.com/office/drawing/2014/main" id="{006E3C4E-3524-4991-93DB-260C55AB2256}"/>
                </a:ext>
              </a:extLst>
            </p:cNvPr>
            <p:cNvSpPr txBox="1"/>
            <p:nvPr/>
          </p:nvSpPr>
          <p:spPr>
            <a:xfrm>
              <a:off x="5245206" y="5709837"/>
              <a:ext cx="418704" cy="369332"/>
            </a:xfrm>
            <a:prstGeom prst="rect">
              <a:avLst/>
            </a:prstGeom>
            <a:noFill/>
            <a:ln>
              <a:solidFill>
                <a:schemeClr val="tx1"/>
              </a:solidFill>
            </a:ln>
          </p:spPr>
          <p:txBody>
            <a:bodyPr wrap="none" rtlCol="0">
              <a:spAutoFit/>
            </a:bodyPr>
            <a:lstStyle/>
            <a:p>
              <a:r>
                <a:rPr lang="en-US" dirty="0"/>
                <a:t>22</a:t>
              </a:r>
            </a:p>
          </p:txBody>
        </p:sp>
        <p:grpSp>
          <p:nvGrpSpPr>
            <p:cNvPr id="384" name="Group 383">
              <a:extLst>
                <a:ext uri="{FF2B5EF4-FFF2-40B4-BE49-F238E27FC236}">
                  <a16:creationId xmlns:a16="http://schemas.microsoft.com/office/drawing/2014/main" id="{1785702D-977C-4895-99CC-8483FFDCCB2D}"/>
                </a:ext>
              </a:extLst>
            </p:cNvPr>
            <p:cNvGrpSpPr/>
            <p:nvPr/>
          </p:nvGrpSpPr>
          <p:grpSpPr>
            <a:xfrm>
              <a:off x="6205535" y="5709837"/>
              <a:ext cx="4651401" cy="369332"/>
              <a:chOff x="6205535" y="1733148"/>
              <a:chExt cx="4651401" cy="369332"/>
            </a:xfrm>
          </p:grpSpPr>
          <p:sp>
            <p:nvSpPr>
              <p:cNvPr id="385" name="TextBox 384">
                <a:extLst>
                  <a:ext uri="{FF2B5EF4-FFF2-40B4-BE49-F238E27FC236}">
                    <a16:creationId xmlns:a16="http://schemas.microsoft.com/office/drawing/2014/main" id="{ADDE4D12-80FC-4CE9-AF53-F7CABBB76DCD}"/>
                  </a:ext>
                </a:extLst>
              </p:cNvPr>
              <p:cNvSpPr txBox="1"/>
              <p:nvPr/>
            </p:nvSpPr>
            <p:spPr>
              <a:xfrm>
                <a:off x="6205535" y="1733148"/>
                <a:ext cx="418704" cy="369332"/>
              </a:xfrm>
              <a:prstGeom prst="rect">
                <a:avLst/>
              </a:prstGeom>
              <a:noFill/>
              <a:ln>
                <a:noFill/>
              </a:ln>
            </p:spPr>
            <p:txBody>
              <a:bodyPr wrap="none" rtlCol="0">
                <a:spAutoFit/>
              </a:bodyPr>
              <a:lstStyle/>
              <a:p>
                <a:pPr algn="ctr"/>
                <a:r>
                  <a:rPr lang="en-US" dirty="0"/>
                  <a:t>20</a:t>
                </a:r>
              </a:p>
            </p:txBody>
          </p:sp>
          <p:sp>
            <p:nvSpPr>
              <p:cNvPr id="386" name="TextBox 385">
                <a:extLst>
                  <a:ext uri="{FF2B5EF4-FFF2-40B4-BE49-F238E27FC236}">
                    <a16:creationId xmlns:a16="http://schemas.microsoft.com/office/drawing/2014/main" id="{290C84D8-CBA0-474B-A8CE-276204881335}"/>
                  </a:ext>
                </a:extLst>
              </p:cNvPr>
              <p:cNvSpPr txBox="1"/>
              <p:nvPr/>
            </p:nvSpPr>
            <p:spPr>
              <a:xfrm>
                <a:off x="8103280" y="1733148"/>
                <a:ext cx="301685" cy="369332"/>
              </a:xfrm>
              <a:prstGeom prst="rect">
                <a:avLst/>
              </a:prstGeom>
              <a:noFill/>
              <a:ln>
                <a:noFill/>
              </a:ln>
            </p:spPr>
            <p:txBody>
              <a:bodyPr wrap="none" rtlCol="0">
                <a:spAutoFit/>
              </a:bodyPr>
              <a:lstStyle/>
              <a:p>
                <a:pPr algn="ctr"/>
                <a:r>
                  <a:rPr lang="en-US" dirty="0"/>
                  <a:t>9</a:t>
                </a:r>
              </a:p>
            </p:txBody>
          </p:sp>
          <p:sp>
            <p:nvSpPr>
              <p:cNvPr id="387" name="TextBox 386">
                <a:extLst>
                  <a:ext uri="{FF2B5EF4-FFF2-40B4-BE49-F238E27FC236}">
                    <a16:creationId xmlns:a16="http://schemas.microsoft.com/office/drawing/2014/main" id="{00C6BBD6-4246-463E-A021-43AFB2BD08D8}"/>
                  </a:ext>
                </a:extLst>
              </p:cNvPr>
              <p:cNvSpPr txBox="1"/>
              <p:nvPr/>
            </p:nvSpPr>
            <p:spPr>
              <a:xfrm>
                <a:off x="7159094" y="1733148"/>
                <a:ext cx="418704" cy="369332"/>
              </a:xfrm>
              <a:prstGeom prst="rect">
                <a:avLst/>
              </a:prstGeom>
              <a:noFill/>
              <a:ln>
                <a:noFill/>
              </a:ln>
            </p:spPr>
            <p:txBody>
              <a:bodyPr wrap="none" rtlCol="0">
                <a:spAutoFit/>
              </a:bodyPr>
              <a:lstStyle/>
              <a:p>
                <a:pPr algn="ctr"/>
                <a:r>
                  <a:rPr lang="en-US" dirty="0"/>
                  <a:t>10</a:t>
                </a:r>
              </a:p>
            </p:txBody>
          </p:sp>
          <p:sp>
            <p:nvSpPr>
              <p:cNvPr id="388" name="TextBox 387">
                <a:extLst>
                  <a:ext uri="{FF2B5EF4-FFF2-40B4-BE49-F238E27FC236}">
                    <a16:creationId xmlns:a16="http://schemas.microsoft.com/office/drawing/2014/main" id="{D8C6B8F6-C6E5-49DE-816B-79817C2E4B0C}"/>
                  </a:ext>
                </a:extLst>
              </p:cNvPr>
              <p:cNvSpPr txBox="1"/>
              <p:nvPr/>
            </p:nvSpPr>
            <p:spPr>
              <a:xfrm>
                <a:off x="9057536" y="1733148"/>
                <a:ext cx="301685" cy="369332"/>
              </a:xfrm>
              <a:prstGeom prst="rect">
                <a:avLst/>
              </a:prstGeom>
              <a:noFill/>
              <a:ln>
                <a:noFill/>
              </a:ln>
            </p:spPr>
            <p:txBody>
              <a:bodyPr wrap="none" rtlCol="0">
                <a:spAutoFit/>
              </a:bodyPr>
              <a:lstStyle/>
              <a:p>
                <a:pPr algn="ctr"/>
                <a:r>
                  <a:rPr lang="en-US" dirty="0"/>
                  <a:t>9</a:t>
                </a:r>
              </a:p>
            </p:txBody>
          </p:sp>
          <p:sp>
            <p:nvSpPr>
              <p:cNvPr id="389" name="TextBox 388">
                <a:extLst>
                  <a:ext uri="{FF2B5EF4-FFF2-40B4-BE49-F238E27FC236}">
                    <a16:creationId xmlns:a16="http://schemas.microsoft.com/office/drawing/2014/main" id="{A5F0D494-1D09-432C-80D1-E674688D719C}"/>
                  </a:ext>
                </a:extLst>
              </p:cNvPr>
              <p:cNvSpPr txBox="1"/>
              <p:nvPr/>
            </p:nvSpPr>
            <p:spPr>
              <a:xfrm>
                <a:off x="10438232" y="1733148"/>
                <a:ext cx="418704" cy="369332"/>
              </a:xfrm>
              <a:prstGeom prst="rect">
                <a:avLst/>
              </a:prstGeom>
              <a:noFill/>
              <a:ln>
                <a:noFill/>
              </a:ln>
            </p:spPr>
            <p:txBody>
              <a:bodyPr wrap="none" rtlCol="0">
                <a:spAutoFit/>
              </a:bodyPr>
              <a:lstStyle/>
              <a:p>
                <a:pPr algn="ctr"/>
                <a:r>
                  <a:rPr lang="en-US" dirty="0"/>
                  <a:t>19</a:t>
                </a:r>
              </a:p>
            </p:txBody>
          </p:sp>
        </p:grpSp>
        <p:sp>
          <p:nvSpPr>
            <p:cNvPr id="34" name="Rectangle 33">
              <a:extLst>
                <a:ext uri="{FF2B5EF4-FFF2-40B4-BE49-F238E27FC236}">
                  <a16:creationId xmlns:a16="http://schemas.microsoft.com/office/drawing/2014/main" id="{E970385E-F6AC-4E56-8A6E-7B6926F8BE6D}"/>
                </a:ext>
              </a:extLst>
            </p:cNvPr>
            <p:cNvSpPr/>
            <p:nvPr/>
          </p:nvSpPr>
          <p:spPr>
            <a:xfrm>
              <a:off x="7159094" y="5709838"/>
              <a:ext cx="130438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7083F4A-2728-41F5-9163-BDEBD5E2EC4A}"/>
                </a:ext>
              </a:extLst>
            </p:cNvPr>
            <p:cNvSpPr txBox="1"/>
            <p:nvPr/>
          </p:nvSpPr>
          <p:spPr>
            <a:xfrm>
              <a:off x="7709122" y="5696383"/>
              <a:ext cx="300082" cy="369332"/>
            </a:xfrm>
            <a:prstGeom prst="rect">
              <a:avLst/>
            </a:prstGeom>
            <a:noFill/>
          </p:spPr>
          <p:txBody>
            <a:bodyPr wrap="none" rtlCol="0">
              <a:spAutoFit/>
            </a:bodyPr>
            <a:lstStyle/>
            <a:p>
              <a:r>
                <a:rPr lang="en-US" dirty="0"/>
                <a:t>&gt;</a:t>
              </a:r>
            </a:p>
          </p:txBody>
        </p:sp>
      </p:grpSp>
    </p:spTree>
    <p:extLst>
      <p:ext uri="{BB962C8B-B14F-4D97-AF65-F5344CB8AC3E}">
        <p14:creationId xmlns:p14="http://schemas.microsoft.com/office/powerpoint/2010/main" val="1549199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456D-E0A8-41C3-9279-4E7AD13600EB}"/>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A631CD92-CFFC-4D5B-B123-4555036B4B93}"/>
              </a:ext>
            </a:extLst>
          </p:cNvPr>
          <p:cNvSpPr>
            <a:spLocks noGrp="1"/>
          </p:cNvSpPr>
          <p:nvPr>
            <p:ph idx="1"/>
          </p:nvPr>
        </p:nvSpPr>
        <p:spPr/>
        <p:txBody>
          <a:bodyPr/>
          <a:lstStyle/>
          <a:p>
            <a:r>
              <a:rPr lang="en-US" dirty="0"/>
              <a:t>Given sorted list …</a:t>
            </a:r>
          </a:p>
          <a:p>
            <a:pPr marL="914400" lvl="2" indent="0">
              <a:buNone/>
            </a:pPr>
            <a:r>
              <a:rPr lang="en-US" b="1" dirty="0">
                <a:latin typeface="Courier New" panose="02070309020205020404" pitchFamily="49" charset="0"/>
                <a:cs typeface="Courier New" panose="02070309020205020404" pitchFamily="49" charset="0"/>
              </a:rPr>
              <a:t>int index, left = 0, right = array.length-1;</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boolean</a:t>
            </a:r>
            <a:r>
              <a:rPr lang="en-US" b="1" dirty="0">
                <a:latin typeface="Courier New" panose="02070309020205020404" pitchFamily="49" charset="0"/>
                <a:cs typeface="Courier New" panose="02070309020205020404" pitchFamily="49" charset="0"/>
              </a:rPr>
              <a:t> found;</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do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index = (</a:t>
            </a:r>
            <a:r>
              <a:rPr lang="en-US" b="1" dirty="0" err="1">
                <a:latin typeface="Courier New" panose="02070309020205020404" pitchFamily="49" charset="0"/>
                <a:cs typeface="Courier New" panose="02070309020205020404" pitchFamily="49" charset="0"/>
              </a:rPr>
              <a:t>left+right</a:t>
            </a:r>
            <a:r>
              <a:rPr lang="en-US" b="1" dirty="0">
                <a:latin typeface="Courier New" panose="02070309020205020404" pitchFamily="49" charset="0"/>
                <a:cs typeface="Courier New" panose="02070309020205020404" pitchFamily="49" charset="0"/>
              </a:rPr>
              <a:t>) / 2;</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found = target == array[index];</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if      ( target &lt; array[index] ) { right = index–1;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else if ( target &gt; array[index] ) { left  = index+1;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while( !found &amp;&amp; left &lt;= right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if (!found ) { index = -1;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return index;</a:t>
            </a:r>
          </a:p>
          <a:p>
            <a:endParaRPr lang="en-US" dirty="0"/>
          </a:p>
        </p:txBody>
      </p:sp>
    </p:spTree>
    <p:extLst>
      <p:ext uri="{BB962C8B-B14F-4D97-AF65-F5344CB8AC3E}">
        <p14:creationId xmlns:p14="http://schemas.microsoft.com/office/powerpoint/2010/main" val="82288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D9E3-8DE8-4962-ACA1-E9C72A33A81B}"/>
              </a:ext>
            </a:extLst>
          </p:cNvPr>
          <p:cNvSpPr>
            <a:spLocks noGrp="1"/>
          </p:cNvSpPr>
          <p:nvPr>
            <p:ph type="title"/>
          </p:nvPr>
        </p:nvSpPr>
        <p:spPr>
          <a:xfrm>
            <a:off x="838200" y="365125"/>
            <a:ext cx="11353800" cy="731520"/>
          </a:xfrm>
        </p:spPr>
        <p:txBody>
          <a:bodyPr>
            <a:normAutofit/>
          </a:bodyPr>
          <a:lstStyle/>
          <a:p>
            <a:r>
              <a:rPr lang="en-US" dirty="0"/>
              <a:t>Developing Java Programs</a:t>
            </a:r>
          </a:p>
        </p:txBody>
      </p:sp>
      <p:sp>
        <p:nvSpPr>
          <p:cNvPr id="3" name="Content Placeholder 2">
            <a:extLst>
              <a:ext uri="{FF2B5EF4-FFF2-40B4-BE49-F238E27FC236}">
                <a16:creationId xmlns:a16="http://schemas.microsoft.com/office/drawing/2014/main" id="{07B74C13-1B3F-4FB5-826F-19DB4B18B0D5}"/>
              </a:ext>
            </a:extLst>
          </p:cNvPr>
          <p:cNvSpPr>
            <a:spLocks noGrp="1"/>
          </p:cNvSpPr>
          <p:nvPr>
            <p:ph idx="1"/>
          </p:nvPr>
        </p:nvSpPr>
        <p:spPr/>
        <p:txBody>
          <a:bodyPr/>
          <a:lstStyle/>
          <a:p>
            <a:r>
              <a:rPr lang="en-US" dirty="0"/>
              <a:t>IDE = Integrated Development Environment</a:t>
            </a:r>
          </a:p>
          <a:p>
            <a:r>
              <a:rPr lang="en-US" dirty="0"/>
              <a:t>Cloud-based IDE</a:t>
            </a:r>
          </a:p>
          <a:p>
            <a:pPr lvl="1"/>
            <a:r>
              <a:rPr lang="en-US" dirty="0"/>
              <a:t>Create </a:t>
            </a:r>
            <a:r>
              <a:rPr lang="en-US" dirty="0">
                <a:hlinkClick r:id="rId2"/>
              </a:rPr>
              <a:t>GitHub</a:t>
            </a:r>
            <a:r>
              <a:rPr lang="en-US" dirty="0"/>
              <a:t> account</a:t>
            </a:r>
          </a:p>
          <a:p>
            <a:pPr lvl="1"/>
            <a:r>
              <a:rPr lang="en-US" dirty="0"/>
              <a:t>Browse in Chrome to </a:t>
            </a:r>
            <a:r>
              <a:rPr lang="en-US" sz="2000" dirty="0">
                <a:hlinkClick r:id="rId3"/>
              </a:rPr>
              <a:t>cs50.dev</a:t>
            </a:r>
            <a:endParaRPr lang="en-US" dirty="0"/>
          </a:p>
          <a:p>
            <a:pPr marL="457200" lvl="1" indent="0">
              <a:buNone/>
            </a:pPr>
            <a:r>
              <a:rPr lang="en-US" dirty="0"/>
              <a:t> </a:t>
            </a:r>
            <a:br>
              <a:rPr lang="en-US" dirty="0"/>
            </a:br>
            <a:endParaRPr lang="en-US" dirty="0"/>
          </a:p>
          <a:p>
            <a:r>
              <a:rPr lang="en-US" dirty="0"/>
              <a:t>Locally-installed IDE</a:t>
            </a:r>
          </a:p>
          <a:p>
            <a:pPr lvl="1"/>
            <a:r>
              <a:rPr lang="en-US" sz="2000" dirty="0">
                <a:hlinkClick r:id="rId4"/>
              </a:rPr>
              <a:t>Visual Studio Code for Java</a:t>
            </a:r>
            <a:endParaRPr lang="en-US" dirty="0"/>
          </a:p>
          <a:p>
            <a:pPr lvl="2"/>
            <a:r>
              <a:rPr lang="en-US" dirty="0"/>
              <a:t>                                             or </a:t>
            </a:r>
          </a:p>
          <a:p>
            <a:pPr lvl="1"/>
            <a:r>
              <a:rPr lang="en-US" dirty="0"/>
              <a:t>IntelliJ IDEA Community Edition: </a:t>
            </a:r>
            <a:r>
              <a:rPr lang="en-US" sz="2000" dirty="0">
                <a:hlinkClick r:id="rId5"/>
              </a:rPr>
              <a:t>https://www.jetbrains.com/idea/download/other.html</a:t>
            </a:r>
            <a:endParaRPr lang="en-US" dirty="0"/>
          </a:p>
          <a:p>
            <a:pPr lvl="1"/>
            <a:r>
              <a:rPr lang="en-US" dirty="0"/>
              <a:t>Eclipse: </a:t>
            </a:r>
            <a:r>
              <a:rPr lang="en-US" sz="2000" dirty="0">
                <a:hlinkClick r:id="rId6"/>
              </a:rPr>
              <a:t>https://www.eclipse.org/ide/</a:t>
            </a:r>
            <a:endParaRPr lang="en-US" dirty="0"/>
          </a:p>
          <a:p>
            <a:pPr lvl="1"/>
            <a:endParaRPr lang="en-US" dirty="0"/>
          </a:p>
        </p:txBody>
      </p:sp>
      <p:pic>
        <p:nvPicPr>
          <p:cNvPr id="8" name="Picture 7">
            <a:extLst>
              <a:ext uri="{FF2B5EF4-FFF2-40B4-BE49-F238E27FC236}">
                <a16:creationId xmlns:a16="http://schemas.microsoft.com/office/drawing/2014/main" id="{389A42C4-723C-AB4E-CCDD-39654498EEC5}"/>
              </a:ext>
            </a:extLst>
          </p:cNvPr>
          <p:cNvPicPr>
            <a:picLocks noChangeAspect="1"/>
          </p:cNvPicPr>
          <p:nvPr/>
        </p:nvPicPr>
        <p:blipFill>
          <a:blip r:embed="rId7"/>
          <a:stretch>
            <a:fillRect/>
          </a:stretch>
        </p:blipFill>
        <p:spPr>
          <a:xfrm>
            <a:off x="1590513" y="3236281"/>
            <a:ext cx="3468896" cy="713668"/>
          </a:xfrm>
          <a:prstGeom prst="rect">
            <a:avLst/>
          </a:prstGeom>
        </p:spPr>
      </p:pic>
      <p:grpSp>
        <p:nvGrpSpPr>
          <p:cNvPr id="4" name="Group 3">
            <a:extLst>
              <a:ext uri="{FF2B5EF4-FFF2-40B4-BE49-F238E27FC236}">
                <a16:creationId xmlns:a16="http://schemas.microsoft.com/office/drawing/2014/main" id="{71A1F6BA-8CC2-E9C1-0621-056ABB011EE2}"/>
              </a:ext>
            </a:extLst>
          </p:cNvPr>
          <p:cNvGrpSpPr/>
          <p:nvPr/>
        </p:nvGrpSpPr>
        <p:grpSpPr>
          <a:xfrm>
            <a:off x="2015780" y="5004974"/>
            <a:ext cx="5351964" cy="250033"/>
            <a:chOff x="2758242" y="5059679"/>
            <a:chExt cx="5351964" cy="250033"/>
          </a:xfrm>
        </p:grpSpPr>
        <p:pic>
          <p:nvPicPr>
            <p:cNvPr id="12" name="Picture 11">
              <a:extLst>
                <a:ext uri="{FF2B5EF4-FFF2-40B4-BE49-F238E27FC236}">
                  <a16:creationId xmlns:a16="http://schemas.microsoft.com/office/drawing/2014/main" id="{F3C9ED8D-54EF-FD8A-BB8F-7984BF230C75}"/>
                </a:ext>
              </a:extLst>
            </p:cNvPr>
            <p:cNvPicPr>
              <a:picLocks noChangeAspect="1"/>
            </p:cNvPicPr>
            <p:nvPr/>
          </p:nvPicPr>
          <p:blipFill>
            <a:blip r:embed="rId8"/>
            <a:stretch>
              <a:fillRect/>
            </a:stretch>
          </p:blipFill>
          <p:spPr>
            <a:xfrm>
              <a:off x="2758242" y="5059679"/>
              <a:ext cx="2571769" cy="250033"/>
            </a:xfrm>
            <a:prstGeom prst="rect">
              <a:avLst/>
            </a:prstGeom>
          </p:spPr>
        </p:pic>
        <p:pic>
          <p:nvPicPr>
            <p:cNvPr id="14" name="Picture 13">
              <a:extLst>
                <a:ext uri="{FF2B5EF4-FFF2-40B4-BE49-F238E27FC236}">
                  <a16:creationId xmlns:a16="http://schemas.microsoft.com/office/drawing/2014/main" id="{3EEA4B2B-C9A7-C139-58BD-9ACE4BC5F4CA}"/>
                </a:ext>
              </a:extLst>
            </p:cNvPr>
            <p:cNvPicPr>
              <a:picLocks noChangeAspect="1"/>
            </p:cNvPicPr>
            <p:nvPr/>
          </p:nvPicPr>
          <p:blipFill>
            <a:blip r:embed="rId9"/>
            <a:stretch>
              <a:fillRect/>
            </a:stretch>
          </p:blipFill>
          <p:spPr>
            <a:xfrm>
              <a:off x="5651547" y="5059679"/>
              <a:ext cx="2458659" cy="250033"/>
            </a:xfrm>
            <a:prstGeom prst="rect">
              <a:avLst/>
            </a:prstGeom>
          </p:spPr>
        </p:pic>
      </p:grpSp>
      <p:sp>
        <p:nvSpPr>
          <p:cNvPr id="5" name="TextBox 4">
            <a:extLst>
              <a:ext uri="{FF2B5EF4-FFF2-40B4-BE49-F238E27FC236}">
                <a16:creationId xmlns:a16="http://schemas.microsoft.com/office/drawing/2014/main" id="{95BB0D8E-2285-0F84-EC46-B1613973FC0C}"/>
              </a:ext>
            </a:extLst>
          </p:cNvPr>
          <p:cNvSpPr txBox="1"/>
          <p:nvPr/>
        </p:nvSpPr>
        <p:spPr>
          <a:xfrm>
            <a:off x="76200" y="6317532"/>
            <a:ext cx="2064091" cy="369332"/>
          </a:xfrm>
          <a:prstGeom prst="rect">
            <a:avLst/>
          </a:prstGeom>
          <a:noFill/>
        </p:spPr>
        <p:txBody>
          <a:bodyPr wrap="non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See HelloWorld.java</a:t>
            </a:r>
          </a:p>
        </p:txBody>
      </p:sp>
    </p:spTree>
    <p:extLst>
      <p:ext uri="{BB962C8B-B14F-4D97-AF65-F5344CB8AC3E}">
        <p14:creationId xmlns:p14="http://schemas.microsoft.com/office/powerpoint/2010/main" val="135753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D9E3-8DE8-4962-ACA1-E9C72A33A81B}"/>
              </a:ext>
            </a:extLst>
          </p:cNvPr>
          <p:cNvSpPr>
            <a:spLocks noGrp="1"/>
          </p:cNvSpPr>
          <p:nvPr>
            <p:ph type="title"/>
          </p:nvPr>
        </p:nvSpPr>
        <p:spPr>
          <a:xfrm>
            <a:off x="838200" y="365125"/>
            <a:ext cx="11353800" cy="731520"/>
          </a:xfrm>
        </p:spPr>
        <p:txBody>
          <a:bodyPr>
            <a:normAutofit/>
          </a:bodyPr>
          <a:lstStyle/>
          <a:p>
            <a:r>
              <a:rPr lang="en-US" dirty="0"/>
              <a:t>Developing Java Programs</a:t>
            </a:r>
          </a:p>
        </p:txBody>
      </p:sp>
      <p:sp>
        <p:nvSpPr>
          <p:cNvPr id="3" name="Content Placeholder 2">
            <a:extLst>
              <a:ext uri="{FF2B5EF4-FFF2-40B4-BE49-F238E27FC236}">
                <a16:creationId xmlns:a16="http://schemas.microsoft.com/office/drawing/2014/main" id="{07B74C13-1B3F-4FB5-826F-19DB4B18B0D5}"/>
              </a:ext>
            </a:extLst>
          </p:cNvPr>
          <p:cNvSpPr>
            <a:spLocks noGrp="1"/>
          </p:cNvSpPr>
          <p:nvPr>
            <p:ph idx="1"/>
          </p:nvPr>
        </p:nvSpPr>
        <p:spPr/>
        <p:txBody>
          <a:bodyPr/>
          <a:lstStyle/>
          <a:p>
            <a:r>
              <a:rPr lang="en-US" dirty="0"/>
              <a:t>Locally-installed JDK</a:t>
            </a:r>
          </a:p>
          <a:p>
            <a:pPr lvl="1"/>
            <a:r>
              <a:rPr lang="en-US" dirty="0"/>
              <a:t>JDK = Java Development Kit</a:t>
            </a:r>
          </a:p>
          <a:p>
            <a:pPr lvl="2"/>
            <a:r>
              <a:rPr lang="en-US" dirty="0"/>
              <a:t>OpenJDK: </a:t>
            </a:r>
            <a:r>
              <a:rPr lang="en-US" dirty="0">
                <a:hlinkClick r:id="rId2"/>
              </a:rPr>
              <a:t>https://jdk.java.net/20/</a:t>
            </a:r>
            <a:endParaRPr lang="en-US" dirty="0"/>
          </a:p>
          <a:p>
            <a:pPr lvl="2"/>
            <a:r>
              <a:rPr lang="en-US" dirty="0"/>
              <a:t>Oracle JDK: </a:t>
            </a:r>
            <a:r>
              <a:rPr lang="en-US" dirty="0">
                <a:hlinkClick r:id="rId3"/>
              </a:rPr>
              <a:t>https://www.oracle.com/java/technologies/downloads/</a:t>
            </a:r>
            <a:endParaRPr lang="en-US" dirty="0"/>
          </a:p>
          <a:p>
            <a:pPr lvl="2"/>
            <a:r>
              <a:rPr lang="en-US" dirty="0">
                <a:effectLst/>
                <a:latin typeface="Calibri" panose="020F0502020204030204" pitchFamily="34" charset="0"/>
                <a:ea typeface="Calibri" panose="020F0502020204030204" pitchFamily="34" charset="0"/>
                <a:cs typeface="Times New Roman" panose="02020603050405020304" pitchFamily="18" charset="0"/>
              </a:rPr>
              <a:t>Choose a programmer's editor (</a:t>
            </a:r>
            <a:r>
              <a:rPr lang="en-US" dirty="0">
                <a:hlinkClick r:id="rId4"/>
              </a:rPr>
              <a:t>Notepad</a:t>
            </a:r>
            <a:r>
              <a:rPr lang="en-US" dirty="0">
                <a:effectLst/>
                <a:latin typeface="Calibri" panose="020F0502020204030204" pitchFamily="34" charset="0"/>
                <a:ea typeface="Calibri" panose="020F0502020204030204" pitchFamily="34" charset="0"/>
                <a:cs typeface="Times New Roman" panose="02020603050405020304" pitchFamily="18" charset="0"/>
                <a:hlinkClick r:id="rId4"/>
              </a:rPr>
              <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hlinkClick r:id="rId5"/>
              </a:rPr>
              <a:t>Sublime</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hlinkClick r:id="rId6"/>
              </a:rPr>
              <a:t>Textpad</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hlinkClick r:id="rId7"/>
              </a:rPr>
              <a:t>...</a:t>
            </a:r>
            <a:r>
              <a:rPr lang="en-US" dirty="0">
                <a:effectLst/>
                <a:latin typeface="Calibri" panose="020F0502020204030204" pitchFamily="34" charset="0"/>
                <a:ea typeface="Calibri" panose="020F0502020204030204" pitchFamily="34" charset="0"/>
                <a:cs typeface="Times New Roman" panose="02020603050405020304" pitchFamily="18" charset="0"/>
              </a:rPr>
              <a:t>) if not using an IDE</a:t>
            </a:r>
            <a:endParaRPr lang="en-US" dirty="0"/>
          </a:p>
          <a:p>
            <a:r>
              <a:rPr lang="en-US" dirty="0">
                <a:effectLst/>
                <a:latin typeface="Calibri" panose="020F0502020204030204" pitchFamily="34" charset="0"/>
                <a:ea typeface="Calibri" panose="020F0502020204030204" pitchFamily="34" charset="0"/>
                <a:cs typeface="Times New Roman" panose="02020603050405020304" pitchFamily="18" charset="0"/>
              </a:rPr>
              <a:t>Bookmark the Java API Reference</a:t>
            </a:r>
            <a:endParaRPr lang="en-US" dirty="0"/>
          </a:p>
          <a:p>
            <a:pPr lvl="1"/>
            <a:r>
              <a:rPr lang="en-US" dirty="0"/>
              <a:t>I prefer the </a:t>
            </a:r>
            <a:r>
              <a:rPr lang="en-US" dirty="0">
                <a:hlinkClick r:id="rId8"/>
              </a:rPr>
              <a:t>Java 8 API reference</a:t>
            </a:r>
            <a:r>
              <a:rPr lang="en-US" dirty="0"/>
              <a:t> to the </a:t>
            </a:r>
            <a:r>
              <a:rPr lang="en-US" dirty="0">
                <a:hlinkClick r:id="rId9"/>
              </a:rPr>
              <a:t>Java 20 API reference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E10 doesn’t teach, and you aren’t allowed to use, Java technologies introduced after Java v8 like Streams and Lambdas</a:t>
            </a:r>
          </a:p>
          <a:p>
            <a:pPr lvl="1"/>
            <a:endParaRPr lang="en-US" dirty="0"/>
          </a:p>
        </p:txBody>
      </p:sp>
    </p:spTree>
    <p:extLst>
      <p:ext uri="{BB962C8B-B14F-4D97-AF65-F5344CB8AC3E}">
        <p14:creationId xmlns:p14="http://schemas.microsoft.com/office/powerpoint/2010/main" val="1739993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CFC0-1BE9-407F-8D15-57BB518A64A1}"/>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BB105188-612C-4194-9FF6-A1B78AD28A83}"/>
              </a:ext>
            </a:extLst>
          </p:cNvPr>
          <p:cNvSpPr>
            <a:spLocks noGrp="1"/>
          </p:cNvSpPr>
          <p:nvPr>
            <p:ph idx="1"/>
          </p:nvPr>
        </p:nvSpPr>
        <p:spPr/>
        <p:txBody>
          <a:bodyPr/>
          <a:lstStyle/>
          <a:p>
            <a:r>
              <a:rPr lang="en-US" dirty="0"/>
              <a:t>Java variables and methods live in classes</a:t>
            </a:r>
          </a:p>
          <a:p>
            <a:pPr marL="914400" lvl="2" indent="0">
              <a:buNone/>
            </a:pPr>
            <a:r>
              <a:rPr lang="en-US" sz="2200" b="1" dirty="0">
                <a:solidFill>
                  <a:srgbClr val="0000FF"/>
                </a:solidFill>
                <a:latin typeface="Courier New" panose="02070309020205020404" pitchFamily="49" charset="0"/>
                <a:cs typeface="Courier New" panose="02070309020205020404" pitchFamily="49" charset="0"/>
              </a:rPr>
              <a:t>class Foo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    ...</a:t>
            </a:r>
            <a:br>
              <a:rPr lang="en-US" sz="2200" b="1" dirty="0">
                <a:solidFill>
                  <a:srgbClr val="0000FF"/>
                </a:solidFill>
                <a:latin typeface="Courier New" panose="02070309020205020404" pitchFamily="49" charset="0"/>
                <a:cs typeface="Courier New" panose="02070309020205020404" pitchFamily="49" charset="0"/>
              </a:rPr>
            </a:br>
            <a:r>
              <a:rPr lang="en-US" sz="2200" b="1" dirty="0">
                <a:solidFill>
                  <a:srgbClr val="0000FF"/>
                </a:solidFill>
                <a:latin typeface="Courier New" panose="02070309020205020404" pitchFamily="49" charset="0"/>
                <a:cs typeface="Courier New" panose="02070309020205020404" pitchFamily="49" charset="0"/>
              </a:rPr>
              <a:t>}</a:t>
            </a:r>
          </a:p>
          <a:p>
            <a:r>
              <a:rPr lang="en-US" i="1" dirty="0"/>
              <a:t>Program</a:t>
            </a:r>
            <a:r>
              <a:rPr lang="en-US" dirty="0"/>
              <a:t> classes</a:t>
            </a:r>
          </a:p>
          <a:p>
            <a:pPr lvl="1"/>
            <a:r>
              <a:rPr lang="en-US" sz="2000" dirty="0"/>
              <a:t>Executable applications</a:t>
            </a:r>
          </a:p>
          <a:p>
            <a:pPr lvl="1"/>
            <a:r>
              <a:rPr lang="en-US" sz="2000" dirty="0"/>
              <a:t>Contain </a:t>
            </a:r>
            <a:r>
              <a:rPr lang="en-US" sz="2000" b="1" dirty="0">
                <a:solidFill>
                  <a:srgbClr val="0000FF"/>
                </a:solidFill>
                <a:latin typeface="Courier New" panose="02070309020205020404" pitchFamily="49" charset="0"/>
                <a:cs typeface="Courier New" panose="02070309020205020404" pitchFamily="49" charset="0"/>
              </a:rPr>
              <a:t>main()</a:t>
            </a:r>
            <a:r>
              <a:rPr lang="en-US" sz="2000" dirty="0"/>
              <a:t> method, helper methods and variables</a:t>
            </a:r>
          </a:p>
          <a:p>
            <a:r>
              <a:rPr lang="en-US" i="1" dirty="0"/>
              <a:t>Template</a:t>
            </a:r>
            <a:r>
              <a:rPr lang="en-US" dirty="0"/>
              <a:t> classes</a:t>
            </a:r>
          </a:p>
          <a:p>
            <a:pPr lvl="1"/>
            <a:r>
              <a:rPr lang="en-US" sz="2000" dirty="0"/>
              <a:t>Model something (e.g. a String, e.g. a Bank Account)</a:t>
            </a:r>
          </a:p>
          <a:p>
            <a:pPr lvl="1"/>
            <a:r>
              <a:rPr lang="en-US" sz="2000" dirty="0"/>
              <a:t>Contain methods and variables</a:t>
            </a:r>
          </a:p>
          <a:p>
            <a:endParaRPr lang="en-US" dirty="0"/>
          </a:p>
        </p:txBody>
      </p:sp>
    </p:spTree>
    <p:extLst>
      <p:ext uri="{BB962C8B-B14F-4D97-AF65-F5344CB8AC3E}">
        <p14:creationId xmlns:p14="http://schemas.microsoft.com/office/powerpoint/2010/main" val="66419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7102-14AC-42DC-8B9F-F2062B048BAF}"/>
              </a:ext>
            </a:extLst>
          </p:cNvPr>
          <p:cNvSpPr>
            <a:spLocks noGrp="1"/>
          </p:cNvSpPr>
          <p:nvPr>
            <p:ph type="title"/>
          </p:nvPr>
        </p:nvSpPr>
        <p:spPr/>
        <p:txBody>
          <a:bodyPr>
            <a:normAutofit/>
          </a:bodyPr>
          <a:lstStyle/>
          <a:p>
            <a:r>
              <a:rPr lang="en-US" dirty="0"/>
              <a:t>Object-Oriented Programming: </a:t>
            </a:r>
            <a:r>
              <a:rPr lang="en-US" dirty="0">
                <a:solidFill>
                  <a:srgbClr val="0000FF"/>
                </a:solidFill>
                <a:latin typeface="Courier New" panose="02070309020205020404" pitchFamily="49" charset="0"/>
                <a:ea typeface="+mn-ea"/>
                <a:cs typeface="Courier New" panose="02070309020205020404" pitchFamily="49" charset="0"/>
              </a:rPr>
              <a:t>String</a:t>
            </a:r>
            <a:r>
              <a:rPr lang="en-US" dirty="0"/>
              <a:t> Objects</a:t>
            </a:r>
          </a:p>
        </p:txBody>
      </p:sp>
      <p:sp>
        <p:nvSpPr>
          <p:cNvPr id="3" name="Content Placeholder 2">
            <a:extLst>
              <a:ext uri="{FF2B5EF4-FFF2-40B4-BE49-F238E27FC236}">
                <a16:creationId xmlns:a16="http://schemas.microsoft.com/office/drawing/2014/main" id="{44A5D9A1-B6C4-4CC2-948D-D53A97B377FA}"/>
              </a:ext>
            </a:extLst>
          </p:cNvPr>
          <p:cNvSpPr>
            <a:spLocks noGrp="1"/>
          </p:cNvSpPr>
          <p:nvPr>
            <p:ph idx="1"/>
          </p:nvPr>
        </p:nvSpPr>
        <p:spPr/>
        <p:txBody>
          <a:bodyPr/>
          <a:lstStyle/>
          <a:p>
            <a:r>
              <a:rPr lang="en-US" sz="2200" b="1" dirty="0">
                <a:solidFill>
                  <a:srgbClr val="0000FF"/>
                </a:solidFill>
                <a:latin typeface="Courier New" panose="02070309020205020404" pitchFamily="49" charset="0"/>
                <a:cs typeface="Courier New" panose="02070309020205020404" pitchFamily="49" charset="0"/>
              </a:rPr>
              <a:t>String</a:t>
            </a:r>
            <a:r>
              <a:rPr lang="en-US" dirty="0"/>
              <a:t> is a template class</a:t>
            </a:r>
          </a:p>
          <a:p>
            <a:pPr lvl="1"/>
            <a:r>
              <a:rPr lang="en-US" dirty="0"/>
              <a:t>As opposed to a program class</a:t>
            </a:r>
          </a:p>
          <a:p>
            <a:pPr lvl="1"/>
            <a:r>
              <a:rPr lang="en-US" dirty="0"/>
              <a:t>Java does not have a program called </a:t>
            </a:r>
            <a:r>
              <a:rPr lang="en-US" b="1" dirty="0">
                <a:solidFill>
                  <a:srgbClr val="0000FF"/>
                </a:solidFill>
                <a:latin typeface="Courier New" panose="02070309020205020404" pitchFamily="49" charset="0"/>
                <a:cs typeface="Courier New" panose="02070309020205020404" pitchFamily="49" charset="0"/>
              </a:rPr>
              <a:t>String</a:t>
            </a:r>
            <a:r>
              <a:rPr lang="en-US" dirty="0"/>
              <a:t> that we can execute</a:t>
            </a:r>
          </a:p>
          <a:p>
            <a:r>
              <a:rPr lang="en-US" dirty="0"/>
              <a:t>A template class defines a certain type of object</a:t>
            </a:r>
          </a:p>
          <a:p>
            <a:r>
              <a:rPr lang="en-US" dirty="0"/>
              <a:t>Objects are </a:t>
            </a:r>
            <a:r>
              <a:rPr lang="en-US" u="sng" dirty="0"/>
              <a:t>instances</a:t>
            </a:r>
            <a:r>
              <a:rPr lang="en-US" dirty="0"/>
              <a:t> of some template class</a:t>
            </a:r>
          </a:p>
          <a:p>
            <a:r>
              <a:rPr lang="en-US" dirty="0"/>
              <a:t>Those instances have data </a:t>
            </a:r>
          </a:p>
          <a:p>
            <a:pPr lvl="1"/>
            <a:r>
              <a:rPr lang="en-US" dirty="0"/>
              <a:t>A </a:t>
            </a:r>
            <a:r>
              <a:rPr lang="en-US" sz="2200" b="1" dirty="0">
                <a:solidFill>
                  <a:srgbClr val="0000FF"/>
                </a:solidFill>
                <a:latin typeface="Courier New" panose="02070309020205020404" pitchFamily="49" charset="0"/>
                <a:cs typeface="Courier New" panose="02070309020205020404" pitchFamily="49" charset="0"/>
              </a:rPr>
              <a:t>String</a:t>
            </a:r>
            <a:r>
              <a:rPr lang="en-US" dirty="0"/>
              <a:t> object contains characters</a:t>
            </a:r>
          </a:p>
          <a:p>
            <a:r>
              <a:rPr lang="en-US" dirty="0"/>
              <a:t>Those instances can be operated on</a:t>
            </a:r>
          </a:p>
          <a:p>
            <a:pPr lvl="1"/>
            <a:r>
              <a:rPr lang="en-US" dirty="0"/>
              <a:t>You can execute methods on a </a:t>
            </a:r>
            <a:r>
              <a:rPr lang="en-US" sz="2200" b="1" dirty="0">
                <a:solidFill>
                  <a:srgbClr val="0000FF"/>
                </a:solidFill>
                <a:latin typeface="Courier New" panose="02070309020205020404" pitchFamily="49" charset="0"/>
                <a:cs typeface="Courier New" panose="02070309020205020404" pitchFamily="49" charset="0"/>
              </a:rPr>
              <a:t>String</a:t>
            </a:r>
            <a:r>
              <a:rPr lang="en-US" dirty="0"/>
              <a:t> object</a:t>
            </a:r>
          </a:p>
          <a:p>
            <a:r>
              <a:rPr lang="en-US" dirty="0"/>
              <a:t>The Java API reference is your friend </a:t>
            </a:r>
          </a:p>
        </p:txBody>
      </p:sp>
      <p:sp>
        <p:nvSpPr>
          <p:cNvPr id="4" name="TextBox 3">
            <a:extLst>
              <a:ext uri="{FF2B5EF4-FFF2-40B4-BE49-F238E27FC236}">
                <a16:creationId xmlns:a16="http://schemas.microsoft.com/office/drawing/2014/main" id="{5BA2C482-B92C-4F7A-A119-737C92DA68C0}"/>
              </a:ext>
            </a:extLst>
          </p:cNvPr>
          <p:cNvSpPr txBox="1"/>
          <p:nvPr/>
        </p:nvSpPr>
        <p:spPr>
          <a:xfrm>
            <a:off x="76200" y="6317532"/>
            <a:ext cx="4286173" cy="369332"/>
          </a:xfrm>
          <a:prstGeom prst="rect">
            <a:avLst/>
          </a:prstGeom>
          <a:noFill/>
        </p:spPr>
        <p:txBody>
          <a:bodyPr wrap="none" rtlCol="0">
            <a:spAutoFit/>
          </a:bodyPr>
          <a:lstStyle/>
          <a:p>
            <a:r>
              <a:rPr lang="en-US" dirty="0"/>
              <a:t>https://docs.oracle.com/javase/8/docs/api/</a:t>
            </a:r>
          </a:p>
        </p:txBody>
      </p:sp>
    </p:spTree>
    <p:extLst>
      <p:ext uri="{BB962C8B-B14F-4D97-AF65-F5344CB8AC3E}">
        <p14:creationId xmlns:p14="http://schemas.microsoft.com/office/powerpoint/2010/main" val="344767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8E7A0E-CC18-4DCA-9C76-FD9AD5416DDE}"/>
              </a:ext>
            </a:extLst>
          </p:cNvPr>
          <p:cNvSpPr>
            <a:spLocks noGrp="1"/>
          </p:cNvSpPr>
          <p:nvPr>
            <p:ph type="title"/>
          </p:nvPr>
        </p:nvSpPr>
        <p:spPr/>
        <p:txBody>
          <a:bodyPr/>
          <a:lstStyle/>
          <a:p>
            <a:r>
              <a:rPr lang="en-US" dirty="0"/>
              <a:t>Objects Are "Blobs"</a:t>
            </a:r>
          </a:p>
        </p:txBody>
      </p:sp>
      <p:grpSp>
        <p:nvGrpSpPr>
          <p:cNvPr id="2" name="Group 1">
            <a:extLst>
              <a:ext uri="{FF2B5EF4-FFF2-40B4-BE49-F238E27FC236}">
                <a16:creationId xmlns:a16="http://schemas.microsoft.com/office/drawing/2014/main" id="{57208133-2EDA-4964-A300-353D21F9838C}"/>
              </a:ext>
            </a:extLst>
          </p:cNvPr>
          <p:cNvGrpSpPr/>
          <p:nvPr/>
        </p:nvGrpSpPr>
        <p:grpSpPr>
          <a:xfrm>
            <a:off x="515539" y="1483420"/>
            <a:ext cx="5580461" cy="1509665"/>
            <a:chOff x="2823154" y="1417517"/>
            <a:chExt cx="5580461" cy="1509665"/>
          </a:xfrm>
        </p:grpSpPr>
        <p:grpSp>
          <p:nvGrpSpPr>
            <p:cNvPr id="19" name="Group 18">
              <a:extLst>
                <a:ext uri="{FF2B5EF4-FFF2-40B4-BE49-F238E27FC236}">
                  <a16:creationId xmlns:a16="http://schemas.microsoft.com/office/drawing/2014/main" id="{E0657509-43D0-4B5A-AE98-D13F03E86209}"/>
                </a:ext>
              </a:extLst>
            </p:cNvPr>
            <p:cNvGrpSpPr/>
            <p:nvPr/>
          </p:nvGrpSpPr>
          <p:grpSpPr>
            <a:xfrm>
              <a:off x="2823154" y="1971627"/>
              <a:ext cx="2630885" cy="722643"/>
              <a:chOff x="3346893" y="2463465"/>
              <a:chExt cx="2630885" cy="722643"/>
            </a:xfrm>
          </p:grpSpPr>
          <p:sp>
            <p:nvSpPr>
              <p:cNvPr id="28" name="TextBox 27">
                <a:extLst>
                  <a:ext uri="{FF2B5EF4-FFF2-40B4-BE49-F238E27FC236}">
                    <a16:creationId xmlns:a16="http://schemas.microsoft.com/office/drawing/2014/main" id="{0E89C11A-4C5B-4153-AA19-7F021C80A942}"/>
                  </a:ext>
                </a:extLst>
              </p:cNvPr>
              <p:cNvSpPr txBox="1"/>
              <p:nvPr/>
            </p:nvSpPr>
            <p:spPr>
              <a:xfrm>
                <a:off x="3423127" y="2463465"/>
                <a:ext cx="1178853" cy="369332"/>
              </a:xfrm>
              <a:prstGeom prst="rect">
                <a:avLst/>
              </a:prstGeom>
              <a:noFill/>
              <a:ln w="38100">
                <a:solidFill>
                  <a:schemeClr val="tx1"/>
                </a:solidFill>
              </a:ln>
            </p:spPr>
            <p:txBody>
              <a:bodyPr wrap="square" rtlCol="0">
                <a:spAutoFit/>
              </a:bodyPr>
              <a:lstStyle/>
              <a:p>
                <a:endParaRPr lang="en-US" b="1" dirty="0"/>
              </a:p>
            </p:txBody>
          </p:sp>
          <p:cxnSp>
            <p:nvCxnSpPr>
              <p:cNvPr id="29" name="Straight Arrow Connector 28">
                <a:extLst>
                  <a:ext uri="{FF2B5EF4-FFF2-40B4-BE49-F238E27FC236}">
                    <a16:creationId xmlns:a16="http://schemas.microsoft.com/office/drawing/2014/main" id="{85EB580E-90ED-44EE-B8E6-24842D06D7F0}"/>
                  </a:ext>
                </a:extLst>
              </p:cNvPr>
              <p:cNvCxnSpPr>
                <a:cxnSpLocks/>
              </p:cNvCxnSpPr>
              <p:nvPr/>
            </p:nvCxnSpPr>
            <p:spPr>
              <a:xfrm>
                <a:off x="3714694" y="2648131"/>
                <a:ext cx="226308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243646-D6FA-4030-8F6F-18E2D85BBB66}"/>
                  </a:ext>
                </a:extLst>
              </p:cNvPr>
              <p:cNvSpPr txBox="1"/>
              <p:nvPr/>
            </p:nvSpPr>
            <p:spPr>
              <a:xfrm>
                <a:off x="3346893" y="2816776"/>
                <a:ext cx="2363019" cy="369332"/>
              </a:xfrm>
              <a:prstGeom prst="rect">
                <a:avLst/>
              </a:prstGeom>
              <a:noFill/>
            </p:spPr>
            <p:txBody>
              <a:bodyPr wrap="none" rtlCol="0">
                <a:spAutoFit/>
              </a:bodyPr>
              <a:lstStyle/>
              <a:p>
                <a:r>
                  <a:rPr lang="en-US" b="1" dirty="0"/>
                  <a:t>String david = "David"</a:t>
                </a:r>
              </a:p>
            </p:txBody>
          </p:sp>
        </p:grpSp>
        <p:grpSp>
          <p:nvGrpSpPr>
            <p:cNvPr id="33" name="Group 32">
              <a:extLst>
                <a:ext uri="{FF2B5EF4-FFF2-40B4-BE49-F238E27FC236}">
                  <a16:creationId xmlns:a16="http://schemas.microsoft.com/office/drawing/2014/main" id="{EE52EAE8-1A1C-4F13-BC92-EECDF27F6511}"/>
                </a:ext>
              </a:extLst>
            </p:cNvPr>
            <p:cNvGrpSpPr/>
            <p:nvPr/>
          </p:nvGrpSpPr>
          <p:grpSpPr>
            <a:xfrm>
              <a:off x="5506506" y="1417517"/>
              <a:ext cx="2897109" cy="1509665"/>
              <a:chOff x="5506506" y="1417517"/>
              <a:chExt cx="2897109" cy="1509665"/>
            </a:xfrm>
          </p:grpSpPr>
          <p:sp>
            <p:nvSpPr>
              <p:cNvPr id="34" name="Freeform 4">
                <a:extLst>
                  <a:ext uri="{FF2B5EF4-FFF2-40B4-BE49-F238E27FC236}">
                    <a16:creationId xmlns:a16="http://schemas.microsoft.com/office/drawing/2014/main" id="{D619A09B-E849-437F-9B0E-B4EEA4F732AD}"/>
                  </a:ext>
                </a:extLst>
              </p:cNvPr>
              <p:cNvSpPr/>
              <p:nvPr/>
            </p:nvSpPr>
            <p:spPr>
              <a:xfrm>
                <a:off x="5506506" y="1417517"/>
                <a:ext cx="2897109" cy="1509665"/>
              </a:xfrm>
              <a:custGeom>
                <a:avLst/>
                <a:gdLst>
                  <a:gd name="connsiteX0" fmla="*/ 1648047 w 3288281"/>
                  <a:gd name="connsiteY0" fmla="*/ 31898 h 2934875"/>
                  <a:gd name="connsiteX1" fmla="*/ 1222745 w 3288281"/>
                  <a:gd name="connsiteY1" fmla="*/ 10633 h 2934875"/>
                  <a:gd name="connsiteX2" fmla="*/ 1137684 w 3288281"/>
                  <a:gd name="connsiteY2" fmla="*/ 0 h 2934875"/>
                  <a:gd name="connsiteX3" fmla="*/ 1020726 w 3288281"/>
                  <a:gd name="connsiteY3" fmla="*/ 10633 h 2934875"/>
                  <a:gd name="connsiteX4" fmla="*/ 988828 w 3288281"/>
                  <a:gd name="connsiteY4" fmla="*/ 42531 h 2934875"/>
                  <a:gd name="connsiteX5" fmla="*/ 893135 w 3288281"/>
                  <a:gd name="connsiteY5" fmla="*/ 106326 h 2934875"/>
                  <a:gd name="connsiteX6" fmla="*/ 808075 w 3288281"/>
                  <a:gd name="connsiteY6" fmla="*/ 180754 h 2934875"/>
                  <a:gd name="connsiteX7" fmla="*/ 765545 w 3288281"/>
                  <a:gd name="connsiteY7" fmla="*/ 212652 h 2934875"/>
                  <a:gd name="connsiteX8" fmla="*/ 616689 w 3288281"/>
                  <a:gd name="connsiteY8" fmla="*/ 233917 h 2934875"/>
                  <a:gd name="connsiteX9" fmla="*/ 467833 w 3288281"/>
                  <a:gd name="connsiteY9" fmla="*/ 255182 h 2934875"/>
                  <a:gd name="connsiteX10" fmla="*/ 425303 w 3288281"/>
                  <a:gd name="connsiteY10" fmla="*/ 265814 h 2934875"/>
                  <a:gd name="connsiteX11" fmla="*/ 393405 w 3288281"/>
                  <a:gd name="connsiteY11" fmla="*/ 297712 h 2934875"/>
                  <a:gd name="connsiteX12" fmla="*/ 350875 w 3288281"/>
                  <a:gd name="connsiteY12" fmla="*/ 382772 h 2934875"/>
                  <a:gd name="connsiteX13" fmla="*/ 318977 w 3288281"/>
                  <a:gd name="connsiteY13" fmla="*/ 489098 h 2934875"/>
                  <a:gd name="connsiteX14" fmla="*/ 287079 w 3288281"/>
                  <a:gd name="connsiteY14" fmla="*/ 552893 h 2934875"/>
                  <a:gd name="connsiteX15" fmla="*/ 255182 w 3288281"/>
                  <a:gd name="connsiteY15" fmla="*/ 584791 h 2934875"/>
                  <a:gd name="connsiteX16" fmla="*/ 159489 w 3288281"/>
                  <a:gd name="connsiteY16" fmla="*/ 616689 h 2934875"/>
                  <a:gd name="connsiteX17" fmla="*/ 85061 w 3288281"/>
                  <a:gd name="connsiteY17" fmla="*/ 669852 h 2934875"/>
                  <a:gd name="connsiteX18" fmla="*/ 63796 w 3288281"/>
                  <a:gd name="connsiteY18" fmla="*/ 733647 h 2934875"/>
                  <a:gd name="connsiteX19" fmla="*/ 42531 w 3288281"/>
                  <a:gd name="connsiteY19" fmla="*/ 808075 h 2934875"/>
                  <a:gd name="connsiteX20" fmla="*/ 31898 w 3288281"/>
                  <a:gd name="connsiteY20" fmla="*/ 882503 h 2934875"/>
                  <a:gd name="connsiteX21" fmla="*/ 10633 w 3288281"/>
                  <a:gd name="connsiteY21" fmla="*/ 946298 h 2934875"/>
                  <a:gd name="connsiteX22" fmla="*/ 0 w 3288281"/>
                  <a:gd name="connsiteY22" fmla="*/ 988828 h 2934875"/>
                  <a:gd name="connsiteX23" fmla="*/ 10633 w 3288281"/>
                  <a:gd name="connsiteY23" fmla="*/ 1244010 h 2934875"/>
                  <a:gd name="connsiteX24" fmla="*/ 42531 w 3288281"/>
                  <a:gd name="connsiteY24" fmla="*/ 1254642 h 2934875"/>
                  <a:gd name="connsiteX25" fmla="*/ 53163 w 3288281"/>
                  <a:gd name="connsiteY25" fmla="*/ 1286540 h 2934875"/>
                  <a:gd name="connsiteX26" fmla="*/ 63796 w 3288281"/>
                  <a:gd name="connsiteY26" fmla="*/ 1371600 h 2934875"/>
                  <a:gd name="connsiteX27" fmla="*/ 202019 w 3288281"/>
                  <a:gd name="connsiteY27" fmla="*/ 1424763 h 2934875"/>
                  <a:gd name="connsiteX28" fmla="*/ 244549 w 3288281"/>
                  <a:gd name="connsiteY28" fmla="*/ 1924493 h 2934875"/>
                  <a:gd name="connsiteX29" fmla="*/ 265814 w 3288281"/>
                  <a:gd name="connsiteY29" fmla="*/ 1977656 h 2934875"/>
                  <a:gd name="connsiteX30" fmla="*/ 350875 w 3288281"/>
                  <a:gd name="connsiteY30" fmla="*/ 2041452 h 2934875"/>
                  <a:gd name="connsiteX31" fmla="*/ 510363 w 3288281"/>
                  <a:gd name="connsiteY31" fmla="*/ 2073349 h 2934875"/>
                  <a:gd name="connsiteX32" fmla="*/ 691117 w 3288281"/>
                  <a:gd name="connsiteY32" fmla="*/ 2115879 h 2934875"/>
                  <a:gd name="connsiteX33" fmla="*/ 723014 w 3288281"/>
                  <a:gd name="connsiteY33" fmla="*/ 2264735 h 2934875"/>
                  <a:gd name="connsiteX34" fmla="*/ 754912 w 3288281"/>
                  <a:gd name="connsiteY34" fmla="*/ 2296633 h 2934875"/>
                  <a:gd name="connsiteX35" fmla="*/ 786810 w 3288281"/>
                  <a:gd name="connsiteY35" fmla="*/ 2317898 h 2934875"/>
                  <a:gd name="connsiteX36" fmla="*/ 861238 w 3288281"/>
                  <a:gd name="connsiteY36" fmla="*/ 2328531 h 2934875"/>
                  <a:gd name="connsiteX37" fmla="*/ 1084521 w 3288281"/>
                  <a:gd name="connsiteY37" fmla="*/ 2339163 h 2934875"/>
                  <a:gd name="connsiteX38" fmla="*/ 1127051 w 3288281"/>
                  <a:gd name="connsiteY38" fmla="*/ 2349796 h 2934875"/>
                  <a:gd name="connsiteX39" fmla="*/ 1158949 w 3288281"/>
                  <a:gd name="connsiteY39" fmla="*/ 2360428 h 2934875"/>
                  <a:gd name="connsiteX40" fmla="*/ 1169582 w 3288281"/>
                  <a:gd name="connsiteY40" fmla="*/ 2402958 h 2934875"/>
                  <a:gd name="connsiteX41" fmla="*/ 1201479 w 3288281"/>
                  <a:gd name="connsiteY41" fmla="*/ 2573079 h 2934875"/>
                  <a:gd name="connsiteX42" fmla="*/ 1212112 w 3288281"/>
                  <a:gd name="connsiteY42" fmla="*/ 2636875 h 2934875"/>
                  <a:gd name="connsiteX43" fmla="*/ 1222745 w 3288281"/>
                  <a:gd name="connsiteY43" fmla="*/ 2679405 h 2934875"/>
                  <a:gd name="connsiteX44" fmla="*/ 1307805 w 3288281"/>
                  <a:gd name="connsiteY44" fmla="*/ 2870791 h 2934875"/>
                  <a:gd name="connsiteX45" fmla="*/ 1424763 w 3288281"/>
                  <a:gd name="connsiteY45" fmla="*/ 2902689 h 2934875"/>
                  <a:gd name="connsiteX46" fmla="*/ 1520456 w 3288281"/>
                  <a:gd name="connsiteY46" fmla="*/ 2934586 h 2934875"/>
                  <a:gd name="connsiteX47" fmla="*/ 1594884 w 3288281"/>
                  <a:gd name="connsiteY47" fmla="*/ 2913321 h 2934875"/>
                  <a:gd name="connsiteX48" fmla="*/ 1648047 w 3288281"/>
                  <a:gd name="connsiteY48" fmla="*/ 2860158 h 2934875"/>
                  <a:gd name="connsiteX49" fmla="*/ 1733107 w 3288281"/>
                  <a:gd name="connsiteY49" fmla="*/ 2764465 h 2934875"/>
                  <a:gd name="connsiteX50" fmla="*/ 1839433 w 3288281"/>
                  <a:gd name="connsiteY50" fmla="*/ 2679405 h 2934875"/>
                  <a:gd name="connsiteX51" fmla="*/ 1998921 w 3288281"/>
                  <a:gd name="connsiteY51" fmla="*/ 2594345 h 2934875"/>
                  <a:gd name="connsiteX52" fmla="*/ 2094614 w 3288281"/>
                  <a:gd name="connsiteY52" fmla="*/ 2498652 h 2934875"/>
                  <a:gd name="connsiteX53" fmla="*/ 2190307 w 3288281"/>
                  <a:gd name="connsiteY53" fmla="*/ 2360428 h 2934875"/>
                  <a:gd name="connsiteX54" fmla="*/ 2519917 w 3288281"/>
                  <a:gd name="connsiteY54" fmla="*/ 2243470 h 2934875"/>
                  <a:gd name="connsiteX55" fmla="*/ 2626242 w 3288281"/>
                  <a:gd name="connsiteY55" fmla="*/ 2200940 h 2934875"/>
                  <a:gd name="connsiteX56" fmla="*/ 2732568 w 3288281"/>
                  <a:gd name="connsiteY56" fmla="*/ 2179675 h 2934875"/>
                  <a:gd name="connsiteX57" fmla="*/ 2764465 w 3288281"/>
                  <a:gd name="connsiteY57" fmla="*/ 2147777 h 2934875"/>
                  <a:gd name="connsiteX58" fmla="*/ 2828261 w 3288281"/>
                  <a:gd name="connsiteY58" fmla="*/ 2094614 h 2934875"/>
                  <a:gd name="connsiteX59" fmla="*/ 3168503 w 3288281"/>
                  <a:gd name="connsiteY59" fmla="*/ 1701210 h 2934875"/>
                  <a:gd name="connsiteX60" fmla="*/ 3242931 w 3288281"/>
                  <a:gd name="connsiteY60" fmla="*/ 1594884 h 2934875"/>
                  <a:gd name="connsiteX61" fmla="*/ 3285461 w 3288281"/>
                  <a:gd name="connsiteY61" fmla="*/ 1382233 h 2934875"/>
                  <a:gd name="connsiteX62" fmla="*/ 3179135 w 3288281"/>
                  <a:gd name="connsiteY62" fmla="*/ 1371600 h 2934875"/>
                  <a:gd name="connsiteX63" fmla="*/ 3200400 w 3288281"/>
                  <a:gd name="connsiteY63" fmla="*/ 1339703 h 2934875"/>
                  <a:gd name="connsiteX64" fmla="*/ 2923954 w 3288281"/>
                  <a:gd name="connsiteY64" fmla="*/ 1169582 h 2934875"/>
                  <a:gd name="connsiteX65" fmla="*/ 2892056 w 3288281"/>
                  <a:gd name="connsiteY65" fmla="*/ 1127052 h 2934875"/>
                  <a:gd name="connsiteX66" fmla="*/ 2881424 w 3288281"/>
                  <a:gd name="connsiteY66" fmla="*/ 1073889 h 2934875"/>
                  <a:gd name="connsiteX67" fmla="*/ 2849526 w 3288281"/>
                  <a:gd name="connsiteY67" fmla="*/ 659219 h 2934875"/>
                  <a:gd name="connsiteX68" fmla="*/ 2785731 w 3288281"/>
                  <a:gd name="connsiteY68" fmla="*/ 627321 h 2934875"/>
                  <a:gd name="connsiteX69" fmla="*/ 2668772 w 3288281"/>
                  <a:gd name="connsiteY69" fmla="*/ 606056 h 2934875"/>
                  <a:gd name="connsiteX70" fmla="*/ 2456121 w 3288281"/>
                  <a:gd name="connsiteY70" fmla="*/ 520996 h 2934875"/>
                  <a:gd name="connsiteX71" fmla="*/ 2434856 w 3288281"/>
                  <a:gd name="connsiteY71" fmla="*/ 457200 h 2934875"/>
                  <a:gd name="connsiteX72" fmla="*/ 2392326 w 3288281"/>
                  <a:gd name="connsiteY72" fmla="*/ 382772 h 2934875"/>
                  <a:gd name="connsiteX73" fmla="*/ 2371061 w 3288281"/>
                  <a:gd name="connsiteY73" fmla="*/ 318977 h 2934875"/>
                  <a:gd name="connsiteX74" fmla="*/ 2296633 w 3288281"/>
                  <a:gd name="connsiteY74" fmla="*/ 223284 h 2934875"/>
                  <a:gd name="connsiteX75" fmla="*/ 2190307 w 3288281"/>
                  <a:gd name="connsiteY75" fmla="*/ 180754 h 2934875"/>
                  <a:gd name="connsiteX76" fmla="*/ 2083982 w 3288281"/>
                  <a:gd name="connsiteY76" fmla="*/ 85061 h 2934875"/>
                  <a:gd name="connsiteX77" fmla="*/ 2073349 w 3288281"/>
                  <a:gd name="connsiteY77" fmla="*/ 116958 h 2934875"/>
                  <a:gd name="connsiteX78" fmla="*/ 2041451 w 3288281"/>
                  <a:gd name="connsiteY78" fmla="*/ 106326 h 2934875"/>
                  <a:gd name="connsiteX79" fmla="*/ 1881963 w 3288281"/>
                  <a:gd name="connsiteY79" fmla="*/ 42531 h 2934875"/>
                  <a:gd name="connsiteX80" fmla="*/ 1818168 w 3288281"/>
                  <a:gd name="connsiteY80" fmla="*/ 0 h 2934875"/>
                  <a:gd name="connsiteX81" fmla="*/ 1722475 w 3288281"/>
                  <a:gd name="connsiteY81" fmla="*/ 21265 h 2934875"/>
                  <a:gd name="connsiteX82" fmla="*/ 1648047 w 3288281"/>
                  <a:gd name="connsiteY82" fmla="*/ 31898 h 293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288281" h="2934875">
                    <a:moveTo>
                      <a:pt x="1648047" y="31898"/>
                    </a:moveTo>
                    <a:cubicBezTo>
                      <a:pt x="1564759" y="30126"/>
                      <a:pt x="1363546" y="22876"/>
                      <a:pt x="1222745" y="10633"/>
                    </a:cubicBezTo>
                    <a:cubicBezTo>
                      <a:pt x="1194278" y="8158"/>
                      <a:pt x="1166038" y="3544"/>
                      <a:pt x="1137684" y="0"/>
                    </a:cubicBezTo>
                    <a:cubicBezTo>
                      <a:pt x="1098698" y="3544"/>
                      <a:pt x="1058367" y="-122"/>
                      <a:pt x="1020726" y="10633"/>
                    </a:cubicBezTo>
                    <a:cubicBezTo>
                      <a:pt x="1006268" y="14764"/>
                      <a:pt x="1000245" y="32745"/>
                      <a:pt x="988828" y="42531"/>
                    </a:cubicBezTo>
                    <a:cubicBezTo>
                      <a:pt x="954377" y="72060"/>
                      <a:pt x="932791" y="82532"/>
                      <a:pt x="893135" y="106326"/>
                    </a:cubicBezTo>
                    <a:cubicBezTo>
                      <a:pt x="822712" y="194356"/>
                      <a:pt x="883469" y="133632"/>
                      <a:pt x="808075" y="180754"/>
                    </a:cubicBezTo>
                    <a:cubicBezTo>
                      <a:pt x="793048" y="190146"/>
                      <a:pt x="782619" y="207909"/>
                      <a:pt x="765545" y="212652"/>
                    </a:cubicBezTo>
                    <a:cubicBezTo>
                      <a:pt x="717251" y="226067"/>
                      <a:pt x="666308" y="226829"/>
                      <a:pt x="616689" y="233917"/>
                    </a:cubicBezTo>
                    <a:cubicBezTo>
                      <a:pt x="616676" y="233919"/>
                      <a:pt x="467845" y="255179"/>
                      <a:pt x="467833" y="255182"/>
                    </a:cubicBezTo>
                    <a:lnTo>
                      <a:pt x="425303" y="265814"/>
                    </a:lnTo>
                    <a:cubicBezTo>
                      <a:pt x="414670" y="276447"/>
                      <a:pt x="401478" y="285026"/>
                      <a:pt x="393405" y="297712"/>
                    </a:cubicBezTo>
                    <a:cubicBezTo>
                      <a:pt x="376386" y="324456"/>
                      <a:pt x="350875" y="382772"/>
                      <a:pt x="350875" y="382772"/>
                    </a:cubicBezTo>
                    <a:cubicBezTo>
                      <a:pt x="334606" y="464115"/>
                      <a:pt x="348953" y="409160"/>
                      <a:pt x="318977" y="489098"/>
                    </a:cubicBezTo>
                    <a:cubicBezTo>
                      <a:pt x="305897" y="523978"/>
                      <a:pt x="312746" y="522093"/>
                      <a:pt x="287079" y="552893"/>
                    </a:cubicBezTo>
                    <a:cubicBezTo>
                      <a:pt x="277453" y="564444"/>
                      <a:pt x="268631" y="578066"/>
                      <a:pt x="255182" y="584791"/>
                    </a:cubicBezTo>
                    <a:cubicBezTo>
                      <a:pt x="225109" y="599828"/>
                      <a:pt x="187465" y="598038"/>
                      <a:pt x="159489" y="616689"/>
                    </a:cubicBezTo>
                    <a:cubicBezTo>
                      <a:pt x="112846" y="647784"/>
                      <a:pt x="137814" y="630287"/>
                      <a:pt x="85061" y="669852"/>
                    </a:cubicBezTo>
                    <a:cubicBezTo>
                      <a:pt x="77973" y="691117"/>
                      <a:pt x="69233" y="711901"/>
                      <a:pt x="63796" y="733647"/>
                    </a:cubicBezTo>
                    <a:cubicBezTo>
                      <a:pt x="50445" y="787050"/>
                      <a:pt x="57784" y="762314"/>
                      <a:pt x="42531" y="808075"/>
                    </a:cubicBezTo>
                    <a:cubicBezTo>
                      <a:pt x="38987" y="832884"/>
                      <a:pt x="37533" y="858084"/>
                      <a:pt x="31898" y="882503"/>
                    </a:cubicBezTo>
                    <a:cubicBezTo>
                      <a:pt x="26858" y="904344"/>
                      <a:pt x="16070" y="924552"/>
                      <a:pt x="10633" y="946298"/>
                    </a:cubicBezTo>
                    <a:lnTo>
                      <a:pt x="0" y="988828"/>
                    </a:lnTo>
                    <a:cubicBezTo>
                      <a:pt x="3544" y="1073889"/>
                      <a:pt x="-2818" y="1159945"/>
                      <a:pt x="10633" y="1244010"/>
                    </a:cubicBezTo>
                    <a:cubicBezTo>
                      <a:pt x="12404" y="1255077"/>
                      <a:pt x="34606" y="1246717"/>
                      <a:pt x="42531" y="1254642"/>
                    </a:cubicBezTo>
                    <a:cubicBezTo>
                      <a:pt x="50456" y="1262567"/>
                      <a:pt x="49619" y="1275907"/>
                      <a:pt x="53163" y="1286540"/>
                    </a:cubicBezTo>
                    <a:cubicBezTo>
                      <a:pt x="56707" y="1314893"/>
                      <a:pt x="50113" y="1346515"/>
                      <a:pt x="63796" y="1371600"/>
                    </a:cubicBezTo>
                    <a:cubicBezTo>
                      <a:pt x="81088" y="1403303"/>
                      <a:pt x="183080" y="1420028"/>
                      <a:pt x="202019" y="1424763"/>
                    </a:cubicBezTo>
                    <a:cubicBezTo>
                      <a:pt x="216285" y="2009685"/>
                      <a:pt x="147146" y="1710207"/>
                      <a:pt x="244549" y="1924493"/>
                    </a:cubicBezTo>
                    <a:cubicBezTo>
                      <a:pt x="252447" y="1941868"/>
                      <a:pt x="255698" y="1961471"/>
                      <a:pt x="265814" y="1977656"/>
                    </a:cubicBezTo>
                    <a:cubicBezTo>
                      <a:pt x="281859" y="2003328"/>
                      <a:pt x="326690" y="2030459"/>
                      <a:pt x="350875" y="2041452"/>
                    </a:cubicBezTo>
                    <a:cubicBezTo>
                      <a:pt x="411855" y="2069170"/>
                      <a:pt x="440016" y="2065533"/>
                      <a:pt x="510363" y="2073349"/>
                    </a:cubicBezTo>
                    <a:cubicBezTo>
                      <a:pt x="670178" y="2107595"/>
                      <a:pt x="611078" y="2089201"/>
                      <a:pt x="691117" y="2115879"/>
                    </a:cubicBezTo>
                    <a:cubicBezTo>
                      <a:pt x="748529" y="2201998"/>
                      <a:pt x="667014" y="2068732"/>
                      <a:pt x="723014" y="2264735"/>
                    </a:cubicBezTo>
                    <a:cubicBezTo>
                      <a:pt x="727145" y="2279193"/>
                      <a:pt x="743360" y="2287007"/>
                      <a:pt x="754912" y="2296633"/>
                    </a:cubicBezTo>
                    <a:cubicBezTo>
                      <a:pt x="764729" y="2304814"/>
                      <a:pt x="774570" y="2314226"/>
                      <a:pt x="786810" y="2317898"/>
                    </a:cubicBezTo>
                    <a:cubicBezTo>
                      <a:pt x="810814" y="2325099"/>
                      <a:pt x="836240" y="2326745"/>
                      <a:pt x="861238" y="2328531"/>
                    </a:cubicBezTo>
                    <a:cubicBezTo>
                      <a:pt x="935561" y="2333840"/>
                      <a:pt x="1010093" y="2335619"/>
                      <a:pt x="1084521" y="2339163"/>
                    </a:cubicBezTo>
                    <a:cubicBezTo>
                      <a:pt x="1098698" y="2342707"/>
                      <a:pt x="1113000" y="2345782"/>
                      <a:pt x="1127051" y="2349796"/>
                    </a:cubicBezTo>
                    <a:cubicBezTo>
                      <a:pt x="1137828" y="2352875"/>
                      <a:pt x="1151947" y="2351676"/>
                      <a:pt x="1158949" y="2360428"/>
                    </a:cubicBezTo>
                    <a:cubicBezTo>
                      <a:pt x="1168078" y="2371839"/>
                      <a:pt x="1166716" y="2388629"/>
                      <a:pt x="1169582" y="2402958"/>
                    </a:cubicBezTo>
                    <a:cubicBezTo>
                      <a:pt x="1180897" y="2459533"/>
                      <a:pt x="1191158" y="2516314"/>
                      <a:pt x="1201479" y="2573079"/>
                    </a:cubicBezTo>
                    <a:cubicBezTo>
                      <a:pt x="1205336" y="2594290"/>
                      <a:pt x="1206883" y="2615960"/>
                      <a:pt x="1212112" y="2636875"/>
                    </a:cubicBezTo>
                    <a:cubicBezTo>
                      <a:pt x="1215656" y="2651052"/>
                      <a:pt x="1218731" y="2665354"/>
                      <a:pt x="1222745" y="2679405"/>
                    </a:cubicBezTo>
                    <a:cubicBezTo>
                      <a:pt x="1239843" y="2739247"/>
                      <a:pt x="1291898" y="2846208"/>
                      <a:pt x="1307805" y="2870791"/>
                    </a:cubicBezTo>
                    <a:cubicBezTo>
                      <a:pt x="1324342" y="2896348"/>
                      <a:pt x="1411186" y="2900749"/>
                      <a:pt x="1424763" y="2902689"/>
                    </a:cubicBezTo>
                    <a:cubicBezTo>
                      <a:pt x="1454190" y="2917402"/>
                      <a:pt x="1485121" y="2937531"/>
                      <a:pt x="1520456" y="2934586"/>
                    </a:cubicBezTo>
                    <a:cubicBezTo>
                      <a:pt x="1546169" y="2932443"/>
                      <a:pt x="1570075" y="2920409"/>
                      <a:pt x="1594884" y="2913321"/>
                    </a:cubicBezTo>
                    <a:cubicBezTo>
                      <a:pt x="1612605" y="2895600"/>
                      <a:pt x="1631282" y="2878786"/>
                      <a:pt x="1648047" y="2860158"/>
                    </a:cubicBezTo>
                    <a:cubicBezTo>
                      <a:pt x="1695907" y="2806981"/>
                      <a:pt x="1680887" y="2809225"/>
                      <a:pt x="1733107" y="2764465"/>
                    </a:cubicBezTo>
                    <a:cubicBezTo>
                      <a:pt x="1767568" y="2734927"/>
                      <a:pt x="1797291" y="2696261"/>
                      <a:pt x="1839433" y="2679405"/>
                    </a:cubicBezTo>
                    <a:cubicBezTo>
                      <a:pt x="1893201" y="2657898"/>
                      <a:pt x="1958023" y="2635243"/>
                      <a:pt x="1998921" y="2594345"/>
                    </a:cubicBezTo>
                    <a:cubicBezTo>
                      <a:pt x="2030819" y="2562447"/>
                      <a:pt x="2068937" y="2535741"/>
                      <a:pt x="2094614" y="2498652"/>
                    </a:cubicBezTo>
                    <a:cubicBezTo>
                      <a:pt x="2126512" y="2452577"/>
                      <a:pt x="2148654" y="2397916"/>
                      <a:pt x="2190307" y="2360428"/>
                    </a:cubicBezTo>
                    <a:cubicBezTo>
                      <a:pt x="2238372" y="2317170"/>
                      <a:pt x="2501726" y="2249534"/>
                      <a:pt x="2519917" y="2243470"/>
                    </a:cubicBezTo>
                    <a:cubicBezTo>
                      <a:pt x="2556130" y="2231399"/>
                      <a:pt x="2590294" y="2213779"/>
                      <a:pt x="2626242" y="2200940"/>
                    </a:cubicBezTo>
                    <a:cubicBezTo>
                      <a:pt x="2654005" y="2191025"/>
                      <a:pt x="2707000" y="2183936"/>
                      <a:pt x="2732568" y="2179675"/>
                    </a:cubicBezTo>
                    <a:cubicBezTo>
                      <a:pt x="2743200" y="2169042"/>
                      <a:pt x="2753227" y="2157767"/>
                      <a:pt x="2764465" y="2147777"/>
                    </a:cubicBezTo>
                    <a:cubicBezTo>
                      <a:pt x="2785154" y="2129387"/>
                      <a:pt x="2809689" y="2115141"/>
                      <a:pt x="2828261" y="2094614"/>
                    </a:cubicBezTo>
                    <a:cubicBezTo>
                      <a:pt x="2944581" y="1966050"/>
                      <a:pt x="3057790" y="1834633"/>
                      <a:pt x="3168503" y="1701210"/>
                    </a:cubicBezTo>
                    <a:cubicBezTo>
                      <a:pt x="3196129" y="1667917"/>
                      <a:pt x="3242931" y="1594884"/>
                      <a:pt x="3242931" y="1594884"/>
                    </a:cubicBezTo>
                    <a:cubicBezTo>
                      <a:pt x="3255094" y="1552313"/>
                      <a:pt x="3299854" y="1407421"/>
                      <a:pt x="3285461" y="1382233"/>
                    </a:cubicBezTo>
                    <a:cubicBezTo>
                      <a:pt x="3267789" y="1351307"/>
                      <a:pt x="3214577" y="1375144"/>
                      <a:pt x="3179135" y="1371600"/>
                    </a:cubicBezTo>
                    <a:cubicBezTo>
                      <a:pt x="3186223" y="1360968"/>
                      <a:pt x="3209436" y="1348739"/>
                      <a:pt x="3200400" y="1339703"/>
                    </a:cubicBezTo>
                    <a:cubicBezTo>
                      <a:pt x="3039470" y="1178773"/>
                      <a:pt x="3058368" y="1191983"/>
                      <a:pt x="2923954" y="1169582"/>
                    </a:cubicBezTo>
                    <a:cubicBezTo>
                      <a:pt x="2913321" y="1155405"/>
                      <a:pt x="2899253" y="1143246"/>
                      <a:pt x="2892056" y="1127052"/>
                    </a:cubicBezTo>
                    <a:cubicBezTo>
                      <a:pt x="2884716" y="1110538"/>
                      <a:pt x="2883060" y="1091887"/>
                      <a:pt x="2881424" y="1073889"/>
                    </a:cubicBezTo>
                    <a:cubicBezTo>
                      <a:pt x="2868873" y="935827"/>
                      <a:pt x="2878573" y="794773"/>
                      <a:pt x="2849526" y="659219"/>
                    </a:cubicBezTo>
                    <a:cubicBezTo>
                      <a:pt x="2844544" y="635972"/>
                      <a:pt x="2808540" y="634030"/>
                      <a:pt x="2785731" y="627321"/>
                    </a:cubicBezTo>
                    <a:cubicBezTo>
                      <a:pt x="2747716" y="616140"/>
                      <a:pt x="2707758" y="613144"/>
                      <a:pt x="2668772" y="606056"/>
                    </a:cubicBezTo>
                    <a:cubicBezTo>
                      <a:pt x="2597888" y="577703"/>
                      <a:pt x="2520529" y="561983"/>
                      <a:pt x="2456121" y="520996"/>
                    </a:cubicBezTo>
                    <a:cubicBezTo>
                      <a:pt x="2437210" y="508962"/>
                      <a:pt x="2443960" y="477684"/>
                      <a:pt x="2434856" y="457200"/>
                    </a:cubicBezTo>
                    <a:cubicBezTo>
                      <a:pt x="2358125" y="284554"/>
                      <a:pt x="2477199" y="594957"/>
                      <a:pt x="2392326" y="382772"/>
                    </a:cubicBezTo>
                    <a:cubicBezTo>
                      <a:pt x="2384001" y="361960"/>
                      <a:pt x="2380165" y="339460"/>
                      <a:pt x="2371061" y="318977"/>
                    </a:cubicBezTo>
                    <a:cubicBezTo>
                      <a:pt x="2361326" y="297073"/>
                      <a:pt x="2299741" y="225356"/>
                      <a:pt x="2296633" y="223284"/>
                    </a:cubicBezTo>
                    <a:cubicBezTo>
                      <a:pt x="2264872" y="202110"/>
                      <a:pt x="2225749" y="194931"/>
                      <a:pt x="2190307" y="180754"/>
                    </a:cubicBezTo>
                    <a:cubicBezTo>
                      <a:pt x="2154865" y="148856"/>
                      <a:pt x="2125842" y="107894"/>
                      <a:pt x="2083982" y="85061"/>
                    </a:cubicBezTo>
                    <a:cubicBezTo>
                      <a:pt x="2074143" y="79694"/>
                      <a:pt x="2083373" y="111946"/>
                      <a:pt x="2073349" y="116958"/>
                    </a:cubicBezTo>
                    <a:cubicBezTo>
                      <a:pt x="2063324" y="121970"/>
                      <a:pt x="2052084" y="109870"/>
                      <a:pt x="2041451" y="106326"/>
                    </a:cubicBezTo>
                    <a:cubicBezTo>
                      <a:pt x="1952340" y="46918"/>
                      <a:pt x="2091535" y="135675"/>
                      <a:pt x="1881963" y="42531"/>
                    </a:cubicBezTo>
                    <a:cubicBezTo>
                      <a:pt x="1858608" y="32151"/>
                      <a:pt x="1818168" y="0"/>
                      <a:pt x="1818168" y="0"/>
                    </a:cubicBezTo>
                    <a:cubicBezTo>
                      <a:pt x="1781638" y="7306"/>
                      <a:pt x="1757502" y="11257"/>
                      <a:pt x="1722475" y="21265"/>
                    </a:cubicBezTo>
                    <a:cubicBezTo>
                      <a:pt x="1681337" y="33019"/>
                      <a:pt x="1731335" y="33670"/>
                      <a:pt x="1648047" y="31898"/>
                    </a:cubicBezTo>
                    <a:close/>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TextBox 34">
                <a:extLst>
                  <a:ext uri="{FF2B5EF4-FFF2-40B4-BE49-F238E27FC236}">
                    <a16:creationId xmlns:a16="http://schemas.microsoft.com/office/drawing/2014/main" id="{AE962656-A400-4AFA-BB57-466028D97B1E}"/>
                  </a:ext>
                </a:extLst>
              </p:cNvPr>
              <p:cNvSpPr txBox="1"/>
              <p:nvPr/>
            </p:nvSpPr>
            <p:spPr>
              <a:xfrm>
                <a:off x="6141807" y="2176934"/>
                <a:ext cx="1396344" cy="369332"/>
              </a:xfrm>
              <a:prstGeom prst="rect">
                <a:avLst/>
              </a:prstGeom>
              <a:noFill/>
            </p:spPr>
            <p:txBody>
              <a:bodyPr wrap="none" rtlCol="0">
                <a:spAutoFit/>
              </a:bodyPr>
              <a:lstStyle/>
              <a:p>
                <a:r>
                  <a:rPr lang="en-US" b="1" dirty="0"/>
                  <a:t>char [] value</a:t>
                </a:r>
              </a:p>
            </p:txBody>
          </p:sp>
          <p:grpSp>
            <p:nvGrpSpPr>
              <p:cNvPr id="36" name="Group 35">
                <a:extLst>
                  <a:ext uri="{FF2B5EF4-FFF2-40B4-BE49-F238E27FC236}">
                    <a16:creationId xmlns:a16="http://schemas.microsoft.com/office/drawing/2014/main" id="{7B8A0613-4D98-4EEB-A355-054DF29C7A45}"/>
                  </a:ext>
                </a:extLst>
              </p:cNvPr>
              <p:cNvGrpSpPr/>
              <p:nvPr/>
            </p:nvGrpSpPr>
            <p:grpSpPr>
              <a:xfrm>
                <a:off x="5827549" y="1831299"/>
                <a:ext cx="2024861" cy="370659"/>
                <a:chOff x="5748967" y="1831299"/>
                <a:chExt cx="2024861" cy="370659"/>
              </a:xfrm>
            </p:grpSpPr>
            <p:sp>
              <p:nvSpPr>
                <p:cNvPr id="37" name="TextBox 36">
                  <a:extLst>
                    <a:ext uri="{FF2B5EF4-FFF2-40B4-BE49-F238E27FC236}">
                      <a16:creationId xmlns:a16="http://schemas.microsoft.com/office/drawing/2014/main" id="{5E76C019-05B7-40A9-9665-B0994A76D635}"/>
                    </a:ext>
                  </a:extLst>
                </p:cNvPr>
                <p:cNvSpPr txBox="1"/>
                <p:nvPr/>
              </p:nvSpPr>
              <p:spPr>
                <a:xfrm>
                  <a:off x="5748967" y="1832626"/>
                  <a:ext cx="439544" cy="369332"/>
                </a:xfrm>
                <a:prstGeom prst="rect">
                  <a:avLst/>
                </a:prstGeom>
                <a:noFill/>
                <a:ln w="3175">
                  <a:solidFill>
                    <a:schemeClr val="tx1"/>
                  </a:solidFill>
                </a:ln>
              </p:spPr>
              <p:txBody>
                <a:bodyPr wrap="none" rtlCol="0">
                  <a:spAutoFit/>
                </a:bodyPr>
                <a:lstStyle/>
                <a:p>
                  <a:r>
                    <a:rPr lang="en-US" b="1" dirty="0"/>
                    <a:t>'D'</a:t>
                  </a:r>
                </a:p>
              </p:txBody>
            </p:sp>
            <p:sp>
              <p:nvSpPr>
                <p:cNvPr id="38" name="TextBox 37">
                  <a:extLst>
                    <a:ext uri="{FF2B5EF4-FFF2-40B4-BE49-F238E27FC236}">
                      <a16:creationId xmlns:a16="http://schemas.microsoft.com/office/drawing/2014/main" id="{99BF4589-3127-45D9-80A7-E2423EC57419}"/>
                    </a:ext>
                  </a:extLst>
                </p:cNvPr>
                <p:cNvSpPr txBox="1"/>
                <p:nvPr/>
              </p:nvSpPr>
              <p:spPr>
                <a:xfrm>
                  <a:off x="6189555" y="1831299"/>
                  <a:ext cx="407484" cy="369332"/>
                </a:xfrm>
                <a:prstGeom prst="rect">
                  <a:avLst/>
                </a:prstGeom>
                <a:noFill/>
                <a:ln w="3175">
                  <a:solidFill>
                    <a:schemeClr val="tx1"/>
                  </a:solidFill>
                </a:ln>
              </p:spPr>
              <p:txBody>
                <a:bodyPr wrap="none" rtlCol="0">
                  <a:spAutoFit/>
                </a:bodyPr>
                <a:lstStyle/>
                <a:p>
                  <a:r>
                    <a:rPr lang="en-US" b="1" dirty="0"/>
                    <a:t>'a'</a:t>
                  </a:r>
                </a:p>
              </p:txBody>
            </p:sp>
            <p:sp>
              <p:nvSpPr>
                <p:cNvPr id="39" name="TextBox 38">
                  <a:extLst>
                    <a:ext uri="{FF2B5EF4-FFF2-40B4-BE49-F238E27FC236}">
                      <a16:creationId xmlns:a16="http://schemas.microsoft.com/office/drawing/2014/main" id="{2ECF31E5-26E7-445A-97FE-254ABA3B42CD}"/>
                    </a:ext>
                  </a:extLst>
                </p:cNvPr>
                <p:cNvSpPr txBox="1"/>
                <p:nvPr/>
              </p:nvSpPr>
              <p:spPr>
                <a:xfrm>
                  <a:off x="7005699" y="1831299"/>
                  <a:ext cx="349776" cy="369332"/>
                </a:xfrm>
                <a:prstGeom prst="rect">
                  <a:avLst/>
                </a:prstGeom>
                <a:noFill/>
                <a:ln w="3175">
                  <a:solidFill>
                    <a:schemeClr val="tx1"/>
                  </a:solidFill>
                </a:ln>
              </p:spPr>
              <p:txBody>
                <a:bodyPr wrap="none" rtlCol="0">
                  <a:spAutoFit/>
                </a:bodyPr>
                <a:lstStyle/>
                <a:p>
                  <a:r>
                    <a:rPr lang="en-US" b="1" dirty="0"/>
                    <a:t>'</a:t>
                  </a:r>
                  <a:r>
                    <a:rPr lang="en-US" b="1" dirty="0" err="1"/>
                    <a:t>i</a:t>
                  </a:r>
                  <a:r>
                    <a:rPr lang="en-US" b="1" dirty="0"/>
                    <a:t>'</a:t>
                  </a:r>
                </a:p>
              </p:txBody>
            </p:sp>
            <p:sp>
              <p:nvSpPr>
                <p:cNvPr id="40" name="TextBox 39">
                  <a:extLst>
                    <a:ext uri="{FF2B5EF4-FFF2-40B4-BE49-F238E27FC236}">
                      <a16:creationId xmlns:a16="http://schemas.microsoft.com/office/drawing/2014/main" id="{9C2F1D58-EA79-4082-B48A-ADF8DDBC0934}"/>
                    </a:ext>
                  </a:extLst>
                </p:cNvPr>
                <p:cNvSpPr txBox="1"/>
                <p:nvPr/>
              </p:nvSpPr>
              <p:spPr>
                <a:xfrm>
                  <a:off x="6596583" y="1831299"/>
                  <a:ext cx="409086" cy="369332"/>
                </a:xfrm>
                <a:prstGeom prst="rect">
                  <a:avLst/>
                </a:prstGeom>
                <a:noFill/>
                <a:ln w="3175">
                  <a:solidFill>
                    <a:schemeClr val="tx1"/>
                  </a:solidFill>
                </a:ln>
              </p:spPr>
              <p:txBody>
                <a:bodyPr wrap="none" rtlCol="0">
                  <a:spAutoFit/>
                </a:bodyPr>
                <a:lstStyle/>
                <a:p>
                  <a:r>
                    <a:rPr lang="en-US" b="1" dirty="0"/>
                    <a:t>'v'</a:t>
                  </a:r>
                </a:p>
              </p:txBody>
            </p:sp>
            <p:sp>
              <p:nvSpPr>
                <p:cNvPr id="41" name="TextBox 40">
                  <a:extLst>
                    <a:ext uri="{FF2B5EF4-FFF2-40B4-BE49-F238E27FC236}">
                      <a16:creationId xmlns:a16="http://schemas.microsoft.com/office/drawing/2014/main" id="{A882C277-1030-487D-9454-05608C5844D4}"/>
                    </a:ext>
                  </a:extLst>
                </p:cNvPr>
                <p:cNvSpPr txBox="1"/>
                <p:nvPr/>
              </p:nvSpPr>
              <p:spPr>
                <a:xfrm>
                  <a:off x="7356726" y="1831299"/>
                  <a:ext cx="417102" cy="369332"/>
                </a:xfrm>
                <a:prstGeom prst="rect">
                  <a:avLst/>
                </a:prstGeom>
                <a:noFill/>
                <a:ln w="3175">
                  <a:solidFill>
                    <a:schemeClr val="tx1"/>
                  </a:solidFill>
                </a:ln>
              </p:spPr>
              <p:txBody>
                <a:bodyPr wrap="none" rtlCol="0">
                  <a:spAutoFit/>
                </a:bodyPr>
                <a:lstStyle/>
                <a:p>
                  <a:r>
                    <a:rPr lang="en-US" b="1" dirty="0"/>
                    <a:t>'d'</a:t>
                  </a:r>
                </a:p>
              </p:txBody>
            </p:sp>
          </p:grpSp>
        </p:grpSp>
      </p:grpSp>
    </p:spTree>
    <p:extLst>
      <p:ext uri="{BB962C8B-B14F-4D97-AF65-F5344CB8AC3E}">
        <p14:creationId xmlns:p14="http://schemas.microsoft.com/office/powerpoint/2010/main" val="235092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5774</TotalTime>
  <Words>3927</Words>
  <Application>Microsoft Office PowerPoint</Application>
  <PresentationFormat>Widescreen</PresentationFormat>
  <Paragraphs>720</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Courier New</vt:lpstr>
      <vt:lpstr>Office Theme</vt:lpstr>
      <vt:lpstr>Section 01 (week of Sep 04): 10A Review</vt:lpstr>
      <vt:lpstr>About Me</vt:lpstr>
      <vt:lpstr>About This Course</vt:lpstr>
      <vt:lpstr>Course Calendar</vt:lpstr>
      <vt:lpstr>Developing Java Programs</vt:lpstr>
      <vt:lpstr>Developing Java Programs</vt:lpstr>
      <vt:lpstr>Classes</vt:lpstr>
      <vt:lpstr>Object-Oriented Programming: String Objects</vt:lpstr>
      <vt:lpstr>Objects Are "Blobs"</vt:lpstr>
      <vt:lpstr>Objects Are "Blobs"</vt:lpstr>
      <vt:lpstr>Creating Our Own Object Types</vt:lpstr>
      <vt:lpstr>Creating Our Own Object Types</vt:lpstr>
      <vt:lpstr>Creating Our Own Object Types</vt:lpstr>
      <vt:lpstr>Non-Static v. Static</vt:lpstr>
      <vt:lpstr>Non-Static v. Static</vt:lpstr>
      <vt:lpstr>Non-Static v. Static</vt:lpstr>
      <vt:lpstr>Arrays</vt:lpstr>
      <vt:lpstr>Arrays</vt:lpstr>
      <vt:lpstr>Primitive-type args are passed by value</vt:lpstr>
      <vt:lpstr>Object-type args are passed by reference</vt:lpstr>
      <vt:lpstr>Object-type args are passed by reference</vt:lpstr>
      <vt:lpstr>Array-type args are passed by reference</vt:lpstr>
      <vt:lpstr>Array-type args are passed by reference</vt:lpstr>
      <vt:lpstr>Recursion</vt:lpstr>
      <vt:lpstr>Recursion</vt:lpstr>
      <vt:lpstr>Recursion</vt:lpstr>
      <vt:lpstr>Scope</vt:lpstr>
      <vt:lpstr>Scanner class (getting keyboard input)</vt:lpstr>
      <vt:lpstr>Scanner class (getting keyboard input)</vt:lpstr>
      <vt:lpstr>Tic Tac Toe</vt:lpstr>
      <vt:lpstr>Subsequent slides Identify Basic Java Concepts</vt:lpstr>
      <vt:lpstr>Variables</vt:lpstr>
      <vt:lpstr>Assignment statements</vt:lpstr>
      <vt:lpstr>Arithmetic expressions and precedence</vt:lpstr>
      <vt:lpstr>Classes</vt:lpstr>
      <vt:lpstr>Methods</vt:lpstr>
      <vt:lpstr>Methods</vt:lpstr>
      <vt:lpstr>Conditional Execution</vt:lpstr>
      <vt:lpstr>Conditional Execution</vt:lpstr>
      <vt:lpstr>Conditional Execution</vt:lpstr>
      <vt:lpstr>Conditional Execution</vt:lpstr>
      <vt:lpstr>Loops</vt:lpstr>
      <vt:lpstr>Loops</vt:lpstr>
      <vt:lpstr>Bubble Sort</vt:lpstr>
      <vt:lpstr>Bubble Sort</vt:lpstr>
      <vt:lpstr>Binary Search</vt:lpstr>
      <vt:lpstr>Binary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September 11 Section Agenda</dc:title>
  <dc:creator>David</dc:creator>
  <cp:lastModifiedBy>David Habermehl</cp:lastModifiedBy>
  <cp:revision>557</cp:revision>
  <cp:lastPrinted>2018-10-23T18:42:55Z</cp:lastPrinted>
  <dcterms:created xsi:type="dcterms:W3CDTF">2018-09-11T21:34:45Z</dcterms:created>
  <dcterms:modified xsi:type="dcterms:W3CDTF">2023-09-05T19:54:35Z</dcterms:modified>
</cp:coreProperties>
</file>