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92" r:id="rId2"/>
    <p:sldId id="299" r:id="rId3"/>
    <p:sldId id="303" r:id="rId4"/>
    <p:sldId id="293" r:id="rId5"/>
    <p:sldId id="294" r:id="rId6"/>
    <p:sldId id="295" r:id="rId7"/>
    <p:sldId id="296" r:id="rId8"/>
    <p:sldId id="297" r:id="rId9"/>
    <p:sldId id="298" r:id="rId10"/>
  </p:sldIdLst>
  <p:sldSz cx="12192000" cy="68580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6D8642-738A-402D-A739-E5785CDB948A}">
          <p14:sldIdLst>
            <p14:sldId id="292"/>
            <p14:sldId id="299"/>
            <p14:sldId id="303"/>
            <p14:sldId id="293"/>
            <p14:sldId id="294"/>
            <p14:sldId id="295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6" autoAdjust="0"/>
    <p:restoredTop sz="93474" autoAdjust="0"/>
  </p:normalViewPr>
  <p:slideViewPr>
    <p:cSldViewPr snapToGrid="0">
      <p:cViewPr varScale="1">
        <p:scale>
          <a:sx n="48" d="100"/>
          <a:sy n="48" d="100"/>
        </p:scale>
        <p:origin x="702" y="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301" cy="367423"/>
          </a:xfrm>
          <a:prstGeom prst="rect">
            <a:avLst/>
          </a:prstGeom>
        </p:spPr>
        <p:txBody>
          <a:bodyPr vert="horz" lIns="95079" tIns="47540" rIns="95079" bIns="4754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9258" y="0"/>
            <a:ext cx="4160301" cy="367423"/>
          </a:xfrm>
          <a:prstGeom prst="rect">
            <a:avLst/>
          </a:prstGeom>
        </p:spPr>
        <p:txBody>
          <a:bodyPr vert="horz" lIns="95079" tIns="47540" rIns="95079" bIns="47540" rtlCol="0"/>
          <a:lstStyle>
            <a:lvl1pPr algn="r">
              <a:defRPr sz="1200"/>
            </a:lvl1pPr>
          </a:lstStyle>
          <a:p>
            <a:fld id="{6B027DC5-2E96-4922-B41C-6EF545FBF782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79" tIns="47540" rIns="95079" bIns="4754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50" y="3521271"/>
            <a:ext cx="7680303" cy="2879529"/>
          </a:xfrm>
          <a:prstGeom prst="rect">
            <a:avLst/>
          </a:prstGeom>
        </p:spPr>
        <p:txBody>
          <a:bodyPr vert="horz" lIns="95079" tIns="47540" rIns="95079" bIns="4754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947779"/>
            <a:ext cx="4160301" cy="367422"/>
          </a:xfrm>
          <a:prstGeom prst="rect">
            <a:avLst/>
          </a:prstGeom>
        </p:spPr>
        <p:txBody>
          <a:bodyPr vert="horz" lIns="95079" tIns="47540" rIns="95079" bIns="4754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9258" y="6947779"/>
            <a:ext cx="4160301" cy="367422"/>
          </a:xfrm>
          <a:prstGeom prst="rect">
            <a:avLst/>
          </a:prstGeom>
        </p:spPr>
        <p:txBody>
          <a:bodyPr vert="horz" lIns="95079" tIns="47540" rIns="95079" bIns="47540" rtlCol="0" anchor="b"/>
          <a:lstStyle>
            <a:lvl1pPr algn="r">
              <a:defRPr sz="1200"/>
            </a:lvl1pPr>
          </a:lstStyle>
          <a:p>
            <a:fld id="{72A6B705-CD4D-4C26-B3C0-6345942A2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32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8C8A-43CE-4889-8688-1F8AA10B2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33586-5719-4A74-BA4F-202B88FBC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26F48-3088-4E27-B46F-42AFF2DB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0C9FA-1755-4B7E-BEE7-BCA7B886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8D665-84CC-40AB-A16A-6AAC1FBA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9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CD4E-7EFC-4440-820B-E9A9B001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55DF4-6AC0-4043-8B71-921747AD1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690E2-D49C-49E5-9B1F-F237D345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D8CE4-7D24-434B-B96F-2E047B284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B24B8-AAAA-4E8B-838D-ED6EBC42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4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F81358-47E0-4ADB-8429-0AA1FC085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62B4E-BD6E-40A6-804A-43DF986DD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8C2B4-BD8E-492C-BE24-0322B142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4F9ED-1D25-42A7-9C1F-F93D78411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3E3C4-B243-4E9F-ABFB-24926DC9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F8904-B76D-4A1D-9655-734EC0EB7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5125"/>
            <a:ext cx="10515600" cy="73152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8446A-8443-4FDA-B702-AC26F3098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0515600" cy="47548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982DC-5D80-4DB6-808E-D48D60F3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437EB-1E14-4444-9A77-C3457D01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FAE55-CE21-4072-97F7-5B33EA33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8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5C1A-92D2-4163-B280-E3156EEE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3D5A3-D4D9-4758-971E-6031E81F5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2729B-6063-4A24-9C0D-5565AE573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1214A-087B-4D18-9D7B-F6F55DE0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DA311-CF50-4B19-B8F5-BE82BA16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2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5FC3-5756-477B-867F-B22FBE41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E1F71-A6E3-44A8-8D5A-8F96F86F3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2130D-297B-47C6-A9C1-43DC9E15A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E488C-DDC3-492C-91C0-B7C890FB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9A53B-FA4F-46B4-9DE6-FC8AFFA0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E2E84-8685-4692-8021-BF783DCB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DA0F-05BB-41F6-AD09-6EF3182C7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03476-A402-4476-8CE1-7D4704812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58D4C-E204-4739-9192-120F1DA8A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F89C1-BC81-4C0C-B657-899998E6B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AD62E-A799-4E08-BEFC-89A8DAB0A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F7A8C0-6DDE-481A-801D-855C558E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AFF46-5576-4FCB-BDC3-ACD0EF7B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85B29-189A-4FE7-946D-A2F6C91E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2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8CA0-7BD9-45B7-BF30-BA35B2DF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9DB8BC-50B3-4934-A276-C9AA76B3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22AE2-1959-41C0-B5B7-E50F08C6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20F16-1368-4D88-9764-AE639BE1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7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9A4154-E04B-4F00-986A-0EF221D4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95277-A787-4337-889B-17EF1860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0BCA9-97EA-4D6D-BBAF-B33501E4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C88F-195C-47D0-B342-BF80802B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9584B-76B7-441E-995D-392A0ABC7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14BEE-AB76-492B-9C3D-00E4A5F9D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2BFE9-F1E2-4701-8418-A1391A69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2FE71-892C-467C-8491-A0C0309C0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36F44-318F-412B-B9A1-5C14606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0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6146-5F31-4E36-88C2-BB29C425E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F33199-8A5A-47C2-994B-8B3AEC6C8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F7E8A-C501-4C6F-A2E6-4FF4ECC66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6A758-DB64-440F-9E19-FB1C73F3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1C8FF-C98E-41FF-9B23-21D656FC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DFB32-E601-47BD-B8DA-D19A007B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0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5E304D-A130-4237-A420-05CD3A95B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464AE-6509-4BA7-8C04-2255A30F3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29556-EBC0-4822-8CCC-37447D8E3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D1D37-DD61-4C8A-A1FE-BD47200FF0A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93584-068A-403C-9A10-7D9DA11DD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C6228-DEDA-40FE-8ADA-5FB727E1C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1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xtension.harvard.edu/logi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D43E099A-1F4C-496A-817F-F1BF3D2DD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280160"/>
            <a:ext cx="11369041" cy="5212716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We'll start at 5:01 (Tuesday) and 7:16 (Wednesday) Eastern Time.</a:t>
            </a:r>
          </a:p>
          <a:p>
            <a:pPr marL="971550" lvl="1" indent="-514350">
              <a:spcBef>
                <a:spcPts val="800"/>
              </a:spcBef>
              <a:buFont typeface="+mj-lt"/>
              <a:buAutoNum type="arabicPeriod"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Pset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&amp; Term project proposal are due at start of the lecture 11 week at 9am. </a:t>
            </a:r>
            <a:b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See the Notes and term project samples.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Important dates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questions</a:t>
            </a:r>
          </a:p>
          <a:p>
            <a:pPr marL="971550" lvl="1" indent="-514350">
              <a:lnSpc>
                <a:spcPct val="90000"/>
              </a:lnSpc>
              <a:spcBef>
                <a:spcPts val="800"/>
              </a:spcBef>
              <a:buFont typeface="+mj-lt"/>
              <a:buAutoNum type="arabicPeriod"/>
              <a:tabLst>
                <a:tab pos="4395788" algn="l"/>
              </a:tabLst>
            </a:pPr>
            <a:r>
              <a:rPr lang="en-US" dirty="0"/>
              <a:t>Demo illustrating Calculator’s required architecture</a:t>
            </a:r>
          </a:p>
          <a:p>
            <a:pPr marL="971550" lvl="1" indent="-514350">
              <a:lnSpc>
                <a:spcPct val="90000"/>
              </a:lnSpc>
              <a:spcBef>
                <a:spcPts val="800"/>
              </a:spcBef>
              <a:buFont typeface="+mj-lt"/>
              <a:buAutoNum type="arabicPeriod"/>
              <a:tabLst>
                <a:tab pos="4395788" algn="l"/>
              </a:tabLst>
            </a:pPr>
            <a:r>
              <a:rPr lang="en-US" dirty="0"/>
              <a:t>Additional Swing controls</a:t>
            </a:r>
          </a:p>
          <a:p>
            <a:pPr marL="971550" lvl="1" indent="-514350">
              <a:lnSpc>
                <a:spcPct val="90000"/>
              </a:lnSpc>
              <a:spcBef>
                <a:spcPts val="800"/>
              </a:spcBef>
              <a:buFont typeface="+mj-lt"/>
              <a:buAutoNum type="arabicPeriod"/>
              <a:tabLst>
                <a:tab pos="4395788" algn="l"/>
              </a:tabLst>
            </a:pPr>
            <a:r>
              <a:rPr lang="en-US" dirty="0"/>
              <a:t>Calculator </a:t>
            </a:r>
            <a:r>
              <a:rPr lang="en-US" dirty="0" err="1"/>
              <a:t>JButton</a:t>
            </a:r>
            <a:r>
              <a:rPr lang="en-US" dirty="0"/>
              <a:t> symbols</a:t>
            </a:r>
          </a:p>
          <a:p>
            <a:pPr marL="971550" lvl="1" indent="-514350">
              <a:lnSpc>
                <a:spcPct val="90000"/>
              </a:lnSpc>
              <a:spcBef>
                <a:spcPts val="800"/>
              </a:spcBef>
              <a:buFont typeface="+mj-lt"/>
              <a:buAutoNum type="arabicPeriod"/>
              <a:tabLst>
                <a:tab pos="4395788" algn="l"/>
              </a:tabLst>
            </a:pPr>
            <a:r>
              <a:rPr lang="en-US" dirty="0"/>
              <a:t>Arithmetic corner cases</a:t>
            </a:r>
          </a:p>
          <a:p>
            <a:pPr marL="971550" lvl="1" indent="-514350">
              <a:lnSpc>
                <a:spcPct val="90000"/>
              </a:lnSpc>
              <a:spcBef>
                <a:spcPts val="800"/>
              </a:spcBef>
              <a:buFont typeface="+mj-lt"/>
              <a:buAutoNum type="arabicPeriod"/>
              <a:tabLst>
                <a:tab pos="4395788" algn="l"/>
              </a:tabLst>
            </a:pPr>
            <a:r>
              <a:rPr lang="en-US" dirty="0"/>
              <a:t>State machine strategy for managing complexity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B41BB607-6189-4033-A928-2CA60AF56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5124"/>
            <a:ext cx="10515600" cy="731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Section 10 (week of Nov 6)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Calibri Light" panose="020F0302020204030204" pitchFamily="34" charset="0"/>
              </a:rPr>
              <a:t>: Event Handling part 3</a:t>
            </a:r>
            <a:endParaRPr 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AC2F22-4A35-AAB6-C805-F75A3D738945}"/>
              </a:ext>
            </a:extLst>
          </p:cNvPr>
          <p:cNvSpPr txBox="1"/>
          <p:nvPr/>
        </p:nvSpPr>
        <p:spPr>
          <a:xfrm>
            <a:off x="73152" y="6318504"/>
            <a:ext cx="8322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Zip file with this section’s slides and sample code is posted to course’s                     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EC408F-9694-9C7D-F74A-FDFA25DA8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763" y="6230734"/>
            <a:ext cx="956418" cy="52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3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EA8E4-BE44-42E3-B693-5C05D614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Dates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980DC2-3F15-4AD9-936F-D4450CD12E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306251"/>
              </p:ext>
            </p:extLst>
          </p:nvPr>
        </p:nvGraphicFramePr>
        <p:xfrm>
          <a:off x="822325" y="1279525"/>
          <a:ext cx="9442904" cy="512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8989">
                  <a:extLst>
                    <a:ext uri="{9D8B030D-6E8A-4147-A177-3AD203B41FA5}">
                      <a16:colId xmlns:a16="http://schemas.microsoft.com/office/drawing/2014/main" val="1345463011"/>
                    </a:ext>
                  </a:extLst>
                </a:gridCol>
                <a:gridCol w="7913915">
                  <a:extLst>
                    <a:ext uri="{9D8B030D-6E8A-4147-A177-3AD203B41FA5}">
                      <a16:colId xmlns:a16="http://schemas.microsoft.com/office/drawing/2014/main" val="3523291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 Nov 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Submit term project proposals</a:t>
                      </a:r>
                    </a:p>
                    <a:p>
                      <a:r>
                        <a:rPr lang="en-US" sz="2400" dirty="0"/>
                        <a:t>Submit pset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26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Dec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Submit pset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60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Dec 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Practice final posted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005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Dec 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Practice final review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75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Dec 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Submit pset 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Submit term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35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Dec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Pset 6 late submission window closes at 9:00 AM</a:t>
                      </a:r>
                    </a:p>
                    <a:p>
                      <a:r>
                        <a:rPr lang="en-US" sz="2400" dirty="0"/>
                        <a:t>Term project late submission window closes at 9:00 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752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Dec 20-21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Final exam window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5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Jan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Grades available at Online Services</a:t>
                      </a:r>
                    </a:p>
                    <a:p>
                      <a:r>
                        <a:rPr lang="en-US" sz="2400" dirty="0">
                          <a:hlinkClick r:id="rId2"/>
                        </a:rPr>
                        <a:t>https://extension.harvard.edu/login/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575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11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2FDF1-C080-4C23-97F1-D2753B5E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illustrating Calculator’s required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604E1-45FC-4437-965C-2D03CD94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369040" cy="5577840"/>
          </a:xfrm>
        </p:spPr>
        <p:txBody>
          <a:bodyPr/>
          <a:lstStyle/>
          <a:p>
            <a:r>
              <a:rPr lang="en-US" dirty="0"/>
              <a:t>Calculator.java</a:t>
            </a:r>
          </a:p>
          <a:p>
            <a:pPr lvl="1"/>
            <a:r>
              <a:rPr lang="en-US" dirty="0"/>
              <a:t>Creates a </a:t>
            </a:r>
            <a:r>
              <a:rPr lang="en-US" dirty="0" err="1"/>
              <a:t>CalcBackend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Lays out the </a:t>
            </a:r>
            <a:r>
              <a:rPr lang="en-US" dirty="0" err="1"/>
              <a:t>JFrame</a:t>
            </a:r>
            <a:endParaRPr lang="en-US" dirty="0"/>
          </a:p>
          <a:p>
            <a:pPr lvl="1"/>
            <a:r>
              <a:rPr lang="en-US" dirty="0"/>
              <a:t>Adds action listeners for the </a:t>
            </a:r>
            <a:r>
              <a:rPr lang="en-US" dirty="0" err="1"/>
              <a:t>JButtons</a:t>
            </a:r>
            <a:r>
              <a:rPr lang="en-US" dirty="0"/>
              <a:t>. When </a:t>
            </a:r>
            <a:r>
              <a:rPr lang="en-US" dirty="0" err="1"/>
              <a:t>actionPerformed</a:t>
            </a:r>
            <a:r>
              <a:rPr lang="en-US" dirty="0"/>
              <a:t> runs, it:</a:t>
            </a:r>
          </a:p>
          <a:p>
            <a:pPr lvl="2"/>
            <a:r>
              <a:rPr lang="en-US" dirty="0"/>
              <a:t>Passes a char representing clicked button to </a:t>
            </a:r>
            <a:r>
              <a:rPr lang="en-US" dirty="0" err="1"/>
              <a:t>CalcBackend’s</a:t>
            </a:r>
            <a:r>
              <a:rPr lang="en-US" dirty="0"/>
              <a:t> </a:t>
            </a:r>
            <a:r>
              <a:rPr lang="en-US" dirty="0" err="1"/>
              <a:t>feedChar</a:t>
            </a:r>
            <a:r>
              <a:rPr lang="en-US" dirty="0"/>
              <a:t>(), and then immediately</a:t>
            </a:r>
          </a:p>
          <a:p>
            <a:pPr lvl="2"/>
            <a:r>
              <a:rPr lang="en-US" dirty="0"/>
              <a:t>Updates displayed String by calling </a:t>
            </a:r>
            <a:r>
              <a:rPr lang="en-US" dirty="0" err="1"/>
              <a:t>CalcBackend’s</a:t>
            </a:r>
            <a:r>
              <a:rPr lang="en-US" dirty="0"/>
              <a:t> </a:t>
            </a:r>
            <a:r>
              <a:rPr lang="en-US" dirty="0" err="1"/>
              <a:t>getDisplayVal</a:t>
            </a:r>
            <a:r>
              <a:rPr lang="en-US" dirty="0"/>
              <a:t>() to get new display String</a:t>
            </a:r>
          </a:p>
          <a:p>
            <a:r>
              <a:rPr lang="en-US" dirty="0"/>
              <a:t>CalcBackend.java</a:t>
            </a:r>
          </a:p>
          <a:p>
            <a:pPr lvl="1"/>
            <a:r>
              <a:rPr lang="en-US" dirty="0"/>
              <a:t>Constructor initializes calculator’s internal state</a:t>
            </a:r>
          </a:p>
          <a:p>
            <a:pPr lvl="1"/>
            <a:r>
              <a:rPr lang="en-US" dirty="0" err="1"/>
              <a:t>feedChar</a:t>
            </a:r>
            <a:r>
              <a:rPr lang="en-US" dirty="0"/>
              <a:t>() updates calculator’s internal state, including updating the String that the GUI should display, in response to the char </a:t>
            </a:r>
            <a:r>
              <a:rPr lang="en-US" dirty="0" err="1"/>
              <a:t>arg</a:t>
            </a:r>
            <a:r>
              <a:rPr lang="en-US" dirty="0"/>
              <a:t> representing the latest click</a:t>
            </a:r>
          </a:p>
          <a:p>
            <a:pPr lvl="1"/>
            <a:r>
              <a:rPr lang="en-US" dirty="0" err="1"/>
              <a:t>getDisplayVal</a:t>
            </a:r>
            <a:r>
              <a:rPr lang="en-US" dirty="0"/>
              <a:t>() just returns the String that the GUI should display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F61112-0333-4F9B-BDF3-43E4D8BD0DB2}"/>
              </a:ext>
            </a:extLst>
          </p:cNvPr>
          <p:cNvSpPr txBox="1"/>
          <p:nvPr/>
        </p:nvSpPr>
        <p:spPr>
          <a:xfrm>
            <a:off x="76200" y="6434757"/>
            <a:ext cx="6004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PrimitiveTypewriter.java, PrimitiveTypewriterBackend.java</a:t>
            </a:r>
          </a:p>
        </p:txBody>
      </p:sp>
    </p:spTree>
    <p:extLst>
      <p:ext uri="{BB962C8B-B14F-4D97-AF65-F5344CB8AC3E}">
        <p14:creationId xmlns:p14="http://schemas.microsoft.com/office/powerpoint/2010/main" val="128766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D48D-9064-4961-A56E-D560A840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Swing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6FAD8-ADD7-4D45-9EB0-02C042C6D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JSlider</a:t>
            </a:r>
            <a:r>
              <a:rPr lang="en-US" dirty="0"/>
              <a:t> </a:t>
            </a:r>
          </a:p>
          <a:p>
            <a:r>
              <a:rPr lang="en-US" dirty="0" err="1"/>
              <a:t>JTextArea</a:t>
            </a:r>
            <a:endParaRPr lang="en-US" dirty="0"/>
          </a:p>
          <a:p>
            <a:r>
              <a:rPr lang="en-US" dirty="0" err="1"/>
              <a:t>JFileChooser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613AF6-2986-40E2-A13C-9DE411ACBC85}"/>
              </a:ext>
            </a:extLst>
          </p:cNvPr>
          <p:cNvSpPr txBox="1"/>
          <p:nvPr/>
        </p:nvSpPr>
        <p:spPr>
          <a:xfrm>
            <a:off x="76200" y="6317532"/>
            <a:ext cx="644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</a:rPr>
              <a:t>See JSliderDemo.java, JTextAreaDemo.java, JFileChooserDemo.java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9609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082E8-28D2-42C3-A79D-0B0D2DBA8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Calculator </a:t>
            </a:r>
            <a:r>
              <a:rPr lang="en-US" dirty="0" err="1"/>
              <a:t>JButton</a:t>
            </a:r>
            <a:r>
              <a:rPr lang="en-US" dirty="0"/>
              <a:t> 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F6FFC-E41F-4B6A-BC02-7F0E9248B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369040" cy="4711566"/>
          </a:xfrm>
        </p:spPr>
        <p:txBody>
          <a:bodyPr>
            <a:normAutofit/>
          </a:bodyPr>
          <a:lstStyle/>
          <a:p>
            <a:r>
              <a:rPr lang="en-US" dirty="0"/>
              <a:t>Unicode enables use of “fancy” button labels:</a:t>
            </a:r>
          </a:p>
          <a:p>
            <a:pPr lvl="1"/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±</a:t>
            </a:r>
          </a:p>
          <a:p>
            <a:pPr lvl="1"/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×</a:t>
            </a:r>
            <a:r>
              <a:rPr lang="en-US" dirty="0"/>
              <a:t> (instead of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)</a:t>
            </a:r>
          </a:p>
          <a:p>
            <a:pPr lvl="1"/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÷</a:t>
            </a:r>
            <a:r>
              <a:rPr lang="en-US" dirty="0"/>
              <a:t> (instead of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)</a:t>
            </a:r>
          </a:p>
          <a:p>
            <a:pPr lvl="1"/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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etc</a:t>
            </a:r>
            <a:endParaRPr lang="en-US" dirty="0">
              <a:sym typeface="Symbol" panose="05050102010706020507" pitchFamily="18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DD5FE-71F4-4A46-BB91-872B5E079655}"/>
              </a:ext>
            </a:extLst>
          </p:cNvPr>
          <p:cNvSpPr txBox="1"/>
          <p:nvPr/>
        </p:nvSpPr>
        <p:spPr>
          <a:xfrm>
            <a:off x="76200" y="6317532"/>
            <a:ext cx="272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</a:rPr>
              <a:t>See CalculatorSymbols.java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4527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082E8-28D2-42C3-A79D-0B0D2DBA8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Calculator </a:t>
            </a:r>
            <a:r>
              <a:rPr lang="en-US" dirty="0" err="1"/>
              <a:t>JButton</a:t>
            </a:r>
            <a:r>
              <a:rPr lang="en-US" dirty="0"/>
              <a:t> 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F6FFC-E41F-4B6A-BC02-7F0E9248B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59"/>
            <a:ext cx="11369040" cy="5325177"/>
          </a:xfrm>
        </p:spPr>
        <p:txBody>
          <a:bodyPr>
            <a:normAutofit/>
          </a:bodyPr>
          <a:lstStyle/>
          <a:p>
            <a:r>
              <a:rPr lang="en-US" dirty="0">
                <a:sym typeface="Symbol" panose="05050102010706020507" pitchFamily="18" charset="2"/>
              </a:rPr>
              <a:t>Please pay attention to the request in the sample CalcBackend.java:</a:t>
            </a:r>
          </a:p>
          <a:p>
            <a:pPr marL="457200" lvl="1" indent="0">
              <a:buNone/>
            </a:pPr>
            <a:r>
              <a:rPr lang="en-US" dirty="0"/>
              <a:t>// I would appreciate it if you would include comments like these (but with your </a:t>
            </a:r>
            <a:br>
              <a:rPr lang="en-US" dirty="0"/>
            </a:br>
            <a:r>
              <a:rPr lang="en-US" dirty="0"/>
              <a:t>// actual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 values) in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CalcBackend.java</a:t>
            </a:r>
            <a:r>
              <a:rPr lang="en-US" dirty="0"/>
              <a:t>, because it will let me test your code </a:t>
            </a:r>
            <a:br>
              <a:rPr lang="en-US" dirty="0"/>
            </a:br>
            <a:r>
              <a:rPr lang="en-US" dirty="0"/>
              <a:t>// without investigating to see what character is passed to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feedChar</a:t>
            </a:r>
            <a:r>
              <a:rPr lang="en-US" dirty="0"/>
              <a:t> for the various</a:t>
            </a:r>
            <a:br>
              <a:rPr lang="en-US" dirty="0"/>
            </a:br>
            <a:r>
              <a:rPr lang="en-US" dirty="0"/>
              <a:t>// operators: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CLEARCHAR          = 'C',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SQRTCHAR           = '\u221A',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MULTIPLICATIONCHAR = '*',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DIVISIONCHAR       = '/',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ADDITIONCHAR       = '+',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SUBTRACTIONCHAR    </a:t>
            </a:r>
            <a:r>
              <a:rPr lang="en-US" sz="22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'-';</a:t>
            </a:r>
            <a:endParaRPr lang="en-US" sz="2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7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EB4E-453A-4A1F-BBCA-36FF6ECA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Corner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DC5B6-5E7C-47FA-B442-5DDFAABC8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369040" cy="4754880"/>
          </a:xfrm>
        </p:spPr>
        <p:txBody>
          <a:bodyPr/>
          <a:lstStyle/>
          <a:p>
            <a:r>
              <a:rPr lang="en-US" dirty="0"/>
              <a:t>Do NOT manually check for things like divide by zero or trying to take the square root of a negative number.</a:t>
            </a:r>
          </a:p>
          <a:p>
            <a:r>
              <a:rPr lang="en-US" dirty="0"/>
              <a:t>You need not do anything special to properly handle those cases</a:t>
            </a:r>
          </a:p>
          <a:p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CalcBackend</a:t>
            </a:r>
            <a:r>
              <a:rPr lang="en-US" dirty="0"/>
              <a:t> does all of its calculations using the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data type</a:t>
            </a:r>
          </a:p>
          <a:p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supports special values with names like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dirty="0"/>
              <a:t> (not a number),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POSITIVE_INFINITY</a:t>
            </a:r>
            <a:r>
              <a:rPr lang="en-US" dirty="0"/>
              <a:t> and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NEGATIVE_INFINITY</a:t>
            </a:r>
          </a:p>
          <a:p>
            <a:r>
              <a:rPr lang="en-US" dirty="0"/>
              <a:t>Just do the calculation and update the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variable containing the result</a:t>
            </a:r>
          </a:p>
          <a:p>
            <a:r>
              <a:rPr lang="en-US" dirty="0"/>
              <a:t>See the sample code if you need to test for those special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04089-19EE-4D3B-9706-40CD3DA95ADF}"/>
              </a:ext>
            </a:extLst>
          </p:cNvPr>
          <p:cNvSpPr txBox="1"/>
          <p:nvPr/>
        </p:nvSpPr>
        <p:spPr>
          <a:xfrm>
            <a:off x="76200" y="6317532"/>
            <a:ext cx="316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</a:rPr>
              <a:t>See ArithmeticCornerCases.java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111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120C1-69A6-407F-BA91-7EE6CF44D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69D2C-3F8B-4FBE-9432-77D59EEEE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369040" cy="5577840"/>
          </a:xfrm>
        </p:spPr>
        <p:txBody>
          <a:bodyPr>
            <a:normAutofit/>
          </a:bodyPr>
          <a:lstStyle/>
          <a:p>
            <a:r>
              <a:rPr lang="en-US" dirty="0"/>
              <a:t>The biggest Calculator challenge is the requirement to produce reasonable and repeatable results for *any* button-click sequence.</a:t>
            </a:r>
          </a:p>
          <a:p>
            <a:r>
              <a:rPr lang="en-US" dirty="0"/>
              <a:t>Suggested approach (see hints): </a:t>
            </a:r>
          </a:p>
          <a:p>
            <a:pPr lvl="1"/>
            <a:r>
              <a:rPr lang="en-US" dirty="0"/>
              <a:t>Create a list of “states” that represent what the calculator is currently doing</a:t>
            </a:r>
          </a:p>
          <a:p>
            <a:pPr lvl="2"/>
            <a:r>
              <a:rPr lang="en-US" dirty="0"/>
              <a:t>Perhaps things like ready for first operand, ready for second operand, constructing operand (left of decimal point), constructing operand (right of decimal point), etc.</a:t>
            </a:r>
          </a:p>
          <a:p>
            <a:pPr lvl="1"/>
            <a:r>
              <a:rPr lang="en-US" dirty="0"/>
              <a:t>Create a list of button “categories”</a:t>
            </a:r>
          </a:p>
          <a:p>
            <a:pPr lvl="2"/>
            <a:r>
              <a:rPr lang="en-US" dirty="0"/>
              <a:t>Perhaps things like Digit, Decimal Point, Equals Sign, Binary Operator (+ - ÷ ×), Unary Operator (√)</a:t>
            </a:r>
          </a:p>
          <a:p>
            <a:pPr lvl="1"/>
            <a:r>
              <a:rPr lang="en-US" dirty="0"/>
              <a:t>When you pass a char to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feedChar</a:t>
            </a:r>
            <a:r>
              <a:rPr lang="en-US" dirty="0"/>
              <a:t>, then the backend can say </a:t>
            </a:r>
            <a:br>
              <a:rPr lang="en-US" dirty="0"/>
            </a:br>
            <a:r>
              <a:rPr lang="en-US" dirty="0"/>
              <a:t>“the calculator is in state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the clicked button is in category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Now there are only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x*y</a:t>
            </a:r>
            <a:r>
              <a:rPr lang="en-US" dirty="0"/>
              <a:t> separate cases that the backend needs to support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411F9-D30A-4A15-98EF-E3A52BBE18AD}"/>
              </a:ext>
            </a:extLst>
          </p:cNvPr>
          <p:cNvSpPr txBox="1"/>
          <p:nvPr/>
        </p:nvSpPr>
        <p:spPr>
          <a:xfrm>
            <a:off x="76200" y="6317532"/>
            <a:ext cx="3642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</a:rPr>
              <a:t>See StateMachineUsingSwitches.java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225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120C1-69A6-407F-BA91-7EE6CF44D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69D2C-3F8B-4FBE-9432-77D59EEEE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369040" cy="5577840"/>
          </a:xfrm>
        </p:spPr>
        <p:txBody>
          <a:bodyPr>
            <a:normAutofit/>
          </a:bodyPr>
          <a:lstStyle/>
          <a:p>
            <a:r>
              <a:rPr lang="en-US" dirty="0"/>
              <a:t>For example</a:t>
            </a:r>
          </a:p>
          <a:p>
            <a:pPr marL="230188" indent="0">
              <a:lnSpc>
                <a:spcPct val="60000"/>
              </a:lnSpc>
              <a:buNone/>
            </a:pPr>
            <a:endParaRPr lang="en-US" sz="2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0188" indent="0">
              <a:lnSpc>
                <a:spcPct val="60000"/>
              </a:lnSpc>
              <a:buNone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state           =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constructingOperandLeftOfDecimalPoint</a:t>
            </a:r>
            <a:endParaRPr lang="en-US" sz="2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0188" indent="0">
              <a:lnSpc>
                <a:spcPct val="60000"/>
              </a:lnSpc>
              <a:buNone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button category =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DecimalPoint</a:t>
            </a:r>
            <a:endParaRPr lang="en-US" sz="2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0188" indent="0">
              <a:lnSpc>
                <a:spcPct val="60000"/>
              </a:lnSpc>
              <a:buNone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constructingOperandLeftOfDecimalPointDecimalPoint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30188" indent="0">
              <a:lnSpc>
                <a:spcPct val="60000"/>
              </a:lnSpc>
              <a:buNone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this.state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constructingOperandRightOfDecimalPoint</a:t>
            </a:r>
            <a:endParaRPr lang="en-US" sz="2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0188" indent="0">
              <a:lnSpc>
                <a:spcPct val="60000"/>
              </a:lnSpc>
              <a:buNone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30188" indent="0">
              <a:lnSpc>
                <a:spcPct val="60000"/>
              </a:lnSpc>
              <a:buNone/>
            </a:pPr>
            <a:endParaRPr lang="en-US" sz="2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0188" indent="0">
              <a:lnSpc>
                <a:spcPct val="60000"/>
              </a:lnSpc>
              <a:buNone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state           =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constructingOperandRightOfDecimalPoint</a:t>
            </a:r>
            <a:endParaRPr lang="en-US" sz="2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0188" indent="0">
              <a:lnSpc>
                <a:spcPct val="60000"/>
              </a:lnSpc>
              <a:buNone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button category =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DecimalPoint</a:t>
            </a:r>
            <a:endParaRPr lang="en-US" sz="2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0188" indent="0">
              <a:lnSpc>
                <a:spcPct val="60000"/>
              </a:lnSpc>
              <a:buNone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constructingOperandRightOfDecimalPointDecimalPoint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30188" indent="0">
              <a:lnSpc>
                <a:spcPct val="60000"/>
              </a:lnSpc>
              <a:buNone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Do nothing; ignore the bogus decimal point click.</a:t>
            </a:r>
          </a:p>
          <a:p>
            <a:pPr marL="230188" indent="0">
              <a:lnSpc>
                <a:spcPct val="60000"/>
              </a:lnSpc>
              <a:buNone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789384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4102</TotalTime>
  <Words>723</Words>
  <Application>Microsoft Office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1_Office Theme</vt:lpstr>
      <vt:lpstr>Section 10 (week of Nov 6): Event Handling part 3</vt:lpstr>
      <vt:lpstr>Important Dates</vt:lpstr>
      <vt:lpstr>Demo illustrating Calculator’s required architecture</vt:lpstr>
      <vt:lpstr>Additional Swing controls</vt:lpstr>
      <vt:lpstr>Calculator JButton Symbols</vt:lpstr>
      <vt:lpstr>Calculator JButton Symbols</vt:lpstr>
      <vt:lpstr>Arithmetic Corner Cases</vt:lpstr>
      <vt:lpstr>State Machine</vt:lpstr>
      <vt:lpstr>State Machine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September 11 Section Agenda</dc:title>
  <dc:creator>David</dc:creator>
  <cp:lastModifiedBy>David Habermehl</cp:lastModifiedBy>
  <cp:revision>308</cp:revision>
  <cp:lastPrinted>2019-10-17T15:51:32Z</cp:lastPrinted>
  <dcterms:created xsi:type="dcterms:W3CDTF">2018-09-11T21:34:45Z</dcterms:created>
  <dcterms:modified xsi:type="dcterms:W3CDTF">2023-11-07T21:48:17Z</dcterms:modified>
</cp:coreProperties>
</file>